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70" r:id="rId3"/>
    <p:sldId id="271" r:id="rId4"/>
    <p:sldId id="272" r:id="rId5"/>
    <p:sldId id="260" r:id="rId6"/>
    <p:sldId id="273" r:id="rId7"/>
    <p:sldId id="275" r:id="rId8"/>
    <p:sldId id="277" r:id="rId9"/>
    <p:sldId id="264" r:id="rId10"/>
  </p:sldIdLst>
  <p:sldSz cx="12192000" cy="6858000"/>
  <p:notesSz cx="6858000" cy="9144000"/>
  <p:embeddedFontLst>
    <p:embeddedFont>
      <p:font typeface="Comic Sans MS" panose="030F0702030302020204" pitchFamily="66" charset="0"/>
      <p:regular r:id="rId11"/>
      <p:bold r:id="rId12"/>
      <p:italic r:id="rId13"/>
      <p:boldItalic r:id="rId14"/>
    </p:embeddedFont>
    <p:embeddedFont>
      <p:font typeface="Constantia" panose="02030602050306030303" pitchFamily="18" charset="0"/>
      <p:regular r:id="rId15"/>
      <p:bold r:id="rId16"/>
      <p:italic r:id="rId17"/>
      <p:boldItalic r:id="rId18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“La gracia del Señor Jesucristo”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ES" b="1">
              <a:effectLst>
                <a:outerShdw blurRad="38100" dist="38100" dir="2700000" algn="tl">
                  <a:srgbClr val="000000"/>
                </a:outerShdw>
              </a:effectLst>
            </a:rPr>
            <a:t>“El amor de Dios”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b="1">
              <a:effectLst>
                <a:outerShdw blurRad="38100" dist="38100" dir="2700000" algn="tl">
                  <a:srgbClr val="000000"/>
                </a:outerShdw>
              </a:effectLst>
            </a:rPr>
            <a:t>“La comunión del Espíritu Santo”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s-ES" b="1">
              <a:effectLst>
                <a:outerShdw blurRad="38100" dist="38100" dir="2700000" algn="tl">
                  <a:srgbClr val="000000"/>
                </a:outerShdw>
              </a:effectLst>
            </a:rPr>
            <a:t>“Sean con todos vosotros”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s-ES" sz="2000" b="1" dirty="0"/>
            <a:t>Dejó las riquezas eternas del cielo y se hizo pobre para hacernos herederos de sus riquezas</a:t>
          </a:r>
          <a:br>
            <a:rPr lang="es-ES" sz="2000" b="1" dirty="0"/>
          </a:br>
          <a:r>
            <a:rPr lang="es-ES" sz="2000" b="1" dirty="0"/>
            <a:t>(2Co. 8:9)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s-ES" sz="2000" b="1" dirty="0"/>
            <a:t>Caminó por nuestro mundo para que le conozcamos, le amemos, y le imitemos (</a:t>
          </a:r>
          <a:r>
            <a:rPr lang="es-ES" sz="2000" b="1" dirty="0" err="1"/>
            <a:t>Jn</a:t>
          </a:r>
          <a:r>
            <a:rPr lang="es-ES" sz="2000" b="1" dirty="0"/>
            <a:t>. 15:12)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s-ES" sz="2000" b="1" dirty="0"/>
            <a:t>Se humilló y se hizo obediente hasta la muerte para perdonar nuestros pecados y darnos vida eterna (</a:t>
          </a:r>
          <a:r>
            <a:rPr lang="es-ES" sz="2000" b="1" dirty="0" err="1"/>
            <a:t>Flp</a:t>
          </a:r>
          <a:r>
            <a:rPr lang="es-ES" sz="2000" b="1" dirty="0"/>
            <a:t>. 2:8)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Somos justificados (Rom. 3:24; Efe. 1:7)</a:t>
          </a:r>
          <a:endParaRPr lang="es-ES" sz="200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Nos gloriamos en la esperanza (Rom. 5:2)</a:t>
          </a:r>
          <a:endParaRPr lang="es-ES" sz="200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Recibimos el poder de Cristo (2Co. 12:9)</a:t>
          </a:r>
          <a:endParaRPr lang="es-ES" sz="200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El pecado no se enseñorea de nosotros (Rom. 6:14)</a:t>
          </a:r>
          <a:endParaRPr lang="es-ES" sz="200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Reinaremos en vida con Jesús (Rom. 5:17, 21)</a:t>
          </a:r>
          <a:endParaRPr lang="es-ES" sz="200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“Dios de la paciencia” (Rom. 15:5)</a:t>
          </a:r>
          <a:endParaRPr lang="es-ES" sz="200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“Dios de esperanza” (Rom. 15:13)</a:t>
          </a:r>
          <a:endParaRPr lang="es-ES" sz="200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“Dios de paz” (Rom. 15:33)</a:t>
          </a:r>
          <a:endParaRPr lang="es-ES" sz="200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“Dios […] de misericordias” (2 Co.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“Dios de toda consolación” (2Co. </a:t>
          </a:r>
          <a:r>
            <a:rPr lang="es-ES" sz="2000" b="1">
              <a:solidFill>
                <a:schemeClr val="tx1"/>
              </a:solidFill>
            </a:rPr>
            <a:t>1:3b)</a:t>
          </a:r>
          <a:endParaRPr lang="es-ES" sz="200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“Dios […] de amor” (2Co. 13:11)</a:t>
          </a:r>
          <a:endParaRPr lang="es-ES" sz="200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sz="1800" b="1" i="0" baseline="0">
              <a:effectLst>
                <a:outerShdw blurRad="38100" dist="38100" dir="2700000" algn="tl">
                  <a:srgbClr val="000000"/>
                </a:outerShdw>
              </a:effectLst>
            </a:rPr>
            <a:t>Que Dios el Padre nos da su amor (1Jn. 3:1)</a:t>
          </a:r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sz="1800" b="1">
              <a:effectLst>
                <a:outerShdw blurRad="38100" dist="38100" dir="2700000" algn="tl">
                  <a:srgbClr val="000000"/>
                </a:outerShdw>
              </a:effectLst>
            </a:rPr>
            <a:t>Que Dios Cristo nos llena de toda plenitud con su amor (Ef.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sz="1800" b="1" i="0" baseline="0">
              <a:effectLst>
                <a:outerShdw blurRad="38100" dist="38100" dir="2700000" algn="tl">
                  <a:srgbClr val="000000"/>
                </a:outerShdw>
              </a:effectLst>
            </a:rPr>
            <a:t>Que Dios el Espíritu Santo derrama su amor en nosotros (Rom. 5:5)</a:t>
          </a:r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Capacita a las personas para la misión</a:t>
          </a:r>
          <a:br>
            <a:rPr lang="es-ES" sz="1800" b="1" dirty="0"/>
          </a:br>
          <a:r>
            <a:rPr lang="es-ES" sz="1600" b="1" dirty="0"/>
            <a:t>(1Co.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Nos revela las cosas profundas de Dios</a:t>
          </a:r>
          <a:br>
            <a:rPr lang="es-ES" sz="1800" b="1" dirty="0"/>
          </a:br>
          <a:r>
            <a:rPr lang="es-ES" sz="1600" b="1" dirty="0"/>
            <a:t>(1Co.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Nos enseña </a:t>
          </a:r>
          <a:r>
            <a:rPr lang="es-ES" sz="1600" b="1" dirty="0"/>
            <a:t>(1Co.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Mora en nosotros </a:t>
          </a:r>
          <a:r>
            <a:rPr lang="es-ES" sz="1600" b="1" dirty="0"/>
            <a:t>(1Co.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Coopera con Cristo para nuestra justificación </a:t>
          </a:r>
          <a:r>
            <a:rPr lang="es-ES" sz="1600" b="1" dirty="0"/>
            <a:t>(1Co.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Otorga dones espirituales </a:t>
          </a:r>
          <a:r>
            <a:rPr lang="es-ES" sz="1600" b="1" dirty="0"/>
            <a:t>(1Co.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Nos sella para salvación </a:t>
          </a:r>
          <a:r>
            <a:rPr lang="es-ES" sz="1600" b="1" dirty="0"/>
            <a:t>(2Co.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Imprime la ley en nuestro corazón </a:t>
          </a:r>
          <a:r>
            <a:rPr lang="es-ES" sz="1600" b="1" dirty="0"/>
            <a:t>(2Co.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Nos da nueva vida en Cristo </a:t>
          </a:r>
          <a:r>
            <a:rPr lang="es-ES" sz="1600" b="1" dirty="0"/>
            <a:t>(2Co.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Nos da libertad del pecado </a:t>
          </a:r>
          <a:r>
            <a:rPr lang="es-ES" sz="1600" b="1" dirty="0"/>
            <a:t>(2Co.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accent3">
                  <a:lumMod val="50000"/>
                </a:schemeClr>
              </a:solidFill>
            </a:rPr>
            <a:t>LA GRACIA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s-ES" sz="1800" b="1" dirty="0"/>
            <a:t>Del Padre (1Co.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s-ES" sz="1800" b="1" dirty="0"/>
            <a:t>Del Hijo (1Co. 1:3)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s-ES" sz="1800" b="1" dirty="0"/>
            <a:t>Del Espíritu (</a:t>
          </a:r>
          <a:r>
            <a:rPr lang="es-ES" sz="1800" b="1" dirty="0" err="1"/>
            <a:t>Heb</a:t>
          </a:r>
          <a:r>
            <a:rPr lang="es-ES" sz="1800" b="1" dirty="0"/>
            <a:t>. </a:t>
          </a:r>
          <a:r>
            <a:rPr lang="es-ES" sz="1800" b="1"/>
            <a:t>10:29</a:t>
          </a:r>
          <a:r>
            <a:rPr lang="es-ES" sz="1800" b="1" dirty="0"/>
            <a:t>)</a:t>
          </a:r>
          <a:endParaRPr lang="es-ES" sz="18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accent6">
                  <a:lumMod val="50000"/>
                </a:schemeClr>
              </a:solidFill>
            </a:rPr>
            <a:t>EL AMOR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s-ES" sz="1800" b="1"/>
            <a:t>Del Padre (1Jn. 2:15)</a:t>
          </a:r>
          <a:endParaRPr lang="es-ES" sz="180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s-ES" sz="1800" b="1" dirty="0"/>
            <a:t>Del Hijo (Rom. 8:35)</a:t>
          </a:r>
          <a:endParaRPr lang="es-ES" sz="18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s-ES" sz="1800" b="1" dirty="0"/>
            <a:t>Del Espíritu (Rom. 15:30)</a:t>
          </a:r>
          <a:endParaRPr lang="es-ES" sz="18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LA COMUNIÓN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s-ES" sz="1800" b="1" dirty="0"/>
            <a:t>Del Padre (1Jn. 1:3)</a:t>
          </a:r>
          <a:endParaRPr lang="es-ES" sz="18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s-ES" sz="1800" b="1" dirty="0"/>
            <a:t>Del Hijo (1Jn. 1:3)</a:t>
          </a:r>
          <a:endParaRPr lang="es-ES" sz="18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s-ES" sz="1800" b="1" dirty="0"/>
            <a:t>Del Espíritu (</a:t>
          </a:r>
          <a:r>
            <a:rPr lang="es-ES" sz="1800" b="1" dirty="0" err="1"/>
            <a:t>Flp</a:t>
          </a:r>
          <a:r>
            <a:rPr lang="es-ES" sz="1800" b="1" dirty="0"/>
            <a:t>. 2:1)</a:t>
          </a:r>
          <a:endParaRPr lang="es-ES" sz="18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“La gracia del Señor Jesucristo”</a:t>
          </a:r>
          <a:endParaRPr lang="es-ES" sz="24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>
              <a:effectLst>
                <a:outerShdw blurRad="38100" dist="38100" dir="2700000" algn="tl">
                  <a:srgbClr val="000000"/>
                </a:outerShdw>
              </a:effectLst>
            </a:rPr>
            <a:t>“El amor de Dios”</a:t>
          </a:r>
          <a:endParaRPr lang="es-ES" sz="24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6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>
              <a:effectLst>
                <a:outerShdw blurRad="38100" dist="38100" dir="2700000" algn="tl">
                  <a:srgbClr val="000000"/>
                </a:outerShdw>
              </a:effectLst>
            </a:rPr>
            <a:t>“La comunión del Espíritu Santo”</a:t>
          </a:r>
          <a:endParaRPr lang="es-ES" sz="24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>
              <a:effectLst>
                <a:outerShdw blurRad="38100" dist="38100" dir="2700000" algn="tl">
                  <a:srgbClr val="000000"/>
                </a:outerShdw>
              </a:effectLst>
            </a:rPr>
            <a:t>“Sean con todos vosotros”</a:t>
          </a:r>
          <a:endParaRPr lang="es-ES" sz="24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Dejó las riquezas eternas del cielo y se hizo pobre para hacernos herederos de sus riquezas</a:t>
          </a:r>
          <a:br>
            <a:rPr lang="es-ES" sz="2000" b="1" kern="1200" dirty="0"/>
          </a:br>
          <a:r>
            <a:rPr lang="es-ES" sz="2000" b="1" kern="1200" dirty="0"/>
            <a:t>(2Co. 8:9)</a:t>
          </a:r>
          <a:endParaRPr lang="es-ES" sz="20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Caminó por nuestro mundo para que le conozcamos, le amemos, y le imitemos (</a:t>
          </a:r>
          <a:r>
            <a:rPr lang="es-ES" sz="2000" b="1" kern="1200" dirty="0" err="1"/>
            <a:t>Jn</a:t>
          </a:r>
          <a:r>
            <a:rPr lang="es-ES" sz="2000" b="1" kern="1200" dirty="0"/>
            <a:t>. 15:12)</a:t>
          </a: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Se humilló y se hizo obediente hasta la muerte para perdonar nuestros pecados y darnos vida eterna (</a:t>
          </a:r>
          <a:r>
            <a:rPr lang="es-ES" sz="2000" b="1" kern="1200" dirty="0" err="1"/>
            <a:t>Flp</a:t>
          </a:r>
          <a:r>
            <a:rPr lang="es-ES" sz="2000" b="1" kern="1200" dirty="0"/>
            <a:t>. 2:8)</a:t>
          </a:r>
          <a:endParaRPr lang="es-ES" sz="20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Reinaremos en vida con Jesús (Rom. 5:17, 21)</a:t>
          </a:r>
          <a:endParaRPr lang="es-ES" sz="2000" kern="120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El pecado no se enseñorea de nosotros (Rom. 6:14)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Recibimos el poder de Cristo (2Co. 12:9)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Nos gloriamos en la esperanza (Rom. 5:2)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Somos justificados (Rom. 3:24; Efe. 1:7)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“Dios de la paciencia” (Rom. 15:5)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“Dios de esperanza” (Rom. 15:13)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“Dios de paz” (Rom. 15:33)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“Dios […] de misericordias” (2 Co.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“Dios de toda consolación” (2Co. </a:t>
          </a:r>
          <a:r>
            <a:rPr lang="es-ES" sz="2000" b="1" kern="1200">
              <a:solidFill>
                <a:schemeClr val="tx1"/>
              </a:solidFill>
            </a:rPr>
            <a:t>1:3b)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“Dios […] de amor” (2Co. 13:11)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baseline="0">
              <a:effectLst>
                <a:outerShdw blurRad="38100" dist="38100" dir="2700000" algn="tl">
                  <a:srgbClr val="000000"/>
                </a:outerShdw>
              </a:effectLst>
            </a:rPr>
            <a:t>Que Dios el Padre nos da su amor (1Jn. 3:1)</a:t>
          </a:r>
          <a:endParaRPr lang="es-ES" sz="1800" b="1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>
              <a:effectLst>
                <a:outerShdw blurRad="38100" dist="38100" dir="2700000" algn="tl">
                  <a:srgbClr val="000000"/>
                </a:outerShdw>
              </a:effectLst>
            </a:rPr>
            <a:t>Que Dios Cristo nos llena de toda plenitud con su amor (Ef.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baseline="0">
              <a:effectLst>
                <a:outerShdw blurRad="38100" dist="38100" dir="2700000" algn="tl">
                  <a:srgbClr val="000000"/>
                </a:outerShdw>
              </a:effectLst>
            </a:rPr>
            <a:t>Que Dios el Espíritu Santo derrama su amor en nosotros (Rom. 5:5)</a:t>
          </a:r>
          <a:endParaRPr lang="es-ES" sz="1800" b="1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Capacita a las personas para la misión</a:t>
          </a:r>
          <a:br>
            <a:rPr lang="es-ES" sz="1800" b="1" kern="1200" dirty="0"/>
          </a:br>
          <a:r>
            <a:rPr lang="es-ES" sz="1600" b="1" kern="1200" dirty="0"/>
            <a:t>(1Co.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Nos revela las cosas profundas de Dios</a:t>
          </a:r>
          <a:br>
            <a:rPr lang="es-ES" sz="1800" b="1" kern="1200" dirty="0"/>
          </a:br>
          <a:r>
            <a:rPr lang="es-ES" sz="1600" b="1" kern="1200" dirty="0"/>
            <a:t>(1Co.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Nos enseña </a:t>
          </a:r>
          <a:r>
            <a:rPr lang="es-ES" sz="1600" b="1" kern="1200" dirty="0"/>
            <a:t>(1Co.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Mora en nosotros </a:t>
          </a:r>
          <a:r>
            <a:rPr lang="es-ES" sz="1600" b="1" kern="1200" dirty="0"/>
            <a:t>(1Co.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Coopera con Cristo para nuestra justificación </a:t>
          </a:r>
          <a:r>
            <a:rPr lang="es-ES" sz="1600" b="1" kern="1200" dirty="0"/>
            <a:t>(1Co.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Otorga dones espirituales </a:t>
          </a:r>
          <a:r>
            <a:rPr lang="es-ES" sz="1600" b="1" kern="1200" dirty="0"/>
            <a:t>(1Co. 12:7-11)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Nos sella para salvación </a:t>
          </a:r>
          <a:r>
            <a:rPr lang="es-ES" sz="1600" b="1" kern="1200" dirty="0"/>
            <a:t>(2Co.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Imprime la ley en nuestro corazón </a:t>
          </a:r>
          <a:r>
            <a:rPr lang="es-ES" sz="1600" b="1" kern="1200" dirty="0"/>
            <a:t>(2Co.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Nos da nueva vida en Cristo </a:t>
          </a:r>
          <a:r>
            <a:rPr lang="es-ES" sz="1600" b="1" kern="1200" dirty="0"/>
            <a:t>(2Co.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Nos da libertad del pecado </a:t>
          </a:r>
          <a:r>
            <a:rPr lang="es-ES" sz="1600" b="1" kern="1200" dirty="0"/>
            <a:t>(2Co.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3">
                  <a:lumMod val="50000"/>
                </a:schemeClr>
              </a:solidFill>
            </a:rPr>
            <a:t>LA GRACIA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Padre (1Co.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Hijo (1Co. 1:3)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Espíritu (</a:t>
          </a:r>
          <a:r>
            <a:rPr lang="es-ES" sz="1800" b="1" kern="1200" dirty="0" err="1"/>
            <a:t>Heb</a:t>
          </a:r>
          <a:r>
            <a:rPr lang="es-ES" sz="1800" b="1" kern="1200" dirty="0"/>
            <a:t>. </a:t>
          </a:r>
          <a:r>
            <a:rPr lang="es-ES" sz="1800" b="1" kern="1200"/>
            <a:t>10:29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6">
                  <a:lumMod val="50000"/>
                </a:schemeClr>
              </a:solidFill>
            </a:rPr>
            <a:t>EL AMOR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/>
            <a:t>Del Padre (1Jn. 2:15)</a:t>
          </a:r>
          <a:endParaRPr lang="es-ES" sz="1800" kern="120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Hijo (Rom. 8:35)</a:t>
          </a:r>
          <a:endParaRPr lang="es-ES" sz="18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Espíritu (Rom. 15:30)</a:t>
          </a:r>
          <a:endParaRPr lang="es-ES" sz="18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LA COMUNIÓN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Padre (1Jn. 1:3)</a:t>
          </a:r>
          <a:endParaRPr lang="es-ES" sz="18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Hijo (1Jn. 1:3)</a:t>
          </a:r>
          <a:endParaRPr lang="es-ES" sz="18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Espíritu (</a:t>
          </a:r>
          <a:r>
            <a:rPr lang="es-ES" sz="1800" b="1" kern="1200" dirty="0" err="1"/>
            <a:t>Flp</a:t>
          </a:r>
          <a:r>
            <a:rPr lang="es-ES" sz="1800" b="1" kern="1200" dirty="0"/>
            <a:t>. 2:1)</a:t>
          </a:r>
          <a:endParaRPr lang="es-ES" sz="18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91"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4359"/>
            <a:ext cx="984680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s-ES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GRACIA, AMOR Y COMUNIÓN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248854" y="6370618"/>
            <a:ext cx="42573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Lección 13 para el 26 de septiembre de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570518" y="98660"/>
            <a:ext cx="2466976" cy="3693319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«La gracia del Señor Jesucristo, el amor de Dios, y la comunión del Espíritu Santo sean con todos vosotros. Amén»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Corintios 13:14)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74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15000" b="-13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7735012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380"/>
            <a:ext cx="6772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La fórmula más habitual en las despedidas de las cartas de Pablo, usada con ligeras variaciones en 13 de sus 14 epístolas, es: “La gracia de nuestro Señor Jesucristo sea con vosotros” (Rom. 16:24; 1Co. 16:23; Gál. 6:18; Ef. 6:24; </a:t>
            </a:r>
            <a:r>
              <a:rPr lang="es-ES" sz="2000" b="1" dirty="0" err="1"/>
              <a:t>Flp</a:t>
            </a:r>
            <a:r>
              <a:rPr lang="es-ES" sz="2000" b="1" dirty="0"/>
              <a:t>. 4:23; Col. 4:18; 1Ts. 5:28; 2Ts. 3:18; 1Tim. 6:21; 2Tim. 4:22; </a:t>
            </a:r>
            <a:r>
              <a:rPr lang="es-ES" sz="2000" b="1" dirty="0" err="1"/>
              <a:t>Tit</a:t>
            </a:r>
            <a:r>
              <a:rPr lang="es-ES" sz="2000" b="1" dirty="0"/>
              <a:t>. </a:t>
            </a:r>
            <a:r>
              <a:rPr lang="es-ES" sz="2000" b="1"/>
              <a:t>3:15</a:t>
            </a:r>
            <a:r>
              <a:rPr lang="es-ES" sz="2000" b="1" dirty="0"/>
              <a:t>; </a:t>
            </a:r>
            <a:r>
              <a:rPr lang="es-ES" sz="2000" b="1" dirty="0" err="1"/>
              <a:t>Flm</a:t>
            </a:r>
            <a:r>
              <a:rPr lang="es-ES" sz="2000" b="1" dirty="0"/>
              <a:t>. 1:25; </a:t>
            </a:r>
            <a:r>
              <a:rPr lang="es-ES" sz="2000" b="1" dirty="0" err="1"/>
              <a:t>Heb</a:t>
            </a:r>
            <a:r>
              <a:rPr lang="es-ES" sz="2000" b="1" dirty="0"/>
              <a:t>.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56" b="4256"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108372"/>
            <a:ext cx="67722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 embargo, en la segunda carta a los corintios hace una excepción importante. Su despedida incluye la gracia, el amor y la comunión de todas las personas de la Deidad: el Hijo, el Padre y el Espíritu Santo (2Co.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s-ES" sz="44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“LA GRACIA DEL SEÑOR JESUCRISTO”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“Porque ya conocéis la gracia de nuestro Señor Jesucristo, que por amor a vosotros se hizo pobre, siendo rico, para que vosotros con su pobreza fueseis enriquecidos” </a:t>
            </a:r>
            <a:r>
              <a:rPr lang="es-ES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(2ª de Corintios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Pablo comienza y termina su segunda carta a los corintios con una referencia a la gracia de Jesús (2Co. 1:2; 13:14). ¿En qué consiste esa gracia?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2132307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/>
              <a:t>¿Qué ocurre con los que recibimos su gracia?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0785000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Pablo enseñó a los corintios (y a nosotros, por supuesto) que el amor edifica (1Co. 8:1); que nada tiene valor sin el amor (1Co. 13:1-3); y que todo debe ser hecho con ese amor que emana de Dios (1Co. 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“EL AMOR DE DIOS”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“El que no ama, no ha conocido a Dios; porque Dios es amor” </a:t>
            </a:r>
            <a:r>
              <a:rPr lang="es-ES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(1ª de Juan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497021"/>
            <a:ext cx="61150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La Biblia declara enfáticamente que Dios es amor (1Jn. 4:8). Él ha derramado ese amor en toda su Creación. Podemos verlo en nuestros propios corazones; en la relación entre los padres y los hijos; en las hermosas flores; en los melodiosos pájaros; 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Este ejemplo nos lleva a comportarnos con los demás con el mismo amor que Dios nos ha mostrado a nosotros (1Jn. 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817611"/>
            <a:ext cx="6076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Pero, sin lugar a duda, la mayor expresión del amor de Dios podemos verla en la entrega de Jesús como sacrificio por nuestros pecados (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“EL AMOR DE DIOS”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957261" y="652657"/>
            <a:ext cx="10277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“Por lo demás, hermanos, tened gozo, perfeccionaos, consolaos, sed de un mismo sentir, y vivid en paz; y el Dios de paz y de amor estará con vosotros”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(2ª de Corintios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Pablo presenta a Dios de forma polifacética: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5365783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382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Dios no solo posee todas estas características, sino que es la fuente de la que emanan hacia nosotros todas ellas.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9867057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58265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Como vimos, Dios es amor, pero también es el Dios de amor, es decir: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“LA COMUNIÓN DEL ESPÍRITU SANTO”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“La gracia del Señor Jesucristo, el amor de Dios, y la comunión del Espíritu Santo sean con todos vosotros. Amén” </a:t>
            </a:r>
            <a:r>
              <a:rPr lang="es-ES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(2ª de Corintios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7209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Pablo desea que estén con nosotros: la gracia de una Persona (el Señor Jesucristo); el amor de una Persona (Dios); y la comunión… ¿de un poder o de una Persona? (2Co. 13:14). Por simple coherencia, Pablo está hablando de una Persona (el Espíritu Santo), y no de un poder.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3657201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 sus más de 40 referencias al Espíritu Santo en las cartas a los corintios, Pablo lo presenta con cualidades personales, y no como una mera fuerza que emana </a:t>
            </a:r>
            <a:b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 Dios: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“SEAN CON TODOS VOSOTROS”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64633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“según la previsión de Dios el Padre, mediante la obra santificadora del Espíritu, para obedecer a Jesucristo y ser redimidos por su sangre: Que abunden en vosotros la gracia y la paz” </a:t>
            </a:r>
            <a:r>
              <a:rPr lang="es-ES" sz="14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(1ª de Pedro 1:2 </a:t>
            </a:r>
            <a:r>
              <a:rPr lang="es-ES" sz="11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NVI</a:t>
            </a:r>
            <a:r>
              <a:rPr lang="es-ES" sz="1400" b="1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89317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Aunque estamos acostumbrados a referirnos a la Trinidad (tres Personas divinas, un solo Dios) en el orden “Padre, Hijo, Espíritu”</a:t>
            </a:r>
            <a:br>
              <a:rPr lang="es-ES" sz="2000" b="1" dirty="0"/>
            </a:br>
            <a:r>
              <a:rPr lang="es-ES" sz="2000" b="1" dirty="0"/>
              <a:t>(Mt. 28:19), Pablo lo presenta como “Hijo, Padre, Espíritu” (2Co. 13:14), y Pedro como “Padre, Espíritu, Hijo” (1P.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5099190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Pablo concluye, pues, su carta deseando que la gracia, el amor y la comunión de toda la Deidad sean con todos </a:t>
            </a:r>
            <a:r>
              <a:rPr lang="es-ES" sz="2000" b="1"/>
              <a:t>nosotros (2Co</a:t>
            </a:r>
            <a:r>
              <a:rPr lang="es-ES" sz="2000" b="1" dirty="0"/>
              <a:t>.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t="4680" r="-16" b="32720"/>
          <a:stretch>
            <a:fillRect/>
          </a:stretch>
        </p:blipFill>
        <p:spPr>
          <a:xfrm>
            <a:off x="8658074" y="1578768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5637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existe jerarquía entre ellos, simplemente cada Uno asume un papel distinto en el plan de salvación, pero todos participan de las mismas características y propósitos.</a:t>
            </a: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600" b="1" dirty="0">
                <a:latin typeface="Constantia" panose="02030602050306030303" pitchFamily="18" charset="0"/>
              </a:rPr>
              <a:t>“El Padre es toda la plenitud de la Divinidad corporalmente, y es invisible para los ojos mortales.</a:t>
            </a:r>
          </a:p>
          <a:p>
            <a:pPr>
              <a:spcBef>
                <a:spcPts val="600"/>
              </a:spcBef>
            </a:pPr>
            <a:r>
              <a:rPr lang="es-ES" sz="2600" b="1" dirty="0">
                <a:latin typeface="Constantia" panose="02030602050306030303" pitchFamily="18" charset="0"/>
              </a:rPr>
              <a:t>El Hijo es toda plenitud de la Divinidad manifestada. […]</a:t>
            </a:r>
          </a:p>
          <a:p>
            <a:pPr>
              <a:spcBef>
                <a:spcPts val="600"/>
              </a:spcBef>
            </a:pPr>
            <a:r>
              <a:rPr lang="es-ES" sz="2600" b="1" dirty="0">
                <a:latin typeface="Constantia" panose="02030602050306030303" pitchFamily="18" charset="0"/>
              </a:rPr>
              <a:t>El Consolador que Cristo prometió enviar después de ascender al cielo, es el Espíritu en toda la plenitud de la Divinidad, poniendo de manifiesto el poder de la gracia divina a todos los que reciben a Cristo y creen en él como un Salvador personal. Hay tres personas vivientes en el trío celestial; en el nombre de estos tres grandes poderes—el Padre, el Hijo y el Espíritu Santo—son bautizados los que reciben a Cristo mediante la fe, y esos poderes colaborarán con los súbditos obedientes del cielo en sus esfuerzos por vivir la nueva vida en Cristo”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E. G. W. (El evangelismo, p. 446)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1447</Words>
  <Application>Microsoft Office PowerPoint</Application>
  <PresentationFormat>Widescreen</PresentationFormat>
  <Paragraphs>77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Aptos</vt:lpstr>
      <vt:lpstr>Constantia</vt:lpstr>
      <vt:lpstr>Comic Sans MS</vt:lpstr>
      <vt:lpstr>Aptos Display</vt:lpstr>
      <vt:lpstr>Arial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71</cp:revision>
  <dcterms:created xsi:type="dcterms:W3CDTF">2026-08-20T16:22:51Z</dcterms:created>
  <dcterms:modified xsi:type="dcterms:W3CDTF">2026-09-19T20:36:17Z</dcterms:modified>
</cp:coreProperties>
</file>