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57" r:id="rId2"/>
    <p:sldId id="269" r:id="rId3"/>
    <p:sldId id="258" r:id="rId4"/>
    <p:sldId id="259" r:id="rId5"/>
    <p:sldId id="260" r:id="rId6"/>
    <p:sldId id="261" r:id="rId7"/>
    <p:sldId id="262" r:id="rId8"/>
    <p:sldId id="263" r:id="rId9"/>
    <p:sldId id="272" r:id="rId10"/>
    <p:sldId id="273" r:id="rId11"/>
    <p:sldId id="271"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6E4E"/>
    <a:srgbClr val="F78D63"/>
    <a:srgbClr val="3D7245"/>
    <a:srgbClr val="326160"/>
    <a:srgbClr val="213F3F"/>
    <a:srgbClr val="284A2D"/>
    <a:srgbClr val="968B7B"/>
    <a:srgbClr val="665546"/>
    <a:srgbClr val="FED254"/>
    <a:srgbClr val="E054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126" autoAdjust="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DA9F6-836F-47EE-8A5A-1D60BDA132A3}" type="datetimeFigureOut">
              <a:rPr lang="es-ES" smtClean="0"/>
              <a:t>18/09/2026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F89F4-BCFB-4E5B-B329-D5EF8C6E8667}" type="slidenum">
              <a:rPr lang="es-ES" smtClean="0"/>
              <a:t>‹nº›</a:t>
            </a:fld>
            <a:endParaRPr lang="es-ES"/>
          </a:p>
        </p:txBody>
      </p:sp>
    </p:spTree>
    <p:extLst>
      <p:ext uri="{BB962C8B-B14F-4D97-AF65-F5344CB8AC3E}">
        <p14:creationId xmlns:p14="http://schemas.microsoft.com/office/powerpoint/2010/main" val="144117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3</a:t>
            </a:fld>
            <a:endParaRPr lang="es-ES"/>
          </a:p>
        </p:txBody>
      </p:sp>
    </p:spTree>
    <p:extLst>
      <p:ext uri="{BB962C8B-B14F-4D97-AF65-F5344CB8AC3E}">
        <p14:creationId xmlns:p14="http://schemas.microsoft.com/office/powerpoint/2010/main" val="375174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10:1-11</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5</a:t>
            </a:fld>
            <a:endParaRPr lang="es-ES"/>
          </a:p>
        </p:txBody>
      </p:sp>
    </p:spTree>
    <p:extLst>
      <p:ext uri="{BB962C8B-B14F-4D97-AF65-F5344CB8AC3E}">
        <p14:creationId xmlns:p14="http://schemas.microsoft.com/office/powerpoint/2010/main" val="1412370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10:12-18</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6</a:t>
            </a:fld>
            <a:endParaRPr lang="es-ES"/>
          </a:p>
        </p:txBody>
      </p:sp>
    </p:spTree>
    <p:extLst>
      <p:ext uri="{BB962C8B-B14F-4D97-AF65-F5344CB8AC3E}">
        <p14:creationId xmlns:p14="http://schemas.microsoft.com/office/powerpoint/2010/main" val="39574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7</a:t>
            </a:fld>
            <a:endParaRPr lang="es-ES"/>
          </a:p>
        </p:txBody>
      </p:sp>
    </p:spTree>
    <p:extLst>
      <p:ext uri="{BB962C8B-B14F-4D97-AF65-F5344CB8AC3E}">
        <p14:creationId xmlns:p14="http://schemas.microsoft.com/office/powerpoint/2010/main" val="47629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11:1-15</a:t>
            </a:r>
          </a:p>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8</a:t>
            </a:fld>
            <a:endParaRPr lang="es-ES"/>
          </a:p>
        </p:txBody>
      </p:sp>
    </p:spTree>
    <p:extLst>
      <p:ext uri="{BB962C8B-B14F-4D97-AF65-F5344CB8AC3E}">
        <p14:creationId xmlns:p14="http://schemas.microsoft.com/office/powerpoint/2010/main" val="230876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fld id="{A01F89F4-BCFB-4E5B-B329-D5EF8C6E8667}" type="slidenum">
              <a:rPr lang="es-ES" smtClean="0"/>
              <a:t>9</a:t>
            </a:fld>
            <a:endParaRPr lang="es-ES"/>
          </a:p>
        </p:txBody>
      </p:sp>
    </p:spTree>
    <p:extLst>
      <p:ext uri="{BB962C8B-B14F-4D97-AF65-F5344CB8AC3E}">
        <p14:creationId xmlns:p14="http://schemas.microsoft.com/office/powerpoint/2010/main" val="129491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fld id="{A01F89F4-BCFB-4E5B-B329-D5EF8C6E8667}" type="slidenum">
              <a:rPr lang="es-ES" smtClean="0"/>
              <a:t>10</a:t>
            </a:fld>
            <a:endParaRPr lang="es-ES"/>
          </a:p>
        </p:txBody>
      </p:sp>
    </p:spTree>
    <p:extLst>
      <p:ext uri="{BB962C8B-B14F-4D97-AF65-F5344CB8AC3E}">
        <p14:creationId xmlns:p14="http://schemas.microsoft.com/office/powerpoint/2010/main" val="3630558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71534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46254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93675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606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98493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21337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1071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54517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03607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46811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fld id="{F73E4F31-4823-4263-8A21-29E1012D371B}" type="datetimeFigureOut">
              <a:rPr lang="es-ES" smtClean="0"/>
              <a:t>18/09/2026</a:t>
            </a:fld>
            <a:endParaRPr lang="es-ES"/>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8804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3E4F31-4823-4263-8A21-29E1012D371B}" type="datetimeFigureOut">
              <a:rPr lang="es-ES" smtClean="0"/>
              <a:t>18/09/2026</a:t>
            </a:fld>
            <a:endParaRPr lang="es-ES"/>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56A43F-B320-485C-8455-E41819125410}" type="slidenum">
              <a:rPr lang="es-ES" smtClean="0"/>
              <a:t>‹nº›</a:t>
            </a:fld>
            <a:endParaRPr lang="es-ES"/>
          </a:p>
        </p:txBody>
      </p:sp>
    </p:spTree>
    <p:extLst>
      <p:ext uri="{BB962C8B-B14F-4D97-AF65-F5344CB8AC3E}">
        <p14:creationId xmlns:p14="http://schemas.microsoft.com/office/powerpoint/2010/main" val="2167217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g"/><Relationship Id="rId10"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6.jp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jp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a:srcRect t="5208" b="-648"/>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0" y="-4441"/>
            <a:ext cx="12191235" cy="769441"/>
          </a:xfrm>
          <a:prstGeom prst="rect">
            <a:avLst/>
          </a:prstGeom>
          <a:noFill/>
        </p:spPr>
        <p:txBody>
          <a:bodyPr wrap="square" rtlCol="0">
            <a:spAutoFit/>
          </a:bodyPr>
          <a:lstStyle/>
          <a:p>
            <a:pPr algn="ctr"/>
            <a:r>
              <a:rPr lang="pt-BR" sz="4400" b="1" noProof="0" dirty="0">
                <a:ln w="6600">
                  <a:solidFill>
                    <a:schemeClr val="accent2"/>
                  </a:solidFill>
                  <a:prstDash val="solid"/>
                </a:ln>
                <a:solidFill>
                  <a:srgbClr val="FFFFFF"/>
                </a:solidFill>
                <a:effectLst>
                  <a:outerShdw dist="38100" dir="2700000" algn="tl" rotWithShape="0">
                    <a:schemeClr val="accent2"/>
                  </a:outerShdw>
                </a:effectLst>
              </a:rPr>
              <a:t>COMO LIDAR COM FALSOS MESTRES</a:t>
            </a: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795302" y="3616696"/>
            <a:ext cx="6143197" cy="338554"/>
          </a:xfrm>
          <a:prstGeom prst="rect">
            <a:avLst/>
          </a:prstGeom>
          <a:noFill/>
        </p:spPr>
        <p:txBody>
          <a:bodyPr wrap="square" rtlCol="0">
            <a:spAutoFit/>
          </a:bodyPr>
          <a:lstStyle/>
          <a:p>
            <a:pPr algn="ctr"/>
            <a:r>
              <a:rPr lang="pt-BR" sz="1600" b="1" dirty="0">
                <a:solidFill>
                  <a:srgbClr val="91E2EB"/>
                </a:solidFill>
                <a:effectLst>
                  <a:outerShdw blurRad="38100" dist="38100" dir="2700000" algn="tl">
                    <a:srgbClr val="000000">
                      <a:alpha val="43137"/>
                    </a:srgbClr>
                  </a:outerShdw>
                </a:effectLst>
              </a:rPr>
              <a:t>Lição 12 para 19 de setembro de 2026</a:t>
            </a:r>
            <a:endParaRPr lang="pt-BR" sz="1600" b="1" noProof="0" dirty="0">
              <a:solidFill>
                <a:srgbClr val="91E2EB"/>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091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1" y="88379"/>
            <a:ext cx="7045377" cy="2062103"/>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lvl="0" algn="ctr">
              <a:defRPr/>
            </a:pPr>
            <a:r>
              <a:rPr lang="pt-BR" sz="3200" b="1"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«Pois as armas da nossa guerra não são mundanas, mas poderosas em Deus para destruir fortalezas» </a:t>
            </a:r>
            <a:r>
              <a:rPr kumimoji="0" lang="pt-BR" sz="24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(2 Coríntios 10:4)</a:t>
            </a:r>
            <a:endParaRPr kumimoji="0" lang="pt-BR"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3981451" y="3933229"/>
            <a:ext cx="7896224" cy="2708434"/>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pt-BR" sz="2000" b="1" dirty="0">
                <a:solidFill>
                  <a:srgbClr val="B7101D"/>
                </a:solidFill>
              </a:rPr>
              <a:t>A guerra espiritual:</a:t>
            </a:r>
            <a:endParaRPr lang="pt-BR" sz="2000" b="1" noProof="0" dirty="0">
              <a:solidFill>
                <a:srgbClr val="B7101D"/>
              </a:solidFill>
            </a:endParaRPr>
          </a:p>
          <a:p>
            <a:pPr lvl="1">
              <a:spcBef>
                <a:spcPts val="600"/>
              </a:spcBef>
            </a:pPr>
            <a:r>
              <a:rPr lang="pt-BR" sz="2000" b="1" dirty="0"/>
              <a:t>As armas para o ataque </a:t>
            </a:r>
            <a:r>
              <a:rPr lang="pt-BR" sz="2000" b="1" noProof="0" dirty="0"/>
              <a:t>(2 Coríntios 10:1-11)</a:t>
            </a:r>
          </a:p>
          <a:p>
            <a:pPr lvl="1">
              <a:spcBef>
                <a:spcPts val="600"/>
              </a:spcBef>
            </a:pPr>
            <a:r>
              <a:rPr lang="pt-BR" sz="2000" b="1" dirty="0"/>
              <a:t>A defesa certa </a:t>
            </a:r>
            <a:r>
              <a:rPr lang="pt-BR" sz="2000" b="1" noProof="0" dirty="0"/>
              <a:t>(2 Coríntios 10:12-18)</a:t>
            </a:r>
          </a:p>
          <a:p>
            <a:pPr>
              <a:spcBef>
                <a:spcPts val="600"/>
              </a:spcBef>
            </a:pPr>
            <a:r>
              <a:rPr lang="pt-BR" sz="2000" b="1" dirty="0">
                <a:solidFill>
                  <a:srgbClr val="0E40AC"/>
                </a:solidFill>
              </a:rPr>
              <a:t>Lidando com os falso </a:t>
            </a:r>
            <a:r>
              <a:rPr lang="pt-BR" sz="2000" b="1" noProof="0" dirty="0">
                <a:solidFill>
                  <a:srgbClr val="0E40AC"/>
                </a:solidFill>
              </a:rPr>
              <a:t>mestres:</a:t>
            </a:r>
          </a:p>
          <a:p>
            <a:pPr lvl="1">
              <a:spcBef>
                <a:spcPts val="600"/>
              </a:spcBef>
            </a:pPr>
            <a:r>
              <a:rPr lang="pt-BR" sz="2000" b="1" dirty="0"/>
              <a:t>Enganadores disfarçados de apóstolos </a:t>
            </a:r>
            <a:r>
              <a:rPr lang="pt-BR" sz="2000" b="1" noProof="0" dirty="0"/>
              <a:t>(2 Coríntios 11:1-15)</a:t>
            </a:r>
          </a:p>
          <a:p>
            <a:pPr lvl="1">
              <a:spcBef>
                <a:spcPts val="600"/>
              </a:spcBef>
            </a:pPr>
            <a:r>
              <a:rPr lang="pt-BR" sz="2000" b="1" dirty="0"/>
              <a:t>Paulo e os Falsos Mestres </a:t>
            </a:r>
            <a:r>
              <a:rPr lang="pt-BR" sz="2000" b="1" noProof="0" dirty="0"/>
              <a:t>(2 Coríntios 11:16-31)</a:t>
            </a:r>
          </a:p>
          <a:p>
            <a:pPr lvl="1">
              <a:spcBef>
                <a:spcPts val="600"/>
              </a:spcBef>
            </a:pPr>
            <a:r>
              <a:rPr lang="pt-BR" sz="2000" b="1" dirty="0"/>
              <a:t>Autoexame e vitória </a:t>
            </a:r>
            <a:r>
              <a:rPr lang="pt-BR" sz="2000" b="1" noProof="0" dirty="0"/>
              <a:t>(2 Coríntios 12:14-13:10)</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323439"/>
          </a:xfrm>
          <a:prstGeom prst="rect">
            <a:avLst/>
          </a:prstGeom>
          <a:noFill/>
        </p:spPr>
        <p:txBody>
          <a:bodyPr wrap="square" rtlCol="0">
            <a:spAutoFit/>
          </a:bodyPr>
          <a:lstStyle/>
          <a:p>
            <a:pPr>
              <a:spcBef>
                <a:spcPts val="600"/>
              </a:spcBef>
            </a:pPr>
            <a:r>
              <a:rPr lang="pt-BR" sz="2000" b="1" dirty="0"/>
              <a:t>Paulo buscava ser constantemente informado sobre todas as igrejas. Para quê? Para saber se precisavam de alguma ajuda, visita, conforto, palavra de incentivo</a:t>
            </a:r>
            <a:br>
              <a:rPr lang="pt-BR" sz="2000" b="1" dirty="0"/>
            </a:br>
            <a:r>
              <a:rPr lang="pt-BR" sz="2000" b="1" noProof="0" dirty="0"/>
              <a:t>(2 Co. 11:28).</a:t>
            </a: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8393" r="3441"/>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3583820" y="400788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3583820" y="5165006"/>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55603" y="5541881"/>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55603" y="593385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155603" y="6316720"/>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55603" y="4403896"/>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155603" y="477729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800" y="2440771"/>
            <a:ext cx="6784258" cy="1323439"/>
          </a:xfrm>
          <a:prstGeom prst="rect">
            <a:avLst/>
          </a:prstGeom>
          <a:noFill/>
        </p:spPr>
        <p:txBody>
          <a:bodyPr wrap="square">
            <a:spAutoFit/>
          </a:bodyPr>
          <a:lstStyle/>
          <a:p>
            <a:pPr lvl="0">
              <a:spcBef>
                <a:spcPts val="600"/>
              </a:spcBef>
              <a:defRPr/>
            </a:pPr>
            <a:r>
              <a:rPr lang="pt-BR" sz="2000" b="1" dirty="0">
                <a:solidFill>
                  <a:prstClr val="black"/>
                </a:solidFill>
              </a:rPr>
              <a:t>Ao concluir sua segunda carta aos Coríntios, Paulo aborda o problema desses falsos mestres. Como identificá-los? Como lutar contra eles nessa guerra espiritual? Como superar?</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799" y="1441456"/>
            <a:ext cx="6784257" cy="1015663"/>
          </a:xfrm>
          <a:prstGeom prst="rect">
            <a:avLst/>
          </a:prstGeom>
          <a:noFill/>
        </p:spPr>
        <p:txBody>
          <a:bodyPr wrap="square">
            <a:spAutoFit/>
          </a:bodyPr>
          <a:lstStyle/>
          <a:p>
            <a:pPr lvl="0">
              <a:spcBef>
                <a:spcPts val="600"/>
              </a:spcBef>
              <a:defRPr/>
            </a:pPr>
            <a:r>
              <a:rPr lang="pt-BR" sz="2000" b="1" dirty="0">
                <a:solidFill>
                  <a:prstClr val="black"/>
                </a:solidFill>
              </a:rPr>
              <a:t>Às vezes, ele era informado sobre falsos mestres que faziam os fiéis tropeçarem. Quando isso acontecia, o apóstolo se enchia de indignação(</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11:29).</a:t>
            </a:r>
          </a:p>
        </p:txBody>
      </p:sp>
    </p:spTree>
    <p:extLst>
      <p:ext uri="{BB962C8B-B14F-4D97-AF65-F5344CB8AC3E}">
        <p14:creationId xmlns:p14="http://schemas.microsoft.com/office/powerpoint/2010/main" val="57266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t="-10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028617"/>
            <a:ext cx="7574705" cy="2800767"/>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pt-BR" sz="8800" b="1" noProof="0" dirty="0">
                <a:ln/>
                <a:solidFill>
                  <a:srgbClr val="9722AA"/>
                </a:solidFill>
              </a:rPr>
              <a:t>A GUERRA ESPIRITUAL</a:t>
            </a:r>
          </a:p>
        </p:txBody>
      </p:sp>
    </p:spTree>
    <p:extLst>
      <p:ext uri="{BB962C8B-B14F-4D97-AF65-F5344CB8AC3E}">
        <p14:creationId xmlns:p14="http://schemas.microsoft.com/office/powerpoint/2010/main" val="33712163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a:srcRect/>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algn="ctr"/>
            <a:r>
              <a:rPr lang="pt-BR" sz="4400" b="1" spc="300" dirty="0">
                <a:ln w="10160">
                  <a:solidFill>
                    <a:schemeClr val="accent5"/>
                  </a:solidFill>
                  <a:prstDash val="solid"/>
                </a:ln>
                <a:solidFill>
                  <a:srgbClr val="FFFFFF"/>
                </a:solidFill>
                <a:effectLst>
                  <a:outerShdw blurRad="38100" dist="22860" dir="5400000" algn="tl" rotWithShape="0">
                    <a:srgbClr val="000000">
                      <a:alpha val="76000"/>
                    </a:srgbClr>
                  </a:outerShdw>
                </a:effectLst>
              </a:rPr>
              <a:t>AS ARMAS PARA ATAQUE </a:t>
            </a:r>
            <a:endParaRPr lang="pt-BR" sz="4400" b="1" spc="300" noProof="0" dirty="0">
              <a:ln w="10160">
                <a:solidFill>
                  <a:schemeClr val="accent5"/>
                </a:solidFill>
                <a:prstDash val="solid"/>
              </a:ln>
              <a:solidFill>
                <a:srgbClr val="FFFFFF"/>
              </a:solidFill>
              <a:effectLst>
                <a:outerShdw blurRad="38100" dist="22860" dir="5400000" algn="tl" rotWithShape="0">
                  <a:srgbClr val="000000">
                    <a:alpha val="76000"/>
                  </a:srgbClr>
                </a:outerShdw>
              </a:effectLst>
            </a:endParaRP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pt-BR" b="1" dirty="0">
                <a:solidFill>
                  <a:schemeClr val="accent5">
                    <a:lumMod val="50000"/>
                  </a:schemeClr>
                </a:solidFill>
                <a:latin typeface="Comic Sans MS" panose="030F0702030302020204" pitchFamily="66" charset="0"/>
              </a:rPr>
              <a:t>“pois as armas de nossa guerra não são carnais, mas poderosas em Deus para a destruição de fortalezas” </a:t>
            </a:r>
            <a:r>
              <a:rPr lang="pt-BR" sz="1400" b="1" noProof="0" dirty="0">
                <a:solidFill>
                  <a:schemeClr val="accent5">
                    <a:lumMod val="50000"/>
                  </a:schemeClr>
                </a:solidFill>
                <a:latin typeface="Comic Sans MS" panose="030F0702030302020204" pitchFamily="66" charset="0"/>
              </a:rPr>
              <a:t>(2 Coríntios 10:4)</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7797511" cy="707886"/>
          </a:xfrm>
          <a:prstGeom prst="rect">
            <a:avLst/>
          </a:prstGeom>
          <a:noFill/>
        </p:spPr>
        <p:txBody>
          <a:bodyPr wrap="square" rtlCol="0">
            <a:spAutoFit/>
          </a:bodyPr>
          <a:lstStyle/>
          <a:p>
            <a:pPr>
              <a:spcBef>
                <a:spcPts val="600"/>
              </a:spcBef>
            </a:pPr>
            <a:r>
              <a:rPr lang="pt-BR" sz="2000" b="1" dirty="0"/>
              <a:t>Paul foi acusado de que, embora falasse duramente nas cartas, era pessoalmente covarde e desajeitado ao falar </a:t>
            </a:r>
            <a:r>
              <a:rPr lang="pt-BR" sz="2000" b="1" noProof="0" dirty="0"/>
              <a:t>(2Co. 10:10).</a:t>
            </a: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2449" y="5451848"/>
            <a:ext cx="3676653" cy="1323439"/>
          </a:xfrm>
          <a:prstGeom prst="rect">
            <a:avLst/>
          </a:prstGeom>
          <a:noFill/>
        </p:spPr>
        <p:txBody>
          <a:bodyPr wrap="square">
            <a:spAutoFit/>
          </a:bodyPr>
          <a:lstStyle/>
          <a:p>
            <a:pPr>
              <a:spcBef>
                <a:spcPts val="600"/>
              </a:spcBef>
            </a:pPr>
            <a:r>
              <a:rPr lang="pt-BR" sz="2000" b="1" dirty="0"/>
              <a:t>A autoridade de Paulo lhe fora dada por Cristo, e ele sempre a usaria para edificar, não para destruir </a:t>
            </a:r>
            <a:r>
              <a:rPr lang="pt-BR" sz="2000" b="1" noProof="0" dirty="0"/>
              <a:t>(2Co. 10:8).</a:t>
            </a:r>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59" t="8587" r="-59" b="16723"/>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36831"/>
            <a:ext cx="7797511" cy="1323439"/>
          </a:xfrm>
          <a:prstGeom prst="rect">
            <a:avLst/>
          </a:prstGeom>
          <a:noFill/>
        </p:spPr>
        <p:txBody>
          <a:bodyPr wrap="square">
            <a:spAutoFit/>
          </a:bodyPr>
          <a:lstStyle/>
          <a:p>
            <a:pPr lvl="0">
              <a:spcBef>
                <a:spcPts val="600"/>
              </a:spcBef>
              <a:defRPr/>
            </a:pPr>
            <a:r>
              <a:rPr lang="pt-BR" sz="2000" b="1" dirty="0">
                <a:solidFill>
                  <a:prstClr val="black"/>
                </a:solidFill>
              </a:rPr>
              <a:t>Essas "armas" incluem agir com a humildade e a mansidão de Cristo (Mateus 11:29). Mas também envolvem permanecer firmes diante do mal, como Jesus fez (Mateus 21:12-13), ou falar claramente quando necessário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pt-BR" sz="2000" b="1" i="0" u="none" strike="noStrike" kern="1200" cap="none" spc="0" normalizeH="0" baseline="0" noProof="0" dirty="0" err="1">
                <a:ln>
                  <a:noFill/>
                </a:ln>
                <a:solidFill>
                  <a:prstClr val="black"/>
                </a:solidFill>
                <a:effectLst/>
                <a:uLnTx/>
                <a:uFillTx/>
                <a:latin typeface="Aptos" panose="02110004020202020204"/>
                <a:ea typeface="+mn-ea"/>
                <a:cs typeface="+mn-cs"/>
              </a:rPr>
              <a:t>Mt</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 23:23-27).</a:t>
            </a: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321004"/>
            <a:ext cx="7797511" cy="1631216"/>
          </a:xfrm>
          <a:prstGeom prst="rect">
            <a:avLst/>
          </a:prstGeom>
          <a:noFill/>
        </p:spPr>
        <p:txBody>
          <a:bodyPr wrap="square">
            <a:spAutoFit/>
          </a:bodyPr>
          <a:lstStyle/>
          <a:p>
            <a:pPr lvl="0">
              <a:spcBef>
                <a:spcPts val="600"/>
              </a:spcBef>
              <a:defRPr/>
            </a:pPr>
            <a:r>
              <a:rPr lang="pt-BR" sz="2000" b="1" dirty="0">
                <a:solidFill>
                  <a:prstClr val="black"/>
                </a:solidFill>
              </a:rPr>
              <a:t>Em resposta a esse argumento, Paulo indicou claramente que se sentia capaz de ser tão duro pessoalmente quanto em cartas, mas que não rebaixaria ao uso de "armas carnais" (como autoritarismo, punição física ou autoelogio), mas usaria apenas "armas poderosas em Deus"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10:2-4).</a:t>
            </a:r>
          </a:p>
        </p:txBody>
      </p:sp>
    </p:spTree>
    <p:extLst>
      <p:ext uri="{BB962C8B-B14F-4D97-AF65-F5344CB8AC3E}">
        <p14:creationId xmlns:p14="http://schemas.microsoft.com/office/powerpoint/2010/main" val="3036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a:duotone>
                <a:schemeClr val="accent2">
                  <a:shade val="45000"/>
                  <a:satMod val="135000"/>
                </a:schemeClr>
                <a:prstClr val="white"/>
              </a:duotone>
            </a:blip>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D198D94D-7AB9-E415-A4EC-5104664FE90D}"/>
              </a:ext>
            </a:extLst>
          </p:cNvPr>
          <p:cNvSpPr txBox="1"/>
          <p:nvPr/>
        </p:nvSpPr>
        <p:spPr>
          <a:xfrm>
            <a:off x="0" y="-68096"/>
            <a:ext cx="12192000" cy="769441"/>
          </a:xfrm>
          <a:prstGeom prst="rect">
            <a:avLst/>
          </a:prstGeom>
          <a:noFill/>
        </p:spPr>
        <p:txBody>
          <a:bodyPr wrap="square">
            <a:spAutoFit/>
          </a:bodyPr>
          <a:lstStyle/>
          <a:p>
            <a:pPr algn="ctr"/>
            <a:r>
              <a:rPr lang="pt-BR"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rPr>
              <a:t>A DEFESA CERTA</a:t>
            </a:r>
            <a:endParaRPr lang="pt-BR" sz="4400" b="1" spc="6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69332"/>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algn="ctr"/>
            <a:r>
              <a:rPr lang="pt-BR" b="1" dirty="0">
                <a:solidFill>
                  <a:srgbClr val="C7440F"/>
                </a:solidFill>
                <a:latin typeface="Comic Sans MS" panose="030F0702030302020204" pitchFamily="66" charset="0"/>
              </a:rPr>
              <a:t>“pois aquele que se louva não é aprovado, mas aquele a quem Deus louva” </a:t>
            </a:r>
            <a:r>
              <a:rPr lang="pt-BR" sz="1400" b="1" noProof="0" dirty="0">
                <a:solidFill>
                  <a:srgbClr val="C7440F"/>
                </a:solidFill>
                <a:latin typeface="Comic Sans MS" panose="030F0702030302020204" pitchFamily="66" charset="0"/>
              </a:rPr>
              <a:t>(2 Coríntios 10:18)</a:t>
            </a:r>
            <a:endParaRPr lang="pt-BR" b="1" noProof="0" dirty="0">
              <a:solidFill>
                <a:srgbClr val="C7440F"/>
              </a:solidFill>
              <a:latin typeface="Comic Sans MS" panose="030F0702030302020204" pitchFamily="66" charset="0"/>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4" y="1133475"/>
            <a:ext cx="7813035" cy="1938992"/>
          </a:xfrm>
          <a:prstGeom prst="rect">
            <a:avLst/>
          </a:prstGeom>
          <a:noFill/>
        </p:spPr>
        <p:txBody>
          <a:bodyPr wrap="square" rtlCol="0">
            <a:spAutoFit/>
          </a:bodyPr>
          <a:lstStyle/>
          <a:p>
            <a:pPr>
              <a:spcBef>
                <a:spcPts val="600"/>
              </a:spcBef>
            </a:pPr>
            <a:r>
              <a:rPr lang="pt-BR" sz="2000" b="1" dirty="0"/>
              <a:t>Os filósofos gregos cobravam grandes quantias dos alunos que desejavam aprender com eles. Para conseguir esses alunos, eles se gabavam de seu conhecimento, de sua linhagem ou das pessoas importantes que os conheciam e respeitavam. Esse também foi o caminho dos falsos mestres que foram introduzidos em Corinto </a:t>
            </a:r>
            <a:r>
              <a:rPr lang="pt-BR" sz="2000" b="1" noProof="0" dirty="0"/>
              <a:t>(2Co. 10:12; 11:19-20).</a:t>
            </a: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694" y="3070506"/>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9" y="3173938"/>
            <a:ext cx="4357180" cy="1938992"/>
          </a:xfrm>
          <a:prstGeom prst="rect">
            <a:avLst/>
          </a:prstGeom>
          <a:noFill/>
        </p:spPr>
        <p:txBody>
          <a:bodyPr wrap="square">
            <a:spAutoFit/>
          </a:bodyPr>
          <a:lstStyle/>
          <a:p>
            <a:pPr>
              <a:spcBef>
                <a:spcPts val="600"/>
              </a:spcBef>
            </a:pPr>
            <a:r>
              <a:rPr lang="pt-BR" sz="2000" b="1" dirty="0"/>
              <a:t>Mas Paulo não cobrava por transmitir seu conhecimento, não apresentava cartas de recomendação, nem se gabava. E era desprezado por isso! Como poderia se defender?</a:t>
            </a:r>
            <a:endParaRPr lang="pt-BR" sz="2000" b="1" noProof="0" dirty="0"/>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20116" b="10716"/>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4" y="5112930"/>
            <a:ext cx="7645129" cy="1015663"/>
          </a:xfrm>
          <a:prstGeom prst="rect">
            <a:avLst/>
          </a:prstGeom>
          <a:noFill/>
        </p:spPr>
        <p:txBody>
          <a:bodyPr wrap="square">
            <a:spAutoFit/>
          </a:bodyPr>
          <a:lstStyle/>
          <a:p>
            <a:pPr>
              <a:spcBef>
                <a:spcPts val="600"/>
              </a:spcBef>
            </a:pPr>
            <a:r>
              <a:rPr lang="pt-BR" sz="2000" b="1" dirty="0"/>
              <a:t>Parece que ele precisava ser louvado diante dos coríntios para ser aceito por eles. Mas não era ele quem deveria ser louvado (Prov. 27:2). Paulo deixou que Deus o louvasse </a:t>
            </a:r>
            <a:r>
              <a:rPr lang="pt-BR" sz="2000" b="1" noProof="0" dirty="0"/>
              <a:t>(2Co. 10:18).</a:t>
            </a: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pt-BR" sz="1400" b="1" dirty="0"/>
                <a:t>Não se glorie a si mesmo</a:t>
              </a:r>
              <a:endParaRPr lang="pt-BR" sz="1400" b="1" noProof="0" dirty="0"/>
            </a:p>
          </p:txBody>
        </p:sp>
        <p:sp>
          <p:nvSpPr>
            <p:cNvPr id="23" name="Elipse 22">
              <a:extLst>
                <a:ext uri="{FF2B5EF4-FFF2-40B4-BE49-F238E27FC236}">
                  <a16:creationId xmlns:a16="http://schemas.microsoft.com/office/drawing/2014/main" id="{94C447F6-D4B7-ED4D-EF54-4269091A091E}"/>
                </a:ext>
              </a:extLst>
            </p:cNvPr>
            <p:cNvSpPr/>
            <p:nvPr/>
          </p:nvSpPr>
          <p:spPr>
            <a:xfrm>
              <a:off x="10405352" y="1201991"/>
              <a:ext cx="1468877"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pt-BR" sz="1400" b="1" dirty="0"/>
                <a:t>Que Deus nos louve</a:t>
              </a:r>
              <a:endParaRPr lang="pt-BR" sz="1400" b="1" noProof="0" dirty="0"/>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4026" r="4026"/>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8683" b="8683"/>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127829"/>
            <a:ext cx="7645129" cy="707886"/>
          </a:xfrm>
          <a:prstGeom prst="rect">
            <a:avLst/>
          </a:prstGeom>
          <a:noFill/>
        </p:spPr>
        <p:txBody>
          <a:bodyPr wrap="square">
            <a:spAutoFit/>
          </a:bodyPr>
          <a:lstStyle/>
          <a:p>
            <a:pPr lvl="0">
              <a:spcBef>
                <a:spcPts val="600"/>
              </a:spcBef>
              <a:defRPr/>
            </a:pPr>
            <a:r>
              <a:rPr lang="pt-BR" sz="2000" b="1" dirty="0">
                <a:solidFill>
                  <a:prstClr val="black"/>
                </a:solidFill>
              </a:rPr>
              <a:t>Se há algo que podemos nos orgulhar ou nos louvar, é conhecer a Deus e obedecê-Lo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(Jer. 9:24; 2Co. 10:17).</a:t>
            </a:r>
          </a:p>
        </p:txBody>
      </p:sp>
    </p:spTree>
    <p:extLst>
      <p:ext uri="{BB962C8B-B14F-4D97-AF65-F5344CB8AC3E}">
        <p14:creationId xmlns:p14="http://schemas.microsoft.com/office/powerpoint/2010/main" val="196817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3671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r>
              <a:rPr lang="pt-BR" sz="6600" dirty="0">
                <a:solidFill>
                  <a:schemeClr val="accent2">
                    <a:lumMod val="75000"/>
                  </a:schemeClr>
                </a:solidFill>
              </a:rPr>
              <a:t>LIDANDO COM FALSOS MESTRES</a:t>
            </a:r>
            <a:endParaRPr lang="pt-BR" sz="6600" noProof="0" dirty="0">
              <a:solidFill>
                <a:schemeClr val="accent2">
                  <a:lumMod val="75000"/>
                </a:schemeClr>
              </a:solidFill>
            </a:endParaRP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a:srcRect l="19108" r="19108"/>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9488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algn="ctr"/>
            <a:r>
              <a:rPr lang="pt-BR" sz="4000" b="1" spc="50" dirty="0">
                <a:ln w="9525" cmpd="sng">
                  <a:solidFill>
                    <a:schemeClr val="accent1"/>
                  </a:solidFill>
                  <a:prstDash val="solid"/>
                </a:ln>
                <a:solidFill>
                  <a:srgbClr val="70AD47">
                    <a:tint val="1000"/>
                  </a:srgbClr>
                </a:solidFill>
                <a:effectLst>
                  <a:glow rad="38100">
                    <a:schemeClr val="accent1">
                      <a:alpha val="40000"/>
                    </a:schemeClr>
                  </a:glow>
                </a:effectLst>
              </a:rPr>
              <a:t>ENGANADORES DISFARÇADOS DE APÓSTOLOS </a:t>
            </a:r>
            <a:endParaRPr lang="pt-BR" sz="4000" b="1" spc="50" noProof="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584775"/>
          </a:xfrm>
          <a:prstGeom prst="rect">
            <a:avLst/>
          </a:prstGeom>
          <a:noFill/>
        </p:spPr>
        <p:txBody>
          <a:bodyPr wrap="square">
            <a:spAutoFit/>
          </a:bodyPr>
          <a:lstStyle/>
          <a:p>
            <a:pPr algn="ctr"/>
            <a:r>
              <a:rPr lang="pt-BR" b="1" dirty="0">
                <a:solidFill>
                  <a:schemeClr val="accent1">
                    <a:lumMod val="60000"/>
                    <a:lumOff val="40000"/>
                  </a:schemeClr>
                </a:solidFill>
                <a:latin typeface="Comic Sans MS" panose="030F0702030302020204" pitchFamily="66" charset="0"/>
              </a:rPr>
              <a:t>“Pois estes são falsos apóstolos, trabalhadores enganosos, disfarçados de apóstolos de Cristo”</a:t>
            </a:r>
          </a:p>
          <a:p>
            <a:pPr algn="ctr"/>
            <a:r>
              <a:rPr lang="pt-BR" sz="1400" b="1" noProof="0" dirty="0">
                <a:solidFill>
                  <a:schemeClr val="accent1">
                    <a:lumMod val="60000"/>
                    <a:lumOff val="40000"/>
                  </a:schemeClr>
                </a:solidFill>
                <a:latin typeface="Comic Sans MS" panose="030F0702030302020204" pitchFamily="66" charset="0"/>
              </a:rPr>
              <a:t>(2 Coríntios 11:13)</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675342" cy="1323439"/>
          </a:xfrm>
          <a:prstGeom prst="rect">
            <a:avLst/>
          </a:prstGeom>
          <a:noFill/>
        </p:spPr>
        <p:txBody>
          <a:bodyPr wrap="square" rtlCol="0">
            <a:spAutoFit/>
          </a:bodyPr>
          <a:lstStyle/>
          <a:p>
            <a:pPr>
              <a:spcBef>
                <a:spcPts val="600"/>
              </a:spcBef>
            </a:pPr>
            <a:r>
              <a:rPr lang="pt-BR" sz="2000" b="1" dirty="0"/>
              <a:t>Paulo deseja trazer uma igreja pura aos pés de Cristo (2 Coríntios 11:2). Mas a igreja corria o risco de ser enganada, como Eva, e de deixar de ser noiva de Jesus </a:t>
            </a:r>
            <a:r>
              <a:rPr lang="pt-BR" sz="2000" b="1" noProof="0" dirty="0"/>
              <a:t>(2Co. 11:3).</a:t>
            </a: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5839" r="5839"/>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661692"/>
            <a:ext cx="5782787" cy="1631216"/>
          </a:xfrm>
          <a:prstGeom prst="rect">
            <a:avLst/>
          </a:prstGeom>
          <a:noFill/>
        </p:spPr>
        <p:txBody>
          <a:bodyPr wrap="square">
            <a:spAutoFit/>
          </a:bodyPr>
          <a:lstStyle/>
          <a:p>
            <a:pPr>
              <a:spcBef>
                <a:spcPts val="600"/>
              </a:spcBef>
            </a:pPr>
            <a:r>
              <a:rPr lang="pt-BR" sz="2000" b="1" dirty="0"/>
              <a:t>Qual era o verdadeiro perigo? Judeus que se recomendavam como "grandes apóstolos" de Jesus haviam vindo a Corinto ensinando "outro Jesus", "outro espírito" e "outro evangelho". </a:t>
            </a:r>
            <a:r>
              <a:rPr lang="pt-BR" sz="2000" b="1" noProof="0" dirty="0"/>
              <a:t>(2Co. 11:4-5; </a:t>
            </a:r>
            <a:r>
              <a:rPr lang="pt-BR" sz="2000" b="1" noProof="0" dirty="0" err="1"/>
              <a:t>Gál</a:t>
            </a:r>
            <a:r>
              <a:rPr lang="pt-BR" sz="2000" b="1" noProof="0" dirty="0"/>
              <a:t>. 1:8).</a:t>
            </a: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254428"/>
            <a:ext cx="6953636" cy="1631216"/>
          </a:xfrm>
          <a:prstGeom prst="rect">
            <a:avLst/>
          </a:prstGeom>
          <a:noFill/>
        </p:spPr>
        <p:txBody>
          <a:bodyPr wrap="square">
            <a:spAutoFit/>
          </a:bodyPr>
          <a:lstStyle/>
          <a:p>
            <a:pPr>
              <a:spcBef>
                <a:spcPts val="600"/>
              </a:spcBef>
            </a:pPr>
            <a:r>
              <a:rPr lang="pt-BR" sz="2000" b="1" dirty="0"/>
              <a:t>Só porque alguém prega sobre Jesus não significa que ele esteja nos mostrando o verdadeiro Jesus, como a Bíblia o revela. Suas palavras podem ser maravilhosas, mas o próprio Satanás também sabe falar maravilhas e se apresentar "como um anjo de luz." </a:t>
            </a:r>
            <a:r>
              <a:rPr lang="pt-BR" sz="2000" b="1" noProof="0" dirty="0"/>
              <a:t>(2Co. 11:14).</a:t>
            </a: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5847165"/>
            <a:ext cx="12095582" cy="1015663"/>
          </a:xfrm>
          <a:prstGeom prst="rect">
            <a:avLst/>
          </a:prstGeom>
          <a:noFill/>
        </p:spPr>
        <p:txBody>
          <a:bodyPr wrap="square">
            <a:spAutoFit/>
          </a:bodyPr>
          <a:lstStyle/>
          <a:p>
            <a:pPr>
              <a:spcBef>
                <a:spcPts val="600"/>
              </a:spcBef>
            </a:pPr>
            <a:r>
              <a:rPr lang="pt-BR" sz="2000" b="1" dirty="0"/>
              <a:t>Por suas ações e palavras, verdadeiros mestres ensinam "a verdade de Cristo" (2 Coríntios 11:9-10). Mas falsos mestres, que apenas parecem mostrar piedade, são ministros do engano disfarçados de apóstolos </a:t>
            </a:r>
            <a:r>
              <a:rPr lang="pt-BR" sz="2000" b="1" noProof="0" dirty="0"/>
              <a:t>(2Co. 11:13-15).</a:t>
            </a:r>
          </a:p>
        </p:txBody>
      </p:sp>
    </p:spTree>
    <p:extLst>
      <p:ext uri="{BB962C8B-B14F-4D97-AF65-F5344CB8AC3E}">
        <p14:creationId xmlns:p14="http://schemas.microsoft.com/office/powerpoint/2010/main" val="1090426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1">
                <a:shade val="45000"/>
                <a:satMod val="135000"/>
              </a:schemeClr>
              <a:prstClr val="white"/>
            </a:duotone>
            <a:lum/>
          </a:blip>
          <a:srcRect/>
          <a:stretch>
            <a:fillRect t="-9000" b="-9000"/>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1378590A-9F58-E3CE-C8B0-E898C26CEC74}"/>
              </a:ext>
            </a:extLst>
          </p:cNvPr>
          <p:cNvSpPr txBox="1"/>
          <p:nvPr/>
        </p:nvSpPr>
        <p:spPr>
          <a:xfrm>
            <a:off x="0" y="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algn="ctr"/>
            <a:r>
              <a:rPr lang="pt-BR" sz="4400" b="1" spc="300" dirty="0">
                <a:ln w="22225">
                  <a:noFill/>
                  <a:prstDash val="solid"/>
                </a:ln>
                <a:solidFill>
                  <a:schemeClr val="accent1">
                    <a:lumMod val="40000"/>
                    <a:lumOff val="60000"/>
                  </a:schemeClr>
                </a:solidFill>
                <a:effectLst>
                  <a:outerShdw blurRad="38100" dist="38100" dir="2700000" algn="tl">
                    <a:srgbClr val="000000">
                      <a:alpha val="43137"/>
                    </a:srgbClr>
                  </a:outerShdw>
                </a:effectLst>
              </a:rPr>
              <a:t>PAULO E OS FALSOS MESTRES </a:t>
            </a:r>
            <a:endParaRPr lang="pt-BR" sz="4400" b="1" spc="300" noProof="0" dirty="0">
              <a:ln w="22225">
                <a:noFill/>
                <a:prstDash val="solid"/>
              </a:ln>
              <a:solidFill>
                <a:schemeClr val="accent1">
                  <a:lumMod val="40000"/>
                  <a:lumOff val="60000"/>
                </a:schemeClr>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646331"/>
          </a:xfrm>
          <a:prstGeom prst="rect">
            <a:avLst/>
          </a:prstGeom>
          <a:noFill/>
        </p:spPr>
        <p:txBody>
          <a:bodyPr wrap="square">
            <a:spAutoFit/>
          </a:bodyPr>
          <a:lstStyle/>
          <a:p>
            <a:pPr algn="ctr"/>
            <a:r>
              <a:rPr lang="pt-BR" b="1" dirty="0">
                <a:solidFill>
                  <a:schemeClr val="accent4">
                    <a:lumMod val="40000"/>
                    <a:lumOff val="60000"/>
                  </a:schemeClr>
                </a:solidFill>
                <a:effectLst>
                  <a:glow rad="127000">
                    <a:srgbClr val="284A2D"/>
                  </a:glow>
                </a:effectLst>
                <a:latin typeface="Comic Sans MS" panose="030F0702030302020204" pitchFamily="66" charset="0"/>
              </a:rPr>
              <a:t>"Eles são hebreus? Eu também. Eles são israelitas? Eu também. São descendentes de Abraão? Eu também." </a:t>
            </a:r>
            <a:r>
              <a:rPr lang="pt-BR" sz="1400" b="1" noProof="0" dirty="0">
                <a:solidFill>
                  <a:schemeClr val="accent4">
                    <a:lumMod val="40000"/>
                    <a:lumOff val="60000"/>
                  </a:schemeClr>
                </a:solidFill>
                <a:effectLst>
                  <a:glow rad="127000">
                    <a:srgbClr val="284A2D"/>
                  </a:glow>
                </a:effectLst>
                <a:latin typeface="Comic Sans MS" panose="030F0702030302020204" pitchFamily="66" charset="0"/>
              </a:rPr>
              <a:t>(2 Coríntios 11:22)</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707886"/>
          </a:xfrm>
          <a:prstGeom prst="rect">
            <a:avLst/>
          </a:prstGeom>
          <a:noFill/>
        </p:spPr>
        <p:txBody>
          <a:bodyPr wrap="square" rtlCol="0">
            <a:spAutoFit/>
          </a:bodyPr>
          <a:lstStyle/>
          <a:p>
            <a:pPr>
              <a:spcBef>
                <a:spcPts val="600"/>
              </a:spcBef>
            </a:pPr>
            <a:r>
              <a:rPr lang="pt-BR" sz="2000" b="1" dirty="0"/>
              <a:t>Quais eram as semelhanças entre Paulo e os falsos mestres? Todos eram judeus convertidos ao cristianismo </a:t>
            </a:r>
            <a:r>
              <a:rPr lang="pt-BR" sz="2000" b="1" noProof="0" dirty="0"/>
              <a:t>(2Co. 11:22).</a:t>
            </a: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4806" r="14806"/>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2875" y="1435271"/>
            <a:ext cx="3769256"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480334"/>
            <a:ext cx="5184842" cy="1631216"/>
          </a:xfrm>
          <a:prstGeom prst="rect">
            <a:avLst/>
          </a:prstGeom>
          <a:noFill/>
        </p:spPr>
        <p:txBody>
          <a:bodyPr wrap="square">
            <a:spAutoFit/>
          </a:bodyPr>
          <a:lstStyle/>
          <a:p>
            <a:pPr>
              <a:spcBef>
                <a:spcPts val="600"/>
              </a:spcBef>
            </a:pPr>
            <a:r>
              <a:rPr lang="pt-BR" sz="2000" b="1" dirty="0"/>
              <a:t>E aqui termina a "loucura" de Paulo. Ele não queria dar a impressão de que queria se gabar do que fez por Cristo. Sua verdadeira vangloria (ou glória) era o que Cristo havia feito por ele. </a:t>
            </a:r>
            <a:endParaRPr lang="pt-BR" sz="2000" b="1" noProof="0" dirty="0"/>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47027"/>
            <a:ext cx="9163455" cy="707886"/>
          </a:xfrm>
          <a:prstGeom prst="rect">
            <a:avLst/>
          </a:prstGeom>
          <a:noFill/>
        </p:spPr>
        <p:txBody>
          <a:bodyPr wrap="square">
            <a:spAutoFit/>
          </a:bodyPr>
          <a:lstStyle/>
          <a:p>
            <a:r>
              <a:rPr lang="pt-BR" sz="2000" b="1" dirty="0">
                <a:solidFill>
                  <a:prstClr val="black"/>
                </a:solidFill>
              </a:rPr>
              <a:t>Sua verdadeira força estava em sua fraqueza, que o levou a depender completamente de Jesus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11:30-31; 12:6-10).</a:t>
            </a:r>
            <a:endParaRPr lang="pt-BR" noProof="0" dirty="0"/>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3" y="2198089"/>
            <a:ext cx="8201970" cy="2246769"/>
          </a:xfrm>
          <a:prstGeom prst="rect">
            <a:avLst/>
          </a:prstGeom>
          <a:noFill/>
        </p:spPr>
        <p:txBody>
          <a:bodyPr wrap="square">
            <a:spAutoFit/>
          </a:bodyPr>
          <a:lstStyle/>
          <a:p>
            <a:pPr lvl="0">
              <a:spcBef>
                <a:spcPts val="600"/>
              </a:spcBef>
              <a:defRPr/>
            </a:pPr>
            <a:r>
              <a:rPr lang="pt-BR" sz="2000" b="1" dirty="0">
                <a:solidFill>
                  <a:prstClr val="black"/>
                </a:solidFill>
              </a:rPr>
              <a:t>Quais eram as diferenças entre eles? Aqui começa a loucura de Paulo: "São ministros de Cristo? (Como se eu fosse louco falo.) Eu mais" (2 Coríntios 11:23). Se se gabavam de ter sofrido por Cristo, Paulo era muito mais qualificado: açoitado; aprisionado; ameaçado de morte; apedrejado; naufragado em alto mar; envolvido em perigos de todos os tipos; faminto, sedento, com frio e nu; constantemente preocupado com as igrejas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11:23b-29).</a:t>
            </a:r>
          </a:p>
        </p:txBody>
      </p:sp>
    </p:spTree>
    <p:extLst>
      <p:ext uri="{BB962C8B-B14F-4D97-AF65-F5344CB8AC3E}">
        <p14:creationId xmlns:p14="http://schemas.microsoft.com/office/powerpoint/2010/main" val="5197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t="-9000" b="-9000"/>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pt-BR" sz="4400" b="1" spc="300" dirty="0">
                <a:ln/>
                <a:solidFill>
                  <a:schemeClr val="accent4"/>
                </a:solidFill>
                <a:effectLst>
                  <a:outerShdw blurRad="38100" dist="38100" dir="2700000" algn="tl">
                    <a:srgbClr val="000000">
                      <a:alpha val="43137"/>
                    </a:srgbClr>
                  </a:outerShdw>
                </a:effectLst>
              </a:rPr>
              <a:t>AUTOEXAME E VITÓRIA </a:t>
            </a:r>
            <a:endParaRPr lang="pt-BR" sz="4400" b="1" spc="300" noProof="0" dirty="0">
              <a:ln/>
              <a:solidFill>
                <a:schemeClr val="accent4"/>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646331"/>
          </a:xfrm>
          <a:prstGeom prst="rect">
            <a:avLst/>
          </a:prstGeom>
          <a:noFill/>
        </p:spPr>
        <p:txBody>
          <a:bodyPr wrap="square">
            <a:spAutoFit/>
          </a:bodyPr>
          <a:lstStyle/>
          <a:p>
            <a:pPr algn="ctr"/>
            <a:r>
              <a:rPr lang="pt-BR" b="1" dirty="0">
                <a:solidFill>
                  <a:schemeClr val="accent2">
                    <a:lumMod val="40000"/>
                    <a:lumOff val="60000"/>
                  </a:schemeClr>
                </a:solidFill>
                <a:effectLst>
                  <a:glow rad="127000">
                    <a:srgbClr val="284A2D"/>
                  </a:glow>
                </a:effectLst>
                <a:latin typeface="Comic Sans MS" panose="030F0702030302020204" pitchFamily="66" charset="0"/>
              </a:rPr>
              <a:t>“Examinem se estão na fé; provem a si mesmos. Ou não sabem que Jesus Cristo está em vocês, a menos que sejam reprovados?” </a:t>
            </a:r>
            <a:r>
              <a:rPr lang="pt-BR" sz="1400" b="1" noProof="0" dirty="0">
                <a:solidFill>
                  <a:schemeClr val="accent2">
                    <a:lumMod val="40000"/>
                    <a:lumOff val="60000"/>
                  </a:schemeClr>
                </a:solidFill>
                <a:effectLst>
                  <a:glow rad="127000">
                    <a:srgbClr val="284A2D"/>
                  </a:glow>
                </a:effectLst>
                <a:latin typeface="Comic Sans MS" panose="030F0702030302020204" pitchFamily="66" charset="0"/>
              </a:rPr>
              <a:t>(2 Coríntios 13:5)</a:t>
            </a:r>
            <a:endParaRPr lang="pt-BR" b="1" noProof="0" dirty="0">
              <a:solidFill>
                <a:schemeClr val="accent2">
                  <a:lumMod val="40000"/>
                  <a:lumOff val="60000"/>
                </a:schemeClr>
              </a:solidFill>
              <a:effectLst>
                <a:glow rad="127000">
                  <a:srgbClr val="284A2D"/>
                </a:glow>
              </a:effectLst>
              <a:latin typeface="Comic Sans MS" panose="030F0702030302020204" pitchFamily="66" charset="0"/>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7932907" cy="707886"/>
          </a:xfrm>
          <a:prstGeom prst="rect">
            <a:avLst/>
          </a:prstGeom>
          <a:noFill/>
        </p:spPr>
        <p:txBody>
          <a:bodyPr wrap="square" rtlCol="0">
            <a:spAutoFit/>
          </a:bodyPr>
          <a:lstStyle/>
          <a:p>
            <a:pPr>
              <a:spcBef>
                <a:spcPts val="600"/>
              </a:spcBef>
            </a:pPr>
            <a:r>
              <a:rPr lang="pt-BR" sz="2000" b="1" dirty="0"/>
              <a:t>O momento se aproximava em que Paulo visitaria Corinto. O que ele encontraria e como deveria agir com base nisso? </a:t>
            </a:r>
            <a:r>
              <a:rPr lang="pt-BR" sz="2000" b="1" noProof="0" dirty="0"/>
              <a:t>(2Co. 13:1-2).</a:t>
            </a: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167944"/>
            <a:ext cx="5009747" cy="1323439"/>
          </a:xfrm>
          <a:prstGeom prst="rect">
            <a:avLst/>
          </a:prstGeom>
          <a:noFill/>
        </p:spPr>
        <p:txBody>
          <a:bodyPr wrap="square">
            <a:spAutoFit/>
          </a:bodyPr>
          <a:lstStyle/>
          <a:p>
            <a:pPr>
              <a:spcBef>
                <a:spcPts val="600"/>
              </a:spcBef>
            </a:pPr>
            <a:r>
              <a:rPr lang="pt-BR" sz="2000" b="1" dirty="0"/>
              <a:t>Paulo estava disposto a exercer disciplina eclesiástica de forma firme: restaurar os arrependidos e punir os obstinados.</a:t>
            </a:r>
            <a:endParaRPr lang="pt-BR" sz="2000" b="1" noProof="0" dirty="0"/>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5773768"/>
            <a:ext cx="7738356" cy="707886"/>
          </a:xfrm>
          <a:prstGeom prst="rect">
            <a:avLst/>
          </a:prstGeom>
          <a:noFill/>
        </p:spPr>
        <p:txBody>
          <a:bodyPr wrap="square">
            <a:spAutoFit/>
          </a:bodyPr>
          <a:lstStyle/>
          <a:p>
            <a:pPr>
              <a:spcBef>
                <a:spcPts val="600"/>
              </a:spcBef>
            </a:pPr>
            <a:r>
              <a:rPr lang="pt-BR" sz="2000" b="1" dirty="0"/>
              <a:t>Por sua vez, Paulo orou para que parassem de fazer o mal, fizessem o bem e fossem aperfeiçoados </a:t>
            </a:r>
            <a:r>
              <a:rPr lang="pt-BR" sz="2000" b="1" noProof="0" dirty="0"/>
              <a:t>(2Co. 13:7-9).</a:t>
            </a:r>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777010"/>
            <a:ext cx="5009745" cy="1015663"/>
          </a:xfrm>
          <a:prstGeom prst="rect">
            <a:avLst/>
          </a:prstGeom>
          <a:noFill/>
        </p:spPr>
        <p:txBody>
          <a:bodyPr wrap="square">
            <a:spAutoFit/>
          </a:bodyPr>
          <a:lstStyle/>
          <a:p>
            <a:pPr lvl="0">
              <a:spcBef>
                <a:spcPts val="600"/>
              </a:spcBef>
              <a:defRPr/>
            </a:pPr>
            <a:r>
              <a:rPr lang="pt-BR" sz="2000" b="1" dirty="0">
                <a:solidFill>
                  <a:prstClr val="black"/>
                </a:solidFill>
              </a:rPr>
              <a:t>Portanto, antes que esse momento chegue, os Coríntios devem refletir e se examinar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13:5).</a:t>
            </a: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472477"/>
            <a:ext cx="5009745" cy="1323439"/>
          </a:xfrm>
          <a:prstGeom prst="rect">
            <a:avLst/>
          </a:prstGeom>
          <a:noFill/>
        </p:spPr>
        <p:txBody>
          <a:bodyPr wrap="square">
            <a:spAutoFit/>
          </a:bodyPr>
          <a:lstStyle/>
          <a:p>
            <a:pPr lvl="0">
              <a:spcBef>
                <a:spcPts val="600"/>
              </a:spcBef>
              <a:defRPr/>
            </a:pPr>
            <a:r>
              <a:rPr lang="pt-BR" sz="2000" b="1" dirty="0">
                <a:solidFill>
                  <a:prstClr val="black"/>
                </a:solidFill>
              </a:rPr>
              <a:t>Seu medo era que, ao chegar, os encontrasse em conflito e em vários pecados. Temia ter que chorar por pecadores impenitentes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12:20-21).</a:t>
            </a:r>
          </a:p>
        </p:txBody>
      </p:sp>
    </p:spTree>
    <p:extLst>
      <p:ext uri="{BB962C8B-B14F-4D97-AF65-F5344CB8AC3E}">
        <p14:creationId xmlns:p14="http://schemas.microsoft.com/office/powerpoint/2010/main" val="43832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707356" y="557243"/>
            <a:ext cx="9041708" cy="5293757"/>
          </a:xfrm>
          <a:prstGeom prst="rect">
            <a:avLst/>
          </a:prstGeom>
          <a:noFill/>
        </p:spPr>
        <p:txBody>
          <a:bodyPr wrap="square">
            <a:spAutoFit/>
          </a:bodyPr>
          <a:lstStyle/>
          <a:p>
            <a:pPr>
              <a:spcBef>
                <a:spcPts val="600"/>
              </a:spcBef>
            </a:pPr>
            <a:r>
              <a:rPr lang="pt-BR" sz="2600" b="1" dirty="0">
                <a:latin typeface="Constantia" panose="02030602050306030303" pitchFamily="18" charset="0"/>
              </a:rPr>
              <a:t>“O povo de Deus é orientado a buscar nas Sagradas Escrituras sua proteção contra as influências de falsos mestres e o poder sedutor dos espíritos sombrios. Satanás usa todos os meios que pode para impedir que os homens conheçam a Bíblia, cuja linguagem clara revela suas enganações. A cada renascimento da obra de Deus, o príncipe do mal age com maior energia; ele agora faz esforços desesperados para se preparar para a luta final contra Cristo e seus discípulos. […] A falsificação será tão semelhante à realidade que será impossível distingui-las sem a ajuda das Sagradas Escrituras. São eles que devem testemunhar a favor ou contra toda declaração, todo milagre”</a:t>
            </a:r>
            <a:endParaRPr lang="pt-BR" sz="2600" b="1" noProof="0" dirty="0">
              <a:latin typeface="Constantia" panose="02030602050306030303" pitchFamily="18" charset="0"/>
            </a:endParaRPr>
          </a:p>
        </p:txBody>
      </p:sp>
      <p:sp>
        <p:nvSpPr>
          <p:cNvPr id="4" name="CuadroTexto 3">
            <a:extLst>
              <a:ext uri="{FF2B5EF4-FFF2-40B4-BE49-F238E27FC236}">
                <a16:creationId xmlns:a16="http://schemas.microsoft.com/office/drawing/2014/main" id="{A29A2DCA-7926-A37C-2662-3C0041C85CE9}"/>
              </a:ext>
            </a:extLst>
          </p:cNvPr>
          <p:cNvSpPr txBox="1"/>
          <p:nvPr/>
        </p:nvSpPr>
        <p:spPr>
          <a:xfrm>
            <a:off x="6730384" y="6081832"/>
            <a:ext cx="3949478" cy="338554"/>
          </a:xfrm>
          <a:prstGeom prst="rect">
            <a:avLst/>
          </a:prstGeom>
          <a:noFill/>
        </p:spPr>
        <p:txBody>
          <a:bodyPr wrap="none" rtlCol="0">
            <a:spAutoFit/>
          </a:bodyPr>
          <a:lstStyle/>
          <a:p>
            <a:pPr algn="r"/>
            <a:r>
              <a:rPr lang="pt-BR" sz="1600" b="1" noProof="0" dirty="0"/>
              <a:t>E. G. W</a:t>
            </a:r>
            <a:r>
              <a:rPr lang="pt-BR" sz="1600" b="1" dirty="0"/>
              <a:t>. (A Grande Controvérsia, </a:t>
            </a:r>
            <a:r>
              <a:rPr lang="pt-BR" sz="1600" b="1" noProof="0" dirty="0"/>
              <a:t>p. 579)</a:t>
            </a:r>
          </a:p>
        </p:txBody>
      </p:sp>
    </p:spTree>
    <p:extLst>
      <p:ext uri="{BB962C8B-B14F-4D97-AF65-F5344CB8AC3E}">
        <p14:creationId xmlns:p14="http://schemas.microsoft.com/office/powerpoint/2010/main" val="235928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590</TotalTime>
  <Words>1299</Words>
  <Application>Microsoft Office PowerPoint</Application>
  <PresentationFormat>Widescreen</PresentationFormat>
  <Paragraphs>63</Paragraphs>
  <Slides>11</Slides>
  <Notes>7</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11</vt:i4>
      </vt:variant>
    </vt:vector>
  </HeadingPairs>
  <TitlesOfParts>
    <vt:vector size="17" baseType="lpstr">
      <vt:lpstr>Constantia</vt:lpstr>
      <vt:lpstr>Comic Sans MS</vt:lpstr>
      <vt:lpstr>Aptos Display</vt:lpstr>
      <vt:lpstr>Arial</vt:lpstr>
      <vt:lpstr>Aptos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61</cp:revision>
  <dcterms:created xsi:type="dcterms:W3CDTF">2026-08-15T14:34:39Z</dcterms:created>
  <dcterms:modified xsi:type="dcterms:W3CDTF">2026-09-18T19:02:31Z</dcterms:modified>
</cp:coreProperties>
</file>