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sldIdLst>
    <p:sldId id="257" r:id="rId2"/>
    <p:sldId id="269" r:id="rId3"/>
    <p:sldId id="258" r:id="rId4"/>
    <p:sldId id="259" r:id="rId5"/>
    <p:sldId id="260" r:id="rId6"/>
    <p:sldId id="261" r:id="rId7"/>
    <p:sldId id="262" r:id="rId8"/>
    <p:sldId id="263" r:id="rId9"/>
    <p:sldId id="272" r:id="rId10"/>
    <p:sldId id="273" r:id="rId11"/>
    <p:sldId id="271"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6E4E"/>
    <a:srgbClr val="F78D63"/>
    <a:srgbClr val="3D7245"/>
    <a:srgbClr val="326160"/>
    <a:srgbClr val="213F3F"/>
    <a:srgbClr val="284A2D"/>
    <a:srgbClr val="968B7B"/>
    <a:srgbClr val="665546"/>
    <a:srgbClr val="FED254"/>
    <a:srgbClr val="E054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126" autoAdjust="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DA9F6-836F-47EE-8A5A-1D60BDA132A3}" type="datetimeFigureOut">
              <a:rPr lang="es-ES" smtClean="0"/>
              <a:t>12/09/2026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F89F4-BCFB-4E5B-B329-D5EF8C6E8667}" type="slidenum">
              <a:rPr lang="es-ES" smtClean="0"/>
              <a:t>‹nº›</a:t>
            </a:fld>
            <a:endParaRPr lang="es-ES"/>
          </a:p>
        </p:txBody>
      </p:sp>
    </p:spTree>
    <p:extLst>
      <p:ext uri="{BB962C8B-B14F-4D97-AF65-F5344CB8AC3E}">
        <p14:creationId xmlns:p14="http://schemas.microsoft.com/office/powerpoint/2010/main" val="144117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3</a:t>
            </a:fld>
            <a:endParaRPr lang="es-ES"/>
          </a:p>
        </p:txBody>
      </p:sp>
    </p:spTree>
    <p:extLst>
      <p:ext uri="{BB962C8B-B14F-4D97-AF65-F5344CB8AC3E}">
        <p14:creationId xmlns:p14="http://schemas.microsoft.com/office/powerpoint/2010/main" val="375174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10:1-11</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5</a:t>
            </a:fld>
            <a:endParaRPr lang="es-ES"/>
          </a:p>
        </p:txBody>
      </p:sp>
    </p:spTree>
    <p:extLst>
      <p:ext uri="{BB962C8B-B14F-4D97-AF65-F5344CB8AC3E}">
        <p14:creationId xmlns:p14="http://schemas.microsoft.com/office/powerpoint/2010/main" val="1412370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10:12-18</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6</a:t>
            </a:fld>
            <a:endParaRPr lang="es-ES"/>
          </a:p>
        </p:txBody>
      </p:sp>
    </p:spTree>
    <p:extLst>
      <p:ext uri="{BB962C8B-B14F-4D97-AF65-F5344CB8AC3E}">
        <p14:creationId xmlns:p14="http://schemas.microsoft.com/office/powerpoint/2010/main" val="39574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7</a:t>
            </a:fld>
            <a:endParaRPr lang="es-ES"/>
          </a:p>
        </p:txBody>
      </p:sp>
    </p:spTree>
    <p:extLst>
      <p:ext uri="{BB962C8B-B14F-4D97-AF65-F5344CB8AC3E}">
        <p14:creationId xmlns:p14="http://schemas.microsoft.com/office/powerpoint/2010/main" val="47629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11:1-15</a:t>
            </a:r>
          </a:p>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8</a:t>
            </a:fld>
            <a:endParaRPr lang="es-ES"/>
          </a:p>
        </p:txBody>
      </p:sp>
    </p:spTree>
    <p:extLst>
      <p:ext uri="{BB962C8B-B14F-4D97-AF65-F5344CB8AC3E}">
        <p14:creationId xmlns:p14="http://schemas.microsoft.com/office/powerpoint/2010/main" val="2308761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fld id="{A01F89F4-BCFB-4E5B-B329-D5EF8C6E8667}" type="slidenum">
              <a:rPr lang="es-ES" smtClean="0"/>
              <a:t>9</a:t>
            </a:fld>
            <a:endParaRPr lang="es-ES"/>
          </a:p>
        </p:txBody>
      </p:sp>
    </p:spTree>
    <p:extLst>
      <p:ext uri="{BB962C8B-B14F-4D97-AF65-F5344CB8AC3E}">
        <p14:creationId xmlns:p14="http://schemas.microsoft.com/office/powerpoint/2010/main" val="1294913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fld id="{A01F89F4-BCFB-4E5B-B329-D5EF8C6E8667}" type="slidenum">
              <a:rPr lang="es-ES" smtClean="0"/>
              <a:t>10</a:t>
            </a:fld>
            <a:endParaRPr lang="es-ES"/>
          </a:p>
        </p:txBody>
      </p:sp>
    </p:spTree>
    <p:extLst>
      <p:ext uri="{BB962C8B-B14F-4D97-AF65-F5344CB8AC3E}">
        <p14:creationId xmlns:p14="http://schemas.microsoft.com/office/powerpoint/2010/main" val="3630558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71534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46254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93675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606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98493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21337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1071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54517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036071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46811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fld id="{F73E4F31-4823-4263-8A21-29E1012D371B}" type="datetimeFigureOut">
              <a:rPr lang="es-ES" smtClean="0"/>
              <a:t>12/09/2026</a:t>
            </a:fld>
            <a:endParaRPr lang="es-ES"/>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8804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3E4F31-4823-4263-8A21-29E1012D371B}" type="datetimeFigureOut">
              <a:rPr lang="es-ES" smtClean="0"/>
              <a:t>12/09/2026</a:t>
            </a:fld>
            <a:endParaRPr lang="es-ES"/>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56A43F-B320-485C-8455-E41819125410}" type="slidenum">
              <a:rPr lang="es-ES" smtClean="0"/>
              <a:t>‹nº›</a:t>
            </a:fld>
            <a:endParaRPr lang="es-ES"/>
          </a:p>
        </p:txBody>
      </p:sp>
    </p:spTree>
    <p:extLst>
      <p:ext uri="{BB962C8B-B14F-4D97-AF65-F5344CB8AC3E}">
        <p14:creationId xmlns:p14="http://schemas.microsoft.com/office/powerpoint/2010/main" val="2167217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g"/><Relationship Id="rId10"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6.jp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4.wdp"/><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jp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4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4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96F46502-3920-3223-CAE3-A10BEBF3D4E5}"/>
              </a:ext>
            </a:extLst>
          </p:cNvPr>
          <p:cNvPicPr>
            <a:picLocks noGrp="1" noRot="1" noChangeAspect="1" noMove="1" noResize="1" noEditPoints="1" noAdjustHandles="1" noChangeArrowheads="1" noChangeShapeType="1" noCrop="1"/>
          </p:cNvPicPr>
          <p:nvPr/>
        </p:nvPicPr>
        <p:blipFill rotWithShape="1">
          <a:blip r:embed="rId2"/>
          <a:srcRect t="5208" b="-648"/>
          <a:stretch>
            <a:fillRect/>
          </a:stretch>
        </p:blipFill>
        <p:spPr>
          <a:xfrm>
            <a:off x="322759" y="714375"/>
            <a:ext cx="11546481" cy="6143625"/>
          </a:xfrm>
          <a:prstGeom prst="rect">
            <a:avLst/>
          </a:prstGeom>
          <a:effectLst>
            <a:outerShdw blurRad="50800" dist="38100" dir="16200000" rotWithShape="0">
              <a:prstClr val="black">
                <a:alpha val="40000"/>
              </a:prstClr>
            </a:outerShdw>
          </a:effectLst>
        </p:spPr>
      </p:pic>
      <p:sp>
        <p:nvSpPr>
          <p:cNvPr id="4" name="CuadroTexto 3">
            <a:extLst>
              <a:ext uri="{FF2B5EF4-FFF2-40B4-BE49-F238E27FC236}">
                <a16:creationId xmlns:a16="http://schemas.microsoft.com/office/drawing/2014/main" id="{BFA6DEEF-235D-5308-DA9A-23D0BBBB63E8}"/>
              </a:ext>
            </a:extLst>
          </p:cNvPr>
          <p:cNvSpPr txBox="1"/>
          <p:nvPr/>
        </p:nvSpPr>
        <p:spPr>
          <a:xfrm>
            <a:off x="0" y="-4441"/>
            <a:ext cx="12191235" cy="769441"/>
          </a:xfrm>
          <a:prstGeom prst="rect">
            <a:avLst/>
          </a:prstGeom>
          <a:noFill/>
        </p:spPr>
        <p:txBody>
          <a:bodyPr wrap="square" rtlCol="0">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CÓMO LIDIAR CON FALSOS MAESTROS</a:t>
            </a:r>
          </a:p>
        </p:txBody>
      </p:sp>
      <p:sp>
        <p:nvSpPr>
          <p:cNvPr id="6" name="CuadroTexto 5">
            <a:extLst>
              <a:ext uri="{FF2B5EF4-FFF2-40B4-BE49-F238E27FC236}">
                <a16:creationId xmlns:a16="http://schemas.microsoft.com/office/drawing/2014/main" id="{D1C3CEF0-01F0-BE67-7E12-53D9F5BFAD16}"/>
              </a:ext>
            </a:extLst>
          </p:cNvPr>
          <p:cNvSpPr txBox="1"/>
          <p:nvPr/>
        </p:nvSpPr>
        <p:spPr>
          <a:xfrm rot="16200000">
            <a:off x="-2795302" y="3616696"/>
            <a:ext cx="6143197" cy="338554"/>
          </a:xfrm>
          <a:prstGeom prst="rect">
            <a:avLst/>
          </a:prstGeom>
          <a:noFill/>
        </p:spPr>
        <p:txBody>
          <a:bodyPr wrap="square" rtlCol="0">
            <a:spAutoFit/>
          </a:bodyPr>
          <a:lstStyle/>
          <a:p>
            <a:pPr algn="ctr"/>
            <a:r>
              <a:rPr lang="es-ES" sz="1600" b="1" dirty="0">
                <a:solidFill>
                  <a:srgbClr val="91E2EB"/>
                </a:solidFill>
                <a:effectLst>
                  <a:outerShdw blurRad="38100" dist="38100" dir="2700000" algn="tl">
                    <a:srgbClr val="000000">
                      <a:alpha val="43137"/>
                    </a:srgbClr>
                  </a:outerShdw>
                </a:effectLst>
              </a:rPr>
              <a:t>Lección 12 para el 19 de septiembre de 2026</a:t>
            </a:r>
          </a:p>
        </p:txBody>
      </p:sp>
    </p:spTree>
    <p:extLst>
      <p:ext uri="{BB962C8B-B14F-4D97-AF65-F5344CB8AC3E}">
        <p14:creationId xmlns:p14="http://schemas.microsoft.com/office/powerpoint/2010/main" val="28091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0" y="88379"/>
            <a:ext cx="6660682" cy="2062103"/>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«Porque las armas de nuestra milicia no son mundanas, sino poderosas en Dios para destruir fortalezas» </a:t>
            </a:r>
            <a:r>
              <a:rPr kumimoji="0" lang="es-ES" sz="24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(2 Corintios 10:4)</a:t>
            </a:r>
            <a:endParaRPr kumimoji="0" lang="es-E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3981451" y="3933229"/>
            <a:ext cx="7896224" cy="2708434"/>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B7101D"/>
                </a:solidFill>
              </a:rPr>
              <a:t>La guerra espiritual:</a:t>
            </a:r>
          </a:p>
          <a:p>
            <a:pPr lvl="1">
              <a:spcBef>
                <a:spcPts val="600"/>
              </a:spcBef>
            </a:pPr>
            <a:r>
              <a:rPr lang="es-ES" sz="2000" b="1" dirty="0"/>
              <a:t>Las armas para el ataque (2ª de Corintios 10:1-11)</a:t>
            </a:r>
          </a:p>
          <a:p>
            <a:pPr lvl="1">
              <a:spcBef>
                <a:spcPts val="600"/>
              </a:spcBef>
            </a:pPr>
            <a:r>
              <a:rPr lang="es-ES" sz="2000" b="1" dirty="0"/>
              <a:t>La defensa correcta (2ª de Corintios 10:12-18)</a:t>
            </a:r>
          </a:p>
          <a:p>
            <a:pPr>
              <a:spcBef>
                <a:spcPts val="600"/>
              </a:spcBef>
            </a:pPr>
            <a:r>
              <a:rPr lang="es-ES" sz="2000" b="1" dirty="0">
                <a:solidFill>
                  <a:srgbClr val="0E40AC"/>
                </a:solidFill>
              </a:rPr>
              <a:t>Lidiando con los falsos maestros:</a:t>
            </a:r>
          </a:p>
          <a:p>
            <a:pPr lvl="1">
              <a:spcBef>
                <a:spcPts val="600"/>
              </a:spcBef>
            </a:pPr>
            <a:r>
              <a:rPr lang="es-ES" sz="2000" b="1" dirty="0"/>
              <a:t>Engañadores disfrazados de apóstoles (2ª de Corintios 11:1-15)</a:t>
            </a:r>
          </a:p>
          <a:p>
            <a:pPr lvl="1">
              <a:spcBef>
                <a:spcPts val="600"/>
              </a:spcBef>
            </a:pPr>
            <a:r>
              <a:rPr lang="es-ES" sz="2000" b="1" dirty="0"/>
              <a:t>Pablo y los falsos maestros (2ª de Corintios 11:16-31)</a:t>
            </a:r>
          </a:p>
          <a:p>
            <a:pPr lvl="1">
              <a:spcBef>
                <a:spcPts val="600"/>
              </a:spcBef>
            </a:pPr>
            <a:r>
              <a:rPr lang="es-ES" sz="2000" b="1" dirty="0"/>
              <a:t>Autoexamen y victoria (2ª de Corintios 12:14-13:10)</a:t>
            </a:r>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1323439"/>
          </a:xfrm>
          <a:prstGeom prst="rect">
            <a:avLst/>
          </a:prstGeom>
          <a:noFill/>
        </p:spPr>
        <p:txBody>
          <a:bodyPr wrap="square" rtlCol="0">
            <a:spAutoFit/>
          </a:bodyPr>
          <a:lstStyle/>
          <a:p>
            <a:pPr>
              <a:spcBef>
                <a:spcPts val="600"/>
              </a:spcBef>
            </a:pPr>
            <a:r>
              <a:rPr lang="es-ES" sz="2000" b="1" dirty="0"/>
              <a:t>Pablo procuraba estar constantemente informado sobre todas las iglesias. ¿Para qué? Para saber si necesitaban alguna ayuda, alguna visita, algún consuelo, alguna palabra de ánimo (2Co. 11:28).</a:t>
            </a: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8393" r="3441"/>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3583820" y="4007886"/>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3583820" y="5165006"/>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55603" y="5541881"/>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55603" y="5933857"/>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155603" y="6316720"/>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55603" y="4403896"/>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155603" y="4777294"/>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04800" y="2440771"/>
            <a:ext cx="6784258"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Al concluir su segunda carta a los Corintios, Pablo aborda el problema de estos falsos maestros. ¿Cómo identificarlos? ¿Cómo batallar con ellos en esta guerra espiritual? ¿Cómo vencer?</a:t>
            </a: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799" y="1441456"/>
            <a:ext cx="678425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En ocasiones, se le informaba de falsos maestros que hacían tropezar a los fieles. Cuanto esto ocurría, el apóstol se llenaba de indignación (2Co. 11:29).</a:t>
            </a:r>
          </a:p>
        </p:txBody>
      </p:sp>
    </p:spTree>
    <p:extLst>
      <p:ext uri="{BB962C8B-B14F-4D97-AF65-F5344CB8AC3E}">
        <p14:creationId xmlns:p14="http://schemas.microsoft.com/office/powerpoint/2010/main" val="57266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 calcmode="lin" valueType="num">
                                      <p:cBhvr>
                                        <p:cTn id="81" dur="500" fill="hold"/>
                                        <p:tgtEl>
                                          <p:spTgt spid="33"/>
                                        </p:tgtEl>
                                        <p:attrNameLst>
                                          <p:attrName>style.rotation</p:attrName>
                                        </p:attrNameLst>
                                      </p:cBhvr>
                                      <p:tavLst>
                                        <p:tav tm="0">
                                          <p:val>
                                            <p:fltVal val="90"/>
                                          </p:val>
                                        </p:tav>
                                        <p:tav tm="100000">
                                          <p:val>
                                            <p:fltVal val="0"/>
                                          </p:val>
                                        </p:tav>
                                      </p:tavLst>
                                    </p:anim>
                                    <p:animEffect transition="in" filter="fade">
                                      <p:cBhvr>
                                        <p:cTn id="82" dur="500"/>
                                        <p:tgtEl>
                                          <p:spTgt spid="33"/>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3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3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t="-10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2028617"/>
            <a:ext cx="7574705" cy="2800767"/>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8800" b="1" dirty="0">
                <a:ln/>
                <a:solidFill>
                  <a:srgbClr val="9722AA"/>
                </a:solidFill>
              </a:rPr>
              <a:t>LA GUERRA ESPIRITUAL</a:t>
            </a:r>
          </a:p>
        </p:txBody>
      </p:sp>
    </p:spTree>
    <p:extLst>
      <p:ext uri="{BB962C8B-B14F-4D97-AF65-F5344CB8AC3E}">
        <p14:creationId xmlns:p14="http://schemas.microsoft.com/office/powerpoint/2010/main" val="33712163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a:srcRect/>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769441"/>
          </a:xfrm>
          <a:prstGeom prst="rect">
            <a:avLst/>
          </a:prstGeom>
          <a:noFill/>
        </p:spPr>
        <p:txBody>
          <a:bodyPr wrap="square">
            <a:spAutoFit/>
          </a:bodyPr>
          <a:lstStyle/>
          <a:p>
            <a:pPr algn="ctr"/>
            <a:r>
              <a:rPr lang="es-ES" sz="4400" b="1" spc="300" dirty="0">
                <a:ln w="10160">
                  <a:solidFill>
                    <a:schemeClr val="accent5"/>
                  </a:solidFill>
                  <a:prstDash val="solid"/>
                </a:ln>
                <a:solidFill>
                  <a:srgbClr val="FFFFFF"/>
                </a:solidFill>
                <a:effectLst>
                  <a:outerShdw blurRad="38100" dist="22860" dir="5400000" algn="tl" rotWithShape="0">
                    <a:srgbClr val="000000">
                      <a:alpha val="76000"/>
                    </a:srgbClr>
                  </a:outerShdw>
                </a:effectLst>
              </a:rPr>
              <a:t>LAS ARMAS PARA EL ATAQUE </a:t>
            </a: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S" b="1" dirty="0">
                <a:solidFill>
                  <a:schemeClr val="accent5">
                    <a:lumMod val="50000"/>
                  </a:schemeClr>
                </a:solidFill>
                <a:latin typeface="Comic Sans MS" panose="030F0702030302020204" pitchFamily="66" charset="0"/>
              </a:rPr>
              <a:t>“porque las armas de nuestra milicia no son carnales, sino poderosas en Dios para la destrucción de fortalezas” </a:t>
            </a:r>
            <a:r>
              <a:rPr lang="es-ES" sz="1400" b="1" dirty="0">
                <a:solidFill>
                  <a:schemeClr val="accent5">
                    <a:lumMod val="50000"/>
                  </a:schemeClr>
                </a:solidFill>
                <a:latin typeface="Comic Sans MS" panose="030F0702030302020204" pitchFamily="66" charset="0"/>
              </a:rPr>
              <a:t>(2ª de Corintios 10:4)</a:t>
            </a: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613118"/>
            <a:ext cx="7797511" cy="707886"/>
          </a:xfrm>
          <a:prstGeom prst="rect">
            <a:avLst/>
          </a:prstGeom>
          <a:noFill/>
        </p:spPr>
        <p:txBody>
          <a:bodyPr wrap="square" rtlCol="0">
            <a:spAutoFit/>
          </a:bodyPr>
          <a:lstStyle/>
          <a:p>
            <a:pPr>
              <a:spcBef>
                <a:spcPts val="600"/>
              </a:spcBef>
            </a:pPr>
            <a:r>
              <a:rPr lang="es-ES" sz="2000" b="1" dirty="0"/>
              <a:t>Pablo fue acusado de que, aunque por carta hablaba con dureza, en persona era cobarde y torpe para hablar (2Co. 10:10).</a:t>
            </a: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362449" y="5451848"/>
            <a:ext cx="3676653" cy="1323439"/>
          </a:xfrm>
          <a:prstGeom prst="rect">
            <a:avLst/>
          </a:prstGeom>
          <a:noFill/>
        </p:spPr>
        <p:txBody>
          <a:bodyPr wrap="square">
            <a:spAutoFit/>
          </a:bodyPr>
          <a:lstStyle/>
          <a:p>
            <a:pPr>
              <a:spcBef>
                <a:spcPts val="600"/>
              </a:spcBef>
            </a:pPr>
            <a:r>
              <a:rPr lang="es-ES" sz="2000" b="1" dirty="0"/>
              <a:t>La autoridad de Pablo le había sido dada por Cristo, y la usaría siempre para edificar, y no para destruir (2Co. 10:8).</a:t>
            </a:r>
          </a:p>
        </p:txBody>
      </p:sp>
      <p:pic>
        <p:nvPicPr>
          <p:cNvPr id="10" name="Imagen 9">
            <a:extLst>
              <a:ext uri="{FF2B5EF4-FFF2-40B4-BE49-F238E27FC236}">
                <a16:creationId xmlns:a16="http://schemas.microsoft.com/office/drawing/2014/main" id="{72F1D50E-087E-23CC-E9CA-8F7B18126374}"/>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59" t="8587" r="-59" b="16723"/>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46338" y="3936831"/>
            <a:ext cx="779751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Estas “armas” incluyen actuar con la humildad y la mansedumbre de Cristo (Mt. 11:29). Pero también implican mantenerse firmes ante lo incorrecto, como lo hizo Jesús (Mt. 21:12-13), o hablar con claridad cuando sea necesario (Mt. 23:23-27).</a:t>
            </a: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46337" y="2321004"/>
            <a:ext cx="7797511"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Ante esta argumentación, Pablo indicó claramente que se sentía capaz de ser tan duro en persona como en carta, pero que no se rebajaría a usar “armas carnales” (como el autoritarismo, el castigo físico o la autoalabanza), sino que solo usaría “armas poderosas en Dios” (2Co. 10:2-4).</a:t>
            </a:r>
          </a:p>
        </p:txBody>
      </p:sp>
    </p:spTree>
    <p:extLst>
      <p:ext uri="{BB962C8B-B14F-4D97-AF65-F5344CB8AC3E}">
        <p14:creationId xmlns:p14="http://schemas.microsoft.com/office/powerpoint/2010/main" val="3036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0-#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a:duotone>
                <a:schemeClr val="accent2">
                  <a:shade val="45000"/>
                  <a:satMod val="135000"/>
                </a:schemeClr>
                <a:prstClr val="white"/>
              </a:duotone>
            </a:blip>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D198D94D-7AB9-E415-A4EC-5104664FE90D}"/>
              </a:ext>
            </a:extLst>
          </p:cNvPr>
          <p:cNvSpPr txBox="1"/>
          <p:nvPr/>
        </p:nvSpPr>
        <p:spPr>
          <a:xfrm>
            <a:off x="0" y="-68096"/>
            <a:ext cx="12192000" cy="769441"/>
          </a:xfrm>
          <a:prstGeom prst="rect">
            <a:avLst/>
          </a:prstGeom>
          <a:noFill/>
        </p:spPr>
        <p:txBody>
          <a:bodyPr wrap="square">
            <a:spAutoFit/>
          </a:bodyPr>
          <a:lstStyle/>
          <a:p>
            <a:pPr algn="ctr"/>
            <a:r>
              <a:rPr lang="es-ES"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rPr>
              <a:t>LA DEFENSA CORRECTA</a:t>
            </a: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369332"/>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algn="ctr"/>
            <a:r>
              <a:rPr lang="es-ES" b="1" dirty="0">
                <a:solidFill>
                  <a:srgbClr val="C7440F"/>
                </a:solidFill>
                <a:latin typeface="Comic Sans MS" panose="030F0702030302020204" pitchFamily="66" charset="0"/>
              </a:rPr>
              <a:t>“porque no es aprobado el que se alaba a sí mismo, sino aquel a quien Dios alaba” </a:t>
            </a:r>
            <a:r>
              <a:rPr lang="es-ES" sz="1400" b="1" dirty="0">
                <a:solidFill>
                  <a:srgbClr val="C7440F"/>
                </a:solidFill>
                <a:latin typeface="Comic Sans MS" panose="030F0702030302020204" pitchFamily="66" charset="0"/>
              </a:rPr>
              <a:t>(2ª de Corintios 10:18)</a:t>
            </a:r>
            <a:endParaRPr lang="es-ES" b="1" dirty="0">
              <a:solidFill>
                <a:srgbClr val="C7440F"/>
              </a:solidFill>
              <a:latin typeface="Comic Sans MS" panose="030F0702030302020204" pitchFamily="66" charset="0"/>
            </a:endParaRPr>
          </a:p>
        </p:txBody>
      </p:sp>
      <p:sp>
        <p:nvSpPr>
          <p:cNvPr id="6" name="CuadroTexto 5">
            <a:extLst>
              <a:ext uri="{FF2B5EF4-FFF2-40B4-BE49-F238E27FC236}">
                <a16:creationId xmlns:a16="http://schemas.microsoft.com/office/drawing/2014/main" id="{1E027BFB-5546-F015-F7CD-B4EA3844679A}"/>
              </a:ext>
            </a:extLst>
          </p:cNvPr>
          <p:cNvSpPr txBox="1"/>
          <p:nvPr/>
        </p:nvSpPr>
        <p:spPr>
          <a:xfrm>
            <a:off x="60694" y="1133475"/>
            <a:ext cx="7813035" cy="1938992"/>
          </a:xfrm>
          <a:prstGeom prst="rect">
            <a:avLst/>
          </a:prstGeom>
          <a:noFill/>
        </p:spPr>
        <p:txBody>
          <a:bodyPr wrap="square" rtlCol="0">
            <a:spAutoFit/>
          </a:bodyPr>
          <a:lstStyle/>
          <a:p>
            <a:pPr>
              <a:spcBef>
                <a:spcPts val="600"/>
              </a:spcBef>
            </a:pPr>
            <a:r>
              <a:rPr lang="es-ES" sz="2000" b="1" dirty="0"/>
              <a:t>Los filósofos griegos cobraban grandes sumas a los alumnos que deseaban aprender de ellos. Para conseguir estos alumnos, alardeaban de su conocimiento, su alcurnia, o de las importantes personas que le conocían y respetaban. Éste era también el proceder de los falsos maestros que se introdujeron en Corinto (2Co. 10:12; 11:19-20).</a:t>
            </a: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694" y="3070506"/>
            <a:ext cx="3704719" cy="19312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516549" y="3173938"/>
            <a:ext cx="4357180" cy="1938992"/>
          </a:xfrm>
          <a:prstGeom prst="rect">
            <a:avLst/>
          </a:prstGeom>
          <a:noFill/>
        </p:spPr>
        <p:txBody>
          <a:bodyPr wrap="square">
            <a:spAutoFit/>
          </a:bodyPr>
          <a:lstStyle/>
          <a:p>
            <a:pPr>
              <a:spcBef>
                <a:spcPts val="600"/>
              </a:spcBef>
            </a:pPr>
            <a:r>
              <a:rPr lang="es-ES" sz="2000" b="1" dirty="0"/>
              <a:t>Pero Pablo no cobraba por impartir su conocimiento, no presentaba cartas de recomendación, ni se jactaba de sí mismo. ¡Y era menospreciado por esto! ¿Cómo podía defenderse?</a:t>
            </a:r>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20116" b="10716"/>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4" y="5112930"/>
            <a:ext cx="7645129" cy="1015663"/>
          </a:xfrm>
          <a:prstGeom prst="rect">
            <a:avLst/>
          </a:prstGeom>
          <a:noFill/>
        </p:spPr>
        <p:txBody>
          <a:bodyPr wrap="square">
            <a:spAutoFit/>
          </a:bodyPr>
          <a:lstStyle/>
          <a:p>
            <a:pPr>
              <a:spcBef>
                <a:spcPts val="600"/>
              </a:spcBef>
            </a:pPr>
            <a:r>
              <a:rPr lang="es-ES" sz="2000" b="1" dirty="0"/>
              <a:t>Parece que debía ser alabado ante los corintios para ser aceptado por ellos. Pero no era él el que debía alabarse (Pr. 27:2). Pablo dejaba que fuese Dios quien lo alabase (2Co. 10:18).</a:t>
            </a: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133475"/>
            <a:ext cx="4108315" cy="2310927"/>
            <a:chOff x="7873729" y="1133475"/>
            <a:chExt cx="4108315"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s-ES" sz="1400" b="1" dirty="0"/>
                <a:t>No alabarse a sí mismo</a:t>
              </a:r>
            </a:p>
          </p:txBody>
        </p:sp>
        <p:sp>
          <p:nvSpPr>
            <p:cNvPr id="23" name="Elipse 22">
              <a:extLst>
                <a:ext uri="{FF2B5EF4-FFF2-40B4-BE49-F238E27FC236}">
                  <a16:creationId xmlns:a16="http://schemas.microsoft.com/office/drawing/2014/main" id="{94C447F6-D4B7-ED4D-EF54-4269091A091E}"/>
                </a:ext>
              </a:extLst>
            </p:cNvPr>
            <p:cNvSpPr/>
            <p:nvPr/>
          </p:nvSpPr>
          <p:spPr>
            <a:xfrm>
              <a:off x="10405352" y="1201991"/>
              <a:ext cx="1468877"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s-ES" sz="1400" b="1" dirty="0"/>
                <a:t>Dejar que Dios nos alabe</a:t>
              </a:r>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4026" r="4026"/>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8683" b="8683"/>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2" y="6127829"/>
            <a:ext cx="764512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Si en algo podemos jactarnos o alabarnos es en conocer a Dios y obedecerle (Jer. 9:24; 2Co. 10:17).</a:t>
            </a:r>
          </a:p>
        </p:txBody>
      </p:sp>
    </p:spTree>
    <p:extLst>
      <p:ext uri="{BB962C8B-B14F-4D97-AF65-F5344CB8AC3E}">
        <p14:creationId xmlns:p14="http://schemas.microsoft.com/office/powerpoint/2010/main" val="196817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2367171"/>
            <a:ext cx="8082116" cy="212365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r>
              <a:rPr lang="es-ES" sz="6600" dirty="0">
                <a:solidFill>
                  <a:schemeClr val="accent2">
                    <a:lumMod val="75000"/>
                  </a:schemeClr>
                </a:solidFill>
              </a:rPr>
              <a:t>LIDIANDO CON LOS FALSOS MAESTROS</a:t>
            </a: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a:srcRect l="19108" r="19108"/>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94889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07886"/>
          </a:xfrm>
          <a:prstGeom prst="rect">
            <a:avLst/>
          </a:prstGeom>
          <a:noFill/>
        </p:spPr>
        <p:txBody>
          <a:bodyPr wrap="square">
            <a:spAutoFit/>
          </a:bodyPr>
          <a:lstStyle/>
          <a:p>
            <a:pPr algn="ctr"/>
            <a:r>
              <a:rPr lang="es-ES" sz="4000" b="1" spc="50" dirty="0">
                <a:ln w="9525" cmpd="sng">
                  <a:solidFill>
                    <a:schemeClr val="accent1"/>
                  </a:solidFill>
                  <a:prstDash val="solid"/>
                </a:ln>
                <a:solidFill>
                  <a:srgbClr val="70AD47">
                    <a:tint val="1000"/>
                  </a:srgbClr>
                </a:solidFill>
                <a:effectLst>
                  <a:glow rad="38100">
                    <a:schemeClr val="accent1">
                      <a:alpha val="40000"/>
                    </a:schemeClr>
                  </a:glow>
                </a:effectLst>
              </a:rPr>
              <a:t>ENGAÑADORES DISFRAZADOS DE APÓSTOLES </a:t>
            </a: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712494"/>
            <a:ext cx="11658599" cy="584775"/>
          </a:xfrm>
          <a:prstGeom prst="rect">
            <a:avLst/>
          </a:prstGeom>
          <a:noFill/>
        </p:spPr>
        <p:txBody>
          <a:bodyPr wrap="square">
            <a:spAutoFit/>
          </a:bodyPr>
          <a:lstStyle/>
          <a:p>
            <a:pPr algn="ctr"/>
            <a:r>
              <a:rPr lang="es-ES" b="1" dirty="0">
                <a:solidFill>
                  <a:schemeClr val="accent1">
                    <a:lumMod val="60000"/>
                    <a:lumOff val="40000"/>
                  </a:schemeClr>
                </a:solidFill>
                <a:latin typeface="Comic Sans MS" panose="030F0702030302020204" pitchFamily="66" charset="0"/>
              </a:rPr>
              <a:t>“Porque éstos son falsos apóstoles, obreros fraudulentos, que se disfrazan como apóstoles de Cristo” </a:t>
            </a:r>
            <a:r>
              <a:rPr lang="es-ES" sz="1400" b="1" dirty="0">
                <a:solidFill>
                  <a:schemeClr val="accent1">
                    <a:lumMod val="60000"/>
                    <a:lumOff val="40000"/>
                  </a:schemeClr>
                </a:solidFill>
                <a:latin typeface="Comic Sans MS" panose="030F0702030302020204" pitchFamily="66" charset="0"/>
              </a:rPr>
              <a:t>(2ª de Corintios 11:13)</a:t>
            </a: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376733"/>
            <a:ext cx="5675342" cy="1323439"/>
          </a:xfrm>
          <a:prstGeom prst="rect">
            <a:avLst/>
          </a:prstGeom>
          <a:noFill/>
        </p:spPr>
        <p:txBody>
          <a:bodyPr wrap="square" rtlCol="0">
            <a:spAutoFit/>
          </a:bodyPr>
          <a:lstStyle/>
          <a:p>
            <a:pPr>
              <a:spcBef>
                <a:spcPts val="600"/>
              </a:spcBef>
            </a:pPr>
            <a:r>
              <a:rPr lang="es-ES" sz="2000" b="1" dirty="0"/>
              <a:t>Pablo desea llevar a los pies de Cristo a una iglesia pura (2Co. 11:2). Pero la iglesia corría el peligro de ser engañada, como Eva, y dejar de ser la novia de Jesús (2Co. 11:3).</a:t>
            </a: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5839" r="5839"/>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95899" y="2661692"/>
            <a:ext cx="5782787" cy="1631216"/>
          </a:xfrm>
          <a:prstGeom prst="rect">
            <a:avLst/>
          </a:prstGeom>
          <a:noFill/>
        </p:spPr>
        <p:txBody>
          <a:bodyPr wrap="square">
            <a:spAutoFit/>
          </a:bodyPr>
          <a:lstStyle/>
          <a:p>
            <a:pPr>
              <a:spcBef>
                <a:spcPts val="600"/>
              </a:spcBef>
            </a:pPr>
            <a:r>
              <a:rPr lang="es-ES" sz="2000" b="1" dirty="0"/>
              <a:t>¿Cuál era el verdadero peligro? Judíos que se auto recomendaban como “grandes apóstoles” de Jesús habían llegado a Corinto enseñando “otro Jesús”, “otro espíritu” y “otro evangelio” (2Co. 11:4-5; Gál. 1:8).</a:t>
            </a: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254428"/>
            <a:ext cx="6953636" cy="1631216"/>
          </a:xfrm>
          <a:prstGeom prst="rect">
            <a:avLst/>
          </a:prstGeom>
          <a:noFill/>
        </p:spPr>
        <p:txBody>
          <a:bodyPr wrap="square">
            <a:spAutoFit/>
          </a:bodyPr>
          <a:lstStyle/>
          <a:p>
            <a:pPr>
              <a:spcBef>
                <a:spcPts val="600"/>
              </a:spcBef>
            </a:pPr>
            <a:r>
              <a:rPr lang="es-ES" sz="2000" b="1" dirty="0"/>
              <a:t>El hecho de que alguien predique sobre Jesús no implica que esté mostrándonos al verdadero Jesús, tal como la Biblia lo revela. Sus palabras pueden ser maravillosas, pero el mismo Satanás también sabe hablar maravillas, y presentarse “como ángel de luz” (2Co. 11:14).</a:t>
            </a: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5847165"/>
            <a:ext cx="12095582" cy="1015663"/>
          </a:xfrm>
          <a:prstGeom prst="rect">
            <a:avLst/>
          </a:prstGeom>
          <a:noFill/>
        </p:spPr>
        <p:txBody>
          <a:bodyPr wrap="square">
            <a:spAutoFit/>
          </a:bodyPr>
          <a:lstStyle/>
          <a:p>
            <a:pPr>
              <a:spcBef>
                <a:spcPts val="600"/>
              </a:spcBef>
            </a:pPr>
            <a:r>
              <a:rPr lang="es-ES" sz="2000" b="1" dirty="0"/>
              <a:t>Por sus acciones y sus palabras, los verdaderos maestros enseñan “la verdad de Cristo” (2Co. 11:9-10). Pero los falsos maestros, que solo aparentan piedad, son ministros del engaño disfrazados de apóstoles (2Co. 11:13-15).</a:t>
            </a:r>
          </a:p>
        </p:txBody>
      </p:sp>
    </p:spTree>
    <p:extLst>
      <p:ext uri="{BB962C8B-B14F-4D97-AF65-F5344CB8AC3E}">
        <p14:creationId xmlns:p14="http://schemas.microsoft.com/office/powerpoint/2010/main" val="1090426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1">
                <a:shade val="45000"/>
                <a:satMod val="135000"/>
              </a:schemeClr>
              <a:prstClr val="white"/>
            </a:duotone>
            <a:lum/>
          </a:blip>
          <a:srcRect/>
          <a:stretch>
            <a:fillRect t="-9000" b="-9000"/>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1378590A-9F58-E3CE-C8B0-E898C26CEC74}"/>
              </a:ext>
            </a:extLst>
          </p:cNvPr>
          <p:cNvSpPr txBox="1"/>
          <p:nvPr/>
        </p:nvSpPr>
        <p:spPr>
          <a:xfrm>
            <a:off x="0" y="0"/>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algn="ctr"/>
            <a:r>
              <a:rPr lang="es-ES" sz="4400" b="1" spc="300" dirty="0">
                <a:ln w="22225">
                  <a:noFill/>
                  <a:prstDash val="solid"/>
                </a:ln>
                <a:solidFill>
                  <a:schemeClr val="accent1">
                    <a:lumMod val="40000"/>
                    <a:lumOff val="60000"/>
                  </a:schemeClr>
                </a:solidFill>
                <a:effectLst>
                  <a:outerShdw blurRad="38100" dist="38100" dir="2700000" algn="tl">
                    <a:srgbClr val="000000">
                      <a:alpha val="43137"/>
                    </a:srgbClr>
                  </a:outerShdw>
                </a:effectLst>
              </a:rPr>
              <a:t>PABLO Y LOS FALSOS MAESTROS </a:t>
            </a: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584775"/>
          </a:xfrm>
          <a:prstGeom prst="rect">
            <a:avLst/>
          </a:prstGeom>
          <a:noFill/>
        </p:spPr>
        <p:txBody>
          <a:bodyPr wrap="square">
            <a:spAutoFit/>
          </a:bodyPr>
          <a:lstStyle/>
          <a:p>
            <a:pPr algn="ctr"/>
            <a:r>
              <a:rPr lang="es-ES" b="1" dirty="0">
                <a:solidFill>
                  <a:schemeClr val="accent4">
                    <a:lumMod val="40000"/>
                    <a:lumOff val="60000"/>
                  </a:schemeClr>
                </a:solidFill>
                <a:effectLst>
                  <a:glow rad="127000">
                    <a:srgbClr val="284A2D"/>
                  </a:glow>
                </a:effectLst>
                <a:latin typeface="Comic Sans MS" panose="030F0702030302020204" pitchFamily="66" charset="0"/>
              </a:rPr>
              <a:t>“¿Son hebreos? Yo también. ¿Son israelitas? Yo también. ¿Son descendientes de Abraham? También yo” </a:t>
            </a:r>
            <a:r>
              <a:rPr lang="es-ES" sz="1400" b="1" dirty="0">
                <a:solidFill>
                  <a:schemeClr val="accent4">
                    <a:lumMod val="40000"/>
                    <a:lumOff val="60000"/>
                  </a:schemeClr>
                </a:solidFill>
                <a:effectLst>
                  <a:glow rad="127000">
                    <a:srgbClr val="284A2D"/>
                  </a:glow>
                </a:effectLst>
                <a:latin typeface="Comic Sans MS" panose="030F0702030302020204" pitchFamily="66" charset="0"/>
              </a:rPr>
              <a:t>(2ª de Corintios 11:22)</a:t>
            </a: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4" y="1454727"/>
            <a:ext cx="8201970" cy="707886"/>
          </a:xfrm>
          <a:prstGeom prst="rect">
            <a:avLst/>
          </a:prstGeom>
          <a:noFill/>
        </p:spPr>
        <p:txBody>
          <a:bodyPr wrap="square" rtlCol="0">
            <a:spAutoFit/>
          </a:bodyPr>
          <a:lstStyle/>
          <a:p>
            <a:pPr>
              <a:spcBef>
                <a:spcPts val="600"/>
              </a:spcBef>
            </a:pPr>
            <a:r>
              <a:rPr lang="es-ES" sz="2000" b="1" dirty="0"/>
              <a:t>¿Qué similitudes había entre Pablo y los falsos maestros? Todos eran judíos convertidos al cristianismo (2Co. 11:22).</a:t>
            </a: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4806" r="14806"/>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2875" y="1435271"/>
            <a:ext cx="3769256"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480334"/>
            <a:ext cx="5184842" cy="1631216"/>
          </a:xfrm>
          <a:prstGeom prst="rect">
            <a:avLst/>
          </a:prstGeom>
          <a:noFill/>
        </p:spPr>
        <p:txBody>
          <a:bodyPr wrap="square">
            <a:spAutoFit/>
          </a:bodyPr>
          <a:lstStyle/>
          <a:p>
            <a:pPr>
              <a:spcBef>
                <a:spcPts val="600"/>
              </a:spcBef>
            </a:pPr>
            <a:r>
              <a:rPr lang="es-ES" sz="2000" b="1" dirty="0"/>
              <a:t>Y aquí acaba la “locura” de Pablo. No quería dar la impresión de que deseaba jactarse de lo que había hecho por Cristo. Su verdadera jactancia (o gloria) era lo que Cristo había hecho por él. </a:t>
            </a:r>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147027"/>
            <a:ext cx="9163455" cy="707886"/>
          </a:xfrm>
          <a:prstGeom prst="rect">
            <a:avLst/>
          </a:prstGeom>
          <a:noFill/>
        </p:spPr>
        <p:txBody>
          <a:bodyPr wrap="square">
            <a:spAutoFit/>
          </a:bodyPr>
          <a:lstStyle/>
          <a:p>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Su verdadera fortaleza radicaba en su debilidad, que lo llevaba a depender completamente de Jesús (2Co. 11:30-31; 12:6-10).</a:t>
            </a:r>
            <a:endParaRPr lang="es-ES" dirty="0"/>
          </a:p>
        </p:txBody>
      </p:sp>
      <p:sp>
        <p:nvSpPr>
          <p:cNvPr id="9" name="CuadroTexto 8">
            <a:extLst>
              <a:ext uri="{FF2B5EF4-FFF2-40B4-BE49-F238E27FC236}">
                <a16:creationId xmlns:a16="http://schemas.microsoft.com/office/drawing/2014/main" id="{0EFB5F8C-F49B-17A9-955C-985149DD5BB8}"/>
              </a:ext>
            </a:extLst>
          </p:cNvPr>
          <p:cNvSpPr txBox="1"/>
          <p:nvPr/>
        </p:nvSpPr>
        <p:spPr>
          <a:xfrm>
            <a:off x="3978613" y="2198089"/>
            <a:ext cx="8201970"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¿Qué diferencias había entre ellos? Aquí comienza la locura de Pablo: “¿Son ministros de Cristo? (Como si estuviera loco hablo.) Yo más” (2Co. 11:23). Si aquellos se jactaban de haber sufrido por Cristo, Pablo estaba mucho más cualificado: azotado; encarcelado; amenazado de muerte; apedreado; náufrago en alta mar; envuelto en peligros de todo tipo; pasando hambre, sed, frío y desnudez; preocupado constantemente por las iglesias (2Co. 11:23b-29).</a:t>
            </a:r>
          </a:p>
        </p:txBody>
      </p:sp>
    </p:spTree>
    <p:extLst>
      <p:ext uri="{BB962C8B-B14F-4D97-AF65-F5344CB8AC3E}">
        <p14:creationId xmlns:p14="http://schemas.microsoft.com/office/powerpoint/2010/main" val="5197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t="-9000" b="-9000"/>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4400" b="1" spc="300" dirty="0">
                <a:ln/>
                <a:solidFill>
                  <a:schemeClr val="accent4"/>
                </a:solidFill>
                <a:effectLst>
                  <a:outerShdw blurRad="38100" dist="38100" dir="2700000" algn="tl">
                    <a:srgbClr val="000000">
                      <a:alpha val="43137"/>
                    </a:srgbClr>
                  </a:outerShdw>
                </a:effectLst>
              </a:rPr>
              <a:t>AUTOEXAMEN Y VICTORIA </a:t>
            </a: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646331"/>
          </a:xfrm>
          <a:prstGeom prst="rect">
            <a:avLst/>
          </a:prstGeom>
          <a:noFill/>
        </p:spPr>
        <p:txBody>
          <a:bodyPr wrap="square">
            <a:spAutoFit/>
          </a:bodyPr>
          <a:lstStyle/>
          <a:p>
            <a:pPr algn="ctr"/>
            <a:r>
              <a:rPr lang="es-ES" b="1" dirty="0">
                <a:solidFill>
                  <a:schemeClr val="accent2">
                    <a:lumMod val="40000"/>
                    <a:lumOff val="60000"/>
                  </a:schemeClr>
                </a:solidFill>
                <a:effectLst>
                  <a:glow rad="127000">
                    <a:srgbClr val="284A2D"/>
                  </a:glow>
                </a:effectLst>
                <a:latin typeface="Comic Sans MS" panose="030F0702030302020204" pitchFamily="66" charset="0"/>
              </a:rPr>
              <a:t>“Examinaos a vosotros mismos si estáis en la fe; probaos a vosotros mismos. ¿O no os conocéis a vosotros mismos, que Jesucristo está en vosotros, a menos que estéis reprobados?” </a:t>
            </a:r>
            <a:r>
              <a:rPr lang="es-ES" sz="1400" b="1" dirty="0">
                <a:solidFill>
                  <a:schemeClr val="accent2">
                    <a:lumMod val="40000"/>
                    <a:lumOff val="60000"/>
                  </a:schemeClr>
                </a:solidFill>
                <a:effectLst>
                  <a:glow rad="127000">
                    <a:srgbClr val="284A2D"/>
                  </a:glow>
                </a:effectLst>
                <a:latin typeface="Comic Sans MS" panose="030F0702030302020204" pitchFamily="66" charset="0"/>
              </a:rPr>
              <a:t>(2ª de Corintios 13:5)</a:t>
            </a:r>
            <a:endParaRPr lang="es-ES" b="1" dirty="0">
              <a:solidFill>
                <a:schemeClr val="accent2">
                  <a:lumMod val="40000"/>
                  <a:lumOff val="60000"/>
                </a:schemeClr>
              </a:solidFill>
              <a:effectLst>
                <a:glow rad="127000">
                  <a:srgbClr val="284A2D"/>
                </a:glow>
              </a:effectLst>
              <a:latin typeface="Comic Sans MS" panose="030F0702030302020204" pitchFamily="66" charset="0"/>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478964"/>
            <a:ext cx="7932907" cy="707886"/>
          </a:xfrm>
          <a:prstGeom prst="rect">
            <a:avLst/>
          </a:prstGeom>
          <a:noFill/>
        </p:spPr>
        <p:txBody>
          <a:bodyPr wrap="square" rtlCol="0">
            <a:spAutoFit/>
          </a:bodyPr>
          <a:lstStyle/>
          <a:p>
            <a:pPr>
              <a:spcBef>
                <a:spcPts val="600"/>
              </a:spcBef>
            </a:pPr>
            <a:r>
              <a:rPr lang="es-ES" sz="2000" b="1" dirty="0"/>
              <a:t>Se acercaba el momento en el que Pablo visitaría Corinto. ¿Qué encontraría y cómo debería actuar en consecuencia? (2Co. 13:1-2).</a:t>
            </a: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167944"/>
            <a:ext cx="5009747" cy="1323439"/>
          </a:xfrm>
          <a:prstGeom prst="rect">
            <a:avLst/>
          </a:prstGeom>
          <a:noFill/>
        </p:spPr>
        <p:txBody>
          <a:bodyPr wrap="square">
            <a:spAutoFit/>
          </a:bodyPr>
          <a:lstStyle/>
          <a:p>
            <a:pPr>
              <a:spcBef>
                <a:spcPts val="600"/>
              </a:spcBef>
            </a:pPr>
            <a:r>
              <a:rPr lang="es-ES" sz="2000" b="1" dirty="0"/>
              <a:t>Pablo estaba dispuesto a ejercer la disciplina eclesiástica de modo contundente: restaurar al arrepentido, y castigar al obstinado.</a:t>
            </a:r>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5773768"/>
            <a:ext cx="7738356" cy="1015663"/>
          </a:xfrm>
          <a:prstGeom prst="rect">
            <a:avLst/>
          </a:prstGeom>
          <a:noFill/>
        </p:spPr>
        <p:txBody>
          <a:bodyPr wrap="square">
            <a:spAutoFit/>
          </a:bodyPr>
          <a:lstStyle/>
          <a:p>
            <a:pPr>
              <a:spcBef>
                <a:spcPts val="600"/>
              </a:spcBef>
            </a:pPr>
            <a:r>
              <a:rPr lang="es-ES" sz="2000" b="1" dirty="0"/>
              <a:t>Por su parte, Pablo oraba por ellos para que dejasen de hacer lo malo e hiciesen lo bueno, y para que fuesen perfeccionados (2Co. </a:t>
            </a:r>
            <a:r>
              <a:rPr lang="es-ES" sz="2000" b="1"/>
              <a:t>13:7-9).</a:t>
            </a:r>
            <a:endParaRPr lang="es-ES" sz="2000" b="1" dirty="0"/>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4777010"/>
            <a:ext cx="500974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Por ello, antes de llegar ese momento, los corintios deberían reflexionar y auto examinarse (2Co. 13:5).</a:t>
            </a: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472477"/>
            <a:ext cx="500974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Su temor era que, al llegar, los encontrase en contiendas y diversos pecados. Temía tener que llorar por los pecadores no arrepentidos (2Co. 12:20-21).</a:t>
            </a:r>
          </a:p>
        </p:txBody>
      </p:sp>
    </p:spTree>
    <p:extLst>
      <p:ext uri="{BB962C8B-B14F-4D97-AF65-F5344CB8AC3E}">
        <p14:creationId xmlns:p14="http://schemas.microsoft.com/office/powerpoint/2010/main" val="43832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707356" y="557243"/>
            <a:ext cx="9041708" cy="5693866"/>
          </a:xfrm>
          <a:prstGeom prst="rect">
            <a:avLst/>
          </a:prstGeom>
          <a:noFill/>
        </p:spPr>
        <p:txBody>
          <a:bodyPr wrap="square">
            <a:spAutoFit/>
          </a:bodyPr>
          <a:lstStyle/>
          <a:p>
            <a:pPr>
              <a:spcBef>
                <a:spcPts val="600"/>
              </a:spcBef>
            </a:pPr>
            <a:r>
              <a:rPr lang="es-ES" sz="2600" b="1" dirty="0">
                <a:latin typeface="Constantia" panose="02030602050306030303" pitchFamily="18" charset="0"/>
              </a:rPr>
              <a:t>“Al pueblo de Dios se le indica que busque en las Sagradas Escrituras su salvaguardia contra las influencias de los falsos maestros y el poder seductor de los espíritus tenebrosos. Satanás emplea cuantos medios puede para impedir que los hombres conozcan la Biblia, cuyo claro lenguaje revela sus engaños. En ocasión de cada avivamiento de la obra de Dios, el príncipe del mal actúa con mayor energía; en la actualidad está haciendo esfuerzos desesperados preparándose para la lucha final contra Cristo y sus discípulos. […] La falsificación se asemejará tanto a la realidad, que será imposible distinguirlos sin el auxilio de las Santas Escrituras. Ellas son las que deben atestiguar en favor o en contra de toda declaración, de todo milagro”</a:t>
            </a:r>
          </a:p>
        </p:txBody>
      </p:sp>
      <p:sp>
        <p:nvSpPr>
          <p:cNvPr id="4" name="CuadroTexto 3">
            <a:extLst>
              <a:ext uri="{FF2B5EF4-FFF2-40B4-BE49-F238E27FC236}">
                <a16:creationId xmlns:a16="http://schemas.microsoft.com/office/drawing/2014/main" id="{A29A2DCA-7926-A37C-2662-3C0041C85CE9}"/>
              </a:ext>
            </a:extLst>
          </p:cNvPr>
          <p:cNvSpPr txBox="1"/>
          <p:nvPr/>
        </p:nvSpPr>
        <p:spPr>
          <a:xfrm>
            <a:off x="6730384" y="6081832"/>
            <a:ext cx="3949478" cy="338554"/>
          </a:xfrm>
          <a:prstGeom prst="rect">
            <a:avLst/>
          </a:prstGeom>
          <a:noFill/>
        </p:spPr>
        <p:txBody>
          <a:bodyPr wrap="none" rtlCol="0">
            <a:spAutoFit/>
          </a:bodyPr>
          <a:lstStyle/>
          <a:p>
            <a:pPr algn="r"/>
            <a:r>
              <a:rPr lang="es-ES" sz="1600" b="1" dirty="0"/>
              <a:t>E. G. W. (El conflicto de los siglos, p. 579)</a:t>
            </a:r>
          </a:p>
        </p:txBody>
      </p:sp>
    </p:spTree>
    <p:extLst>
      <p:ext uri="{BB962C8B-B14F-4D97-AF65-F5344CB8AC3E}">
        <p14:creationId xmlns:p14="http://schemas.microsoft.com/office/powerpoint/2010/main" val="235928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548</TotalTime>
  <Words>1375</Words>
  <Application>Microsoft Office PowerPoint</Application>
  <PresentationFormat>Widescreen</PresentationFormat>
  <Paragraphs>62</Paragraphs>
  <Slides>11</Slides>
  <Notes>7</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11</vt:i4>
      </vt:variant>
    </vt:vector>
  </HeadingPairs>
  <TitlesOfParts>
    <vt:vector size="17" baseType="lpstr">
      <vt:lpstr>Comic Sans MS</vt:lpstr>
      <vt:lpstr>Aptos Display</vt:lpstr>
      <vt:lpstr>Arial</vt:lpstr>
      <vt:lpstr>Constantia</vt:lpstr>
      <vt:lpstr>Aptos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60</cp:revision>
  <dcterms:created xsi:type="dcterms:W3CDTF">2026-08-15T14:34:39Z</dcterms:created>
  <dcterms:modified xsi:type="dcterms:W3CDTF">2026-09-12T21:31:02Z</dcterms:modified>
</cp:coreProperties>
</file>