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565" r:id="rId1"/>
    <p:sldMasterId id="2147486578" r:id="rId2"/>
  </p:sldMasterIdLst>
  <p:notesMasterIdLst>
    <p:notesMasterId r:id="rId24"/>
  </p:notesMasterIdLst>
  <p:handoutMasterIdLst>
    <p:handoutMasterId r:id="rId25"/>
  </p:handoutMasterIdLst>
  <p:sldIdLst>
    <p:sldId id="3191" r:id="rId3"/>
    <p:sldId id="2881" r:id="rId4"/>
    <p:sldId id="3193" r:id="rId5"/>
    <p:sldId id="1100" r:id="rId6"/>
    <p:sldId id="3164" r:id="rId7"/>
    <p:sldId id="2250" r:id="rId8"/>
    <p:sldId id="3209" r:id="rId9"/>
    <p:sldId id="3159" r:id="rId10"/>
    <p:sldId id="3160" r:id="rId11"/>
    <p:sldId id="3176" r:id="rId12"/>
    <p:sldId id="3118" r:id="rId13"/>
    <p:sldId id="2803" r:id="rId14"/>
    <p:sldId id="672" r:id="rId15"/>
    <p:sldId id="2664" r:id="rId16"/>
    <p:sldId id="3139" r:id="rId17"/>
    <p:sldId id="3201" r:id="rId18"/>
    <p:sldId id="3072" r:id="rId19"/>
    <p:sldId id="3199" r:id="rId20"/>
    <p:sldId id="3208" r:id="rId21"/>
    <p:sldId id="3206" r:id="rId22"/>
    <p:sldId id="3207" r:id="rId23"/>
  </p:sldIdLst>
  <p:sldSz cx="9144000" cy="6858000" type="screen4x3"/>
  <p:notesSz cx="7102475" cy="9388475"/>
  <p:defaultTextStyle>
    <a:defPPr>
      <a:defRPr lang="en-US"/>
    </a:defPPr>
    <a:lvl1pPr algn="l" rtl="0" fontAlgn="base">
      <a:spcBef>
        <a:spcPct val="0"/>
      </a:spcBef>
      <a:spcAft>
        <a:spcPct val="0"/>
      </a:spcAft>
      <a:defRPr kern="1200">
        <a:solidFill>
          <a:schemeClr val="folHlink"/>
        </a:solidFill>
        <a:latin typeface="Arial" charset="0"/>
        <a:ea typeface="+mn-ea"/>
        <a:cs typeface="Arial" charset="0"/>
      </a:defRPr>
    </a:lvl1pPr>
    <a:lvl2pPr marL="457200" algn="l" rtl="0" fontAlgn="base">
      <a:spcBef>
        <a:spcPct val="0"/>
      </a:spcBef>
      <a:spcAft>
        <a:spcPct val="0"/>
      </a:spcAft>
      <a:defRPr kern="1200">
        <a:solidFill>
          <a:schemeClr val="folHlink"/>
        </a:solidFill>
        <a:latin typeface="Arial" charset="0"/>
        <a:ea typeface="+mn-ea"/>
        <a:cs typeface="Arial" charset="0"/>
      </a:defRPr>
    </a:lvl2pPr>
    <a:lvl3pPr marL="914400" algn="l" rtl="0" fontAlgn="base">
      <a:spcBef>
        <a:spcPct val="0"/>
      </a:spcBef>
      <a:spcAft>
        <a:spcPct val="0"/>
      </a:spcAft>
      <a:defRPr kern="1200">
        <a:solidFill>
          <a:schemeClr val="folHlink"/>
        </a:solidFill>
        <a:latin typeface="Arial" charset="0"/>
        <a:ea typeface="+mn-ea"/>
        <a:cs typeface="Arial" charset="0"/>
      </a:defRPr>
    </a:lvl3pPr>
    <a:lvl4pPr marL="1371600" algn="l" rtl="0" fontAlgn="base">
      <a:spcBef>
        <a:spcPct val="0"/>
      </a:spcBef>
      <a:spcAft>
        <a:spcPct val="0"/>
      </a:spcAft>
      <a:defRPr kern="1200">
        <a:solidFill>
          <a:schemeClr val="folHlink"/>
        </a:solidFill>
        <a:latin typeface="Arial" charset="0"/>
        <a:ea typeface="+mn-ea"/>
        <a:cs typeface="Arial" charset="0"/>
      </a:defRPr>
    </a:lvl4pPr>
    <a:lvl5pPr marL="1828800" algn="l" rtl="0" fontAlgn="base">
      <a:spcBef>
        <a:spcPct val="0"/>
      </a:spcBef>
      <a:spcAft>
        <a:spcPct val="0"/>
      </a:spcAft>
      <a:defRPr kern="1200">
        <a:solidFill>
          <a:schemeClr val="folHlink"/>
        </a:solidFill>
        <a:latin typeface="Arial" charset="0"/>
        <a:ea typeface="+mn-ea"/>
        <a:cs typeface="Arial" charset="0"/>
      </a:defRPr>
    </a:lvl5pPr>
    <a:lvl6pPr marL="2286000" algn="l" defTabSz="914400" rtl="0" eaLnBrk="1" latinLnBrk="0" hangingPunct="1">
      <a:defRPr kern="1200">
        <a:solidFill>
          <a:schemeClr val="folHlink"/>
        </a:solidFill>
        <a:latin typeface="Arial" charset="0"/>
        <a:ea typeface="+mn-ea"/>
        <a:cs typeface="Arial" charset="0"/>
      </a:defRPr>
    </a:lvl6pPr>
    <a:lvl7pPr marL="2743200" algn="l" defTabSz="914400" rtl="0" eaLnBrk="1" latinLnBrk="0" hangingPunct="1">
      <a:defRPr kern="1200">
        <a:solidFill>
          <a:schemeClr val="folHlink"/>
        </a:solidFill>
        <a:latin typeface="Arial" charset="0"/>
        <a:ea typeface="+mn-ea"/>
        <a:cs typeface="Arial" charset="0"/>
      </a:defRPr>
    </a:lvl7pPr>
    <a:lvl8pPr marL="3200400" algn="l" defTabSz="914400" rtl="0" eaLnBrk="1" latinLnBrk="0" hangingPunct="1">
      <a:defRPr kern="1200">
        <a:solidFill>
          <a:schemeClr val="folHlink"/>
        </a:solidFill>
        <a:latin typeface="Arial" charset="0"/>
        <a:ea typeface="+mn-ea"/>
        <a:cs typeface="Arial" charset="0"/>
      </a:defRPr>
    </a:lvl8pPr>
    <a:lvl9pPr marL="3657600" algn="l" defTabSz="914400" rtl="0" eaLnBrk="1" latinLnBrk="0" hangingPunct="1">
      <a:defRPr kern="1200">
        <a:solidFill>
          <a:schemeClr val="folHlink"/>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7">
          <p15:clr>
            <a:srgbClr val="A4A3A4"/>
          </p15:clr>
        </p15:guide>
        <p15:guide id="2" pos="223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nneth McNulty" initials="KM" lastIdx="2" clrIdx="0">
    <p:extLst>
      <p:ext uri="{19B8F6BF-5375-455C-9EA6-DF929625EA0E}">
        <p15:presenceInfo xmlns:p15="http://schemas.microsoft.com/office/powerpoint/2012/main" userId="6299ae2126c195a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C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262" autoAdjust="0"/>
    <p:restoredTop sz="62453" autoAdjust="0"/>
  </p:normalViewPr>
  <p:slideViewPr>
    <p:cSldViewPr>
      <p:cViewPr varScale="1">
        <p:scale>
          <a:sx n="43" d="100"/>
          <a:sy n="43" d="100"/>
        </p:scale>
        <p:origin x="1650" y="54"/>
      </p:cViewPr>
      <p:guideLst>
        <p:guide orient="horz" pos="2160"/>
        <p:guide pos="2880"/>
      </p:guideLst>
    </p:cSldViewPr>
  </p:slideViewPr>
  <p:outlineViewPr>
    <p:cViewPr>
      <p:scale>
        <a:sx n="33" d="100"/>
        <a:sy n="33" d="100"/>
      </p:scale>
      <p:origin x="0" y="-13402"/>
    </p:cViewPr>
  </p:outlineViewPr>
  <p:notesTextViewPr>
    <p:cViewPr>
      <p:scale>
        <a:sx n="200" d="100"/>
        <a:sy n="200" d="100"/>
      </p:scale>
      <p:origin x="0" y="0"/>
    </p:cViewPr>
  </p:notesTextViewPr>
  <p:sorterViewPr>
    <p:cViewPr>
      <p:scale>
        <a:sx n="75" d="100"/>
        <a:sy n="75" d="100"/>
      </p:scale>
      <p:origin x="0" y="0"/>
    </p:cViewPr>
  </p:sorterViewPr>
  <p:notesViewPr>
    <p:cSldViewPr>
      <p:cViewPr varScale="1">
        <p:scale>
          <a:sx n="63" d="100"/>
          <a:sy n="63" d="100"/>
        </p:scale>
        <p:origin x="3158" y="67"/>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6D812D-51F5-4FE5-A4A1-470FB017C6E3}"/>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E5ADB5A-D5F8-451A-BB34-B2E545868C1B}"/>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F929DFDA-FA1E-40FF-9956-D234420C2A14}" type="datetimeFigureOut">
              <a:rPr lang="en-US" smtClean="0"/>
              <a:t>9/4/2026</a:t>
            </a:fld>
            <a:endParaRPr lang="en-US" dirty="0"/>
          </a:p>
        </p:txBody>
      </p:sp>
      <p:sp>
        <p:nvSpPr>
          <p:cNvPr id="4" name="Footer Placeholder 3">
            <a:extLst>
              <a:ext uri="{FF2B5EF4-FFF2-40B4-BE49-F238E27FC236}">
                <a16:creationId xmlns:a16="http://schemas.microsoft.com/office/drawing/2014/main" id="{8D05B59C-FED4-4A56-80F0-C76A98CB748E}"/>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DCAAB61-4088-4F01-8AA0-695C9223DD7F}"/>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06CE996A-FB27-4801-A8E7-9EF22DFC39D1}" type="slidenum">
              <a:rPr lang="en-US" smtClean="0"/>
              <a:t>‹nº›</a:t>
            </a:fld>
            <a:endParaRPr lang="en-US" dirty="0"/>
          </a:p>
        </p:txBody>
      </p:sp>
    </p:spTree>
    <p:extLst>
      <p:ext uri="{BB962C8B-B14F-4D97-AF65-F5344CB8AC3E}">
        <p14:creationId xmlns:p14="http://schemas.microsoft.com/office/powerpoint/2010/main" val="22088947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39" name="Rectangle 3"/>
          <p:cNvSpPr>
            <a:spLocks noGrp="1" noChangeArrowheads="1"/>
          </p:cNvSpPr>
          <p:nvPr>
            <p:ph type="dt" idx="1"/>
          </p:nvPr>
        </p:nvSpPr>
        <p:spPr bwMode="auto">
          <a:xfrm>
            <a:off x="4023092"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lgn="r">
              <a:defRPr sz="1200">
                <a:solidFill>
                  <a:schemeClr val="tx1"/>
                </a:solidFill>
                <a:latin typeface="Arial" charset="0"/>
                <a:cs typeface="+mn-cs"/>
              </a:defRPr>
            </a:lvl1pPr>
          </a:lstStyle>
          <a:p>
            <a:pPr>
              <a:defRPr/>
            </a:pPr>
            <a:endParaRPr lang="en-US" dirty="0"/>
          </a:p>
        </p:txBody>
      </p:sp>
      <p:sp>
        <p:nvSpPr>
          <p:cNvPr id="32772" name="Rectangle 4"/>
          <p:cNvSpPr>
            <a:spLocks noGrp="1" noRot="1" noChangeAspect="1" noChangeArrowheads="1" noTextEdit="1"/>
          </p:cNvSpPr>
          <p:nvPr>
            <p:ph type="sldImg" idx="2"/>
          </p:nvPr>
        </p:nvSpPr>
        <p:spPr bwMode="auto">
          <a:xfrm>
            <a:off x="1204913" y="704850"/>
            <a:ext cx="4692650" cy="35194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341" name="Rectangle 5"/>
          <p:cNvSpPr>
            <a:spLocks noGrp="1" noChangeArrowheads="1"/>
          </p:cNvSpPr>
          <p:nvPr>
            <p:ph type="body" sz="quarter" idx="3"/>
          </p:nvPr>
        </p:nvSpPr>
        <p:spPr bwMode="auto">
          <a:xfrm>
            <a:off x="710248" y="4459526"/>
            <a:ext cx="5681980" cy="4224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342" name="Rectangle 6"/>
          <p:cNvSpPr>
            <a:spLocks noGrp="1" noChangeArrowheads="1"/>
          </p:cNvSpPr>
          <p:nvPr>
            <p:ph type="ftr" sz="quarter" idx="4"/>
          </p:nvPr>
        </p:nvSpPr>
        <p:spPr bwMode="auto">
          <a:xfrm>
            <a:off x="0"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43" name="Rectangle 7"/>
          <p:cNvSpPr>
            <a:spLocks noGrp="1" noChangeArrowheads="1"/>
          </p:cNvSpPr>
          <p:nvPr>
            <p:ph type="sldNum" sz="quarter" idx="5"/>
          </p:nvPr>
        </p:nvSpPr>
        <p:spPr bwMode="auto">
          <a:xfrm>
            <a:off x="4023092"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lgn="r">
              <a:defRPr sz="1200">
                <a:solidFill>
                  <a:schemeClr val="tx1"/>
                </a:solidFill>
                <a:latin typeface="Arial" charset="0"/>
                <a:cs typeface="+mn-cs"/>
              </a:defRPr>
            </a:lvl1pPr>
          </a:lstStyle>
          <a:p>
            <a:pPr>
              <a:defRPr/>
            </a:pPr>
            <a:fld id="{8FA03DF1-0740-4641-8846-A13960E4BC68}" type="slidenum">
              <a:rPr lang="en-US"/>
              <a:pPr>
                <a:defRPr/>
              </a:pPr>
              <a:t>‹nº›</a:t>
            </a:fld>
            <a:endParaRPr lang="en-US" dirty="0"/>
          </a:p>
        </p:txBody>
      </p:sp>
    </p:spTree>
    <p:extLst>
      <p:ext uri="{BB962C8B-B14F-4D97-AF65-F5344CB8AC3E}">
        <p14:creationId xmlns:p14="http://schemas.microsoft.com/office/powerpoint/2010/main" val="17698823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a:t>
            </a:fld>
            <a:endParaRPr lang="en-US" dirty="0"/>
          </a:p>
        </p:txBody>
      </p:sp>
    </p:spTree>
    <p:extLst>
      <p:ext uri="{BB962C8B-B14F-4D97-AF65-F5344CB8AC3E}">
        <p14:creationId xmlns:p14="http://schemas.microsoft.com/office/powerpoint/2010/main" val="4044081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48D8-4B30-1990-030E-E528BE730F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EEE5D6-996E-52E9-60B0-EB6129AB73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71FE1F-AFCA-8014-7646-42CA574A7BA1}"/>
              </a:ext>
            </a:extLst>
          </p:cNvPr>
          <p:cNvSpPr>
            <a:spLocks noGrp="1"/>
          </p:cNvSpPr>
          <p:nvPr>
            <p:ph type="body" idx="1"/>
          </p:nvPr>
        </p:nvSpPr>
        <p:spPr/>
        <p:txBody>
          <a:bodyPr/>
          <a:lstStyle/>
          <a:p>
            <a:pPr marL="274320" indent="-274320"/>
            <a:endParaRPr lang="en-US" dirty="0"/>
          </a:p>
        </p:txBody>
      </p:sp>
      <p:sp>
        <p:nvSpPr>
          <p:cNvPr id="4" name="Slide Number Placeholder 3">
            <a:extLst>
              <a:ext uri="{FF2B5EF4-FFF2-40B4-BE49-F238E27FC236}">
                <a16:creationId xmlns:a16="http://schemas.microsoft.com/office/drawing/2014/main" id="{A287B321-1CE4-160D-084D-1291D76BA0AC}"/>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9030339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11</a:t>
            </a:fld>
            <a:endParaRPr lang="en-US" dirty="0"/>
          </a:p>
        </p:txBody>
      </p:sp>
    </p:spTree>
    <p:extLst>
      <p:ext uri="{BB962C8B-B14F-4D97-AF65-F5344CB8AC3E}">
        <p14:creationId xmlns:p14="http://schemas.microsoft.com/office/powerpoint/2010/main" val="1490056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is Paul’s “letter of recommendation” affirming his apostolic ministry for Christ?</a:t>
            </a:r>
          </a:p>
          <a:p>
            <a:pPr marL="274320" indent="-274320"/>
            <a:r>
              <a:rPr lang="en-US" dirty="0"/>
              <a:t>1.  He writes to the Corinthians: “You yourselves are our letter of recommendation.”</a:t>
            </a:r>
          </a:p>
          <a:p>
            <a:pPr marL="274320" indent="-274320"/>
            <a:r>
              <a:rPr lang="en-US" dirty="0"/>
              <a:t>2.  Paul doesn’t need a letter from some church authority affirming that he is an apostle of the Lord Jesus.</a:t>
            </a:r>
          </a:p>
          <a:p>
            <a:pPr marL="274320" indent="-274320"/>
            <a:r>
              <a:rPr lang="en-US" dirty="0"/>
              <a:t>3.  He simply points to the changed lives of the Corinthians as evidence of his ministry for Christ.</a:t>
            </a:r>
          </a:p>
          <a:p>
            <a:pPr marL="274320" indent="-274320"/>
            <a:r>
              <a:rPr lang="en-US" dirty="0"/>
              <a:t>4.  They are living proof of his ministry, written by the Spirit on human hearts, not with ink, not on tables of stone.</a:t>
            </a:r>
          </a:p>
          <a:p>
            <a:pPr marL="274320" indent="-274320"/>
            <a:r>
              <a:rPr lang="en-US" dirty="0"/>
              <a:t>5.  When we trust in Jesus as our Savior and are justified, the Holy Spirit gives us the new birth.</a:t>
            </a:r>
          </a:p>
          <a:p>
            <a:pPr marL="274320" indent="-274320"/>
            <a:r>
              <a:rPr lang="en-US" dirty="0"/>
              <a:t>6.  We are born from above with a new worldview and a new direction in life.</a:t>
            </a:r>
          </a:p>
          <a:p>
            <a:pPr marL="274320" indent="-274320"/>
            <a:r>
              <a:rPr lang="en-US" dirty="0"/>
              <a:t>7.  The Spirit produces the fruit of the Spirit in our lives making us more like Jesus.</a:t>
            </a:r>
          </a:p>
          <a:p>
            <a:pPr marL="274320" indent="-274320"/>
            <a:r>
              <a:rPr lang="en-US" dirty="0"/>
              <a:t>8.  This is the evidence that Paul points to – the change the Spirit has produced in their hearts – that validates his ministry for the Lord Jesus.</a:t>
            </a:r>
          </a:p>
          <a:p>
            <a:pPr marL="274320" indent="-274320"/>
            <a:r>
              <a:rPr lang="en-US" dirty="0"/>
              <a:t>9.  Changed lives, not certificates, are the best credentials of an effective minister of the gospel.</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929342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In what sense does the letter kill but the Spirit give life?</a:t>
            </a:r>
          </a:p>
          <a:p>
            <a:pPr marL="274320" indent="-457200"/>
            <a:r>
              <a:rPr lang="en-US" dirty="0"/>
              <a:t>1.  So here Paul argues that the Old Covenant had its glory.</a:t>
            </a:r>
          </a:p>
          <a:p>
            <a:pPr marL="274320" indent="-457200"/>
            <a:r>
              <a:rPr lang="en-US" dirty="0"/>
              <a:t>2.  In fact, Moses’ face shown with the glory of being in the presence of God.</a:t>
            </a:r>
          </a:p>
          <a:p>
            <a:pPr marL="274320" indent="-457200"/>
            <a:r>
              <a:rPr lang="en-US" dirty="0"/>
              <a:t>3.  So he had to put a veil over his face as he talked to the Israelites.</a:t>
            </a:r>
          </a:p>
          <a:p>
            <a:pPr marL="274320" indent="-457200"/>
            <a:r>
              <a:rPr lang="en-US" dirty="0"/>
              <a:t>4.  He refers to the Old Covenant as the ministry of death.</a:t>
            </a:r>
          </a:p>
          <a:p>
            <a:pPr marL="274320" indent="-457200"/>
            <a:r>
              <a:rPr lang="en-US" dirty="0"/>
              <a:t>5.  Letters carved on stone, the Ten Commandments, are the ministry of death that kills.  How so?</a:t>
            </a:r>
          </a:p>
          <a:p>
            <a:pPr marL="274320" indent="-457200"/>
            <a:r>
              <a:rPr lang="en-US" dirty="0"/>
              <a:t>6.  Here Paul is thinking of a certain function of the Law of the Old Covenant.</a:t>
            </a:r>
          </a:p>
          <a:p>
            <a:pPr marL="274320" indent="-457200"/>
            <a:r>
              <a:rPr lang="en-US" dirty="0"/>
              <a:t>7.  Paul would later write it to the Romans:</a:t>
            </a:r>
          </a:p>
          <a:p>
            <a:pPr marL="274320" indent="-457200"/>
            <a:r>
              <a:rPr lang="en-US" b="1" dirty="0"/>
              <a:t>Romans 3:20, 23 KJV </a:t>
            </a:r>
            <a:r>
              <a:rPr lang="en-US" dirty="0"/>
              <a:t>- Therefore by the deeds of the law there shall no flesh be justified in his sight: for by the law is the knowledge of sin. ... 23 For all have sinned, and come short of the glory of God;</a:t>
            </a:r>
          </a:p>
          <a:p>
            <a:pPr marL="274320" indent="-457200"/>
            <a:r>
              <a:rPr lang="en-US" dirty="0"/>
              <a:t>8.  The Law defines sin; we all have sinned; and the wages of sin is death.</a:t>
            </a:r>
          </a:p>
          <a:p>
            <a:pPr marL="274320" indent="-457200"/>
            <a:r>
              <a:rPr lang="en-US" dirty="0"/>
              <a:t>9.  But the Spirit gives life.</a:t>
            </a:r>
          </a:p>
          <a:p>
            <a:pPr marL="274320" indent="-457200"/>
            <a:r>
              <a:rPr lang="en-US" dirty="0"/>
              <a:t>10. The Holy Spirit convicts us of sin, leads us to repentance, forgiveness, justification, and eternal life.</a:t>
            </a:r>
          </a:p>
          <a:p>
            <a:pPr marL="274320" indent="-457200"/>
            <a:endParaRPr lang="en-US" dirty="0"/>
          </a:p>
          <a:p>
            <a:pPr marL="274320" indent="-457200"/>
            <a:r>
              <a:rPr lang="en-US" b="1" dirty="0"/>
              <a:t>Q2: </a:t>
            </a:r>
            <a:r>
              <a:rPr lang="en-US" dirty="0"/>
              <a:t> </a:t>
            </a:r>
            <a:r>
              <a:rPr lang="en-US" b="1" dirty="0"/>
              <a:t>But wasn’t forgiveness available under the Old Covenant as well?</a:t>
            </a:r>
          </a:p>
          <a:p>
            <a:pPr marL="274320" indent="-457200"/>
            <a:r>
              <a:rPr lang="en-US" dirty="0"/>
              <a:t>1.  Yes it was.  We can look at David and his repentance in Ps 51, and the forgiveness he experienced.</a:t>
            </a:r>
          </a:p>
          <a:p>
            <a:pPr marL="274320" indent="-457200"/>
            <a:r>
              <a:rPr lang="en-US" dirty="0"/>
              <a:t>2.  So what’s the difference?</a:t>
            </a:r>
          </a:p>
          <a:p>
            <a:pPr marL="274320" indent="-457200"/>
            <a:r>
              <a:rPr lang="en-US" dirty="0"/>
              <a:t>3.  Under the OC, the means of the forgiveness of sin was not fully revealed.</a:t>
            </a:r>
          </a:p>
          <a:p>
            <a:pPr marL="274320" indent="-457200"/>
            <a:r>
              <a:rPr lang="en-US" dirty="0"/>
              <a:t>4.  It took Jesus, the Son of God, to be sacrificed for our sins and rise again to see God’s provision for forgiveness.</a:t>
            </a:r>
          </a:p>
          <a:p>
            <a:pPr marL="274320" indent="-457200"/>
            <a:r>
              <a:rPr lang="en-US" dirty="0"/>
              <a:t>5.  Too many in Paul’s day had made obedience to the law the way to find acceptance with God.</a:t>
            </a:r>
          </a:p>
          <a:p>
            <a:pPr marL="274320" indent="-457200"/>
            <a:r>
              <a:rPr lang="en-US" dirty="0"/>
              <a:t>6.  But Paul preached the gospel of salvation by grace through faith.</a:t>
            </a:r>
          </a:p>
          <a:p>
            <a:pPr marL="274320" indent="-457200"/>
            <a:r>
              <a:rPr lang="en-US" dirty="0"/>
              <a:t>7.  The only way to find acceptance with God is to have our sins forgiven and have Christ’s righteousness placed to our account.</a:t>
            </a:r>
          </a:p>
          <a:p>
            <a:pPr marL="274320" indent="-457200"/>
            <a:r>
              <a:rPr lang="en-US" dirty="0"/>
              <a:t>8.  The New Covenant provides the full and final means by which God forgives our sins in Christ.</a:t>
            </a:r>
          </a:p>
          <a:p>
            <a:pPr marL="274320" indent="-457200"/>
            <a:r>
              <a:rPr lang="en-US" dirty="0"/>
              <a:t>9.  And that far surpasses the glory of the OC, which was only a shadow teaching substitutionary atonement.</a:t>
            </a:r>
          </a:p>
          <a:p>
            <a:pPr marL="274320" indent="-457200"/>
            <a:r>
              <a:rPr lang="en-US" dirty="0"/>
              <a:t>10. The OC had been made into a system of righteousness by works: obey and live.</a:t>
            </a:r>
          </a:p>
          <a:p>
            <a:pPr marL="274320" indent="-457200"/>
            <a:r>
              <a:rPr lang="en-US" dirty="0"/>
              <a:t>11. The NC made it clear that he who is justified by faith shall live. </a:t>
            </a:r>
          </a:p>
          <a:p>
            <a:pPr marL="274320" indent="-457200"/>
            <a:r>
              <a:rPr lang="en-US" dirty="0"/>
              <a:t>12. So Paul argues that the glory of the NC which is the final and permanent solution to the sin problem far surpasses the glory of the OC which was only a shadow.</a:t>
            </a:r>
          </a:p>
          <a:p>
            <a:pPr marL="274320" indent="-457200"/>
            <a:r>
              <a:rPr lang="en-US" dirty="0"/>
              <a:t>13. If the ministry that brought condemnation had glory, how much more does the ministry that brings righteousness?</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13</a:t>
            </a:fld>
            <a:endParaRPr lang="en-US" dirty="0"/>
          </a:p>
        </p:txBody>
      </p:sp>
    </p:spTree>
    <p:extLst>
      <p:ext uri="{BB962C8B-B14F-4D97-AF65-F5344CB8AC3E}">
        <p14:creationId xmlns:p14="http://schemas.microsoft.com/office/powerpoint/2010/main" val="30715561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8EE2957F-B6D8-4FE6-B1D5-C77A90EE7B7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79D2B45-F3E3-4FB5-81D7-CEA9F00EA86B}" type="slidenum">
              <a:rPr kumimoji="0" lang="en-US" altLang="en-US" sz="1200" b="0" i="0" u="none" strike="noStrike" kern="1200" cap="none" spc="0" normalizeH="0" baseline="0" noProof="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63234" name="Rectangle 2">
            <a:extLst>
              <a:ext uri="{FF2B5EF4-FFF2-40B4-BE49-F238E27FC236}">
                <a16:creationId xmlns:a16="http://schemas.microsoft.com/office/drawing/2014/main" id="{6F6E8550-4967-4B08-BC55-32D96B82ED3F}"/>
              </a:ext>
            </a:extLst>
          </p:cNvPr>
          <p:cNvSpPr>
            <a:spLocks noGrp="1" noRot="1" noChangeAspect="1" noChangeArrowheads="1" noTextEdit="1"/>
          </p:cNvSpPr>
          <p:nvPr>
            <p:ph type="sldImg"/>
          </p:nvPr>
        </p:nvSpPr>
        <p:spPr>
          <a:ln/>
        </p:spPr>
      </p:sp>
      <p:sp>
        <p:nvSpPr>
          <p:cNvPr id="863235" name="Rectangle 3">
            <a:extLst>
              <a:ext uri="{FF2B5EF4-FFF2-40B4-BE49-F238E27FC236}">
                <a16:creationId xmlns:a16="http://schemas.microsoft.com/office/drawing/2014/main" id="{3EA115A9-6C0A-4640-97D3-C149B97F4AD2}"/>
              </a:ext>
            </a:extLst>
          </p:cNvPr>
          <p:cNvSpPr>
            <a:spLocks noGrp="1" noChangeArrowheads="1"/>
          </p:cNvSpPr>
          <p:nvPr>
            <p:ph type="body" idx="1"/>
          </p:nvPr>
        </p:nvSpPr>
        <p:spPr/>
        <p:txBody>
          <a:bodyPr/>
          <a:lstStyle/>
          <a:p>
            <a:pPr marL="274320" indent="-274320"/>
            <a:r>
              <a:rPr lang="en-US" altLang="en-US" b="1" dirty="0"/>
              <a:t>Q1: How would you state the principle of this verse?</a:t>
            </a:r>
          </a:p>
          <a:p>
            <a:pPr marL="274320" indent="-274320"/>
            <a:r>
              <a:rPr lang="en-US" altLang="en-US" b="0" dirty="0"/>
              <a:t>1.  What you behold with admiration, you become.</a:t>
            </a:r>
          </a:p>
          <a:p>
            <a:pPr marL="274320" indent="-274320"/>
            <a:endParaRPr lang="en-US" altLang="en-US" b="0" dirty="0"/>
          </a:p>
          <a:p>
            <a:pPr marL="274320" indent="-274320"/>
            <a:r>
              <a:rPr lang="en-US" altLang="en-US" b="1" dirty="0"/>
              <a:t>Q2: What is the Christian to behold?</a:t>
            </a:r>
          </a:p>
          <a:p>
            <a:pPr marL="274320" indent="-274320"/>
            <a:r>
              <a:rPr lang="en-US" altLang="en-US" b="0" dirty="0"/>
              <a:t>1.  The glory of the Lord.</a:t>
            </a:r>
          </a:p>
          <a:p>
            <a:pPr marL="274320" indent="-274320"/>
            <a:r>
              <a:rPr lang="en-US" altLang="en-US" b="0" dirty="0"/>
              <a:t>2.  The goodness of the Lord, the love of the Lord, the kindness, compassion, mercy, grace, and forgiveness of the Lord.</a:t>
            </a:r>
          </a:p>
          <a:p>
            <a:pPr marL="274320" indent="-274320"/>
            <a:r>
              <a:rPr lang="en-US" altLang="en-US" b="0" dirty="0"/>
              <a:t>3.  God’s glory is His character.  </a:t>
            </a:r>
          </a:p>
          <a:p>
            <a:pPr marL="274320" indent="-274320"/>
            <a:r>
              <a:rPr lang="en-US" altLang="en-US" b="0" dirty="0"/>
              <a:t>4.  We are to behold the character of Christ.</a:t>
            </a:r>
          </a:p>
          <a:p>
            <a:pPr marL="274320" indent="-274320"/>
            <a:endParaRPr lang="en-US" altLang="en-US" b="0" dirty="0"/>
          </a:p>
          <a:p>
            <a:pPr marL="274320" indent="-274320"/>
            <a:r>
              <a:rPr lang="en-US" altLang="en-US" b="1" dirty="0"/>
              <a:t>Q3:  How should we behold according to this verse?</a:t>
            </a:r>
          </a:p>
          <a:p>
            <a:pPr marL="274320" indent="-274320"/>
            <a:r>
              <a:rPr lang="en-US" altLang="en-US" b="0" dirty="0"/>
              <a:t>1.  “as in a mirror.”</a:t>
            </a:r>
          </a:p>
          <a:p>
            <a:pPr marL="274320" indent="-274320"/>
            <a:r>
              <a:rPr lang="en-US" altLang="en-US" b="0" dirty="0"/>
              <a:t>2.  The implication is that we should look intently like we are studying our own reflection in a mirror.</a:t>
            </a:r>
          </a:p>
          <a:p>
            <a:pPr marL="274320" indent="-274320"/>
            <a:r>
              <a:rPr lang="en-US" altLang="en-US" b="0" dirty="0"/>
              <a:t>3.  We want to look as good as possible so we study our reflection to correct all the defects we can.</a:t>
            </a:r>
          </a:p>
          <a:p>
            <a:pPr marL="274320" indent="-274320"/>
            <a:r>
              <a:rPr lang="en-US" altLang="en-US" b="0" dirty="0"/>
              <a:t>4.  We need to study the character of Jesus to meditate  on all the perfection of His character.</a:t>
            </a:r>
          </a:p>
          <a:p>
            <a:pPr marL="274320" indent="-274320"/>
            <a:r>
              <a:rPr lang="en-US" altLang="en-US" b="0" dirty="0"/>
              <a:t>5.  As we study His character, we will become more like Him.</a:t>
            </a:r>
          </a:p>
          <a:p>
            <a:pPr marL="274320" indent="-274320"/>
            <a:endParaRPr lang="en-US" altLang="en-US" b="0" dirty="0"/>
          </a:p>
          <a:p>
            <a:pPr marL="274320" indent="-274320"/>
            <a:r>
              <a:rPr lang="en-US" altLang="en-US" b="1" dirty="0"/>
              <a:t>Q4: How can we behold the character of Jesus?  </a:t>
            </a:r>
          </a:p>
          <a:p>
            <a:pPr marL="274320" indent="-274320"/>
            <a:r>
              <a:rPr lang="en-US" altLang="en-US" b="0" dirty="0"/>
              <a:t>1.  Take time in the word to study the life of Jesus.</a:t>
            </a:r>
          </a:p>
          <a:p>
            <a:pPr marL="274320" indent="-274320"/>
            <a:r>
              <a:rPr lang="en-US" altLang="en-US" b="0" dirty="0"/>
              <a:t>2.  Meditate on what He does and says, especially on the last scenes of His life.</a:t>
            </a:r>
          </a:p>
          <a:p>
            <a:pPr marL="274320" indent="-274320"/>
            <a:r>
              <a:rPr lang="en-US" altLang="en-US" b="0" dirty="0"/>
              <a:t>3.  Hide His words in our hearts and call them to mind as we live.</a:t>
            </a:r>
          </a:p>
          <a:p>
            <a:pPr marL="274320" indent="-274320"/>
            <a:r>
              <a:rPr lang="en-US" altLang="en-US" b="0" dirty="0"/>
              <a:t>4.  Read the epistles to appreciate the significance of the gospel of righteousness by faith and the importance of obedient living.</a:t>
            </a:r>
          </a:p>
          <a:p>
            <a:pPr marL="274320" indent="-274320"/>
            <a:r>
              <a:rPr lang="en-US" altLang="en-US" b="0" dirty="0"/>
              <a:t>5.  Take time to fall in love with Jesus.</a:t>
            </a:r>
          </a:p>
          <a:p>
            <a:pPr marL="274320" indent="-274320"/>
            <a:r>
              <a:rPr lang="en-US" altLang="en-US" b="0" dirty="0"/>
              <a:t>6.  Maintain constant communion with Him by prayer and praise.</a:t>
            </a:r>
          </a:p>
          <a:p>
            <a:pPr marL="274320" indent="-274320"/>
            <a:r>
              <a:rPr lang="en-US" altLang="en-US" b="0" dirty="0"/>
              <a:t>7.  Make Him your hero and best friend.</a:t>
            </a:r>
          </a:p>
          <a:p>
            <a:pPr marL="274320" indent="-274320"/>
            <a:endParaRPr lang="en-US" altLang="en-US" b="0" dirty="0"/>
          </a:p>
          <a:p>
            <a:pPr marL="274320" indent="-274320"/>
            <a:r>
              <a:rPr lang="en-US" altLang="en-US" b="1" dirty="0"/>
              <a:t>Q5: Who is the agent of change that transforms us from glory to glory?</a:t>
            </a:r>
          </a:p>
          <a:p>
            <a:pPr marL="274320" indent="-274320"/>
            <a:r>
              <a:rPr lang="en-US" altLang="en-US" dirty="0"/>
              <a:t>1.  It is the work of the Holy Spirit to make us like Jesus.</a:t>
            </a:r>
          </a:p>
          <a:p>
            <a:pPr marL="274320" indent="-274320"/>
            <a:r>
              <a:rPr lang="en-US" altLang="en-US" dirty="0"/>
              <a:t>2.  He gives us the fruit of the Spirit and the gifts of the Spirit.</a:t>
            </a:r>
          </a:p>
          <a:p>
            <a:pPr marL="274320" indent="-274320"/>
            <a:r>
              <a:rPr lang="en-US" altLang="en-US" dirty="0"/>
              <a:t>3.  He gives us the new birth that sets us on a new path in life when we trust Jesus for the forgiveness of our sins.</a:t>
            </a:r>
          </a:p>
          <a:p>
            <a:pPr marL="274320" indent="-274320"/>
            <a:r>
              <a:rPr lang="en-US" altLang="en-US" dirty="0"/>
              <a:t>4.  He pours out the agape love of God in our hearts.</a:t>
            </a:r>
          </a:p>
          <a:p>
            <a:pPr marL="274320" indent="-274320"/>
            <a:r>
              <a:rPr lang="en-US" altLang="en-US" dirty="0"/>
              <a:t>5.  As we are faithful in beholding Jesus, we become more like Him from one level of glory to the next.</a:t>
            </a:r>
          </a:p>
          <a:p>
            <a:pPr marL="274320" indent="-274320"/>
            <a:r>
              <a:rPr lang="en-US" altLang="en-US" dirty="0"/>
              <a:t>6.  So let’s pray for the Holy Spirit to do His work in our lives.</a:t>
            </a:r>
          </a:p>
        </p:txBody>
      </p:sp>
    </p:spTree>
    <p:extLst>
      <p:ext uri="{BB962C8B-B14F-4D97-AF65-F5344CB8AC3E}">
        <p14:creationId xmlns:p14="http://schemas.microsoft.com/office/powerpoint/2010/main" val="21354941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This is a favorite funeral text used by those who believe in the immortality of the soul.  How do they interpret these verses?</a:t>
            </a:r>
          </a:p>
          <a:p>
            <a:pPr marL="274320" indent="-457200"/>
            <a:r>
              <a:rPr lang="en-US" b="0" dirty="0"/>
              <a:t>1.  They often misquote these verses by claiming that Paul writes: “To be absent from the body </a:t>
            </a:r>
            <a:r>
              <a:rPr lang="en-US" b="1" dirty="0"/>
              <a:t>is to be</a:t>
            </a:r>
            <a:r>
              <a:rPr lang="en-US" b="0" dirty="0"/>
              <a:t> present with the Lord.”</a:t>
            </a:r>
          </a:p>
          <a:p>
            <a:pPr marL="274320" indent="-457200"/>
            <a:r>
              <a:rPr lang="en-US" b="0" dirty="0"/>
              <a:t>2.  Is that what Paul says here?  No!!</a:t>
            </a:r>
          </a:p>
          <a:p>
            <a:pPr marL="274320" indent="-457200"/>
            <a:r>
              <a:rPr lang="en-US" b="0" dirty="0"/>
              <a:t>3.  He says, “I would prefer to be absent from the body and present with the Lord.”</a:t>
            </a:r>
          </a:p>
          <a:p>
            <a:pPr marL="274320" indent="-457200"/>
            <a:r>
              <a:rPr lang="en-US" b="0" dirty="0"/>
              <a:t>4.  Here it is in the NIV or NASB</a:t>
            </a:r>
          </a:p>
          <a:p>
            <a:pPr marL="274320" indent="-457200"/>
            <a:r>
              <a:rPr lang="en-US" b="1" dirty="0"/>
              <a:t>2 Corinthians 5:8 NIV</a:t>
            </a:r>
            <a:r>
              <a:rPr lang="en-US" b="0" dirty="0"/>
              <a:t> - We are confident, I say, and would prefer to be away from the body and at home with the Lord.</a:t>
            </a:r>
          </a:p>
          <a:p>
            <a:pPr marL="274320" indent="-457200"/>
            <a:r>
              <a:rPr lang="en-US" b="1" dirty="0"/>
              <a:t>2 Corinthians 5:8 NASB</a:t>
            </a:r>
            <a:r>
              <a:rPr lang="en-US" b="0" dirty="0"/>
              <a:t> - but we are of good courage and prefer rather to be absent from the body and to be at home with the Lord.</a:t>
            </a:r>
          </a:p>
          <a:p>
            <a:pPr marL="274320" indent="-457200"/>
            <a:r>
              <a:rPr lang="en-US" b="0" dirty="0"/>
              <a:t>5.  I can get on a plane in Boston and say, “I would prefer to be absent from Boston and present in Los Angeles.”</a:t>
            </a:r>
          </a:p>
          <a:p>
            <a:pPr marL="274320" indent="-457200"/>
            <a:r>
              <a:rPr lang="en-US" b="0" dirty="0"/>
              <a:t>6.  But it takes an 8-hour flight to get there.  </a:t>
            </a:r>
          </a:p>
          <a:p>
            <a:pPr marL="274320" indent="-457200"/>
            <a:r>
              <a:rPr lang="en-US" b="0" dirty="0"/>
              <a:t>7.  The same is true of this passage.  There is an intermediate state between this life and the life to come.</a:t>
            </a:r>
          </a:p>
          <a:p>
            <a:pPr marL="274320" indent="-274320">
              <a:buFont typeface="Arial" panose="020B0604020202020204" pitchFamily="34" charset="0"/>
              <a:buNone/>
            </a:pPr>
            <a:r>
              <a:rPr lang="en-US" dirty="0"/>
              <a:t>8.  There are three states Paul identifies in 2 Cor 5:1-5: </a:t>
            </a:r>
          </a:p>
          <a:p>
            <a:pPr marL="731520" lvl="1" indent="-274320">
              <a:buFont typeface="+mj-lt"/>
              <a:buAutoNum type="arabicParenR"/>
            </a:pPr>
            <a:r>
              <a:rPr lang="en-US" dirty="0"/>
              <a:t>living in this earthly tent (our natural body)</a:t>
            </a:r>
          </a:p>
          <a:p>
            <a:pPr marL="731520" lvl="1" indent="-274320">
              <a:buFont typeface="+mj-lt"/>
              <a:buAutoNum type="arabicParenR"/>
            </a:pPr>
            <a:r>
              <a:rPr lang="en-US" dirty="0"/>
              <a:t>being unclothed or naked (unconscious in death)</a:t>
            </a:r>
          </a:p>
          <a:p>
            <a:pPr marL="731520" lvl="1" indent="-274320">
              <a:buFont typeface="+mj-lt"/>
              <a:buAutoNum type="arabicParenR"/>
            </a:pPr>
            <a:r>
              <a:rPr lang="en-US" dirty="0"/>
              <a:t>being clothed with our heavenly dwelling (our resurrection body which brings immortality)</a:t>
            </a:r>
          </a:p>
          <a:p>
            <a:pPr marL="274320" indent="-274320">
              <a:buFont typeface="Arial" panose="020B0604020202020204" pitchFamily="34" charset="0"/>
              <a:buNone/>
            </a:pPr>
            <a:r>
              <a:rPr lang="en-US" dirty="0"/>
              <a:t>9.  Paul is expressing a desire for the kingdom of God to come.  </a:t>
            </a:r>
          </a:p>
          <a:p>
            <a:pPr marL="274320" indent="-274320">
              <a:buFont typeface="Arial" panose="020B0604020202020204" pitchFamily="34" charset="0"/>
              <a:buNone/>
            </a:pPr>
            <a:r>
              <a:rPr lang="en-US" dirty="0"/>
              <a:t>10. He prefers his immortal resurrection body in the kingdom to his earthly body here or to the unconscious state of death. </a:t>
            </a:r>
          </a:p>
          <a:p>
            <a:pPr marL="274320" indent="-457200"/>
            <a:r>
              <a:rPr lang="en-US" b="0" dirty="0"/>
              <a:t>11. So note what Paul says here in verse 4:</a:t>
            </a:r>
          </a:p>
          <a:p>
            <a:pPr marL="274320" indent="-457200"/>
            <a:r>
              <a:rPr lang="en-US" b="1" dirty="0"/>
              <a:t>2 Corinthians 5:4 NIV</a:t>
            </a:r>
            <a:r>
              <a:rPr lang="en-US" b="0" dirty="0"/>
              <a:t> - For while we are in this tent [our current physical bodies] , we groan and are burdened, because we do not wish to be unclothed [unconscious in death without a living body] but to be clothed instead with our heavenly dwelling [our resurrection body], so that what is mortal may be swallowed up by life.</a:t>
            </a:r>
          </a:p>
          <a:p>
            <a:pPr marL="274320" indent="-457200"/>
            <a:r>
              <a:rPr lang="en-US" b="0" dirty="0"/>
              <a:t>12. So again, Paul does not say to be absent from the body is to be present with the Lord.</a:t>
            </a:r>
          </a:p>
          <a:p>
            <a:pPr marL="274320" indent="-457200"/>
            <a:r>
              <a:rPr lang="en-US" b="0" dirty="0"/>
              <a:t>13. He simply prefers his resurrection body to his present body and to the intermediate state of being unconscious.</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15</a:t>
            </a:fld>
            <a:endParaRPr lang="en-US" dirty="0"/>
          </a:p>
        </p:txBody>
      </p:sp>
    </p:spTree>
    <p:extLst>
      <p:ext uri="{BB962C8B-B14F-4D97-AF65-F5344CB8AC3E}">
        <p14:creationId xmlns:p14="http://schemas.microsoft.com/office/powerpoint/2010/main" val="22775245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Where and when do we appear before the judgment seat of Christ?</a:t>
            </a:r>
          </a:p>
          <a:p>
            <a:pPr marL="274320" indent="-457200"/>
            <a:r>
              <a:rPr lang="en-US" dirty="0"/>
              <a:t>1.  This is the pre-advent judgment which occurs in heaven before Christ returns, because His rewards are with Him when He comes.</a:t>
            </a:r>
          </a:p>
          <a:p>
            <a:pPr marL="274320" indent="-457200"/>
            <a:r>
              <a:rPr lang="en-US" dirty="0"/>
              <a:t>2.  In this judgment, God reviews the lives of all who have professed faith in Him. </a:t>
            </a:r>
          </a:p>
          <a:p>
            <a:pPr marL="274320" indent="-457200"/>
            <a:r>
              <a:rPr lang="en-US" dirty="0"/>
              <a:t>3.  This is to reveal who has remained in Christ by faith and to vindicate God’s justice before the unfallen angels.</a:t>
            </a:r>
            <a:r>
              <a:rPr lang="en-US" dirty="0">
                <a:effectLst/>
              </a:rPr>
              <a:t> </a:t>
            </a:r>
          </a:p>
          <a:p>
            <a:pPr marL="274320" indent="-457200"/>
            <a:r>
              <a:rPr lang="en-US" dirty="0"/>
              <a:t>4.  This judgment pictures a </a:t>
            </a:r>
            <a:r>
              <a:rPr lang="en-US" b="1" dirty="0"/>
              <a:t>heavenly tribunal</a:t>
            </a:r>
            <a:r>
              <a:rPr lang="en-US" dirty="0"/>
              <a:t>, where evidence is examined and a verdict is pronounced. </a:t>
            </a:r>
          </a:p>
          <a:p>
            <a:pPr marL="274320" indent="-457200"/>
            <a:r>
              <a:rPr lang="en-US" dirty="0"/>
              <a:t>5.  Believers are not physically present.  </a:t>
            </a:r>
          </a:p>
          <a:p>
            <a:pPr marL="274320" indent="-457200"/>
            <a:r>
              <a:rPr lang="en-US" dirty="0"/>
              <a:t>6.  Living believers are still on earth; dead believers are asleep in their graves awaiting the resurrection.</a:t>
            </a:r>
          </a:p>
          <a:p>
            <a:pPr marL="274320" indent="-457200"/>
            <a:r>
              <a:rPr lang="en-US" dirty="0"/>
              <a:t>7.  But Christ is our Advocate and represents us as the record of our lives is examined.</a:t>
            </a:r>
          </a:p>
          <a:p>
            <a:pPr marL="274320" indent="-457200"/>
            <a:r>
              <a:rPr lang="en-US" dirty="0"/>
              <a:t>8.  The judgment determines who will be raised in the first resurrection and what rewards they may receive in the kingdom of God for their faithful service to Christ.</a:t>
            </a:r>
          </a:p>
          <a:p>
            <a:pPr marL="274320" indent="-457200"/>
            <a:r>
              <a:rPr lang="en-US" dirty="0"/>
              <a:t>9.  Based on our understanding of the time prophecies of Daniel, this judgment began in 1844 and will continue until probation closes and Jesus returns.</a:t>
            </a:r>
          </a:p>
          <a:p>
            <a:pPr marL="274320" indent="-457200"/>
            <a:r>
              <a:rPr lang="en-US" dirty="0"/>
              <a:t>10. While we are saved by faith, we are judged by works.</a:t>
            </a:r>
          </a:p>
          <a:p>
            <a:pPr marL="274320" indent="-457200"/>
            <a:r>
              <a:rPr lang="en-US" dirty="0"/>
              <a:t>11. God knows our hearts, so he doesn’t need a judgment to determine if our faith is genuine.</a:t>
            </a:r>
          </a:p>
          <a:p>
            <a:pPr marL="274320" indent="-457200"/>
            <a:r>
              <a:rPr lang="en-US" dirty="0"/>
              <a:t>12. So the pre-advent judgment is not for God’s benefit; it is really for the benefit of the angels in heaven who do not see the heart of each individual.</a:t>
            </a:r>
          </a:p>
          <a:p>
            <a:pPr marL="274320" indent="-457200"/>
            <a:r>
              <a:rPr lang="en-US" dirty="0"/>
              <a:t>13. Our works are examined in the judgment to prove to the angels whether or not our faith is genuine.</a:t>
            </a:r>
          </a:p>
          <a:p>
            <a:pPr marL="274320" indent="-457200"/>
            <a:endParaRPr lang="en-US" dirty="0"/>
          </a:p>
          <a:p>
            <a:pPr marL="274320" indent="-457200"/>
            <a:endParaRPr lang="en-US" dirty="0"/>
          </a:p>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16</a:t>
            </a:fld>
            <a:endParaRPr lang="en-US" dirty="0"/>
          </a:p>
        </p:txBody>
      </p:sp>
    </p:spTree>
    <p:extLst>
      <p:ext uri="{BB962C8B-B14F-4D97-AF65-F5344CB8AC3E}">
        <p14:creationId xmlns:p14="http://schemas.microsoft.com/office/powerpoint/2010/main" val="13532182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has Christ’s love for us brought about in our lives?</a:t>
            </a:r>
          </a:p>
          <a:p>
            <a:pPr marL="274320" indent="-274320"/>
            <a:r>
              <a:rPr lang="en-US" dirty="0"/>
              <a:t>1.  Paul makes an important theological statement here.</a:t>
            </a:r>
          </a:p>
          <a:p>
            <a:pPr marL="274320" indent="-274320"/>
            <a:r>
              <a:rPr lang="en-US" dirty="0"/>
              <a:t>2.  He says that the lives of Christian believers are controlled by the love of Christ for us.</a:t>
            </a:r>
          </a:p>
          <a:p>
            <a:pPr marL="274320" indent="-274320"/>
            <a:r>
              <a:rPr lang="en-US" dirty="0"/>
              <a:t>3.  That love was manifest in the fact that He died for us. And not only for us but for all.</a:t>
            </a:r>
          </a:p>
          <a:p>
            <a:pPr marL="274320" indent="-274320"/>
            <a:r>
              <a:rPr lang="en-US" dirty="0"/>
              <a:t>4.  So salvation is available to all even though all do not avail themselves of it.</a:t>
            </a:r>
          </a:p>
          <a:p>
            <a:pPr marL="274320" indent="-274320"/>
            <a:endParaRPr lang="en-US" dirty="0"/>
          </a:p>
          <a:p>
            <a:pPr marL="274320" indent="-274320"/>
            <a:r>
              <a:rPr lang="en-US" b="1" dirty="0"/>
              <a:t>Q2: We understand that Christ’s death on the cross was a literal death.  But what does it mean that “all have died?”</a:t>
            </a:r>
          </a:p>
          <a:p>
            <a:pPr marL="274320" indent="-274320"/>
            <a:r>
              <a:rPr lang="en-US" dirty="0"/>
              <a:t>1.  Paul seems to answer that in verse 15.</a:t>
            </a:r>
          </a:p>
          <a:p>
            <a:pPr marL="274320" indent="-274320"/>
            <a:r>
              <a:rPr lang="en-US" dirty="0"/>
              <a:t>2.  Those who live in Christ are no longer living for themselves but for Him who died for them and rose again.</a:t>
            </a:r>
          </a:p>
          <a:p>
            <a:pPr marL="274320" indent="-274320"/>
            <a:r>
              <a:rPr lang="en-US" dirty="0"/>
              <a:t>3.  So Christ pays the penalty of death for all who believe in Him and through baptism are raised to newness of life, living a new life for Christ.</a:t>
            </a:r>
          </a:p>
          <a:p>
            <a:pPr marL="274320" indent="-274320"/>
            <a:r>
              <a:rPr lang="en-US" dirty="0"/>
              <a:t>4.  And Paul is saying here that the same cancelation of the death penalty is available to all, because Christ died for all.</a:t>
            </a:r>
          </a:p>
          <a:p>
            <a:pPr marL="274320" indent="-274320"/>
            <a:r>
              <a:rPr lang="en-US" dirty="0"/>
              <a:t>5.  It just takes faith in Christ as a living Person for the forgiveness of sins to be justified and have Christ cancel the death penalty for them too.</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17</a:t>
            </a:fld>
            <a:endParaRPr lang="en-US" dirty="0"/>
          </a:p>
        </p:txBody>
      </p:sp>
    </p:spTree>
    <p:extLst>
      <p:ext uri="{BB962C8B-B14F-4D97-AF65-F5344CB8AC3E}">
        <p14:creationId xmlns:p14="http://schemas.microsoft.com/office/powerpoint/2010/main" val="30796862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change is Paul describing here?</a:t>
            </a:r>
          </a:p>
          <a:p>
            <a:pPr marL="274320" indent="-274320"/>
            <a:r>
              <a:rPr lang="en-US" b="0" dirty="0"/>
              <a:t>1.  It is the new birth, being born from above, or being born of the Spirit.</a:t>
            </a:r>
          </a:p>
          <a:p>
            <a:pPr marL="274320" indent="-274320"/>
            <a:r>
              <a:rPr lang="en-US" b="0" dirty="0"/>
              <a:t>2.  Jesus told Nicodemus, “You must be born again” to see the kingdom of God. </a:t>
            </a:r>
          </a:p>
          <a:p>
            <a:pPr marL="274320" indent="-274320"/>
            <a:r>
              <a:rPr lang="en-US" b="0" dirty="0"/>
              <a:t>3.  This new birth begins with justification that places us “in Christ.”</a:t>
            </a:r>
          </a:p>
          <a:p>
            <a:pPr marL="274320" indent="-274320"/>
            <a:r>
              <a:rPr lang="en-US" b="0" dirty="0"/>
              <a:t>4.  When we are justified, our sins are forgiven and Christ’s righteousness is imputed to us.</a:t>
            </a:r>
          </a:p>
          <a:p>
            <a:pPr marL="274320" indent="-274320"/>
            <a:r>
              <a:rPr lang="en-US" b="0" dirty="0"/>
              <a:t>5.  We trust in Jesus by faith and He forgives us by grace.</a:t>
            </a:r>
          </a:p>
          <a:p>
            <a:pPr marL="274320" indent="-274320"/>
            <a:r>
              <a:rPr lang="en-US" b="0" dirty="0"/>
              <a:t>6.  Then we are filled with the HS and He make us new creations.</a:t>
            </a:r>
          </a:p>
          <a:p>
            <a:pPr marL="274320" indent="-274320"/>
            <a:r>
              <a:rPr lang="en-US" b="0" dirty="0"/>
              <a:t>7.  We have a new heart, a new love, a new direction in life, a new destiny.</a:t>
            </a:r>
          </a:p>
          <a:p>
            <a:pPr marL="274320" indent="-274320"/>
            <a:r>
              <a:rPr lang="en-US" b="0" dirty="0"/>
              <a:t>8.  Now all things are of God, and God is love.</a:t>
            </a:r>
          </a:p>
          <a:p>
            <a:pPr marL="274320" indent="-274320"/>
            <a:r>
              <a:rPr lang="en-US" b="0" dirty="0"/>
              <a:t>9.  The HS pours out the agape love of God in our hearts (Rom 5:5) and gives us the fruit of the Spirit beginning with agape love.</a:t>
            </a:r>
          </a:p>
          <a:p>
            <a:pPr marL="274320" indent="-274320"/>
            <a:r>
              <a:rPr lang="en-US" b="0" dirty="0"/>
              <a:t>10. We become ministers of reconciliation, bringing peace between others and God and between ourselves and others.</a:t>
            </a:r>
          </a:p>
          <a:p>
            <a:pPr marL="274320" indent="-27432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18</a:t>
            </a:fld>
            <a:endParaRPr lang="en-US" dirty="0"/>
          </a:p>
        </p:txBody>
      </p:sp>
    </p:spTree>
    <p:extLst>
      <p:ext uri="{BB962C8B-B14F-4D97-AF65-F5344CB8AC3E}">
        <p14:creationId xmlns:p14="http://schemas.microsoft.com/office/powerpoint/2010/main" val="29503919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How did God reconcile the world to himself?</a:t>
            </a:r>
          </a:p>
          <a:p>
            <a:pPr marL="274320" indent="-457200"/>
            <a:r>
              <a:rPr lang="en-US" dirty="0"/>
              <a:t>1.  God put into effect His plan from the foundation of the world for not counting their trespasses against them.</a:t>
            </a:r>
          </a:p>
          <a:p>
            <a:pPr marL="274320" indent="-457200"/>
            <a:r>
              <a:rPr lang="en-US" dirty="0"/>
              <a:t>2.  In other words, God had a plan from the beginning for forgiving our sins.</a:t>
            </a:r>
          </a:p>
          <a:p>
            <a:pPr marL="274320" indent="-457200"/>
            <a:r>
              <a:rPr lang="en-US" dirty="0"/>
              <a:t>3.  That plan was to lay their sins upon His Son, our Lord Jesus Christ.</a:t>
            </a:r>
          </a:p>
          <a:p>
            <a:pPr marL="274320" indent="-457200"/>
            <a:r>
              <a:rPr lang="en-US" dirty="0"/>
              <a:t>4.  So if we receive Jesus as our Savior and Lord and trust Him for the forgiveness of our sins, our sins are laid on Him and His righteousness is laid on us.</a:t>
            </a:r>
          </a:p>
          <a:p>
            <a:pPr marL="274320" indent="-457200"/>
            <a:r>
              <a:rPr lang="en-US" dirty="0"/>
              <a:t>5.  We will see this in verse 21.</a:t>
            </a:r>
          </a:p>
          <a:p>
            <a:pPr marL="274320" indent="-457200"/>
            <a:endParaRPr lang="en-US" dirty="0"/>
          </a:p>
          <a:p>
            <a:pPr marL="274320" indent="-457200"/>
            <a:r>
              <a:rPr lang="en-US" b="1" dirty="0"/>
              <a:t>Q2: To whom has God entrusted the ministry of reconciliation?</a:t>
            </a:r>
          </a:p>
          <a:p>
            <a:pPr marL="274320" indent="-457200"/>
            <a:r>
              <a:rPr lang="en-US" dirty="0"/>
              <a:t>1.  He has entrusted it to us.</a:t>
            </a:r>
          </a:p>
          <a:p>
            <a:pPr marL="274320" indent="-457200"/>
            <a:r>
              <a:rPr lang="en-US" dirty="0"/>
              <a:t>2.  Not just to the apostle Paul, but to all born-again believers who are in Christ.</a:t>
            </a:r>
          </a:p>
          <a:p>
            <a:pPr marL="274320" indent="-457200"/>
            <a:r>
              <a:rPr lang="en-US" dirty="0"/>
              <a:t>3.  If that is you, you have a ministry; it is the ministry of reconciliation.</a:t>
            </a:r>
          </a:p>
          <a:p>
            <a:pPr marL="274320" indent="-457200"/>
            <a:r>
              <a:rPr lang="en-US" b="0" dirty="0"/>
              <a:t>4.  We are ambassadors for Christ, calling the lost to be reconciled to God.</a:t>
            </a:r>
          </a:p>
          <a:p>
            <a:pPr marL="274320" indent="-457200"/>
            <a:r>
              <a:rPr lang="en-US" b="0" dirty="0"/>
              <a:t>5.  And the only way they can be reconciled to God is to understand the gospel of righteousness by faith.</a:t>
            </a:r>
          </a:p>
          <a:p>
            <a:pPr marL="274320" indent="-457200"/>
            <a:r>
              <a:rPr lang="en-US" b="0" dirty="0"/>
              <a:t>6.  So Paul gives us one more verse in which he explains how we can be reconciled to God.</a:t>
            </a:r>
          </a:p>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19</a:t>
            </a:fld>
            <a:endParaRPr lang="en-US" dirty="0"/>
          </a:p>
        </p:txBody>
      </p:sp>
    </p:spTree>
    <p:extLst>
      <p:ext uri="{BB962C8B-B14F-4D97-AF65-F5344CB8AC3E}">
        <p14:creationId xmlns:p14="http://schemas.microsoft.com/office/powerpoint/2010/main" val="39609193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sz="1200" b="1" i="0" kern="1200" dirty="0">
                <a:solidFill>
                  <a:schemeClr val="tx1"/>
                </a:solidFill>
                <a:effectLst/>
                <a:latin typeface="Arial" charset="0"/>
                <a:ea typeface="+mn-ea"/>
                <a:cs typeface="+mn-cs"/>
              </a:rPr>
              <a:t>B2: </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1.  He is describing the difficulties he and his coworkers have faced in the gospel ministry.</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2.  Christianity was not a popular religion in the times and places Paul proclaimed the gospel.</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3.  He is describing the very real opposition that he faced in missionary work among the Gentiles and non-believing Jews.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4.  It seems that his life was always in peril.</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5.  But regardless of how difficult the opposition, God always brought him through.</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6.  Later he would write to the Philippians: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b="1" dirty="0"/>
              <a:t>Philippians 4:13 NKJV </a:t>
            </a:r>
            <a:r>
              <a:rPr lang="en-US" altLang="en-US" dirty="0"/>
              <a:t>- I can do all things through Christ who strengthens me.</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7.  And if you look at the context of that verse, what he is really saying is the he can endure all that the Lord allows him to go through because of the strength he receives by faith in Jesus Christ.</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8.  So let’s look at his four “but not” statements and what they mean:</a:t>
            </a:r>
          </a:p>
          <a:p>
            <a:pPr marL="274320" indent="-457200"/>
            <a:r>
              <a:rPr lang="en-US" dirty="0"/>
              <a:t>9.  “Hard pressed or afflicted… but not crushed”: surrounded by trouble, yet not overwhelmed beyond endurance.</a:t>
            </a:r>
            <a:r>
              <a:rPr lang="en-US" dirty="0">
                <a:effectLst/>
              </a:rPr>
              <a:t> </a:t>
            </a:r>
          </a:p>
          <a:p>
            <a:pPr marL="274320" indent="-457200"/>
            <a:r>
              <a:rPr lang="en-US" dirty="0"/>
              <a:t>10. “Perplexed… but not in despair”: confused or without a clear way forward, yet not driven to hopelessness.</a:t>
            </a:r>
          </a:p>
          <a:p>
            <a:pPr marL="274320" indent="-457200"/>
            <a:r>
              <a:rPr lang="en-US" dirty="0"/>
              <a:t>11. “Persecuted… but not forsaken”: opposed or hunted, yet not abandoned by God.</a:t>
            </a:r>
          </a:p>
          <a:p>
            <a:pPr marL="274320" indent="-457200"/>
            <a:r>
              <a:rPr lang="en-US" dirty="0"/>
              <a:t>12. “Struck down… but not destroyed”: knocked down, yet not annihilated.</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13. Phillips paraphrases the last phrase as “We may be knocked down but we are never knocked out!”</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altLang="en-US" dirty="0"/>
              <a:t>14. With God’s help we can get back to our feet and fight on to victory.</a:t>
            </a:r>
          </a:p>
          <a:p>
            <a:pPr marL="274320" indent="-274320"/>
            <a:endParaRPr lang="en-US" sz="1200" b="1" i="0" kern="1200" dirty="0">
              <a:solidFill>
                <a:schemeClr val="tx1"/>
              </a:solidFill>
              <a:effectLst/>
              <a:latin typeface="Arial" charset="0"/>
              <a:ea typeface="+mn-ea"/>
              <a:cs typeface="+mn-cs"/>
            </a:endParaRPr>
          </a:p>
          <a:p>
            <a:pPr marL="274320" indent="-274320"/>
            <a:r>
              <a:rPr lang="en-US" sz="1200" b="1" i="0" kern="1200" dirty="0">
                <a:solidFill>
                  <a:schemeClr val="tx1"/>
                </a:solidFill>
                <a:effectLst/>
                <a:latin typeface="Arial" charset="0"/>
                <a:ea typeface="+mn-ea"/>
                <a:cs typeface="+mn-cs"/>
              </a:rPr>
              <a:t>B3:</a:t>
            </a:r>
            <a:endParaRPr lang="en-US" dirty="0"/>
          </a:p>
          <a:p>
            <a:pPr marL="274320" indent="-274320"/>
            <a:r>
              <a:rPr lang="en-US" dirty="0"/>
              <a:t>1.  Here Paul appears to be drawing a parallel between the persecution of Jesus and the persecution of His followers.</a:t>
            </a:r>
          </a:p>
          <a:p>
            <a:pPr marL="274320" indent="-274320"/>
            <a:r>
              <a:rPr lang="en-US" dirty="0"/>
              <a:t>2.  Paul very likely carried scars in His body just like Jesus had scars in His.</a:t>
            </a:r>
          </a:p>
          <a:p>
            <a:pPr marL="274320" indent="-274320"/>
            <a:r>
              <a:rPr lang="en-US" dirty="0"/>
              <a:t>3.  When we get to 2 Cor 11, he will describe all the dangers he has gone through for Christ.</a:t>
            </a:r>
          </a:p>
          <a:p>
            <a:pPr marL="274320" indent="-274320"/>
            <a:r>
              <a:rPr lang="en-US" dirty="0"/>
              <a:t>4.  He received 39 lashes form the Jews on five different occasions.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dirty="0"/>
              <a:t>5.  He was beaten with rods three time.</a:t>
            </a:r>
          </a:p>
          <a:p>
            <a:pPr marL="274320" indent="-274320"/>
            <a:r>
              <a:rPr lang="en-US" dirty="0"/>
              <a:t>6.  He was stoned and left for dead outside the city of Lystra.</a:t>
            </a:r>
          </a:p>
          <a:p>
            <a:pPr marL="274320" indent="-274320"/>
            <a:r>
              <a:rPr lang="en-US" dirty="0"/>
              <a:t>7.  I believe that Paul carried some scars just like Jesus did.</a:t>
            </a:r>
          </a:p>
          <a:p>
            <a:pPr marL="274320" indent="-274320"/>
            <a:r>
              <a:rPr lang="en-US" dirty="0"/>
              <a:t>8.  But just like his scars could speak of the death of Jesus, so Paul’s life and continued ministry could speak of the resurrection life of Jesus.</a:t>
            </a:r>
          </a:p>
          <a:p>
            <a:pPr marL="274320" indent="-274320"/>
            <a:r>
              <a:rPr lang="en-US" dirty="0"/>
              <a:t>9.  Paul may get knocked down, but not knocked out.</a:t>
            </a:r>
          </a:p>
          <a:p>
            <a:pPr marL="274320" indent="-274320"/>
            <a:r>
              <a:rPr lang="en-US" dirty="0"/>
              <a:t>10. As Jesus rose form the dead, so He empowers Paul to get back up and continue the fight for  souls.</a:t>
            </a:r>
          </a:p>
          <a:p>
            <a:pPr marL="274320" indent="-274320"/>
            <a:endParaRPr lang="en-US" dirty="0"/>
          </a:p>
          <a:p>
            <a:pPr marL="274320" indent="-274320"/>
            <a:r>
              <a:rPr lang="en-US" b="1" dirty="0"/>
              <a:t>B4:</a:t>
            </a:r>
          </a:p>
          <a:p>
            <a:pPr marL="274320" indent="-274320"/>
            <a:r>
              <a:rPr lang="en-US" dirty="0"/>
              <a:t>1.  Form his epistles, we can know that Paul had a laser focus on the commission that he had been given by Jesus.</a:t>
            </a:r>
          </a:p>
          <a:p>
            <a:pPr marL="274320" indent="-274320"/>
            <a:r>
              <a:rPr lang="en-US" dirty="0"/>
              <a:t>2.  He was not turned aside by the temptations of the world to a life of ease and pleasure.</a:t>
            </a:r>
          </a:p>
          <a:p>
            <a:pPr marL="274320" indent="-274320"/>
            <a:r>
              <a:rPr lang="en-US" dirty="0"/>
              <a:t>3.  To the Philippians he wrote:</a:t>
            </a:r>
          </a:p>
          <a:p>
            <a:pPr marL="274320" indent="-274320"/>
            <a:r>
              <a:rPr lang="en-US" b="1" dirty="0"/>
              <a:t>Philippians 3:13-14 NKJV</a:t>
            </a:r>
            <a:r>
              <a:rPr lang="en-US" dirty="0"/>
              <a:t> - Brethren, I do not count myself to have apprehended; but one thing I do, forgetting those things which are behind and reaching forward to those things which are ahead, </a:t>
            </a:r>
            <a:r>
              <a:rPr lang="en-US" baseline="30000" dirty="0"/>
              <a:t>14</a:t>
            </a:r>
            <a:r>
              <a:rPr lang="en-US" dirty="0"/>
              <a:t> I press toward the goal for the prize of the upward call of God in Christ Jesus.</a:t>
            </a:r>
          </a:p>
          <a:p>
            <a:pPr marL="274320" indent="-274320"/>
            <a:r>
              <a:rPr lang="en-US" dirty="0"/>
              <a:t>4.  Paul focused his life on the eternal things rather than the temporal, on His heavenly citizenship rather than on the things of this world.</a:t>
            </a:r>
          </a:p>
          <a:p>
            <a:pPr marL="274320" indent="-274320"/>
            <a:r>
              <a:rPr lang="en-US" dirty="0"/>
              <a:t>5.  He had his priorities straight.</a:t>
            </a:r>
          </a:p>
          <a:p>
            <a:pPr marL="274320" indent="-274320"/>
            <a:r>
              <a:rPr lang="en-US" altLang="en-US" dirty="0"/>
              <a:t>6.  When I look at myself, I see my love of ease, of entertainment, of leisure, of pleasure.</a:t>
            </a:r>
          </a:p>
          <a:p>
            <a:pPr marL="274320" indent="-274320"/>
            <a:r>
              <a:rPr lang="en-US" altLang="en-US" dirty="0"/>
              <a:t>7.  I look at all the things that occupy my time and attention.</a:t>
            </a:r>
          </a:p>
          <a:p>
            <a:pPr marL="274320" indent="-274320"/>
            <a:r>
              <a:rPr lang="en-US" altLang="en-US" dirty="0"/>
              <a:t>8.  They are things that I think I need to do, but they are often not really important in the long run.</a:t>
            </a:r>
          </a:p>
          <a:p>
            <a:pPr marL="274320" indent="-274320"/>
            <a:r>
              <a:rPr lang="en-US" altLang="en-US" dirty="0"/>
              <a:t>9.  President Eisenhower said: “The important is seldom urgent and the urgent is seldom important.”</a:t>
            </a:r>
          </a:p>
          <a:p>
            <a:pPr marL="274320" indent="-274320"/>
            <a:r>
              <a:rPr lang="en-US" altLang="en-US" dirty="0"/>
              <a:t>10. The apostle Paul learned to endure whatever it took to see the cause of Christ go forward.</a:t>
            </a:r>
          </a:p>
          <a:p>
            <a:pPr marL="274320" indent="-274320"/>
            <a:r>
              <a:rPr lang="en-US" altLang="en-US" dirty="0"/>
              <a:t>11. Let us pray that we will have the wisdom, like the apostle Paul, to focus on the important rather than the urgent.</a:t>
            </a:r>
          </a:p>
          <a:p>
            <a:pPr marL="274320" indent="-274320"/>
            <a:r>
              <a:rPr lang="en-US" altLang="en-US" dirty="0"/>
              <a:t>12. May we each press toward the goal for the prize that God offers us in Christ Jesus.</a:t>
            </a:r>
          </a:p>
          <a:p>
            <a:pPr marL="274320" indent="-274320"/>
            <a:endParaRPr lang="en-US" dirty="0"/>
          </a:p>
          <a:p>
            <a:pPr marL="274320" indent="-274320"/>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412190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marR="0" lvl="0" indent="-457200" algn="l" defTabSz="914400" rtl="0" eaLnBrk="0" fontAlgn="base" latinLnBrk="0" hangingPunct="0">
              <a:lnSpc>
                <a:spcPct val="100000"/>
              </a:lnSpc>
              <a:spcBef>
                <a:spcPct val="30000"/>
              </a:spcBef>
              <a:spcAft>
                <a:spcPct val="0"/>
              </a:spcAft>
              <a:buClrTx/>
              <a:buSzTx/>
              <a:buFontTx/>
              <a:buNone/>
              <a:tabLst/>
              <a:defRPr/>
            </a:pPr>
            <a:r>
              <a:rPr lang="en-US" altLang="en-US" b="1" dirty="0"/>
              <a:t>Q1:  Who are the He and Him of this verse?</a:t>
            </a:r>
          </a:p>
          <a:p>
            <a:pPr marL="228600" indent="-228600">
              <a:lnSpc>
                <a:spcPct val="80000"/>
              </a:lnSpc>
            </a:pPr>
            <a:r>
              <a:rPr lang="en-US" altLang="en-US" dirty="0"/>
              <a:t>1.  The “He” is God the Father.</a:t>
            </a:r>
            <a:r>
              <a:rPr lang="en-US" altLang="en-US" sz="1200" b="1" dirty="0"/>
              <a:t> </a:t>
            </a:r>
          </a:p>
          <a:p>
            <a:pPr marL="228600" indent="-228600">
              <a:lnSpc>
                <a:spcPct val="80000"/>
              </a:lnSpc>
            </a:pPr>
            <a:r>
              <a:rPr lang="en-US" altLang="en-US" sz="1200" b="0" dirty="0"/>
              <a:t>2.  The “Him” is God the Son, Jesus Christ.</a:t>
            </a:r>
          </a:p>
          <a:p>
            <a:pPr marL="228600" indent="-228600">
              <a:lnSpc>
                <a:spcPct val="80000"/>
              </a:lnSpc>
            </a:pPr>
            <a:r>
              <a:rPr lang="en-US" altLang="en-US" sz="1200" b="0" dirty="0"/>
              <a:t>3.  Here at the beginning of the verse, both Father and Son are involved.</a:t>
            </a:r>
          </a:p>
          <a:p>
            <a:pPr marL="228600" indent="-228600">
              <a:lnSpc>
                <a:spcPct val="80000"/>
              </a:lnSpc>
            </a:pPr>
            <a:r>
              <a:rPr lang="en-US" altLang="en-US" sz="1200" b="0" dirty="0"/>
              <a:t>4.  Then look at the end of the verse:</a:t>
            </a:r>
          </a:p>
          <a:p>
            <a:pPr marL="228600" indent="-228600">
              <a:lnSpc>
                <a:spcPct val="80000"/>
              </a:lnSpc>
            </a:pPr>
            <a:r>
              <a:rPr lang="en-US" altLang="en-US" sz="1200" b="0" dirty="0"/>
              <a:t>5.  We become the righteousness from God the Father in Him, God the Son.</a:t>
            </a:r>
          </a:p>
          <a:p>
            <a:pPr marL="228600" indent="-228600">
              <a:lnSpc>
                <a:spcPct val="80000"/>
              </a:lnSpc>
            </a:pPr>
            <a:r>
              <a:rPr lang="en-US" altLang="en-US" sz="1200" b="0" dirty="0"/>
              <a:t>6.  Both Father and Son are intimately involved with this transfer of sin and righteousness.</a:t>
            </a:r>
          </a:p>
          <a:p>
            <a:pPr marL="228600" indent="-228600">
              <a:lnSpc>
                <a:spcPct val="80000"/>
              </a:lnSpc>
            </a:pPr>
            <a:r>
              <a:rPr lang="en-US" altLang="en-US" sz="1200" b="0" dirty="0"/>
              <a:t>7.  Martin Luther has called this verse “The Great Exchange,” or the “Wonderful Exchange.”</a:t>
            </a:r>
          </a:p>
          <a:p>
            <a:pPr marL="274320" indent="-457200"/>
            <a:endParaRPr lang="en-US" dirty="0"/>
          </a:p>
          <a:p>
            <a:pPr marL="274320" marR="0" lvl="0" indent="-457200" algn="l" defTabSz="914400" rtl="0" eaLnBrk="0" fontAlgn="base" latinLnBrk="0" hangingPunct="0">
              <a:lnSpc>
                <a:spcPct val="100000"/>
              </a:lnSpc>
              <a:spcBef>
                <a:spcPct val="30000"/>
              </a:spcBef>
              <a:spcAft>
                <a:spcPct val="0"/>
              </a:spcAft>
              <a:buClrTx/>
              <a:buSzTx/>
              <a:buFontTx/>
              <a:buNone/>
              <a:tabLst/>
              <a:defRPr/>
            </a:pPr>
            <a:r>
              <a:rPr lang="en-US" b="1" dirty="0"/>
              <a:t>Q2: </a:t>
            </a:r>
            <a:r>
              <a:rPr lang="en-US" altLang="en-US" b="1" dirty="0"/>
              <a:t>What is the “Great Exchange” described in this verse?</a:t>
            </a:r>
          </a:p>
          <a:p>
            <a:pPr marL="228600" indent="-228600">
              <a:lnSpc>
                <a:spcPct val="80000"/>
              </a:lnSpc>
            </a:pPr>
            <a:r>
              <a:rPr lang="en-US" altLang="en-US" sz="1200" b="0" dirty="0"/>
              <a:t>1.  The Great Exchange described in this verse is the essence of the Gospel.</a:t>
            </a:r>
          </a:p>
          <a:p>
            <a:pPr marL="228600" indent="-228600">
              <a:lnSpc>
                <a:spcPct val="80000"/>
              </a:lnSpc>
            </a:pPr>
            <a:r>
              <a:rPr lang="en-US" altLang="en-US" sz="1200" b="0" dirty="0"/>
              <a:t>2.  In Christ, we exchange our sin for His righteousness.</a:t>
            </a:r>
          </a:p>
          <a:p>
            <a:pPr marL="228600" indent="-228600">
              <a:lnSpc>
                <a:spcPct val="80000"/>
              </a:lnSpc>
            </a:pPr>
            <a:r>
              <a:rPr lang="en-US" altLang="en-US" sz="1200" b="0" dirty="0"/>
              <a:t>3.  It is like exchanging a bag of garbage for a Rolls Royce.</a:t>
            </a:r>
          </a:p>
          <a:p>
            <a:pPr marL="228600" indent="-228600">
              <a:lnSpc>
                <a:spcPct val="80000"/>
              </a:lnSpc>
            </a:pPr>
            <a:r>
              <a:rPr lang="en-US" altLang="en-US" sz="1200" b="0" dirty="0"/>
              <a:t>4.  In fulfillment of the everlasting covenant made between Father and Son from the foundation of the world, Jesus Christ died on the cross for the sins of all mankind.</a:t>
            </a:r>
          </a:p>
          <a:p>
            <a:pPr marL="228600" indent="-228600">
              <a:lnSpc>
                <a:spcPct val="80000"/>
              </a:lnSpc>
            </a:pPr>
            <a:r>
              <a:rPr lang="en-US" altLang="en-US" sz="1200" b="0" dirty="0"/>
              <a:t>5.  He Himself was sinless, but He suffered the death penalty for our sins.</a:t>
            </a:r>
          </a:p>
          <a:p>
            <a:pPr marL="228600" indent="-228600">
              <a:lnSpc>
                <a:spcPct val="80000"/>
              </a:lnSpc>
            </a:pPr>
            <a:r>
              <a:rPr lang="en-US" altLang="en-US" sz="1200" b="0" dirty="0"/>
              <a:t>6.  So, when we are “in Christ” the Father can accept the death of His Son in place of our death.</a:t>
            </a:r>
          </a:p>
          <a:p>
            <a:pPr marL="228600" indent="-228600">
              <a:lnSpc>
                <a:spcPct val="80000"/>
              </a:lnSpc>
            </a:pPr>
            <a:r>
              <a:rPr lang="en-US" altLang="en-US" sz="1200" b="0" dirty="0"/>
              <a:t>7.  In that sense, Christ bears our sins and becomes sin for us.</a:t>
            </a:r>
          </a:p>
          <a:p>
            <a:pPr marL="228600" indent="-228600">
              <a:lnSpc>
                <a:spcPct val="80000"/>
              </a:lnSpc>
            </a:pPr>
            <a:r>
              <a:rPr lang="en-US" altLang="en-US" sz="1200" b="0" dirty="0"/>
              <a:t>8.  When we receive Christ as our Savior, confess our sins, and trust in His blood for our forgiveness, God forgives us and declares us justified or not guilty.</a:t>
            </a:r>
          </a:p>
          <a:p>
            <a:pPr marL="228600" indent="-228600">
              <a:lnSpc>
                <a:spcPct val="80000"/>
              </a:lnSpc>
            </a:pPr>
            <a:r>
              <a:rPr lang="en-US" altLang="en-US" sz="1200" b="0" dirty="0"/>
              <a:t>9.  This is justification by faith or righteousness by faith.</a:t>
            </a:r>
          </a:p>
          <a:p>
            <a:pPr marL="228600" indent="-228600">
              <a:lnSpc>
                <a:spcPct val="80000"/>
              </a:lnSpc>
            </a:pPr>
            <a:r>
              <a:rPr lang="en-US" altLang="en-US" sz="1200" b="0" dirty="0"/>
              <a:t>10. And since our sins are all forgiven and we are cleansed, we have a standing in the courts of heaven as  perfectly righteous, like Jesus our sinless Savior.</a:t>
            </a:r>
          </a:p>
          <a:p>
            <a:pPr marL="228600" indent="-228600">
              <a:lnSpc>
                <a:spcPct val="80000"/>
              </a:lnSpc>
            </a:pPr>
            <a:r>
              <a:rPr lang="en-US" altLang="en-US" sz="1200" b="0" dirty="0"/>
              <a:t>11. His perfect righteousness is placed to our account.</a:t>
            </a:r>
          </a:p>
          <a:p>
            <a:pPr marL="228600" indent="-228600">
              <a:lnSpc>
                <a:spcPct val="80000"/>
              </a:lnSpc>
            </a:pPr>
            <a:r>
              <a:rPr lang="en-US" altLang="en-US" sz="1200" b="0" dirty="0"/>
              <a:t>12. This is the Gospel, the good news of salvation by </a:t>
            </a:r>
            <a:r>
              <a:rPr lang="en-US" altLang="en-US" sz="1200" b="0" dirty="0" err="1"/>
              <a:t>by</a:t>
            </a:r>
            <a:r>
              <a:rPr lang="en-US" altLang="en-US" sz="1200" b="0" dirty="0"/>
              <a:t> grace through faith in Christ.</a:t>
            </a:r>
          </a:p>
          <a:p>
            <a:pPr marL="228600" indent="-228600">
              <a:lnSpc>
                <a:spcPct val="80000"/>
              </a:lnSpc>
            </a:pPr>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20</a:t>
            </a:fld>
            <a:endParaRPr lang="en-US" dirty="0"/>
          </a:p>
        </p:txBody>
      </p:sp>
    </p:spTree>
    <p:extLst>
      <p:ext uri="{BB962C8B-B14F-4D97-AF65-F5344CB8AC3E}">
        <p14:creationId xmlns:p14="http://schemas.microsoft.com/office/powerpoint/2010/main" val="28219261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b="1" dirty="0"/>
              <a:t>Q1:  I know we usually use this passage in warning about choosing a non-Christian spouse.  But what do you think Paul’s main concern is as he writes to the Corinthian church?</a:t>
            </a:r>
          </a:p>
          <a:p>
            <a:pPr marL="274320" indent="-457200"/>
            <a:r>
              <a:rPr lang="en-US" sz="1200" b="0" i="0" kern="1200" dirty="0">
                <a:solidFill>
                  <a:schemeClr val="tx1"/>
                </a:solidFill>
                <a:effectLst/>
                <a:latin typeface="+mn-lt"/>
                <a:ea typeface="+mn-ea"/>
                <a:cs typeface="+mn-cs"/>
              </a:rPr>
              <a:t>1.  Paul’s primary worry is idolatrous worship and the blending of Christian faith with pagan cult practices common in Corinth. </a:t>
            </a:r>
          </a:p>
          <a:p>
            <a:pPr marL="274320" indent="-457200"/>
            <a:r>
              <a:rPr lang="en-US" sz="1200" b="0" i="0" kern="1200" dirty="0">
                <a:solidFill>
                  <a:schemeClr val="tx1"/>
                </a:solidFill>
                <a:effectLst/>
                <a:latin typeface="+mn-lt"/>
                <a:ea typeface="+mn-ea"/>
                <a:cs typeface="+mn-cs"/>
              </a:rPr>
              <a:t>2.  The city was full of temples and religious festivals. </a:t>
            </a:r>
          </a:p>
          <a:p>
            <a:pPr marL="274320" indent="-457200"/>
            <a:r>
              <a:rPr lang="en-US" sz="1200" b="0" i="0" kern="1200" dirty="0">
                <a:solidFill>
                  <a:schemeClr val="tx1"/>
                </a:solidFill>
                <a:effectLst/>
                <a:latin typeface="+mn-lt"/>
                <a:ea typeface="+mn-ea"/>
                <a:cs typeface="+mn-cs"/>
              </a:rPr>
              <a:t>3.  Some Christians were tempted to participate in meals, rituals, or civic activities tied to idol worship while still claiming to follow Christ. </a:t>
            </a:r>
          </a:p>
          <a:p>
            <a:pPr marL="274320" indent="-457200"/>
            <a:r>
              <a:rPr lang="en-US" sz="1200" b="0" i="0" kern="1200" dirty="0">
                <a:solidFill>
                  <a:schemeClr val="tx1"/>
                </a:solidFill>
                <a:effectLst/>
                <a:latin typeface="+mn-lt"/>
                <a:ea typeface="+mn-ea"/>
                <a:cs typeface="+mn-cs"/>
              </a:rPr>
              <a:t>4.  We saw this in First Corinthians with food offered to idols and eating meals in the temples of idols.</a:t>
            </a:r>
          </a:p>
          <a:p>
            <a:pPr marL="274320" indent="-457200"/>
            <a:r>
              <a:rPr lang="en-US" sz="1200" b="0" i="0" kern="1200" dirty="0">
                <a:solidFill>
                  <a:schemeClr val="tx1"/>
                </a:solidFill>
                <a:effectLst/>
                <a:latin typeface="+mn-lt"/>
                <a:ea typeface="+mn-ea"/>
                <a:cs typeface="+mn-cs"/>
              </a:rPr>
              <a:t>5.  Paul insists this cannot be mixed: “What agreement has the temple of God with idols?” (6:16).</a:t>
            </a:r>
          </a:p>
          <a:p>
            <a:pPr marL="274320" indent="-457200"/>
            <a:r>
              <a:rPr lang="en-US" sz="1200" b="0" i="0" kern="1200" dirty="0">
                <a:solidFill>
                  <a:schemeClr val="tx1"/>
                </a:solidFill>
                <a:effectLst/>
                <a:latin typeface="+mn-lt"/>
                <a:ea typeface="+mn-ea"/>
                <a:cs typeface="+mn-cs"/>
              </a:rPr>
              <a:t>6.  In this setting, “unbelievers” in 6:14 likely includes those promoting or embodying idolatrous, lawless, or satanic values—especially false teachers and those drawing the church back into pagan religious patterns. </a:t>
            </a:r>
          </a:p>
          <a:p>
            <a:pPr marL="274320" indent="-457200"/>
            <a:r>
              <a:rPr lang="en-US" sz="1200" b="0" i="0" kern="1200" dirty="0">
                <a:solidFill>
                  <a:schemeClr val="tx1"/>
                </a:solidFill>
                <a:effectLst/>
                <a:latin typeface="+mn-lt"/>
                <a:ea typeface="+mn-ea"/>
                <a:cs typeface="+mn-cs"/>
              </a:rPr>
              <a:t>7.  Paul’s call to “come out from them and be separate” (6:17) is therefore a call to break from idolatrous alliances not necessarily to avoid all contact with non-Christians.</a:t>
            </a:r>
          </a:p>
          <a:p>
            <a:pPr marL="274320" indent="-457200"/>
            <a:r>
              <a:rPr lang="en-US" dirty="0"/>
              <a:t>8.  We can hardly be ambassadors for Christ if we avoid all unbelievers!</a:t>
            </a:r>
          </a:p>
          <a:p>
            <a:pPr marL="274320" indent="-457200"/>
            <a:endParaRPr lang="en-US" dirty="0"/>
          </a:p>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21</a:t>
            </a:fld>
            <a:endParaRPr lang="en-US" dirty="0"/>
          </a:p>
        </p:txBody>
      </p:sp>
    </p:spTree>
    <p:extLst>
      <p:ext uri="{BB962C8B-B14F-4D97-AF65-F5344CB8AC3E}">
        <p14:creationId xmlns:p14="http://schemas.microsoft.com/office/powerpoint/2010/main" val="26993859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dirty="0"/>
              <a:t>1.  Five Chapters is a lot to cover in one lesson.</a:t>
            </a:r>
          </a:p>
          <a:p>
            <a:pPr marL="274320" indent="-457200"/>
            <a:r>
              <a:rPr lang="en-US" dirty="0"/>
              <a:t>2.  So I have picked out some subjects that I think are important without trying to cover everything.</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3</a:t>
            </a:fld>
            <a:endParaRPr lang="en-US" dirty="0"/>
          </a:p>
        </p:txBody>
      </p:sp>
    </p:spTree>
    <p:extLst>
      <p:ext uri="{BB962C8B-B14F-4D97-AF65-F5344CB8AC3E}">
        <p14:creationId xmlns:p14="http://schemas.microsoft.com/office/powerpoint/2010/main" val="3944285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a:p>
            <a:pPr marL="274320" indent="-274320"/>
            <a:r>
              <a:rPr lang="en-US" b="0" dirty="0"/>
              <a:t>[See notes on linked slide.]</a:t>
            </a:r>
          </a:p>
          <a:p>
            <a:pPr marL="274320" indent="-274320"/>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859643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930960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r>
              <a:rPr lang="en-US" b="0" dirty="0"/>
              <a:t> </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[See notes on linked slide.]</a:t>
            </a:r>
          </a:p>
          <a:p>
            <a:pPr marL="274320" indent="-274320"/>
            <a:endParaRPr lang="en-US" b="1" dirty="0"/>
          </a:p>
          <a:p>
            <a:pPr marL="274320" indent="-274320"/>
            <a:r>
              <a:rPr lang="en-US" b="1" dirty="0"/>
              <a:t>B4:</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[See notes on linked slide.]</a:t>
            </a:r>
          </a:p>
          <a:p>
            <a:pPr marL="274320" indent="-274320"/>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049341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B1:</a:t>
            </a:r>
          </a:p>
          <a:p>
            <a:r>
              <a:rPr lang="en-US" dirty="0"/>
              <a:t>[See notes on linked slide.]</a:t>
            </a:r>
          </a:p>
          <a:p>
            <a:endParaRPr lang="en-US" dirty="0"/>
          </a:p>
          <a:p>
            <a:r>
              <a:rPr lang="en-US" b="1" dirty="0"/>
              <a:t>B2:</a:t>
            </a:r>
          </a:p>
          <a:p>
            <a:pPr marL="274320" indent="-274320"/>
            <a:r>
              <a:rPr lang="en-US" dirty="0"/>
              <a:t>1.  Our usual application of these verses is for choosing a husband or wife.</a:t>
            </a:r>
          </a:p>
          <a:p>
            <a:pPr marL="274320" indent="-274320"/>
            <a:r>
              <a:rPr lang="en-US" dirty="0"/>
              <a:t>2.  In our most intimate relationships, we are to be equally yoked together. </a:t>
            </a:r>
          </a:p>
          <a:p>
            <a:pPr marL="274320" indent="-274320"/>
            <a:r>
              <a:rPr lang="en-US" dirty="0"/>
              <a:t>3.  Christians should find another Christian to marry.</a:t>
            </a:r>
          </a:p>
          <a:p>
            <a:pPr marL="274320" indent="-274320"/>
            <a:r>
              <a:rPr lang="en-US" dirty="0"/>
              <a:t>4.  And ideally, SDA’s should find another SDA to marry.</a:t>
            </a:r>
          </a:p>
          <a:p>
            <a:pPr marL="274320" indent="-274320"/>
            <a:r>
              <a:rPr lang="en-US" dirty="0"/>
              <a:t>5.  If Christ is your most important relationship, don’t marry an unbelieve that has no relationship with Christ.</a:t>
            </a:r>
          </a:p>
          <a:p>
            <a:pPr marL="274320" indent="-274320"/>
            <a:r>
              <a:rPr lang="en-US" dirty="0"/>
              <a:t>6.  Chances are that, if you do, you will bring upon yourself heartache and trouble.</a:t>
            </a:r>
          </a:p>
          <a:p>
            <a:pPr marL="274320" indent="-274320"/>
            <a:r>
              <a:rPr lang="en-US" dirty="0"/>
              <a:t>7.  Both husband and wife should be cleaving to Jesus, and the closer they get to Him, the closer they will get to each other.</a:t>
            </a:r>
          </a:p>
          <a:p>
            <a:pPr marL="274320" indent="-274320"/>
            <a:r>
              <a:rPr lang="en-US" dirty="0"/>
              <a:t>8.  Christ at the center of a marriage will greatly increase the chances of happiness and success.</a:t>
            </a:r>
          </a:p>
          <a:p>
            <a:pPr marL="274320" indent="-457200"/>
            <a:endParaRPr lang="en-US" dirty="0"/>
          </a:p>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7</a:t>
            </a:fld>
            <a:endParaRPr lang="en-US" dirty="0"/>
          </a:p>
        </p:txBody>
      </p:sp>
    </p:spTree>
    <p:extLst>
      <p:ext uri="{BB962C8B-B14F-4D97-AF65-F5344CB8AC3E}">
        <p14:creationId xmlns:p14="http://schemas.microsoft.com/office/powerpoint/2010/main" val="38050815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88C43-A5A7-7F50-203D-0B169EEA2D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AA0043-D596-9E8B-F863-DB532FABE6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53ECAC-82E4-6AEC-8770-FF3DF7C78E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0752F2-7D19-7420-2F8C-78F944D00DB9}"/>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8959739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26286-5CEB-A5DC-F80B-413401387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FE37E-EF5A-9408-ABFE-BB7CFD4115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CA1F0C-7B57-B56A-B9A2-0544C5238C51}"/>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D8BD811E-F6FE-EBBF-D285-C073F4F96D2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784008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810000" y="1143001"/>
            <a:ext cx="4953000" cy="1524000"/>
          </a:xfrm>
        </p:spPr>
        <p:txBody>
          <a:bodyPr/>
          <a:lstStyle>
            <a:lvl1pPr>
              <a:defRPr/>
            </a:lvl1pPr>
          </a:lstStyle>
          <a:p>
            <a:pPr lvl="0"/>
            <a:r>
              <a:rPr lang="en-US" noProof="0" dirty="0"/>
              <a:t>Click to edit Master title style</a:t>
            </a:r>
          </a:p>
        </p:txBody>
      </p:sp>
      <p:sp>
        <p:nvSpPr>
          <p:cNvPr id="4099" name="Rectangle 3"/>
          <p:cNvSpPr>
            <a:spLocks noGrp="1" noChangeArrowheads="1"/>
          </p:cNvSpPr>
          <p:nvPr>
            <p:ph type="subTitle" idx="1"/>
          </p:nvPr>
        </p:nvSpPr>
        <p:spPr>
          <a:xfrm>
            <a:off x="4343400" y="3581400"/>
            <a:ext cx="4495800" cy="1371600"/>
          </a:xfrm>
        </p:spPr>
        <p:txBody>
          <a:bodyPr/>
          <a:lstStyle>
            <a:lvl1pPr marL="0" indent="0" algn="ctr">
              <a:buFontTx/>
              <a:buNone/>
              <a:defRPr/>
            </a:lvl1pPr>
          </a:lstStyle>
          <a:p>
            <a:pPr lvl="0"/>
            <a:r>
              <a:rPr lang="en-US" noProof="0" dirty="0"/>
              <a:t>Click to edit Master subtitle style</a:t>
            </a:r>
          </a:p>
        </p:txBody>
      </p:sp>
    </p:spTree>
    <p:extLst>
      <p:ext uri="{BB962C8B-B14F-4D97-AF65-F5344CB8AC3E}">
        <p14:creationId xmlns:p14="http://schemas.microsoft.com/office/powerpoint/2010/main" val="2703051468"/>
      </p:ext>
    </p:extLst>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20276372"/>
      </p:ext>
    </p:extLst>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lvl1pPr>
              <a:defRPr b="1"/>
            </a:lvl1p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defRPr b="1"/>
            </a:lvl1pPr>
          </a:lstStyle>
          <a:p>
            <a:pPr lvl="0"/>
            <a:r>
              <a:rPr lang="en-US" noProof="0" dirty="0"/>
              <a:t>Click</a:t>
            </a:r>
          </a:p>
        </p:txBody>
      </p:sp>
    </p:spTree>
    <p:extLst>
      <p:ext uri="{BB962C8B-B14F-4D97-AF65-F5344CB8AC3E}">
        <p14:creationId xmlns:p14="http://schemas.microsoft.com/office/powerpoint/2010/main" val="2028086995"/>
      </p:ext>
    </p:extLst>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620000" cy="990600"/>
          </a:xfrm>
        </p:spPr>
        <p:txBody>
          <a:bodyPr/>
          <a:lstStyle>
            <a:lvl1pPr>
              <a:defRPr b="1"/>
            </a:lvl1pPr>
          </a:lstStyle>
          <a:p>
            <a:r>
              <a:rPr lang="en-US" dirty="0"/>
              <a:t>Click to edit Master title style</a:t>
            </a:r>
          </a:p>
        </p:txBody>
      </p:sp>
      <p:sp>
        <p:nvSpPr>
          <p:cNvPr id="4" name="Content Placeholder 3"/>
          <p:cNvSpPr>
            <a:spLocks noGrp="1"/>
          </p:cNvSpPr>
          <p:nvPr>
            <p:ph sz="quarter" idx="10"/>
          </p:nvPr>
        </p:nvSpPr>
        <p:spPr>
          <a:xfrm>
            <a:off x="609600" y="1905000"/>
            <a:ext cx="35814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1"/>
          </p:nvPr>
        </p:nvSpPr>
        <p:spPr>
          <a:xfrm>
            <a:off x="4419600" y="1905000"/>
            <a:ext cx="38100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66486915"/>
      </p:ext>
    </p:extLst>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endParaRPr lang="en-US" noProof="0" dirty="0"/>
          </a:p>
        </p:txBody>
      </p:sp>
    </p:spTree>
    <p:extLst>
      <p:ext uri="{BB962C8B-B14F-4D97-AF65-F5344CB8AC3E}">
        <p14:creationId xmlns:p14="http://schemas.microsoft.com/office/powerpoint/2010/main" val="1844114447"/>
      </p:ext>
    </p:extLst>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3884091"/>
      </p:ext>
    </p:extLst>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85054434"/>
      </p:ext>
    </p:extLst>
  </p:cSld>
  <p:clrMap bg1="dk2" tx1="lt1" bg2="dk1" tx2="lt2" accent1="accent1" accent2="accent2" accent3="accent3" accent4="accent4" accent5="accent5" accent6="accent6" hlink="hlink" folHlink="folHlink"/>
  <p:sldLayoutIdLst>
    <p:sldLayoutId id="2147486566" r:id="rId1"/>
    <p:sldLayoutId id="2147486567" r:id="rId2"/>
    <p:sldLayoutId id="2147486568" r:id="rId3"/>
    <p:sldLayoutId id="2147486569" r:id="rId4"/>
    <p:sldLayoutId id="2147486570" r:id="rId5"/>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85752229"/>
      </p:ext>
    </p:extLst>
  </p:cSld>
  <p:clrMap bg1="dk2" tx1="lt1" bg2="dk1" tx2="lt2" accent1="accent1" accent2="accent2" accent3="accent3" accent4="accent4" accent5="accent5" accent6="accent6" hlink="hlink" folHlink="folHlink"/>
  <p:sldLayoutIdLst>
    <p:sldLayoutId id="2147486579" r:id="rId1"/>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1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14.xml"/><Relationship Id="rId5" Type="http://schemas.openxmlformats.org/officeDocument/2006/relationships/slide" Target="slide13.xml"/><Relationship Id="rId4" Type="http://schemas.openxmlformats.org/officeDocument/2006/relationships/slide" Target="slide1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slide" Target="slide16.xml"/><Relationship Id="rId4" Type="http://schemas.openxmlformats.org/officeDocument/2006/relationships/slide" Target="slide15.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slide" Target="slide20.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19.xml"/><Relationship Id="rId5" Type="http://schemas.openxmlformats.org/officeDocument/2006/relationships/slide" Target="slide18.xml"/><Relationship Id="rId4" Type="http://schemas.openxmlformats.org/officeDocument/2006/relationships/slide" Target="slide1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slide" Target="slide21.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F6631-CE54-8039-036E-FB89CFE84FEC}"/>
              </a:ext>
            </a:extLst>
          </p:cNvPr>
          <p:cNvSpPr>
            <a:spLocks noGrp="1"/>
          </p:cNvSpPr>
          <p:nvPr>
            <p:ph type="ctrTitle"/>
          </p:nvPr>
        </p:nvSpPr>
        <p:spPr/>
        <p:txBody>
          <a:bodyPr/>
          <a:lstStyle/>
          <a:p>
            <a:r>
              <a:rPr lang="en-US" dirty="0"/>
              <a:t>First and Second Corinthians</a:t>
            </a:r>
          </a:p>
        </p:txBody>
      </p:sp>
      <p:sp>
        <p:nvSpPr>
          <p:cNvPr id="3" name="Subtitle 2">
            <a:extLst>
              <a:ext uri="{FF2B5EF4-FFF2-40B4-BE49-F238E27FC236}">
                <a16:creationId xmlns:a16="http://schemas.microsoft.com/office/drawing/2014/main" id="{95AACCD0-1677-0641-7DC5-690A14B58FA7}"/>
              </a:ext>
            </a:extLst>
          </p:cNvPr>
          <p:cNvSpPr>
            <a:spLocks noGrp="1"/>
          </p:cNvSpPr>
          <p:nvPr>
            <p:ph type="subTitle" idx="1"/>
          </p:nvPr>
        </p:nvSpPr>
        <p:spPr/>
        <p:txBody>
          <a:bodyPr/>
          <a:lstStyle/>
          <a:p>
            <a:r>
              <a:rPr lang="en-US" dirty="0"/>
              <a:t>Lesson 10</a:t>
            </a:r>
          </a:p>
          <a:p>
            <a:r>
              <a:rPr lang="en-US" dirty="0"/>
              <a:t>Authentic Christian Ministry</a:t>
            </a:r>
          </a:p>
        </p:txBody>
      </p:sp>
    </p:spTree>
    <p:extLst>
      <p:ext uri="{BB962C8B-B14F-4D97-AF65-F5344CB8AC3E}">
        <p14:creationId xmlns:p14="http://schemas.microsoft.com/office/powerpoint/2010/main" val="4076639488"/>
      </p:ext>
    </p:extLst>
  </p:cSld>
  <p:clrMapOvr>
    <a:masterClrMapping/>
  </p:clrMapOvr>
  <p:transition spd="med">
    <p:random/>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75364285-449E-A52D-F417-F618AE09A1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6906C5-6779-D880-195E-53AB8B4C2149}"/>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B14BD3FA-DCF5-2B39-12C6-6778AAF53CD8}"/>
              </a:ext>
            </a:extLst>
          </p:cNvPr>
          <p:cNvSpPr>
            <a:spLocks noGrp="1"/>
          </p:cNvSpPr>
          <p:nvPr>
            <p:ph idx="1"/>
          </p:nvPr>
        </p:nvSpPr>
        <p:spPr>
          <a:xfrm>
            <a:off x="3505200" y="1676400"/>
            <a:ext cx="5562600" cy="5181600"/>
          </a:xfrm>
        </p:spPr>
        <p:txBody>
          <a:bodyPr>
            <a:normAutofit fontScale="70000" lnSpcReduction="20000"/>
          </a:bodyPr>
          <a:lstStyle/>
          <a:p>
            <a:pPr eaLnBrk="1" hangingPunct="1">
              <a:defRPr/>
            </a:pPr>
            <a:r>
              <a:rPr lang="en-US" dirty="0"/>
              <a:t>Paul’s famous passage about not being unequally yoked together with unbelievers, in its original context, was very likely a warning against </a:t>
            </a:r>
            <a:r>
              <a:rPr lang="en-US" kern="1200" dirty="0">
                <a:effectLst/>
              </a:rPr>
              <a:t>idolatrous worship and the blending of Christian faith with pagan cult practices common in Corinth.</a:t>
            </a:r>
          </a:p>
          <a:p>
            <a:pPr eaLnBrk="1" hangingPunct="1">
              <a:defRPr/>
            </a:pPr>
            <a:r>
              <a:rPr lang="en-US" kern="1200" dirty="0">
                <a:effectLst/>
              </a:rPr>
              <a:t>He pointed to the Corinthian Christians as the temple of God and warned, “what agreement has the temple of God with idols?”</a:t>
            </a:r>
          </a:p>
          <a:p>
            <a:pPr eaLnBrk="1" hangingPunct="1">
              <a:defRPr/>
            </a:pPr>
            <a:r>
              <a:rPr lang="en-US" kern="1200" dirty="0">
                <a:effectLst/>
              </a:rPr>
              <a:t>In First Corinthians, Paul had already warned about sharing in idolatrous temple meals.</a:t>
            </a:r>
          </a:p>
          <a:p>
            <a:pPr eaLnBrk="1" hangingPunct="1">
              <a:defRPr/>
            </a:pPr>
            <a:r>
              <a:rPr lang="en-US" dirty="0"/>
              <a:t>Will you look for opportunities this week to behold intently the character of Jesus praying for the Spirit to change you into his likeness?</a:t>
            </a:r>
          </a:p>
        </p:txBody>
      </p:sp>
    </p:spTree>
    <p:extLst>
      <p:ext uri="{BB962C8B-B14F-4D97-AF65-F5344CB8AC3E}">
        <p14:creationId xmlns:p14="http://schemas.microsoft.com/office/powerpoint/2010/main" val="2592697620"/>
      </p:ext>
    </p:extLst>
  </p:cSld>
  <p:clrMapOvr>
    <a:masterClrMapping/>
  </p:clrMapOvr>
  <p:transition spd="med">
    <p:random/>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997D7-779E-4CAD-B924-531D746A2D9C}"/>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19C274BE-070B-425B-9BE2-C4B40B800135}"/>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169275825"/>
      </p:ext>
    </p:extLst>
  </p:cSld>
  <p:clrMapOvr>
    <a:masterClrMapping/>
  </p:clrMapOvr>
  <p:transition spd="med">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6A55E-F7E9-45C7-B306-3B9FF6DA601D}"/>
              </a:ext>
            </a:extLst>
          </p:cNvPr>
          <p:cNvSpPr>
            <a:spLocks noGrp="1"/>
          </p:cNvSpPr>
          <p:nvPr>
            <p:ph type="title"/>
          </p:nvPr>
        </p:nvSpPr>
        <p:spPr>
          <a:xfrm>
            <a:off x="533400" y="503237"/>
            <a:ext cx="7772400" cy="1219201"/>
          </a:xfrm>
        </p:spPr>
        <p:txBody>
          <a:bodyPr/>
          <a:lstStyle/>
          <a:p>
            <a:r>
              <a:rPr lang="en-US" dirty="0"/>
              <a:t>2 Corinthians 3:1-3 ESV</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E401994-CE02-4DC1-A397-A1EDC5036E64}"/>
              </a:ext>
            </a:extLst>
          </p:cNvPr>
          <p:cNvSpPr>
            <a:spLocks noGrp="1"/>
          </p:cNvSpPr>
          <p:nvPr>
            <p:ph idx="1"/>
          </p:nvPr>
        </p:nvSpPr>
        <p:spPr>
          <a:xfrm>
            <a:off x="498764" y="1722438"/>
            <a:ext cx="7959436" cy="4724400"/>
          </a:xfrm>
        </p:spPr>
        <p:txBody>
          <a:bodyPr>
            <a:normAutofit lnSpcReduction="10000"/>
          </a:bodyPr>
          <a:lstStyle/>
          <a:p>
            <a:r>
              <a:rPr lang="en-US" dirty="0"/>
              <a:t>- 1 Are we beginning to commend ourselves again? Or do we need, as some do, letters of recommendation to you, or from you? </a:t>
            </a:r>
            <a:r>
              <a:rPr lang="en-US" baseline="30000" dirty="0"/>
              <a:t>2</a:t>
            </a:r>
            <a:r>
              <a:rPr lang="en-US" dirty="0"/>
              <a:t> You yourselves are our letter of recommendation, written on our hearts, to be known and read by all. </a:t>
            </a:r>
            <a:r>
              <a:rPr lang="en-US" baseline="30000" dirty="0"/>
              <a:t>3</a:t>
            </a:r>
            <a:r>
              <a:rPr lang="en-US" dirty="0"/>
              <a:t> And you show that you are a letter from Christ delivered by us, written not with ink but with the Spirit of the living God, not on tablets of stone but on tablets of human hearts.  [</a:t>
            </a:r>
            <a:r>
              <a:rPr lang="en-US" dirty="0">
                <a:hlinkClick r:id="rId3" action="ppaction://hlinksldjump"/>
              </a:rPr>
              <a:t>R</a:t>
            </a:r>
            <a:r>
              <a:rPr lang="en-US" dirty="0"/>
              <a:t>]</a:t>
            </a:r>
          </a:p>
        </p:txBody>
      </p:sp>
    </p:spTree>
    <p:extLst>
      <p:ext uri="{BB962C8B-B14F-4D97-AF65-F5344CB8AC3E}">
        <p14:creationId xmlns:p14="http://schemas.microsoft.com/office/powerpoint/2010/main" val="2711464536"/>
      </p:ext>
    </p:extLst>
  </p:cSld>
  <p:clrMapOvr>
    <a:masterClrMapping/>
  </p:clrMapOvr>
  <p:transition spd="med">
    <p:random/>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717250" name="Rectangle 2">
            <a:extLst>
              <a:ext uri="{FF2B5EF4-FFF2-40B4-BE49-F238E27FC236}">
                <a16:creationId xmlns:a16="http://schemas.microsoft.com/office/drawing/2014/main" id="{3DD910BA-8C8B-AF11-27C8-72958BDEBAB6}"/>
              </a:ext>
            </a:extLst>
          </p:cNvPr>
          <p:cNvSpPr>
            <a:spLocks noGrp="1" noChangeArrowheads="1"/>
          </p:cNvSpPr>
          <p:nvPr>
            <p:ph type="title"/>
          </p:nvPr>
        </p:nvSpPr>
        <p:spPr>
          <a:xfrm>
            <a:off x="1447800" y="381000"/>
            <a:ext cx="6477000" cy="762000"/>
          </a:xfrm>
        </p:spPr>
        <p:txBody>
          <a:bodyPr/>
          <a:lstStyle/>
          <a:p>
            <a:pPr eaLnBrk="1" hangingPunct="1">
              <a:defRPr/>
            </a:pPr>
            <a:r>
              <a:rPr lang="en-US" altLang="en-US" sz="3200" dirty="0"/>
              <a:t>2 Corinthians 3:6-8 ESV</a:t>
            </a:r>
          </a:p>
        </p:txBody>
      </p:sp>
      <p:sp>
        <p:nvSpPr>
          <p:cNvPr id="1717251" name="Rectangle 3">
            <a:extLst>
              <a:ext uri="{FF2B5EF4-FFF2-40B4-BE49-F238E27FC236}">
                <a16:creationId xmlns:a16="http://schemas.microsoft.com/office/drawing/2014/main" id="{CAA68AC7-387B-C608-89DE-777A64FC8E3F}"/>
              </a:ext>
            </a:extLst>
          </p:cNvPr>
          <p:cNvSpPr>
            <a:spLocks noGrp="1" noChangeArrowheads="1"/>
          </p:cNvSpPr>
          <p:nvPr>
            <p:ph type="body" idx="1"/>
          </p:nvPr>
        </p:nvSpPr>
        <p:spPr>
          <a:xfrm>
            <a:off x="838200" y="1600200"/>
            <a:ext cx="7696200" cy="4495800"/>
          </a:xfrm>
        </p:spPr>
        <p:txBody>
          <a:bodyPr>
            <a:normAutofit lnSpcReduction="10000"/>
          </a:bodyPr>
          <a:lstStyle/>
          <a:p>
            <a:pPr eaLnBrk="1" hangingPunct="1">
              <a:defRPr/>
            </a:pPr>
            <a:r>
              <a:rPr lang="en-US" altLang="en-US" sz="3100" dirty="0"/>
              <a:t>God has made us sufficient to be ministers of a new covenant, not of the letter but of the Spirit. For the letter kills, but the Spirit gives life. </a:t>
            </a:r>
            <a:r>
              <a:rPr lang="en-US" altLang="en-US" sz="3100" baseline="30000" dirty="0"/>
              <a:t>7</a:t>
            </a:r>
            <a:r>
              <a:rPr lang="en-US" altLang="en-US" sz="3100" dirty="0"/>
              <a:t> Now if the ministry of death, carved in letters on stone, came with such glory that the Israelites could not gaze at Moses' face because of its glory, which was being brought to an end, </a:t>
            </a:r>
            <a:r>
              <a:rPr lang="en-US" altLang="en-US" sz="3100" baseline="30000" dirty="0"/>
              <a:t>8</a:t>
            </a:r>
            <a:r>
              <a:rPr lang="en-US" altLang="en-US" sz="3100" dirty="0"/>
              <a:t> will not the ministry of the Spirit have even more glory?   </a:t>
            </a:r>
            <a:r>
              <a:rPr lang="en-US" sz="3500" dirty="0"/>
              <a:t>[</a:t>
            </a:r>
            <a:r>
              <a:rPr lang="en-US" sz="3500" dirty="0">
                <a:hlinkClick r:id="rId4" action="ppaction://hlinksldjump"/>
              </a:rPr>
              <a:t>R</a:t>
            </a:r>
            <a:r>
              <a:rPr lang="en-US" sz="3500" dirty="0"/>
              <a:t>]</a:t>
            </a:r>
          </a:p>
          <a:p>
            <a:pPr marL="0" indent="0" eaLnBrk="1" hangingPunct="1">
              <a:buNone/>
              <a:defRPr/>
            </a:pPr>
            <a:endParaRPr lang="en-US" altLang="en-US" dirty="0"/>
          </a:p>
        </p:txBody>
      </p:sp>
    </p:spTree>
  </p:cSld>
  <p:clrMapOvr>
    <a:masterClrMapping/>
  </p:clrMapOvr>
  <p:transition spd="med">
    <p:random/>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862210" name="Rectangle 2">
            <a:extLst>
              <a:ext uri="{FF2B5EF4-FFF2-40B4-BE49-F238E27FC236}">
                <a16:creationId xmlns:a16="http://schemas.microsoft.com/office/drawing/2014/main" id="{61A3B8DF-2B63-4633-BB3B-FC72C2997040}"/>
              </a:ext>
            </a:extLst>
          </p:cNvPr>
          <p:cNvSpPr>
            <a:spLocks noGrp="1" noChangeArrowheads="1"/>
          </p:cNvSpPr>
          <p:nvPr>
            <p:ph type="title"/>
          </p:nvPr>
        </p:nvSpPr>
        <p:spPr>
          <a:xfrm>
            <a:off x="914400" y="304800"/>
            <a:ext cx="7543800" cy="1112838"/>
          </a:xfrm>
        </p:spPr>
        <p:txBody>
          <a:bodyPr/>
          <a:lstStyle/>
          <a:p>
            <a:r>
              <a:rPr lang="en-US" dirty="0">
                <a:effectLst>
                  <a:outerShdw blurRad="38100" dist="38100" dir="2700000" algn="tl">
                    <a:srgbClr val="000000">
                      <a:alpha val="43137"/>
                    </a:srgbClr>
                  </a:outerShdw>
                </a:effectLst>
              </a:rPr>
              <a:t>2 Corinthians 3:18 (NKJV)</a:t>
            </a:r>
          </a:p>
        </p:txBody>
      </p:sp>
      <p:sp>
        <p:nvSpPr>
          <p:cNvPr id="862211" name="Rectangle 3">
            <a:extLst>
              <a:ext uri="{FF2B5EF4-FFF2-40B4-BE49-F238E27FC236}">
                <a16:creationId xmlns:a16="http://schemas.microsoft.com/office/drawing/2014/main" id="{C230B439-8119-4689-BE95-4F7456AE2CB7}"/>
              </a:ext>
            </a:extLst>
          </p:cNvPr>
          <p:cNvSpPr>
            <a:spLocks noGrp="1" noChangeArrowheads="1"/>
          </p:cNvSpPr>
          <p:nvPr>
            <p:ph idx="1"/>
          </p:nvPr>
        </p:nvSpPr>
        <p:spPr>
          <a:xfrm>
            <a:off x="914400" y="1524000"/>
            <a:ext cx="7391400" cy="4724400"/>
          </a:xfrm>
        </p:spPr>
        <p:txBody>
          <a:bodyPr>
            <a:normAutofit/>
          </a:bodyPr>
          <a:lstStyle/>
          <a:p>
            <a:r>
              <a:rPr lang="en-US" dirty="0">
                <a:effectLst>
                  <a:outerShdw blurRad="38100" dist="38100" dir="2700000" algn="tl">
                    <a:srgbClr val="000000">
                      <a:alpha val="43137"/>
                    </a:srgbClr>
                  </a:outerShdw>
                </a:effectLst>
              </a:rPr>
              <a:t>But we all, with unveiled face, beholding as in a mirror the glory of the Lord, are being transformed into the same image from glory to glory, just as by the Spirit of the Lord.  [</a:t>
            </a:r>
            <a:r>
              <a:rPr lang="en-US" dirty="0">
                <a:effectLst>
                  <a:outerShdw blurRad="38100" dist="38100" dir="2700000" algn="tl">
                    <a:srgbClr val="000000">
                      <a:alpha val="43137"/>
                    </a:srgbClr>
                  </a:outerShdw>
                </a:effectLst>
                <a:hlinkClick r:id="rId4" action="ppaction://hlinksldjump"/>
              </a:rPr>
              <a:t>R</a:t>
            </a:r>
            <a:r>
              <a:rPr lang="en-US" dirty="0">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3990719228"/>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862211">
                                            <p:txEl>
                                              <p:pRg st="0" end="0"/>
                                            </p:txEl>
                                          </p:spTgt>
                                        </p:tgtEl>
                                        <p:attrNameLst>
                                          <p:attrName>style.visibility</p:attrName>
                                        </p:attrNameLst>
                                      </p:cBhvr>
                                      <p:to>
                                        <p:strVal val="visible"/>
                                      </p:to>
                                    </p:set>
                                    <p:anim calcmode="lin" valueType="num">
                                      <p:cBhvr>
                                        <p:cTn id="7" dur="500" fill="hold"/>
                                        <p:tgtEl>
                                          <p:spTgt spid="86221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862211">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221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21C89-81D3-A70B-7F16-B8C0AC005F24}"/>
              </a:ext>
            </a:extLst>
          </p:cNvPr>
          <p:cNvSpPr>
            <a:spLocks noGrp="1"/>
          </p:cNvSpPr>
          <p:nvPr>
            <p:ph type="title"/>
          </p:nvPr>
        </p:nvSpPr>
        <p:spPr/>
        <p:txBody>
          <a:bodyPr/>
          <a:lstStyle/>
          <a:p>
            <a:r>
              <a:rPr lang="en-US" dirty="0"/>
              <a:t>2 Corinthians 5:6-8 KJV</a:t>
            </a:r>
          </a:p>
        </p:txBody>
      </p:sp>
      <p:sp>
        <p:nvSpPr>
          <p:cNvPr id="3" name="Content Placeholder 2">
            <a:extLst>
              <a:ext uri="{FF2B5EF4-FFF2-40B4-BE49-F238E27FC236}">
                <a16:creationId xmlns:a16="http://schemas.microsoft.com/office/drawing/2014/main" id="{58DB4E6D-77B4-5F26-563E-FF49B03B6E27}"/>
              </a:ext>
            </a:extLst>
          </p:cNvPr>
          <p:cNvSpPr>
            <a:spLocks noGrp="1"/>
          </p:cNvSpPr>
          <p:nvPr>
            <p:ph idx="1"/>
          </p:nvPr>
        </p:nvSpPr>
        <p:spPr/>
        <p:txBody>
          <a:bodyPr>
            <a:normAutofit/>
          </a:bodyPr>
          <a:lstStyle/>
          <a:p>
            <a:r>
              <a:rPr lang="en-US" dirty="0"/>
              <a:t>Therefore we are always confident, knowing that, whilst we are at home in the body, we are absent from the Lord: </a:t>
            </a:r>
            <a:r>
              <a:rPr lang="en-US" baseline="30000" dirty="0"/>
              <a:t>7</a:t>
            </a:r>
            <a:r>
              <a:rPr lang="en-US" dirty="0"/>
              <a:t> (For we walk by faith, not by sight:) </a:t>
            </a:r>
            <a:r>
              <a:rPr lang="en-US" baseline="30000" dirty="0"/>
              <a:t>8</a:t>
            </a:r>
            <a:r>
              <a:rPr lang="en-US" dirty="0"/>
              <a:t> We are confident, I say, and willing rather to be absent from the body, and to be present with the Lord.  [</a:t>
            </a:r>
            <a:r>
              <a:rPr lang="en-US" dirty="0">
                <a:hlinkClick r:id="rId3" action="ppaction://hlinksldjump"/>
              </a:rPr>
              <a:t>R</a:t>
            </a:r>
            <a:r>
              <a:rPr lang="en-US" dirty="0"/>
              <a:t>]</a:t>
            </a:r>
          </a:p>
          <a:p>
            <a:endParaRPr lang="en-US" dirty="0"/>
          </a:p>
        </p:txBody>
      </p:sp>
    </p:spTree>
    <p:extLst>
      <p:ext uri="{BB962C8B-B14F-4D97-AF65-F5344CB8AC3E}">
        <p14:creationId xmlns:p14="http://schemas.microsoft.com/office/powerpoint/2010/main" val="221210287"/>
      </p:ext>
    </p:extLst>
  </p:cSld>
  <p:clrMapOvr>
    <a:masterClrMapping/>
  </p:clrMapOvr>
  <p:transition spd="med">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EEA74-6DC7-C238-1F14-47154F782D08}"/>
              </a:ext>
            </a:extLst>
          </p:cNvPr>
          <p:cNvSpPr>
            <a:spLocks noGrp="1"/>
          </p:cNvSpPr>
          <p:nvPr>
            <p:ph type="title"/>
          </p:nvPr>
        </p:nvSpPr>
        <p:spPr/>
        <p:txBody>
          <a:bodyPr/>
          <a:lstStyle/>
          <a:p>
            <a:r>
              <a:rPr lang="en-US" altLang="en-US" dirty="0">
                <a:latin typeface="Arial" panose="020B0604020202020204" pitchFamily="34" charset="0"/>
              </a:rPr>
              <a:t>2 Corinthians 5:9-10 NIV</a:t>
            </a:r>
            <a:endParaRPr lang="en-US" dirty="0"/>
          </a:p>
        </p:txBody>
      </p:sp>
      <p:sp>
        <p:nvSpPr>
          <p:cNvPr id="3" name="Content Placeholder 2">
            <a:extLst>
              <a:ext uri="{FF2B5EF4-FFF2-40B4-BE49-F238E27FC236}">
                <a16:creationId xmlns:a16="http://schemas.microsoft.com/office/drawing/2014/main" id="{3F15062C-6FFF-78D6-07D0-D2C95BC0873D}"/>
              </a:ext>
            </a:extLst>
          </p:cNvPr>
          <p:cNvSpPr>
            <a:spLocks noGrp="1"/>
          </p:cNvSpPr>
          <p:nvPr>
            <p:ph idx="1"/>
          </p:nvPr>
        </p:nvSpPr>
        <p:spPr/>
        <p:txBody>
          <a:bodyPr>
            <a:normAutofit/>
          </a:bodyPr>
          <a:lstStyle/>
          <a:p>
            <a:r>
              <a:rPr lang="en-US" altLang="en-US" dirty="0">
                <a:latin typeface="Arial" panose="020B0604020202020204" pitchFamily="34" charset="0"/>
              </a:rPr>
              <a:t>So we make it our goal to please him, whether we are at home in the body or away from it. </a:t>
            </a:r>
            <a:r>
              <a:rPr lang="en-US" altLang="en-US" baseline="30000" dirty="0">
                <a:latin typeface="Arial" panose="020B0604020202020204" pitchFamily="34" charset="0"/>
              </a:rPr>
              <a:t>10</a:t>
            </a:r>
            <a:r>
              <a:rPr lang="en-US" altLang="en-US" dirty="0">
                <a:latin typeface="Arial" panose="020B0604020202020204" pitchFamily="34" charset="0"/>
              </a:rPr>
              <a:t> For we must all appear before the judgment seat of Christ, so that each of us may receive what is due us for the things done while in the body, whether good or bad. [</a:t>
            </a:r>
            <a:r>
              <a:rPr lang="en-US" altLang="en-US" dirty="0">
                <a:latin typeface="Arial" panose="020B0604020202020204" pitchFamily="34" charset="0"/>
                <a:hlinkClick r:id="rId3" action="ppaction://hlinksldjump"/>
              </a:rPr>
              <a:t>R</a:t>
            </a:r>
            <a:r>
              <a:rPr lang="en-US" altLang="en-US" dirty="0">
                <a:latin typeface="Arial" panose="020B0604020202020204" pitchFamily="34" charset="0"/>
              </a:rPr>
              <a:t>]</a:t>
            </a:r>
          </a:p>
          <a:p>
            <a:endParaRPr lang="en-US" dirty="0"/>
          </a:p>
        </p:txBody>
      </p:sp>
    </p:spTree>
    <p:extLst>
      <p:ext uri="{BB962C8B-B14F-4D97-AF65-F5344CB8AC3E}">
        <p14:creationId xmlns:p14="http://schemas.microsoft.com/office/powerpoint/2010/main" val="4076394618"/>
      </p:ext>
    </p:extLst>
  </p:cSld>
  <p:clrMapOvr>
    <a:masterClrMapping/>
  </p:clrMapOvr>
  <p:transition spd="med">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574A3-D476-B715-73F3-08206B206070}"/>
              </a:ext>
            </a:extLst>
          </p:cNvPr>
          <p:cNvSpPr>
            <a:spLocks noGrp="1"/>
          </p:cNvSpPr>
          <p:nvPr>
            <p:ph type="title"/>
          </p:nvPr>
        </p:nvSpPr>
        <p:spPr/>
        <p:txBody>
          <a:bodyPr/>
          <a:lstStyle/>
          <a:p>
            <a:r>
              <a:rPr lang="en-US" dirty="0"/>
              <a:t>2 Corinthians 5:14-15 ESV</a:t>
            </a:r>
          </a:p>
        </p:txBody>
      </p:sp>
      <p:sp>
        <p:nvSpPr>
          <p:cNvPr id="3" name="Content Placeholder 2">
            <a:extLst>
              <a:ext uri="{FF2B5EF4-FFF2-40B4-BE49-F238E27FC236}">
                <a16:creationId xmlns:a16="http://schemas.microsoft.com/office/drawing/2014/main" id="{6DCA4C8E-D24C-8D57-3B06-7B26208CD6FA}"/>
              </a:ext>
            </a:extLst>
          </p:cNvPr>
          <p:cNvSpPr>
            <a:spLocks noGrp="1"/>
          </p:cNvSpPr>
          <p:nvPr>
            <p:ph idx="1"/>
          </p:nvPr>
        </p:nvSpPr>
        <p:spPr/>
        <p:txBody>
          <a:bodyPr>
            <a:normAutofit/>
          </a:bodyPr>
          <a:lstStyle/>
          <a:p>
            <a:r>
              <a:rPr lang="en-US" dirty="0"/>
              <a:t>For the love of Christ controls us, because we have concluded this: that one has died for all, therefore all have died; </a:t>
            </a:r>
            <a:r>
              <a:rPr lang="en-US" baseline="30000" dirty="0"/>
              <a:t>15</a:t>
            </a:r>
            <a:r>
              <a:rPr lang="en-US" dirty="0"/>
              <a:t> and he died for all, that those who live might no longer live for themselves but for him who for their sake died and was raised.  [</a:t>
            </a:r>
            <a:r>
              <a:rPr lang="en-US" dirty="0">
                <a:hlinkClick r:id="rId3" action="ppaction://hlinksldjump"/>
              </a:rPr>
              <a:t>R</a:t>
            </a:r>
            <a:r>
              <a:rPr lang="en-US" dirty="0"/>
              <a:t>]</a:t>
            </a:r>
          </a:p>
        </p:txBody>
      </p:sp>
    </p:spTree>
    <p:extLst>
      <p:ext uri="{BB962C8B-B14F-4D97-AF65-F5344CB8AC3E}">
        <p14:creationId xmlns:p14="http://schemas.microsoft.com/office/powerpoint/2010/main" val="1492923501"/>
      </p:ext>
    </p:extLst>
  </p:cSld>
  <p:clrMapOvr>
    <a:masterClrMapping/>
  </p:clrMapOvr>
  <p:transition spd="med">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DBB24-A6F5-A316-343E-DB83DBB12A1B}"/>
              </a:ext>
            </a:extLst>
          </p:cNvPr>
          <p:cNvSpPr>
            <a:spLocks noGrp="1"/>
          </p:cNvSpPr>
          <p:nvPr>
            <p:ph type="title"/>
          </p:nvPr>
        </p:nvSpPr>
        <p:spPr/>
        <p:txBody>
          <a:bodyPr/>
          <a:lstStyle/>
          <a:p>
            <a:r>
              <a:rPr lang="en-US" dirty="0"/>
              <a:t>2 Corinthians 5:17-18 ESV</a:t>
            </a:r>
          </a:p>
        </p:txBody>
      </p:sp>
      <p:sp>
        <p:nvSpPr>
          <p:cNvPr id="3" name="Content Placeholder 2">
            <a:extLst>
              <a:ext uri="{FF2B5EF4-FFF2-40B4-BE49-F238E27FC236}">
                <a16:creationId xmlns:a16="http://schemas.microsoft.com/office/drawing/2014/main" id="{BDD75004-E03B-5670-8835-395A6444CC09}"/>
              </a:ext>
            </a:extLst>
          </p:cNvPr>
          <p:cNvSpPr>
            <a:spLocks noGrp="1"/>
          </p:cNvSpPr>
          <p:nvPr>
            <p:ph idx="1"/>
          </p:nvPr>
        </p:nvSpPr>
        <p:spPr>
          <a:xfrm>
            <a:off x="533400" y="1905000"/>
            <a:ext cx="7772400" cy="4800600"/>
          </a:xfrm>
        </p:spPr>
        <p:txBody>
          <a:bodyPr>
            <a:normAutofit/>
          </a:bodyPr>
          <a:lstStyle/>
          <a:p>
            <a:r>
              <a:rPr lang="en-US" dirty="0"/>
              <a:t>Therefore, if anyone is in Christ, he is a new creation. The old has passed away; behold, the new has come. </a:t>
            </a:r>
            <a:r>
              <a:rPr lang="en-US" baseline="30000" dirty="0"/>
              <a:t>18</a:t>
            </a:r>
            <a:r>
              <a:rPr lang="en-US" dirty="0"/>
              <a:t> All this is from God, who through Christ reconciled us to himself and gave us the ministry of reconciliation;  [</a:t>
            </a:r>
            <a:r>
              <a:rPr lang="en-US" dirty="0">
                <a:hlinkClick r:id="rId3" action="ppaction://hlinksldjump"/>
              </a:rPr>
              <a:t>R</a:t>
            </a:r>
            <a:r>
              <a:rPr lang="en-US" dirty="0"/>
              <a:t>]</a:t>
            </a:r>
          </a:p>
        </p:txBody>
      </p:sp>
    </p:spTree>
    <p:extLst>
      <p:ext uri="{BB962C8B-B14F-4D97-AF65-F5344CB8AC3E}">
        <p14:creationId xmlns:p14="http://schemas.microsoft.com/office/powerpoint/2010/main" val="3525479957"/>
      </p:ext>
    </p:extLst>
  </p:cSld>
  <p:clrMapOvr>
    <a:masterClrMapping/>
  </p:clrMapOvr>
  <p:transition spd="med">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6CA3EF-79EB-A987-9C77-923AD0E046A4}"/>
              </a:ext>
            </a:extLst>
          </p:cNvPr>
          <p:cNvSpPr>
            <a:spLocks noGrp="1"/>
          </p:cNvSpPr>
          <p:nvPr>
            <p:ph type="title"/>
          </p:nvPr>
        </p:nvSpPr>
        <p:spPr/>
        <p:txBody>
          <a:bodyPr/>
          <a:lstStyle/>
          <a:p>
            <a:r>
              <a:rPr lang="en-US" dirty="0"/>
              <a:t>2 Corinthians 5:19-20 ESV</a:t>
            </a:r>
          </a:p>
        </p:txBody>
      </p:sp>
      <p:sp>
        <p:nvSpPr>
          <p:cNvPr id="3" name="Content Placeholder 2">
            <a:extLst>
              <a:ext uri="{FF2B5EF4-FFF2-40B4-BE49-F238E27FC236}">
                <a16:creationId xmlns:a16="http://schemas.microsoft.com/office/drawing/2014/main" id="{501DE3BE-7B16-B8CE-C94E-52D68DD276B2}"/>
              </a:ext>
            </a:extLst>
          </p:cNvPr>
          <p:cNvSpPr>
            <a:spLocks noGrp="1"/>
          </p:cNvSpPr>
          <p:nvPr>
            <p:ph idx="1"/>
          </p:nvPr>
        </p:nvSpPr>
        <p:spPr/>
        <p:txBody>
          <a:bodyPr>
            <a:normAutofit/>
          </a:bodyPr>
          <a:lstStyle/>
          <a:p>
            <a:r>
              <a:rPr lang="en-US" dirty="0"/>
              <a:t>that is, in Christ God was reconciling the world to himself, not counting their trespasses against them, and entrusting to us the message of reconciliation. </a:t>
            </a:r>
            <a:r>
              <a:rPr lang="en-US" baseline="30000" dirty="0"/>
              <a:t>20</a:t>
            </a:r>
            <a:r>
              <a:rPr lang="en-US" dirty="0"/>
              <a:t> Therefore, we are ambassadors for Christ, God making his appeal through us. We implore you on behalf of Christ, be reconciled to God.  [</a:t>
            </a:r>
            <a:r>
              <a:rPr lang="en-US" dirty="0">
                <a:hlinkClick r:id="rId3" action="ppaction://hlinksldjump"/>
              </a:rPr>
              <a:t>R</a:t>
            </a:r>
            <a:r>
              <a:rPr lang="en-US" dirty="0"/>
              <a:t>]</a:t>
            </a:r>
          </a:p>
        </p:txBody>
      </p:sp>
    </p:spTree>
    <p:extLst>
      <p:ext uri="{BB962C8B-B14F-4D97-AF65-F5344CB8AC3E}">
        <p14:creationId xmlns:p14="http://schemas.microsoft.com/office/powerpoint/2010/main" val="3336710205"/>
      </p:ext>
    </p:extLst>
  </p:cSld>
  <p:clrMapOvr>
    <a:masterClrMapping/>
  </p:clrMapOvr>
  <p:transition spd="med">
    <p:random/>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F7916-91C0-460C-B558-8DAA48680440}"/>
              </a:ext>
            </a:extLst>
          </p:cNvPr>
          <p:cNvSpPr>
            <a:spLocks noGrp="1"/>
          </p:cNvSpPr>
          <p:nvPr>
            <p:ph type="title"/>
          </p:nvPr>
        </p:nvSpPr>
        <p:spPr/>
        <p:txBody>
          <a:bodyPr>
            <a:normAutofit fontScale="90000"/>
          </a:bodyPr>
          <a:lstStyle/>
          <a:p>
            <a:r>
              <a:rPr lang="en-US" dirty="0"/>
              <a:t>Memory Text</a:t>
            </a:r>
            <a:br>
              <a:rPr lang="en-US" dirty="0"/>
            </a:br>
            <a:r>
              <a:rPr lang="en-US" dirty="0">
                <a:effectLst>
                  <a:outerShdw blurRad="38100" dist="38100" dir="2700000" algn="tl">
                    <a:srgbClr val="000000">
                      <a:alpha val="43137"/>
                    </a:srgbClr>
                  </a:outerShdw>
                </a:effectLst>
              </a:rPr>
              <a:t>2 Corinthians 4:8-10 ESV</a:t>
            </a:r>
          </a:p>
        </p:txBody>
      </p:sp>
      <p:sp>
        <p:nvSpPr>
          <p:cNvPr id="3" name="Content Placeholder 2">
            <a:extLst>
              <a:ext uri="{FF2B5EF4-FFF2-40B4-BE49-F238E27FC236}">
                <a16:creationId xmlns:a16="http://schemas.microsoft.com/office/drawing/2014/main" id="{CB2D42D4-7BB8-4C00-A5B5-07B01AC9DAC0}"/>
              </a:ext>
            </a:extLst>
          </p:cNvPr>
          <p:cNvSpPr>
            <a:spLocks noGrp="1"/>
          </p:cNvSpPr>
          <p:nvPr>
            <p:ph idx="1"/>
          </p:nvPr>
        </p:nvSpPr>
        <p:spPr>
          <a:xfrm>
            <a:off x="3505200" y="1676400"/>
            <a:ext cx="5562600" cy="5105400"/>
          </a:xfrm>
        </p:spPr>
        <p:txBody>
          <a:bodyPr>
            <a:normAutofit fontScale="77500" lnSpcReduction="20000"/>
          </a:bodyPr>
          <a:lstStyle/>
          <a:p>
            <a:r>
              <a:rPr lang="en-US" dirty="0">
                <a:effectLst>
                  <a:outerShdw blurRad="38100" dist="38100" dir="2700000" algn="tl">
                    <a:srgbClr val="000000">
                      <a:alpha val="43137"/>
                    </a:srgbClr>
                  </a:outerShdw>
                </a:effectLst>
              </a:rPr>
              <a:t>We are afflicted in every way, but not crushed; perplexed, but not driven to despair; </a:t>
            </a:r>
            <a:r>
              <a:rPr lang="en-US" baseline="30000" dirty="0">
                <a:effectLst>
                  <a:outerShdw blurRad="38100" dist="38100" dir="2700000" algn="tl">
                    <a:srgbClr val="000000">
                      <a:alpha val="43137"/>
                    </a:srgbClr>
                  </a:outerShdw>
                </a:effectLst>
              </a:rPr>
              <a:t>9</a:t>
            </a:r>
            <a:r>
              <a:rPr lang="en-US" dirty="0">
                <a:effectLst>
                  <a:outerShdw blurRad="38100" dist="38100" dir="2700000" algn="tl">
                    <a:srgbClr val="000000">
                      <a:alpha val="43137"/>
                    </a:srgbClr>
                  </a:outerShdw>
                </a:effectLst>
              </a:rPr>
              <a:t> persecuted, but not forsaken; struck down, but not destroyed; </a:t>
            </a:r>
            <a:r>
              <a:rPr lang="en-US" baseline="30000" dirty="0">
                <a:effectLst>
                  <a:outerShdw blurRad="38100" dist="38100" dir="2700000" algn="tl">
                    <a:srgbClr val="000000">
                      <a:alpha val="43137"/>
                    </a:srgbClr>
                  </a:outerShdw>
                </a:effectLst>
              </a:rPr>
              <a:t>10</a:t>
            </a:r>
            <a:r>
              <a:rPr lang="en-US" dirty="0">
                <a:effectLst>
                  <a:outerShdw blurRad="38100" dist="38100" dir="2700000" algn="tl">
                    <a:srgbClr val="000000">
                      <a:alpha val="43137"/>
                    </a:srgbClr>
                  </a:outerShdw>
                </a:effectLst>
              </a:rPr>
              <a:t> always carrying in the body the death of Jesus, so that the life of Jesus also may be manifested in our bodies.</a:t>
            </a:r>
          </a:p>
          <a:p>
            <a:r>
              <a:rPr lang="en-US" dirty="0">
                <a:effectLst>
                  <a:outerShdw blurRad="38100" dist="38100" dir="2700000" algn="tl">
                    <a:srgbClr val="000000">
                      <a:alpha val="43137"/>
                    </a:srgbClr>
                  </a:outerShdw>
                </a:effectLst>
              </a:rPr>
              <a:t>What situation is Paul describing here?</a:t>
            </a:r>
          </a:p>
          <a:p>
            <a:r>
              <a:rPr lang="en-US" dirty="0">
                <a:effectLst>
                  <a:outerShdw blurRad="38100" dist="38100" dir="2700000" algn="tl">
                    <a:srgbClr val="000000">
                      <a:alpha val="43137"/>
                    </a:srgbClr>
                  </a:outerShdw>
                </a:effectLst>
              </a:rPr>
              <a:t>What does “carrying in the body the death of Jesus mean?”</a:t>
            </a:r>
          </a:p>
          <a:p>
            <a:r>
              <a:rPr lang="en-US" dirty="0"/>
              <a:t>How can we develop the kind of resilience in our ministries that is unafraid of troubles or hardship? </a:t>
            </a:r>
          </a:p>
          <a:p>
            <a:endParaRPr lang="en-US" dirty="0">
              <a:effectLst>
                <a:outerShdw blurRad="38100" dist="38100" dir="2700000" algn="tl">
                  <a:srgbClr val="000000">
                    <a:alpha val="43137"/>
                  </a:srgbClr>
                </a:outerShdw>
              </a:effectLst>
            </a:endParaRPr>
          </a:p>
          <a:p>
            <a:endParaRPr lang="en-US" dirty="0">
              <a:effectLst>
                <a:outerShdw blurRad="38100" dist="38100" dir="2700000" algn="tl">
                  <a:srgbClr val="000000">
                    <a:alpha val="43137"/>
                  </a:srgbClr>
                </a:outerShdw>
              </a:effectLst>
            </a:endParaRPr>
          </a:p>
          <a:p>
            <a:endParaRPr lang="en-US" dirty="0">
              <a:effectLst>
                <a:outerShdw blurRad="38100" dist="38100" dir="2700000" algn="tl">
                  <a:srgbClr val="000000">
                    <a:alpha val="43137"/>
                  </a:srgbClr>
                </a:outerShdw>
              </a:effectLst>
            </a:endParaRPr>
          </a:p>
          <a:p>
            <a:endParaRPr lang="en-US" dirty="0">
              <a:effectLst>
                <a:outerShdw blurRad="38100" dist="38100" dir="2700000" algn="tl">
                  <a:srgbClr val="000000">
                    <a:alpha val="43137"/>
                  </a:srgbClr>
                </a:outerShdw>
              </a:effectLst>
            </a:endParaRPr>
          </a:p>
          <a:p>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01151622"/>
      </p:ext>
    </p:extLst>
  </p:cSld>
  <p:clrMapOvr>
    <a:masterClrMapping/>
  </p:clrMapOvr>
  <p:transition spd="med">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1ACB2-352F-3E2C-D15D-664EDD4A5E5E}"/>
              </a:ext>
            </a:extLst>
          </p:cNvPr>
          <p:cNvSpPr>
            <a:spLocks noGrp="1"/>
          </p:cNvSpPr>
          <p:nvPr>
            <p:ph type="title"/>
          </p:nvPr>
        </p:nvSpPr>
        <p:spPr/>
        <p:txBody>
          <a:bodyPr/>
          <a:lstStyle/>
          <a:p>
            <a:r>
              <a:rPr lang="en-US" dirty="0"/>
              <a:t>2 Corinthians 5:21 NKJV</a:t>
            </a:r>
          </a:p>
        </p:txBody>
      </p:sp>
      <p:sp>
        <p:nvSpPr>
          <p:cNvPr id="3" name="Content Placeholder 2">
            <a:extLst>
              <a:ext uri="{FF2B5EF4-FFF2-40B4-BE49-F238E27FC236}">
                <a16:creationId xmlns:a16="http://schemas.microsoft.com/office/drawing/2014/main" id="{D9D72F18-4426-7BAE-159E-31E2BA8AEA9C}"/>
              </a:ext>
            </a:extLst>
          </p:cNvPr>
          <p:cNvSpPr>
            <a:spLocks noGrp="1"/>
          </p:cNvSpPr>
          <p:nvPr>
            <p:ph idx="1"/>
          </p:nvPr>
        </p:nvSpPr>
        <p:spPr>
          <a:xfrm>
            <a:off x="533400" y="1905000"/>
            <a:ext cx="7772400" cy="4724400"/>
          </a:xfrm>
        </p:spPr>
        <p:txBody>
          <a:bodyPr>
            <a:normAutofit/>
          </a:bodyPr>
          <a:lstStyle/>
          <a:p>
            <a:r>
              <a:rPr lang="en-US" dirty="0"/>
              <a:t>For He made Him who knew no sin to be sin for us, that we might become the righteousness of God in Him.  [</a:t>
            </a:r>
            <a:r>
              <a:rPr lang="en-US" dirty="0">
                <a:hlinkClick r:id="rId3" action="ppaction://hlinksldjump"/>
              </a:rPr>
              <a:t>R</a:t>
            </a:r>
            <a:r>
              <a:rPr lang="en-US" dirty="0"/>
              <a:t>]</a:t>
            </a:r>
          </a:p>
        </p:txBody>
      </p:sp>
    </p:spTree>
    <p:extLst>
      <p:ext uri="{BB962C8B-B14F-4D97-AF65-F5344CB8AC3E}">
        <p14:creationId xmlns:p14="http://schemas.microsoft.com/office/powerpoint/2010/main" val="1117412569"/>
      </p:ext>
    </p:extLst>
  </p:cSld>
  <p:clrMapOvr>
    <a:masterClrMapping/>
  </p:clrMapOvr>
  <p:transition spd="med">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05596-2977-FE93-B3DC-25BE9F84938E}"/>
              </a:ext>
            </a:extLst>
          </p:cNvPr>
          <p:cNvSpPr>
            <a:spLocks noGrp="1"/>
          </p:cNvSpPr>
          <p:nvPr>
            <p:ph type="title"/>
          </p:nvPr>
        </p:nvSpPr>
        <p:spPr>
          <a:xfrm>
            <a:off x="533400" y="457200"/>
            <a:ext cx="7772400" cy="1112838"/>
          </a:xfrm>
        </p:spPr>
        <p:txBody>
          <a:bodyPr/>
          <a:lstStyle/>
          <a:p>
            <a:r>
              <a:rPr lang="en-US" dirty="0">
                <a:effectLst/>
              </a:rPr>
              <a:t>2 Corinthians 6:14-18 NIV</a:t>
            </a:r>
            <a:endParaRPr lang="en-US" dirty="0"/>
          </a:p>
        </p:txBody>
      </p:sp>
      <p:sp>
        <p:nvSpPr>
          <p:cNvPr id="3" name="Content Placeholder 2">
            <a:extLst>
              <a:ext uri="{FF2B5EF4-FFF2-40B4-BE49-F238E27FC236}">
                <a16:creationId xmlns:a16="http://schemas.microsoft.com/office/drawing/2014/main" id="{923866FD-57D3-2DE5-2134-FDB62B3DB66E}"/>
              </a:ext>
            </a:extLst>
          </p:cNvPr>
          <p:cNvSpPr>
            <a:spLocks noGrp="1"/>
          </p:cNvSpPr>
          <p:nvPr>
            <p:ph idx="1"/>
          </p:nvPr>
        </p:nvSpPr>
        <p:spPr>
          <a:xfrm>
            <a:off x="533400" y="1570038"/>
            <a:ext cx="7772400" cy="5135562"/>
          </a:xfrm>
        </p:spPr>
        <p:txBody>
          <a:bodyPr>
            <a:normAutofit fontScale="85000" lnSpcReduction="10000"/>
          </a:bodyPr>
          <a:lstStyle/>
          <a:p>
            <a:pPr lvl="0"/>
            <a:r>
              <a:rPr lang="en-US" dirty="0">
                <a:effectLst/>
              </a:rPr>
              <a:t>Do not be yoked together with unbelievers. For what do righteousness and wickedness have in common? Or what fellowship can light have with darkness? </a:t>
            </a:r>
            <a:r>
              <a:rPr lang="en-US" baseline="30000" dirty="0">
                <a:effectLst/>
              </a:rPr>
              <a:t>15</a:t>
            </a:r>
            <a:r>
              <a:rPr lang="en-US" dirty="0">
                <a:effectLst/>
              </a:rPr>
              <a:t> What harmony is there between Christ and Belial? Or what does a believer have in common with an unbeliever? </a:t>
            </a:r>
            <a:r>
              <a:rPr lang="en-US" baseline="30000" dirty="0">
                <a:effectLst/>
              </a:rPr>
              <a:t>16</a:t>
            </a:r>
            <a:r>
              <a:rPr lang="en-US" dirty="0">
                <a:effectLst/>
              </a:rPr>
              <a:t> What agreement is there between the temple of God and idols? For we are the temple of the living God. …." </a:t>
            </a:r>
            <a:r>
              <a:rPr lang="en-US" baseline="30000" dirty="0">
                <a:effectLst/>
              </a:rPr>
              <a:t>17</a:t>
            </a:r>
            <a:r>
              <a:rPr lang="en-US" dirty="0">
                <a:effectLst/>
              </a:rPr>
              <a:t> Therefore, "Come out from them and be separate, says the Lord. Touch no unclean thing, and I will receive you." </a:t>
            </a:r>
            <a:r>
              <a:rPr lang="en-US" baseline="30000" dirty="0">
                <a:effectLst/>
              </a:rPr>
              <a:t>18</a:t>
            </a:r>
            <a:r>
              <a:rPr lang="en-US" dirty="0">
                <a:effectLst/>
              </a:rPr>
              <a:t> And, "I will be a Father to you, and you will be my sons and daughters, says the Lord Almighty.“  [</a:t>
            </a:r>
            <a:r>
              <a:rPr lang="en-US" dirty="0">
                <a:effectLst/>
                <a:hlinkClick r:id="rId3" action="ppaction://hlinksldjump"/>
              </a:rPr>
              <a:t>R</a:t>
            </a:r>
            <a:r>
              <a:rPr lang="en-US" dirty="0">
                <a:effectLst/>
              </a:rPr>
              <a:t>]</a:t>
            </a:r>
          </a:p>
          <a:p>
            <a:pPr marL="0" indent="0">
              <a:buNone/>
            </a:pPr>
            <a:endParaRPr lang="en-US" dirty="0"/>
          </a:p>
        </p:txBody>
      </p:sp>
    </p:spTree>
    <p:extLst>
      <p:ext uri="{BB962C8B-B14F-4D97-AF65-F5344CB8AC3E}">
        <p14:creationId xmlns:p14="http://schemas.microsoft.com/office/powerpoint/2010/main" val="830752530"/>
      </p:ext>
    </p:extLst>
  </p:cSld>
  <p:clrMapOvr>
    <a:masterClrMapping/>
  </p:clrMapOvr>
  <p:transition spd="med">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15120-DBA9-BE04-F86C-6266A707ED4E}"/>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862693C9-4E33-1379-8CC2-81EEAED407DC}"/>
              </a:ext>
            </a:extLst>
          </p:cNvPr>
          <p:cNvSpPr>
            <a:spLocks noGrp="1"/>
          </p:cNvSpPr>
          <p:nvPr>
            <p:ph idx="1"/>
          </p:nvPr>
        </p:nvSpPr>
        <p:spPr>
          <a:xfrm>
            <a:off x="3505200" y="1676400"/>
            <a:ext cx="5562600" cy="5105400"/>
          </a:xfrm>
        </p:spPr>
        <p:txBody>
          <a:bodyPr>
            <a:normAutofit fontScale="70000" lnSpcReduction="20000"/>
          </a:bodyPr>
          <a:lstStyle/>
          <a:p>
            <a:r>
              <a:rPr lang="en-US" sz="3600" dirty="0"/>
              <a:t>Chapters 3 – 7 of 2 Corinthians cover a multitude of subjects related to the apostolic ministry of the apostle Paul and the Corinthian response to it.  These include the superiority of the new covenant ministry, sufferings and rewards of ministry, the ministry of reconciliation, warnings against alliances with unbelievers, and his joy at their repentance.  </a:t>
            </a:r>
          </a:p>
          <a:p>
            <a:pPr lvl="1"/>
            <a:r>
              <a:rPr lang="en-US" sz="3200" dirty="0"/>
              <a:t>New Covenant Ministry</a:t>
            </a:r>
          </a:p>
          <a:p>
            <a:pPr lvl="1"/>
            <a:r>
              <a:rPr lang="en-US" sz="3200" dirty="0"/>
              <a:t>Absent from the Body</a:t>
            </a:r>
          </a:p>
          <a:p>
            <a:pPr lvl="1"/>
            <a:r>
              <a:rPr lang="en-US" sz="3200" dirty="0"/>
              <a:t>Ministry of Reconciliation</a:t>
            </a:r>
          </a:p>
          <a:p>
            <a:pPr lvl="1"/>
            <a:r>
              <a:rPr lang="en-US" sz="3200" dirty="0"/>
              <a:t>Unequally Yoked</a:t>
            </a:r>
          </a:p>
          <a:p>
            <a:pPr lvl="1"/>
            <a:r>
              <a:rPr lang="en-US" sz="3200" dirty="0"/>
              <a:t>Summary</a:t>
            </a:r>
          </a:p>
        </p:txBody>
      </p:sp>
    </p:spTree>
    <p:extLst>
      <p:ext uri="{BB962C8B-B14F-4D97-AF65-F5344CB8AC3E}">
        <p14:creationId xmlns:p14="http://schemas.microsoft.com/office/powerpoint/2010/main" val="1252613011"/>
      </p:ext>
    </p:extLst>
  </p:cSld>
  <p:clrMapOvr>
    <a:masterClrMapping/>
  </p:clrMapOvr>
  <p:transition spd="med">
    <p:rand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Covenant vs. Old</a:t>
            </a:r>
          </a:p>
        </p:txBody>
      </p:sp>
      <p:sp>
        <p:nvSpPr>
          <p:cNvPr id="3" name="Content Placeholder 2"/>
          <p:cNvSpPr>
            <a:spLocks noGrp="1"/>
          </p:cNvSpPr>
          <p:nvPr>
            <p:ph idx="1"/>
          </p:nvPr>
        </p:nvSpPr>
        <p:spPr/>
        <p:txBody>
          <a:bodyPr>
            <a:normAutofit lnSpcReduction="10000"/>
          </a:bodyPr>
          <a:lstStyle/>
          <a:p>
            <a:r>
              <a:rPr lang="en-US" dirty="0"/>
              <a:t>Why does Paul say he doesn’t need letters of recommendation? (</a:t>
            </a:r>
            <a:r>
              <a:rPr lang="en-US" dirty="0">
                <a:hlinkClick r:id="rId4" action="ppaction://hlinksldjump"/>
              </a:rPr>
              <a:t>2 Cor 3:1-3</a:t>
            </a:r>
            <a:r>
              <a:rPr lang="en-US" dirty="0"/>
              <a:t>)</a:t>
            </a:r>
          </a:p>
          <a:p>
            <a:r>
              <a:rPr lang="en-US" dirty="0"/>
              <a:t>How does Paul contrast the old and New covenants here? (</a:t>
            </a:r>
            <a:r>
              <a:rPr lang="en-US" dirty="0">
                <a:hlinkClick r:id="rId5" action="ppaction://hlinksldjump"/>
              </a:rPr>
              <a:t>2 Cor 3:6-8</a:t>
            </a:r>
            <a:r>
              <a:rPr lang="en-US" dirty="0"/>
              <a:t>)</a:t>
            </a:r>
          </a:p>
          <a:p>
            <a:r>
              <a:rPr lang="en-US" dirty="0"/>
              <a:t>How does Paul explain how we are being changed by the Spirit? (</a:t>
            </a:r>
            <a:r>
              <a:rPr lang="en-US" dirty="0">
                <a:hlinkClick r:id="rId6" action="ppaction://hlinksldjump"/>
              </a:rPr>
              <a:t>2 Cor 3:18</a:t>
            </a:r>
            <a:r>
              <a:rPr lang="en-US" dirty="0"/>
              <a:t>)</a:t>
            </a:r>
          </a:p>
          <a:p>
            <a:endParaRPr lang="en-US" dirty="0"/>
          </a:p>
        </p:txBody>
      </p:sp>
    </p:spTree>
    <p:extLst>
      <p:ext uri="{BB962C8B-B14F-4D97-AF65-F5344CB8AC3E}">
        <p14:creationId xmlns:p14="http://schemas.microsoft.com/office/powerpoint/2010/main" val="3091843596"/>
      </p:ext>
    </p:extLst>
  </p:cSld>
  <p:clrMapOvr>
    <a:masterClrMapping/>
  </p:clrMapOvr>
  <p:transition spd="med">
    <p:random/>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0" y="457200"/>
            <a:ext cx="5029200" cy="990600"/>
          </a:xfrm>
        </p:spPr>
        <p:txBody>
          <a:bodyPr/>
          <a:lstStyle/>
          <a:p>
            <a:r>
              <a:rPr lang="en-US" dirty="0"/>
              <a:t>Absent from the Body</a:t>
            </a:r>
          </a:p>
        </p:txBody>
      </p:sp>
      <p:sp>
        <p:nvSpPr>
          <p:cNvPr id="3" name="Content Placeholder 2"/>
          <p:cNvSpPr>
            <a:spLocks noGrp="1"/>
          </p:cNvSpPr>
          <p:nvPr>
            <p:ph idx="1"/>
          </p:nvPr>
        </p:nvSpPr>
        <p:spPr>
          <a:xfrm>
            <a:off x="3505200" y="1676400"/>
            <a:ext cx="5486400" cy="4953000"/>
          </a:xfrm>
        </p:spPr>
        <p:txBody>
          <a:bodyPr>
            <a:normAutofit/>
          </a:bodyPr>
          <a:lstStyle/>
          <a:p>
            <a:r>
              <a:rPr lang="en-US" dirty="0">
                <a:effectLst/>
              </a:rPr>
              <a:t>How is Paul often misquoted when he writes about being absent from the body? (</a:t>
            </a:r>
            <a:r>
              <a:rPr lang="en-US" dirty="0">
                <a:effectLst/>
                <a:hlinkClick r:id="rId4" action="ppaction://hlinksldjump"/>
              </a:rPr>
              <a:t>2 Cor 5:6-8</a:t>
            </a:r>
            <a:r>
              <a:rPr lang="en-US" dirty="0">
                <a:effectLst/>
              </a:rPr>
              <a:t>)</a:t>
            </a:r>
          </a:p>
          <a:p>
            <a:r>
              <a:rPr lang="en-US" dirty="0">
                <a:effectLst/>
              </a:rPr>
              <a:t>As an apostle, what rewards can Paul look forward to? (</a:t>
            </a:r>
            <a:r>
              <a:rPr lang="en-US" dirty="0">
                <a:effectLst/>
                <a:hlinkClick r:id="rId5" action="ppaction://hlinksldjump"/>
              </a:rPr>
              <a:t>2 Cor 5:9-10</a:t>
            </a:r>
            <a:r>
              <a:rPr lang="en-US" dirty="0">
                <a:effectLst/>
              </a:rPr>
              <a:t>)</a:t>
            </a:r>
          </a:p>
          <a:p>
            <a:endParaRPr lang="en-US" dirty="0">
              <a:effectLst/>
            </a:endParaRPr>
          </a:p>
        </p:txBody>
      </p:sp>
    </p:spTree>
    <p:extLst>
      <p:ext uri="{BB962C8B-B14F-4D97-AF65-F5344CB8AC3E}">
        <p14:creationId xmlns:p14="http://schemas.microsoft.com/office/powerpoint/2010/main" val="148846617"/>
      </p:ext>
    </p:extLst>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Ministry of Reconciliation</a:t>
            </a:r>
          </a:p>
        </p:txBody>
      </p:sp>
      <p:sp>
        <p:nvSpPr>
          <p:cNvPr id="3" name="Content Placeholder 2"/>
          <p:cNvSpPr>
            <a:spLocks noGrp="1"/>
          </p:cNvSpPr>
          <p:nvPr>
            <p:ph idx="1"/>
          </p:nvPr>
        </p:nvSpPr>
        <p:spPr>
          <a:xfrm>
            <a:off x="3505200" y="1676400"/>
            <a:ext cx="5562600" cy="5029200"/>
          </a:xfrm>
        </p:spPr>
        <p:txBody>
          <a:bodyPr>
            <a:normAutofit fontScale="92500" lnSpcReduction="20000"/>
          </a:bodyPr>
          <a:lstStyle/>
          <a:p>
            <a:r>
              <a:rPr lang="en-US" dirty="0"/>
              <a:t>What does Paul say the love of Christ has done for us? (</a:t>
            </a:r>
            <a:r>
              <a:rPr lang="en-US" dirty="0">
                <a:hlinkClick r:id="rId4" action="ppaction://hlinksldjump"/>
              </a:rPr>
              <a:t>2 Cor 5:14-15</a:t>
            </a:r>
            <a:r>
              <a:rPr lang="en-US" dirty="0"/>
              <a:t>)</a:t>
            </a:r>
          </a:p>
          <a:p>
            <a:r>
              <a:rPr lang="en-US" dirty="0"/>
              <a:t>What does it mean to be “in Christ?”  (</a:t>
            </a:r>
            <a:r>
              <a:rPr lang="en-US" dirty="0">
                <a:hlinkClick r:id="rId5" action="ppaction://hlinksldjump"/>
              </a:rPr>
              <a:t>2 Cor 5:17-18</a:t>
            </a:r>
            <a:r>
              <a:rPr lang="en-US" dirty="0"/>
              <a:t>)</a:t>
            </a:r>
          </a:p>
          <a:p>
            <a:r>
              <a:rPr lang="en-US" dirty="0"/>
              <a:t>How does Paul describe the ministry of reconciliation? (</a:t>
            </a:r>
            <a:r>
              <a:rPr lang="en-US" dirty="0">
                <a:hlinkClick r:id="rId6" action="ppaction://hlinksldjump"/>
              </a:rPr>
              <a:t>2 Cor 5:19-20</a:t>
            </a:r>
            <a:r>
              <a:rPr lang="en-US" dirty="0"/>
              <a:t>)</a:t>
            </a:r>
          </a:p>
          <a:p>
            <a:r>
              <a:rPr lang="en-US" dirty="0"/>
              <a:t>What final thought does Paul leave us with to explain how sinners can be reconciled to a holy God? (</a:t>
            </a:r>
            <a:r>
              <a:rPr lang="en-US" dirty="0">
                <a:hlinkClick r:id="rId7" action="ppaction://hlinksldjump"/>
              </a:rPr>
              <a:t>2 Cor 5:21</a:t>
            </a:r>
            <a:r>
              <a:rPr lang="en-US" dirty="0"/>
              <a:t>)</a:t>
            </a:r>
          </a:p>
          <a:p>
            <a:endParaRPr lang="en-US" dirty="0"/>
          </a:p>
        </p:txBody>
      </p:sp>
    </p:spTree>
    <p:extLst>
      <p:ext uri="{BB962C8B-B14F-4D97-AF65-F5344CB8AC3E}">
        <p14:creationId xmlns:p14="http://schemas.microsoft.com/office/powerpoint/2010/main" val="411201200"/>
      </p:ext>
    </p:extLst>
  </p:cSld>
  <p:clrMapOvr>
    <a:masterClrMapping/>
  </p:clrMapOvr>
  <p:transition spd="med">
    <p:random/>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457E9-B362-A489-D147-9387D76A1290}"/>
              </a:ext>
            </a:extLst>
          </p:cNvPr>
          <p:cNvSpPr>
            <a:spLocks noGrp="1"/>
          </p:cNvSpPr>
          <p:nvPr>
            <p:ph type="title"/>
          </p:nvPr>
        </p:nvSpPr>
        <p:spPr/>
        <p:txBody>
          <a:bodyPr/>
          <a:lstStyle/>
          <a:p>
            <a:r>
              <a:rPr lang="en-US" dirty="0"/>
              <a:t>Unequally Yoked</a:t>
            </a:r>
          </a:p>
        </p:txBody>
      </p:sp>
      <p:sp>
        <p:nvSpPr>
          <p:cNvPr id="3" name="Content Placeholder 2">
            <a:extLst>
              <a:ext uri="{FF2B5EF4-FFF2-40B4-BE49-F238E27FC236}">
                <a16:creationId xmlns:a16="http://schemas.microsoft.com/office/drawing/2014/main" id="{80A61587-CEF5-6860-01E0-F1AAF87876C9}"/>
              </a:ext>
            </a:extLst>
          </p:cNvPr>
          <p:cNvSpPr>
            <a:spLocks noGrp="1"/>
          </p:cNvSpPr>
          <p:nvPr>
            <p:ph idx="1"/>
          </p:nvPr>
        </p:nvSpPr>
        <p:spPr/>
        <p:txBody>
          <a:bodyPr>
            <a:normAutofit lnSpcReduction="10000"/>
          </a:bodyPr>
          <a:lstStyle/>
          <a:p>
            <a:r>
              <a:rPr lang="en-US" dirty="0"/>
              <a:t>What is Paul’s main concern in warning the church at Corinth to avoid relationship where they are yoked together with unbelievers? (</a:t>
            </a:r>
            <a:r>
              <a:rPr lang="en-US" dirty="0">
                <a:hlinkClick r:id="rId4" action="ppaction://hlinksldjump"/>
              </a:rPr>
              <a:t>2 Cor 6:14-18</a:t>
            </a:r>
            <a:r>
              <a:rPr lang="en-US" dirty="0"/>
              <a:t>)</a:t>
            </a:r>
          </a:p>
          <a:p>
            <a:r>
              <a:rPr lang="en-US" dirty="0"/>
              <a:t>How does Paul’s warning of not being unequally yoked together apply in principle to choosing a spouse?</a:t>
            </a:r>
          </a:p>
        </p:txBody>
      </p:sp>
    </p:spTree>
    <p:extLst>
      <p:ext uri="{BB962C8B-B14F-4D97-AF65-F5344CB8AC3E}">
        <p14:creationId xmlns:p14="http://schemas.microsoft.com/office/powerpoint/2010/main" val="2068800434"/>
      </p:ext>
    </p:extLst>
  </p:cSld>
  <p:clrMapOvr>
    <a:masterClrMapping/>
  </p:clrMapOvr>
  <p:transition spd="med">
    <p:random/>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32FF5A9C-3BC6-76C4-D968-DF25BFB2BE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27F174-2F35-EF73-4BF0-E15398964765}"/>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30F56A72-B621-6128-3482-1E386920BE43}"/>
              </a:ext>
            </a:extLst>
          </p:cNvPr>
          <p:cNvSpPr>
            <a:spLocks noGrp="1"/>
          </p:cNvSpPr>
          <p:nvPr>
            <p:ph idx="1"/>
          </p:nvPr>
        </p:nvSpPr>
        <p:spPr>
          <a:xfrm>
            <a:off x="3429000" y="1676400"/>
            <a:ext cx="5638800" cy="5181600"/>
          </a:xfrm>
        </p:spPr>
        <p:txBody>
          <a:bodyPr>
            <a:normAutofit fontScale="70000" lnSpcReduction="20000"/>
          </a:bodyPr>
          <a:lstStyle/>
          <a:p>
            <a:r>
              <a:rPr lang="en-US" dirty="0"/>
              <a:t>Paul defends his apostleship, not with letters of recommendation, but by pointing to the transformed lives of the Corinthians themselves—they are his “letter” written by the Spirit on human hearts. </a:t>
            </a:r>
          </a:p>
          <a:p>
            <a:r>
              <a:rPr lang="en-US" dirty="0"/>
              <a:t>In contrasting the Old Covenant with the new, Paul has a particular function of the Covenant law in mind: the law defines sin, all have sinned, and all are condemned to death; hence, the letter kills.</a:t>
            </a:r>
          </a:p>
          <a:p>
            <a:r>
              <a:rPr lang="en-US" dirty="0"/>
              <a:t>But the Spirit convicts us of sin, leads us to repentance, forgiveness, justification, and eternal life; hence the Spirit gives life.</a:t>
            </a:r>
          </a:p>
          <a:p>
            <a:r>
              <a:rPr lang="en-US" dirty="0"/>
              <a:t>It is by the Spirit that we are transformed into the likeness of Christ as we behold His character and seek to become like Him.</a:t>
            </a:r>
          </a:p>
          <a:p>
            <a:endParaRPr lang="en-US" dirty="0"/>
          </a:p>
          <a:p>
            <a:endParaRPr lang="en-US" dirty="0"/>
          </a:p>
        </p:txBody>
      </p:sp>
    </p:spTree>
    <p:extLst>
      <p:ext uri="{BB962C8B-B14F-4D97-AF65-F5344CB8AC3E}">
        <p14:creationId xmlns:p14="http://schemas.microsoft.com/office/powerpoint/2010/main" val="1871190204"/>
      </p:ext>
    </p:extLst>
  </p:cSld>
  <p:clrMapOvr>
    <a:masterClrMapping/>
  </p:clrMapOvr>
  <p:transition spd="med">
    <p:random/>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C69B01FD-54D7-D1C9-31DB-9B4ACC16B1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BF3340-7752-73FE-44EF-2BD11FA2B4FE}"/>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E760C847-8632-7962-539D-D18EE7E1FD5E}"/>
              </a:ext>
            </a:extLst>
          </p:cNvPr>
          <p:cNvSpPr>
            <a:spLocks noGrp="1"/>
          </p:cNvSpPr>
          <p:nvPr>
            <p:ph idx="1"/>
          </p:nvPr>
        </p:nvSpPr>
        <p:spPr>
          <a:xfrm>
            <a:off x="3505200" y="1676400"/>
            <a:ext cx="5562600" cy="5181600"/>
          </a:xfrm>
        </p:spPr>
        <p:txBody>
          <a:bodyPr>
            <a:normAutofit fontScale="70000" lnSpcReduction="20000"/>
          </a:bodyPr>
          <a:lstStyle/>
          <a:p>
            <a:pPr>
              <a:defRPr/>
            </a:pPr>
            <a:r>
              <a:rPr lang="en-US" dirty="0"/>
              <a:t>In his ministry, Paul’s life always seemed to be in danger.  Like Jesus, he carried the scars of his persecution in his body.</a:t>
            </a:r>
          </a:p>
          <a:p>
            <a:pPr>
              <a:defRPr/>
            </a:pPr>
            <a:r>
              <a:rPr lang="en-US" altLang="en-US" dirty="0"/>
              <a:t>In all these troubles, he kept his focus on his mission and the upward call of God, confident that “</a:t>
            </a:r>
            <a:r>
              <a:rPr lang="en-US" dirty="0">
                <a:effectLst/>
              </a:rPr>
              <a:t>our light and momentary troubles are achieving for us an eternal glory that far outweighs them all.”</a:t>
            </a:r>
          </a:p>
          <a:p>
            <a:pPr>
              <a:defRPr/>
            </a:pPr>
            <a:r>
              <a:rPr lang="en-US" dirty="0">
                <a:effectLst/>
              </a:rPr>
              <a:t>Paul’s words about being absent from the body are often misquoted by those who believe in the immortality of the soul.  </a:t>
            </a:r>
          </a:p>
          <a:p>
            <a:pPr>
              <a:defRPr/>
            </a:pPr>
            <a:r>
              <a:rPr lang="en-US" dirty="0">
                <a:effectLst/>
              </a:rPr>
              <a:t>Paul is simply stating his preference to be at home with the Lord in the eternal kingdom with his immortal resurrection body rather than to be in his present mortal body or being in the intermediate state of unconsciousness in death (being naked or unclothed).</a:t>
            </a:r>
          </a:p>
          <a:p>
            <a:pPr>
              <a:defRPr/>
            </a:pPr>
            <a:endParaRPr lang="en-US" altLang="en-US" dirty="0"/>
          </a:p>
          <a:p>
            <a:pPr>
              <a:defRPr/>
            </a:pPr>
            <a:endParaRPr lang="en-US" altLang="en-US" dirty="0"/>
          </a:p>
          <a:p>
            <a:pPr>
              <a:defRPr/>
            </a:pPr>
            <a:endParaRPr lang="en-US" altLang="en-US" dirty="0"/>
          </a:p>
          <a:p>
            <a:pPr>
              <a:defRPr/>
            </a:pPr>
            <a:endParaRPr lang="en-US" altLang="en-US" dirty="0"/>
          </a:p>
          <a:p>
            <a:pPr>
              <a:defRPr/>
            </a:pPr>
            <a:endParaRPr lang="en-US" dirty="0"/>
          </a:p>
          <a:p>
            <a:pPr>
              <a:defRPr/>
            </a:pPr>
            <a:endParaRPr lang="en-US" dirty="0"/>
          </a:p>
        </p:txBody>
      </p:sp>
    </p:spTree>
    <p:extLst>
      <p:ext uri="{BB962C8B-B14F-4D97-AF65-F5344CB8AC3E}">
        <p14:creationId xmlns:p14="http://schemas.microsoft.com/office/powerpoint/2010/main" val="1872224627"/>
      </p:ext>
    </p:extLst>
  </p:cSld>
  <p:clrMapOvr>
    <a:masterClrMapping/>
  </p:clrMapOvr>
  <p:transition spd="med">
    <p:random/>
  </p:transition>
</p:sld>
</file>

<file path=ppt/theme/theme1.xml><?xml version="1.0" encoding="utf-8"?>
<a:theme xmlns:a="http://schemas.openxmlformats.org/drawingml/2006/main" name="2_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1416225</TotalTime>
  <Words>5746</Words>
  <Application>Microsoft Office PowerPoint</Application>
  <PresentationFormat>Apresentação na tela (4:3)</PresentationFormat>
  <Paragraphs>346</Paragraphs>
  <Slides>21</Slides>
  <Notes>21</Notes>
  <HiddenSlides>0</HiddenSlides>
  <MMClips>0</MMClips>
  <ScaleCrop>false</ScaleCrop>
  <HeadingPairs>
    <vt:vector size="6" baseType="variant">
      <vt:variant>
        <vt:lpstr>Fontes usadas</vt:lpstr>
      </vt:variant>
      <vt:variant>
        <vt:i4>3</vt:i4>
      </vt:variant>
      <vt:variant>
        <vt:lpstr>Tema</vt:lpstr>
      </vt:variant>
      <vt:variant>
        <vt:i4>2</vt:i4>
      </vt:variant>
      <vt:variant>
        <vt:lpstr>Títulos de slides</vt:lpstr>
      </vt:variant>
      <vt:variant>
        <vt:i4>21</vt:i4>
      </vt:variant>
    </vt:vector>
  </HeadingPairs>
  <TitlesOfParts>
    <vt:vector size="26" baseType="lpstr">
      <vt:lpstr>Arial</vt:lpstr>
      <vt:lpstr>Arial Rounded MT Bold</vt:lpstr>
      <vt:lpstr>Calibri</vt:lpstr>
      <vt:lpstr>2_Default Design</vt:lpstr>
      <vt:lpstr>Default Design</vt:lpstr>
      <vt:lpstr>First and Second Corinthians</vt:lpstr>
      <vt:lpstr>Memory Text 2 Corinthians 4:8-10 ESV</vt:lpstr>
      <vt:lpstr>Overview</vt:lpstr>
      <vt:lpstr>New Covenant vs. Old</vt:lpstr>
      <vt:lpstr>Absent from the Body</vt:lpstr>
      <vt:lpstr>Ministry of Reconciliation</vt:lpstr>
      <vt:lpstr>Unequally Yoked</vt:lpstr>
      <vt:lpstr>Summary</vt:lpstr>
      <vt:lpstr>Summary</vt:lpstr>
      <vt:lpstr>Summary</vt:lpstr>
      <vt:lpstr>Apresentação do PowerPoint</vt:lpstr>
      <vt:lpstr>2 Corinthians 3:1-3 ESV</vt:lpstr>
      <vt:lpstr>2 Corinthians 3:6-8 ESV</vt:lpstr>
      <vt:lpstr>2 Corinthians 3:18 (NKJV)</vt:lpstr>
      <vt:lpstr>2 Corinthians 5:6-8 KJV</vt:lpstr>
      <vt:lpstr>2 Corinthians 5:9-10 NIV</vt:lpstr>
      <vt:lpstr>2 Corinthians 5:14-15 ESV</vt:lpstr>
      <vt:lpstr>2 Corinthians 5:17-18 ESV</vt:lpstr>
      <vt:lpstr>2 Corinthians 5:19-20 ESV</vt:lpstr>
      <vt:lpstr>2 Corinthians 5:21 NKJV</vt:lpstr>
      <vt:lpstr>2 Corinthians 6:14-18 NIV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10: Authentic Chrisstian Ministry</dc:title>
  <dc:subject>First and Second Corinthians</dc:subject>
  <dc:creator>Kenneth J. McNulty</dc:creator>
  <cp:lastModifiedBy>jose ferreira Neto</cp:lastModifiedBy>
  <cp:revision>23737</cp:revision>
  <cp:lastPrinted>2016-06-03T16:02:10Z</cp:lastPrinted>
  <dcterms:created xsi:type="dcterms:W3CDTF">2005-09-30T23:50:48Z</dcterms:created>
  <dcterms:modified xsi:type="dcterms:W3CDTF">2026-09-04T23:03:33Z</dcterms:modified>
  <cp:category>Bible Books</cp:category>
</cp:coreProperties>
</file>