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6565" r:id="rId1"/>
    <p:sldMasterId id="2147486578" r:id="rId2"/>
  </p:sldMasterIdLst>
  <p:notesMasterIdLst>
    <p:notesMasterId r:id="rId32"/>
  </p:notesMasterIdLst>
  <p:handoutMasterIdLst>
    <p:handoutMasterId r:id="rId33"/>
  </p:handoutMasterIdLst>
  <p:sldIdLst>
    <p:sldId id="3191" r:id="rId3"/>
    <p:sldId id="2881" r:id="rId4"/>
    <p:sldId id="3193" r:id="rId5"/>
    <p:sldId id="3215" r:id="rId6"/>
    <p:sldId id="1931" r:id="rId7"/>
    <p:sldId id="3217" r:id="rId8"/>
    <p:sldId id="3212" r:id="rId9"/>
    <p:sldId id="3213" r:id="rId10"/>
    <p:sldId id="3214" r:id="rId11"/>
    <p:sldId id="3211" r:id="rId12"/>
    <p:sldId id="629" r:id="rId13"/>
    <p:sldId id="3145" r:id="rId14"/>
    <p:sldId id="3142" r:id="rId15"/>
    <p:sldId id="3224" r:id="rId16"/>
    <p:sldId id="3225" r:id="rId17"/>
    <p:sldId id="3226" r:id="rId18"/>
    <p:sldId id="3227" r:id="rId19"/>
    <p:sldId id="3228" r:id="rId20"/>
    <p:sldId id="3229" r:id="rId21"/>
    <p:sldId id="3230" r:id="rId22"/>
    <p:sldId id="3231" r:id="rId23"/>
    <p:sldId id="3232" r:id="rId24"/>
    <p:sldId id="3233" r:id="rId25"/>
    <p:sldId id="3234" r:id="rId26"/>
    <p:sldId id="3235" r:id="rId27"/>
    <p:sldId id="2798" r:id="rId28"/>
    <p:sldId id="3236" r:id="rId29"/>
    <p:sldId id="2831" r:id="rId30"/>
    <p:sldId id="3223" r:id="rId31"/>
  </p:sldIdLst>
  <p:sldSz cx="9144000" cy="6858000" type="screen4x3"/>
  <p:notesSz cx="7102475" cy="9388475"/>
  <p:defaultTextStyle>
    <a:defPPr>
      <a:defRPr lang="en-US"/>
    </a:defPPr>
    <a:lvl1pPr algn="l" rtl="0" fontAlgn="base">
      <a:spcBef>
        <a:spcPct val="0"/>
      </a:spcBef>
      <a:spcAft>
        <a:spcPct val="0"/>
      </a:spcAft>
      <a:defRPr kern="1200">
        <a:solidFill>
          <a:schemeClr val="folHlink"/>
        </a:solidFill>
        <a:latin typeface="Arial" charset="0"/>
        <a:ea typeface="+mn-ea"/>
        <a:cs typeface="Arial" charset="0"/>
      </a:defRPr>
    </a:lvl1pPr>
    <a:lvl2pPr marL="457200" algn="l" rtl="0" fontAlgn="base">
      <a:spcBef>
        <a:spcPct val="0"/>
      </a:spcBef>
      <a:spcAft>
        <a:spcPct val="0"/>
      </a:spcAft>
      <a:defRPr kern="1200">
        <a:solidFill>
          <a:schemeClr val="folHlink"/>
        </a:solidFill>
        <a:latin typeface="Arial" charset="0"/>
        <a:ea typeface="+mn-ea"/>
        <a:cs typeface="Arial" charset="0"/>
      </a:defRPr>
    </a:lvl2pPr>
    <a:lvl3pPr marL="914400" algn="l" rtl="0" fontAlgn="base">
      <a:spcBef>
        <a:spcPct val="0"/>
      </a:spcBef>
      <a:spcAft>
        <a:spcPct val="0"/>
      </a:spcAft>
      <a:defRPr kern="1200">
        <a:solidFill>
          <a:schemeClr val="folHlink"/>
        </a:solidFill>
        <a:latin typeface="Arial" charset="0"/>
        <a:ea typeface="+mn-ea"/>
        <a:cs typeface="Arial" charset="0"/>
      </a:defRPr>
    </a:lvl3pPr>
    <a:lvl4pPr marL="1371600" algn="l" rtl="0" fontAlgn="base">
      <a:spcBef>
        <a:spcPct val="0"/>
      </a:spcBef>
      <a:spcAft>
        <a:spcPct val="0"/>
      </a:spcAft>
      <a:defRPr kern="1200">
        <a:solidFill>
          <a:schemeClr val="folHlink"/>
        </a:solidFill>
        <a:latin typeface="Arial" charset="0"/>
        <a:ea typeface="+mn-ea"/>
        <a:cs typeface="Arial" charset="0"/>
      </a:defRPr>
    </a:lvl4pPr>
    <a:lvl5pPr marL="1828800" algn="l" rtl="0" fontAlgn="base">
      <a:spcBef>
        <a:spcPct val="0"/>
      </a:spcBef>
      <a:spcAft>
        <a:spcPct val="0"/>
      </a:spcAft>
      <a:defRPr kern="1200">
        <a:solidFill>
          <a:schemeClr val="folHlink"/>
        </a:solidFill>
        <a:latin typeface="Arial" charset="0"/>
        <a:ea typeface="+mn-ea"/>
        <a:cs typeface="Arial" charset="0"/>
      </a:defRPr>
    </a:lvl5pPr>
    <a:lvl6pPr marL="2286000" algn="l" defTabSz="914400" rtl="0" eaLnBrk="1" latinLnBrk="0" hangingPunct="1">
      <a:defRPr kern="1200">
        <a:solidFill>
          <a:schemeClr val="folHlink"/>
        </a:solidFill>
        <a:latin typeface="Arial" charset="0"/>
        <a:ea typeface="+mn-ea"/>
        <a:cs typeface="Arial" charset="0"/>
      </a:defRPr>
    </a:lvl6pPr>
    <a:lvl7pPr marL="2743200" algn="l" defTabSz="914400" rtl="0" eaLnBrk="1" latinLnBrk="0" hangingPunct="1">
      <a:defRPr kern="1200">
        <a:solidFill>
          <a:schemeClr val="folHlink"/>
        </a:solidFill>
        <a:latin typeface="Arial" charset="0"/>
        <a:ea typeface="+mn-ea"/>
        <a:cs typeface="Arial" charset="0"/>
      </a:defRPr>
    </a:lvl7pPr>
    <a:lvl8pPr marL="3200400" algn="l" defTabSz="914400" rtl="0" eaLnBrk="1" latinLnBrk="0" hangingPunct="1">
      <a:defRPr kern="1200">
        <a:solidFill>
          <a:schemeClr val="folHlink"/>
        </a:solidFill>
        <a:latin typeface="Arial" charset="0"/>
        <a:ea typeface="+mn-ea"/>
        <a:cs typeface="Arial" charset="0"/>
      </a:defRPr>
    </a:lvl8pPr>
    <a:lvl9pPr marL="3657600" algn="l" defTabSz="914400" rtl="0" eaLnBrk="1" latinLnBrk="0" hangingPunct="1">
      <a:defRPr kern="1200">
        <a:solidFill>
          <a:schemeClr val="folHlink"/>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57">
          <p15:clr>
            <a:srgbClr val="A4A3A4"/>
          </p15:clr>
        </p15:guide>
        <p15:guide id="2" pos="223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enneth McNulty" initials="KM" lastIdx="2" clrIdx="0">
    <p:extLst>
      <p:ext uri="{19B8F6BF-5375-455C-9EA6-DF929625EA0E}">
        <p15:presenceInfo xmlns:p15="http://schemas.microsoft.com/office/powerpoint/2012/main" userId="6299ae2126c195a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CC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220" autoAdjust="0"/>
    <p:restoredTop sz="61947" autoAdjust="0"/>
  </p:normalViewPr>
  <p:slideViewPr>
    <p:cSldViewPr>
      <p:cViewPr varScale="1">
        <p:scale>
          <a:sx n="43" d="100"/>
          <a:sy n="43" d="100"/>
        </p:scale>
        <p:origin x="1692" y="48"/>
      </p:cViewPr>
      <p:guideLst>
        <p:guide orient="horz" pos="2160"/>
        <p:guide pos="2880"/>
      </p:guideLst>
    </p:cSldViewPr>
  </p:slideViewPr>
  <p:outlineViewPr>
    <p:cViewPr>
      <p:scale>
        <a:sx n="33" d="100"/>
        <a:sy n="33" d="100"/>
      </p:scale>
      <p:origin x="0" y="-11448"/>
    </p:cViewPr>
  </p:outlineViewPr>
  <p:notesTextViewPr>
    <p:cViewPr>
      <p:scale>
        <a:sx n="150" d="100"/>
        <a:sy n="150" d="100"/>
      </p:scale>
      <p:origin x="0" y="0"/>
    </p:cViewPr>
  </p:notesTextViewPr>
  <p:sorterViewPr>
    <p:cViewPr>
      <p:scale>
        <a:sx n="75" d="100"/>
        <a:sy n="75" d="100"/>
      </p:scale>
      <p:origin x="0" y="-3086"/>
    </p:cViewPr>
  </p:sorterViewPr>
  <p:notesViewPr>
    <p:cSldViewPr>
      <p:cViewPr varScale="1">
        <p:scale>
          <a:sx n="63" d="100"/>
          <a:sy n="63" d="100"/>
        </p:scale>
        <p:origin x="3158" y="67"/>
      </p:cViewPr>
      <p:guideLst>
        <p:guide orient="horz" pos="2957"/>
        <p:guide pos="223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6D812D-51F5-4FE5-A4A1-470FB017C6E3}"/>
              </a:ext>
            </a:extLst>
          </p:cNvPr>
          <p:cNvSpPr>
            <a:spLocks noGrp="1"/>
          </p:cNvSpPr>
          <p:nvPr>
            <p:ph type="hdr" sz="quarter"/>
          </p:nvPr>
        </p:nvSpPr>
        <p:spPr>
          <a:xfrm>
            <a:off x="0" y="0"/>
            <a:ext cx="3078163" cy="469900"/>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E5ADB5A-D5F8-451A-BB34-B2E545868C1B}"/>
              </a:ext>
            </a:extLst>
          </p:cNvPr>
          <p:cNvSpPr>
            <a:spLocks noGrp="1"/>
          </p:cNvSpPr>
          <p:nvPr>
            <p:ph type="dt" sz="quarter" idx="1"/>
          </p:nvPr>
        </p:nvSpPr>
        <p:spPr>
          <a:xfrm>
            <a:off x="4022725" y="0"/>
            <a:ext cx="3078163" cy="469900"/>
          </a:xfrm>
          <a:prstGeom prst="rect">
            <a:avLst/>
          </a:prstGeom>
        </p:spPr>
        <p:txBody>
          <a:bodyPr vert="horz" lIns="91440" tIns="45720" rIns="91440" bIns="45720" rtlCol="0"/>
          <a:lstStyle>
            <a:lvl1pPr algn="r">
              <a:defRPr sz="1200"/>
            </a:lvl1pPr>
          </a:lstStyle>
          <a:p>
            <a:fld id="{F929DFDA-FA1E-40FF-9956-D234420C2A14}" type="datetimeFigureOut">
              <a:rPr lang="en-US" smtClean="0"/>
              <a:t>11/6/2026</a:t>
            </a:fld>
            <a:endParaRPr lang="en-US" dirty="0"/>
          </a:p>
        </p:txBody>
      </p:sp>
      <p:sp>
        <p:nvSpPr>
          <p:cNvPr id="4" name="Footer Placeholder 3">
            <a:extLst>
              <a:ext uri="{FF2B5EF4-FFF2-40B4-BE49-F238E27FC236}">
                <a16:creationId xmlns:a16="http://schemas.microsoft.com/office/drawing/2014/main" id="{8D05B59C-FED4-4A56-80F0-C76A98CB748E}"/>
              </a:ext>
            </a:extLst>
          </p:cNvPr>
          <p:cNvSpPr>
            <a:spLocks noGrp="1"/>
          </p:cNvSpPr>
          <p:nvPr>
            <p:ph type="ftr" sz="quarter" idx="2"/>
          </p:nvPr>
        </p:nvSpPr>
        <p:spPr>
          <a:xfrm>
            <a:off x="0" y="8918575"/>
            <a:ext cx="3078163" cy="4699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DCAAB61-4088-4F01-8AA0-695C9223DD7F}"/>
              </a:ext>
            </a:extLst>
          </p:cNvPr>
          <p:cNvSpPr>
            <a:spLocks noGrp="1"/>
          </p:cNvSpPr>
          <p:nvPr>
            <p:ph type="sldNum" sz="quarter" idx="3"/>
          </p:nvPr>
        </p:nvSpPr>
        <p:spPr>
          <a:xfrm>
            <a:off x="4022725" y="8918575"/>
            <a:ext cx="3078163" cy="469900"/>
          </a:xfrm>
          <a:prstGeom prst="rect">
            <a:avLst/>
          </a:prstGeom>
        </p:spPr>
        <p:txBody>
          <a:bodyPr vert="horz" lIns="91440" tIns="45720" rIns="91440" bIns="45720" rtlCol="0" anchor="b"/>
          <a:lstStyle>
            <a:lvl1pPr algn="r">
              <a:defRPr sz="1200"/>
            </a:lvl1pPr>
          </a:lstStyle>
          <a:p>
            <a:fld id="{06CE996A-FB27-4801-A8E7-9EF22DFC39D1}" type="slidenum">
              <a:rPr lang="en-US" smtClean="0"/>
              <a:t>‹nº›</a:t>
            </a:fld>
            <a:endParaRPr lang="en-US" dirty="0"/>
          </a:p>
        </p:txBody>
      </p:sp>
    </p:spTree>
    <p:extLst>
      <p:ext uri="{BB962C8B-B14F-4D97-AF65-F5344CB8AC3E}">
        <p14:creationId xmlns:p14="http://schemas.microsoft.com/office/powerpoint/2010/main" val="22088947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3077739" cy="469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229" tIns="47114" rIns="94229" bIns="47114" numCol="1" anchor="t" anchorCtr="0" compatLnSpc="1">
            <a:prstTxWarp prst="textNoShape">
              <a:avLst/>
            </a:prstTxWarp>
          </a:bodyPr>
          <a:lstStyle>
            <a:lvl1pPr>
              <a:defRPr sz="1200">
                <a:solidFill>
                  <a:schemeClr val="tx1"/>
                </a:solidFill>
                <a:latin typeface="Arial" charset="0"/>
                <a:cs typeface="+mn-cs"/>
              </a:defRPr>
            </a:lvl1pPr>
          </a:lstStyle>
          <a:p>
            <a:pPr>
              <a:defRPr/>
            </a:pPr>
            <a:endParaRPr lang="en-US" dirty="0"/>
          </a:p>
        </p:txBody>
      </p:sp>
      <p:sp>
        <p:nvSpPr>
          <p:cNvPr id="14339" name="Rectangle 3"/>
          <p:cNvSpPr>
            <a:spLocks noGrp="1" noChangeArrowheads="1"/>
          </p:cNvSpPr>
          <p:nvPr>
            <p:ph type="dt" idx="1"/>
          </p:nvPr>
        </p:nvSpPr>
        <p:spPr bwMode="auto">
          <a:xfrm>
            <a:off x="4023092" y="0"/>
            <a:ext cx="3077739" cy="469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229" tIns="47114" rIns="94229" bIns="47114" numCol="1" anchor="t" anchorCtr="0" compatLnSpc="1">
            <a:prstTxWarp prst="textNoShape">
              <a:avLst/>
            </a:prstTxWarp>
          </a:bodyPr>
          <a:lstStyle>
            <a:lvl1pPr algn="r">
              <a:defRPr sz="1200">
                <a:solidFill>
                  <a:schemeClr val="tx1"/>
                </a:solidFill>
                <a:latin typeface="Arial" charset="0"/>
                <a:cs typeface="+mn-cs"/>
              </a:defRPr>
            </a:lvl1pPr>
          </a:lstStyle>
          <a:p>
            <a:pPr>
              <a:defRPr/>
            </a:pPr>
            <a:endParaRPr lang="en-US" dirty="0"/>
          </a:p>
        </p:txBody>
      </p:sp>
      <p:sp>
        <p:nvSpPr>
          <p:cNvPr id="32772" name="Rectangle 4"/>
          <p:cNvSpPr>
            <a:spLocks noGrp="1" noRot="1" noChangeAspect="1" noChangeArrowheads="1" noTextEdit="1"/>
          </p:cNvSpPr>
          <p:nvPr>
            <p:ph type="sldImg" idx="2"/>
          </p:nvPr>
        </p:nvSpPr>
        <p:spPr bwMode="auto">
          <a:xfrm>
            <a:off x="1204913" y="704850"/>
            <a:ext cx="4692650" cy="35194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4341" name="Rectangle 5"/>
          <p:cNvSpPr>
            <a:spLocks noGrp="1" noChangeArrowheads="1"/>
          </p:cNvSpPr>
          <p:nvPr>
            <p:ph type="body" sz="quarter" idx="3"/>
          </p:nvPr>
        </p:nvSpPr>
        <p:spPr bwMode="auto">
          <a:xfrm>
            <a:off x="710248" y="4459526"/>
            <a:ext cx="5681980" cy="4224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229" tIns="47114" rIns="94229" bIns="47114"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4342" name="Rectangle 6"/>
          <p:cNvSpPr>
            <a:spLocks noGrp="1" noChangeArrowheads="1"/>
          </p:cNvSpPr>
          <p:nvPr>
            <p:ph type="ftr" sz="quarter" idx="4"/>
          </p:nvPr>
        </p:nvSpPr>
        <p:spPr bwMode="auto">
          <a:xfrm>
            <a:off x="0" y="8917422"/>
            <a:ext cx="3077739" cy="469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229" tIns="47114" rIns="94229" bIns="47114" numCol="1" anchor="b" anchorCtr="0" compatLnSpc="1">
            <a:prstTxWarp prst="textNoShape">
              <a:avLst/>
            </a:prstTxWarp>
          </a:bodyPr>
          <a:lstStyle>
            <a:lvl1pPr>
              <a:defRPr sz="1200">
                <a:solidFill>
                  <a:schemeClr val="tx1"/>
                </a:solidFill>
                <a:latin typeface="Arial" charset="0"/>
                <a:cs typeface="+mn-cs"/>
              </a:defRPr>
            </a:lvl1pPr>
          </a:lstStyle>
          <a:p>
            <a:pPr>
              <a:defRPr/>
            </a:pPr>
            <a:endParaRPr lang="en-US" dirty="0"/>
          </a:p>
        </p:txBody>
      </p:sp>
      <p:sp>
        <p:nvSpPr>
          <p:cNvPr id="14343" name="Rectangle 7"/>
          <p:cNvSpPr>
            <a:spLocks noGrp="1" noChangeArrowheads="1"/>
          </p:cNvSpPr>
          <p:nvPr>
            <p:ph type="sldNum" sz="quarter" idx="5"/>
          </p:nvPr>
        </p:nvSpPr>
        <p:spPr bwMode="auto">
          <a:xfrm>
            <a:off x="4023092" y="8917422"/>
            <a:ext cx="3077739" cy="469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229" tIns="47114" rIns="94229" bIns="47114" numCol="1" anchor="b" anchorCtr="0" compatLnSpc="1">
            <a:prstTxWarp prst="textNoShape">
              <a:avLst/>
            </a:prstTxWarp>
          </a:bodyPr>
          <a:lstStyle>
            <a:lvl1pPr algn="r">
              <a:defRPr sz="1200">
                <a:solidFill>
                  <a:schemeClr val="tx1"/>
                </a:solidFill>
                <a:latin typeface="Arial" charset="0"/>
                <a:cs typeface="+mn-cs"/>
              </a:defRPr>
            </a:lvl1pPr>
          </a:lstStyle>
          <a:p>
            <a:pPr>
              <a:defRPr/>
            </a:pPr>
            <a:fld id="{8FA03DF1-0740-4641-8846-A13960E4BC68}" type="slidenum">
              <a:rPr lang="en-US"/>
              <a:pPr>
                <a:defRPr/>
              </a:pPr>
              <a:t>‹nº›</a:t>
            </a:fld>
            <a:endParaRPr lang="en-US" dirty="0"/>
          </a:p>
        </p:txBody>
      </p:sp>
    </p:spTree>
    <p:extLst>
      <p:ext uri="{BB962C8B-B14F-4D97-AF65-F5344CB8AC3E}">
        <p14:creationId xmlns:p14="http://schemas.microsoft.com/office/powerpoint/2010/main" val="17698823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1</a:t>
            </a:fld>
            <a:endParaRPr lang="en-US" dirty="0"/>
          </a:p>
        </p:txBody>
      </p:sp>
    </p:spTree>
    <p:extLst>
      <p:ext uri="{BB962C8B-B14F-4D97-AF65-F5344CB8AC3E}">
        <p14:creationId xmlns:p14="http://schemas.microsoft.com/office/powerpoint/2010/main" val="40440819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457200"/>
            <a:r>
              <a:rPr lang="en-US" sz="1200" b="1" i="0" kern="1200" dirty="0">
                <a:solidFill>
                  <a:schemeClr val="tx1"/>
                </a:solidFill>
                <a:effectLst/>
                <a:latin typeface="Arial" charset="0"/>
                <a:ea typeface="+mn-ea"/>
                <a:cs typeface="+mn-cs"/>
              </a:rPr>
              <a:t>B2: </a:t>
            </a:r>
          </a:p>
          <a:p>
            <a:pPr marL="274320" indent="-457200"/>
            <a:r>
              <a:rPr lang="en-US" altLang="en-US" dirty="0"/>
              <a:t>1.  They were written in the past, but they are for our benefit today.</a:t>
            </a:r>
          </a:p>
          <a:p>
            <a:pPr marL="274320" indent="-457200"/>
            <a:r>
              <a:rPr lang="en-US" altLang="en-US" dirty="0"/>
              <a:t>2.  The Scriptures were written to teach us.</a:t>
            </a:r>
          </a:p>
          <a:p>
            <a:pPr marL="274320" indent="-457200"/>
            <a:r>
              <a:rPr lang="en-US" altLang="en-US" dirty="0"/>
              <a:t>3.  The Scriptures contain God’s truth, His word, His communications to us.</a:t>
            </a:r>
          </a:p>
          <a:p>
            <a:pPr marL="274320" indent="-457200"/>
            <a:r>
              <a:rPr lang="en-US" altLang="en-US" dirty="0"/>
              <a:t>4.  They were written down so that His word to us would not be lost.</a:t>
            </a:r>
          </a:p>
          <a:p>
            <a:pPr marL="274320" indent="-457200"/>
            <a:r>
              <a:rPr lang="en-US" altLang="en-US" dirty="0"/>
              <a:t>5.  We have a permanent record of what God wants us to know.</a:t>
            </a:r>
          </a:p>
          <a:p>
            <a:pPr marL="274320" indent="-457200"/>
            <a:r>
              <a:rPr lang="en-US" altLang="en-US" dirty="0"/>
              <a:t>6.  And it is recorded in the Scriptures.</a:t>
            </a:r>
          </a:p>
          <a:p>
            <a:pPr marL="274320" indent="-457200"/>
            <a:endParaRPr lang="en-US" altLang="en-US" dirty="0"/>
          </a:p>
          <a:p>
            <a:pPr marL="274320" indent="-457200"/>
            <a:r>
              <a:rPr lang="en-US" altLang="en-US" b="1" dirty="0"/>
              <a:t>B3:</a:t>
            </a:r>
          </a:p>
          <a:p>
            <a:pPr marL="274320" indent="-457200"/>
            <a:r>
              <a:rPr lang="en-US" altLang="en-US" dirty="0"/>
              <a:t>1.  Paul says here that the Scriptures bring us endurance in the faith and encouragement in the faith so that we have hope.</a:t>
            </a:r>
          </a:p>
          <a:p>
            <a:pPr marL="274320" indent="-457200"/>
            <a:r>
              <a:rPr lang="en-US" altLang="en-US" dirty="0"/>
              <a:t>2.  We have in the Scriptures the written word of God.</a:t>
            </a:r>
          </a:p>
          <a:p>
            <a:pPr marL="274320" indent="-457200"/>
            <a:r>
              <a:rPr lang="en-US" altLang="en-US" dirty="0"/>
              <a:t>3.  This is not some oracle handed down by word of mouth from who knows where.</a:t>
            </a:r>
          </a:p>
          <a:p>
            <a:pPr marL="274320" indent="-457200"/>
            <a:r>
              <a:rPr lang="en-US" altLang="en-US" dirty="0"/>
              <a:t>4.  These are inspired words written in known languages: Hebrew, Greek and Aramaic, that can be read, understood, and translated.</a:t>
            </a:r>
          </a:p>
          <a:p>
            <a:pPr marL="274320" indent="-457200"/>
            <a:r>
              <a:rPr lang="en-US" altLang="en-US" dirty="0"/>
              <a:t>5.  They have been written by prophets and apostles and other inspired writers and collected into the 66 books of the Bible that we accept today as the canon of Scripture.</a:t>
            </a:r>
          </a:p>
          <a:p>
            <a:pPr marL="274320" indent="-457200"/>
            <a:r>
              <a:rPr lang="en-US" altLang="en-US" dirty="0"/>
              <a:t>6.  The Scriptures provide us the knowledge on which to base our faith in God </a:t>
            </a:r>
          </a:p>
          <a:p>
            <a:pPr marL="274320" indent="-457200"/>
            <a:r>
              <a:rPr lang="en-US" altLang="en-US" dirty="0"/>
              <a:t>7.  When doubts arise, go back to the word; read it again; hang on to what it says; because God’s word is truth.</a:t>
            </a:r>
          </a:p>
          <a:p>
            <a:pPr marL="274320" indent="-457200"/>
            <a:r>
              <a:rPr lang="en-US" altLang="en-US" dirty="0"/>
              <a:t>8.  We can patiently endure the difficulties and doubts in life as we stand on the rock of the word of God.</a:t>
            </a:r>
          </a:p>
          <a:p>
            <a:pPr marL="274320" indent="-457200"/>
            <a:r>
              <a:rPr lang="en-US" altLang="en-US" dirty="0"/>
              <a:t>9.  We can be encouraged in the faith, knowing that God is faithful to His covenant promises and that He will work out the plan He has laid out in His Word.</a:t>
            </a:r>
          </a:p>
          <a:p>
            <a:pPr marL="274320" indent="-457200"/>
            <a:r>
              <a:rPr lang="en-US" altLang="en-US" dirty="0"/>
              <a:t>10. So we can look forward to the future with hope.</a:t>
            </a:r>
          </a:p>
          <a:p>
            <a:pPr marL="274320" marR="0" lvl="0" indent="-457200" algn="l" defTabSz="914400" rtl="0" eaLnBrk="0" fontAlgn="base" latinLnBrk="0" hangingPunct="0">
              <a:lnSpc>
                <a:spcPct val="100000"/>
              </a:lnSpc>
              <a:spcBef>
                <a:spcPct val="30000"/>
              </a:spcBef>
              <a:spcAft>
                <a:spcPct val="0"/>
              </a:spcAft>
              <a:buClrTx/>
              <a:buSzTx/>
              <a:buFontTx/>
              <a:buNone/>
              <a:tabLst/>
              <a:defRPr/>
            </a:pPr>
            <a:r>
              <a:rPr lang="en-US" altLang="en-US" dirty="0"/>
              <a:t>11. Hope is standing on the promises of God.</a:t>
            </a:r>
          </a:p>
          <a:p>
            <a:pPr marL="274320" indent="-457200"/>
            <a:r>
              <a:rPr lang="en-US" altLang="en-US" dirty="0"/>
              <a:t>12. Biblical hope is the firm assurance that God will do what He says in His word.</a:t>
            </a:r>
          </a:p>
          <a:p>
            <a:pPr marL="274320" indent="-457200"/>
            <a:r>
              <a:rPr lang="en-US" altLang="en-US" dirty="0"/>
              <a:t>13. He will redeem His people and give them eternal life.</a:t>
            </a:r>
          </a:p>
          <a:p>
            <a:pPr marL="274320" indent="-457200"/>
            <a:r>
              <a:rPr lang="en-US" altLang="en-US" dirty="0"/>
              <a:t>14. So we look for our Blessed Hope, the return of our Lord and Savior Jesus Christ.</a:t>
            </a:r>
          </a:p>
          <a:p>
            <a:pPr marL="274320" indent="-457200"/>
            <a:r>
              <a:rPr lang="en-US" altLang="en-US" dirty="0"/>
              <a:t>15. And if we are willing to follow what is written in the Word of God and receive Jesus as our Savior and Lord, we will be part of that great multitude that He is coming to save.</a:t>
            </a:r>
          </a:p>
          <a:p>
            <a:pPr marL="274320" indent="-457200"/>
            <a:r>
              <a:rPr lang="en-US" altLang="en-US" dirty="0"/>
              <a:t>16. The greatest thing we can learn from the Scriptures is how to be saved by trusting Jesus as a living Person for the forgiveness of our sins and eternal life with God.</a:t>
            </a:r>
          </a:p>
          <a:p>
            <a:pPr marL="274320" indent="-457200"/>
            <a:r>
              <a:rPr lang="en-US" altLang="en-US" dirty="0"/>
              <a:t>17. As Paul wrote in:</a:t>
            </a:r>
          </a:p>
          <a:p>
            <a:pPr marL="274320" indent="-457200"/>
            <a:r>
              <a:rPr lang="en-US" altLang="en-US" b="1" dirty="0"/>
              <a:t>Romans 10:17 NKJV </a:t>
            </a:r>
            <a:r>
              <a:rPr lang="en-US" altLang="en-US" dirty="0"/>
              <a:t>– So then faith comes by hearing, and hearing by the word of God.</a:t>
            </a:r>
          </a:p>
          <a:p>
            <a:pPr marL="274320" indent="-457200"/>
            <a:r>
              <a:rPr lang="en-US" altLang="en-US" dirty="0"/>
              <a:t>18. Or the translation I like even better:</a:t>
            </a:r>
          </a:p>
          <a:p>
            <a:pPr marL="274320" indent="-457200"/>
            <a:r>
              <a:rPr lang="en-US" altLang="en-US" b="1" dirty="0"/>
              <a:t>Romans 10:17 NLT </a:t>
            </a:r>
            <a:r>
              <a:rPr lang="en-US" altLang="en-US" dirty="0"/>
              <a:t>–  So faith [saving faith] comes from hearing, that is, hearing the Good News about Christ.</a:t>
            </a:r>
          </a:p>
          <a:p>
            <a:pPr marL="274320" indent="-457200"/>
            <a:r>
              <a:rPr lang="en-US" altLang="en-US" dirty="0"/>
              <a:t>19. And it is in the Scriptures that we hear the Gospel of salvation in Christ Jesus.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FA03DF1-0740-4641-8846-A13960E4BC68}"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941219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457200"/>
            <a:endParaRPr lang="en-US" dirty="0"/>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3</a:t>
            </a:fld>
            <a:endParaRPr lang="en-US" dirty="0"/>
          </a:p>
        </p:txBody>
      </p:sp>
    </p:spTree>
    <p:extLst>
      <p:ext uri="{BB962C8B-B14F-4D97-AF65-F5344CB8AC3E}">
        <p14:creationId xmlns:p14="http://schemas.microsoft.com/office/powerpoint/2010/main" val="3944285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274320"/>
            <a:r>
              <a:rPr lang="en-US" b="1" dirty="0"/>
              <a:t>B1:</a:t>
            </a:r>
          </a:p>
          <a:p>
            <a:pPr marL="274320" indent="-274320"/>
            <a:r>
              <a:rPr lang="en-US" dirty="0"/>
              <a:t>[See notes on linked slide.]</a:t>
            </a:r>
          </a:p>
          <a:p>
            <a:pPr marL="274320" indent="-274320"/>
            <a:endParaRPr lang="en-US" b="1" dirty="0"/>
          </a:p>
          <a:p>
            <a:pPr marL="274320" indent="-274320"/>
            <a:r>
              <a:rPr lang="en-US" b="1" dirty="0"/>
              <a:t>B2:</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t>1.  The word canon means reed or measuring stick.  </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t>2.  Only those books that measure up to the standard of divine communication are included in scripture.  </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t>3.  For Protestants, the canon is the 39 books of the OT and the 27 books of the NT giving 66 books of the Bible that are considered to be inspired.</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t>4.  Catholics accept 11 additional books in the OT that Protestants consider to be apocryphal or non-inspired.</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latin typeface="Arial" panose="020B0604020202020204" pitchFamily="34" charset="0"/>
              </a:rPr>
              <a:t>5.  These include such books as 1 and 2 Maccabees, Judith, Tobit, 1 &amp; 2 Esdras, Baruch, Letter of Jeremiah, etc.</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latin typeface="Arial" panose="020B0604020202020204" pitchFamily="34" charset="0"/>
              </a:rPr>
              <a:t>6.  It is from some of these apocryphal books that Catholics have adopted some false doctrines.</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latin typeface="Arial" panose="020B0604020202020204" pitchFamily="34" charset="0"/>
              </a:rPr>
              <a:t>7.  In particular, they get the doctrine of purgatory from </a:t>
            </a:r>
            <a:r>
              <a:rPr lang="en-US" dirty="0"/>
              <a:t>2 Maccabees 12:43–46.  </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t>8.  Based on that apocryphal non-inspired book, they believe you can pray for the dead, they can be forgiven and purified, and their souls can go from purgatory to heaven.  </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t>9.  This is total nonsense for Protestants.</a:t>
            </a:r>
          </a:p>
          <a:p>
            <a:pPr marL="274320" indent="-457200"/>
            <a:r>
              <a:rPr lang="en-US" altLang="en-US" dirty="0">
                <a:latin typeface="Arial" panose="020B0604020202020204" pitchFamily="34" charset="0"/>
              </a:rPr>
              <a:t>10. These OT apocryphal books were never in the OT canon.  </a:t>
            </a:r>
          </a:p>
          <a:p>
            <a:pPr marL="274320" indent="-457200"/>
            <a:r>
              <a:rPr lang="en-US" altLang="en-US" dirty="0">
                <a:latin typeface="Arial" panose="020B0604020202020204" pitchFamily="34" charset="0"/>
              </a:rPr>
              <a:t>11. But they were included in the Greek translation of the OT known as the Septuagint.</a:t>
            </a:r>
          </a:p>
          <a:p>
            <a:pPr marL="274320" indent="-457200"/>
            <a:r>
              <a:rPr lang="en-US" altLang="en-US" dirty="0">
                <a:latin typeface="Arial" panose="020B0604020202020204" pitchFamily="34" charset="0"/>
              </a:rPr>
              <a:t>12. They were declared to be Scripture by the Council of Trent in 1546 AD (some 1,500 years after the canon was established).</a:t>
            </a:r>
          </a:p>
          <a:p>
            <a:pPr marL="274320" indent="-457200"/>
            <a:r>
              <a:rPr lang="en-US" altLang="en-US" dirty="0">
                <a:latin typeface="Arial" panose="020B0604020202020204" pitchFamily="34" charset="0"/>
              </a:rPr>
              <a:t>13. Protestants deny that these books are canonical based on external evidence and internal evidence (what they say in contrast to canonical scripture).</a:t>
            </a:r>
          </a:p>
          <a:p>
            <a:pPr marL="274320" indent="-457200"/>
            <a:r>
              <a:rPr lang="en-US" altLang="en-US" dirty="0">
                <a:latin typeface="Arial" panose="020B0604020202020204" pitchFamily="34" charset="0"/>
              </a:rPr>
              <a:t>14. They were never recognized as scripture by the Jews, nor by Jesus, nor by the apostles, nor by the NT, nor by any of the Church Fathers. </a:t>
            </a:r>
          </a:p>
          <a:p>
            <a:pPr marL="274320" marR="0" lvl="0" indent="-457200" algn="l" defTabSz="914400" rtl="0" eaLnBrk="0" fontAlgn="base" latinLnBrk="0" hangingPunct="0">
              <a:lnSpc>
                <a:spcPct val="100000"/>
              </a:lnSpc>
              <a:spcBef>
                <a:spcPct val="30000"/>
              </a:spcBef>
              <a:spcAft>
                <a:spcPct val="0"/>
              </a:spcAft>
              <a:buClrTx/>
              <a:buSzTx/>
              <a:buFontTx/>
              <a:buNone/>
              <a:tabLst/>
              <a:defRPr/>
            </a:pPr>
            <a:endParaRPr lang="en-US" altLang="en-US" dirty="0"/>
          </a:p>
          <a:p>
            <a:pPr marL="274320" marR="0" lvl="0" indent="-457200" algn="l" defTabSz="914400" rtl="0" eaLnBrk="0" fontAlgn="base" latinLnBrk="0" hangingPunct="0">
              <a:lnSpc>
                <a:spcPct val="100000"/>
              </a:lnSpc>
              <a:spcBef>
                <a:spcPct val="30000"/>
              </a:spcBef>
              <a:spcAft>
                <a:spcPct val="0"/>
              </a:spcAft>
              <a:buClrTx/>
              <a:buSzTx/>
              <a:buFontTx/>
              <a:buNone/>
              <a:tabLst/>
              <a:defRPr/>
            </a:pPr>
            <a:r>
              <a:rPr lang="en-US" altLang="en-US" b="1" dirty="0"/>
              <a:t>B3:</a:t>
            </a:r>
          </a:p>
          <a:p>
            <a:pPr marL="274320" indent="-457200"/>
            <a:r>
              <a:rPr lang="en-US" altLang="en-US" dirty="0">
                <a:latin typeface="Arial" panose="020B0604020202020204" pitchFamily="34" charset="0"/>
              </a:rPr>
              <a:t>1.  The best indication we have is what the NT writers and Jesus himself considered to be inspired scripture.</a:t>
            </a:r>
          </a:p>
          <a:p>
            <a:pPr marL="274320" indent="-457200"/>
            <a:r>
              <a:rPr lang="en-US" altLang="en-US" dirty="0">
                <a:latin typeface="Arial" panose="020B0604020202020204" pitchFamily="34" charset="0"/>
              </a:rPr>
              <a:t>2.  We get some indication of that from what OT scriptures are quoted in the NT.</a:t>
            </a:r>
          </a:p>
          <a:p>
            <a:pPr marL="274320" indent="-457200"/>
            <a:r>
              <a:rPr lang="en-US" altLang="en-US" dirty="0">
                <a:latin typeface="Arial" panose="020B0604020202020204" pitchFamily="34" charset="0"/>
              </a:rPr>
              <a:t>3.  Virtually all Protestant churches accept the Hebrew </a:t>
            </a:r>
            <a:r>
              <a:rPr lang="en-US" altLang="en-US" dirty="0" err="1">
                <a:latin typeface="Arial" panose="020B0604020202020204" pitchFamily="34" charset="0"/>
              </a:rPr>
              <a:t>Massoretic</a:t>
            </a:r>
            <a:r>
              <a:rPr lang="en-US" altLang="en-US" dirty="0">
                <a:latin typeface="Arial" panose="020B0604020202020204" pitchFamily="34" charset="0"/>
              </a:rPr>
              <a:t> text as inspired.  </a:t>
            </a:r>
          </a:p>
          <a:p>
            <a:pPr marL="274320" indent="-457200"/>
            <a:r>
              <a:rPr lang="en-US" altLang="en-US" dirty="0">
                <a:latin typeface="Arial" panose="020B0604020202020204" pitchFamily="34" charset="0"/>
              </a:rPr>
              <a:t>4.  The Hebrew Bible based on this text is called the </a:t>
            </a:r>
            <a:r>
              <a:rPr lang="en-US" altLang="en-US" dirty="0" err="1">
                <a:latin typeface="Arial" panose="020B0604020202020204" pitchFamily="34" charset="0"/>
              </a:rPr>
              <a:t>Tenakh</a:t>
            </a:r>
            <a:r>
              <a:rPr lang="en-US" altLang="en-US" dirty="0">
                <a:latin typeface="Arial" panose="020B0604020202020204" pitchFamily="34" charset="0"/>
              </a:rPr>
              <a:t> in Hebrew.</a:t>
            </a:r>
          </a:p>
          <a:p>
            <a:pPr marL="274320" indent="-457200"/>
            <a:r>
              <a:rPr lang="en-US" altLang="en-US" dirty="0">
                <a:latin typeface="Arial" panose="020B0604020202020204" pitchFamily="34" charset="0"/>
              </a:rPr>
              <a:t>5.  It consisted of three sections: the Torah or law (first 5 books of Moses), the prophets (all the prophets) and the writings (the historical and poetic books).</a:t>
            </a:r>
          </a:p>
          <a:p>
            <a:pPr marL="274320" indent="-457200"/>
            <a:r>
              <a:rPr lang="en-US" altLang="en-US" dirty="0">
                <a:latin typeface="Arial" panose="020B0604020202020204" pitchFamily="34" charset="0"/>
              </a:rPr>
              <a:t>6.  It is clear that Jesus accepted all three of these section of Scripture in the OT.</a:t>
            </a:r>
          </a:p>
          <a:p>
            <a:pPr marL="274320" indent="-457200"/>
            <a:r>
              <a:rPr lang="en-US" altLang="en-US" dirty="0">
                <a:latin typeface="Arial" panose="020B0604020202020204" pitchFamily="34" charset="0"/>
              </a:rPr>
              <a:t>7.  Here’s what He said in </a:t>
            </a:r>
          </a:p>
          <a:p>
            <a:pPr marL="274320" indent="-457200"/>
            <a:r>
              <a:rPr lang="en-US" altLang="en-US" b="1" dirty="0">
                <a:latin typeface="Arial" panose="020B0604020202020204" pitchFamily="34" charset="0"/>
              </a:rPr>
              <a:t>Luke 24:44 ESV </a:t>
            </a:r>
            <a:r>
              <a:rPr lang="en-US" altLang="en-US" dirty="0">
                <a:latin typeface="Arial" panose="020B0604020202020204" pitchFamily="34" charset="0"/>
              </a:rPr>
              <a:t>– Then he said to them, "These are my words that I spoke to you while I was still with you, that everything written about me in the Law of Moses and the Prophets and the Psalms must be fulfilled."</a:t>
            </a:r>
          </a:p>
          <a:p>
            <a:pPr marL="274320" indent="-457200"/>
            <a:r>
              <a:rPr lang="en-US" altLang="en-US" dirty="0">
                <a:latin typeface="Arial" panose="020B0604020202020204" pitchFamily="34" charset="0"/>
              </a:rPr>
              <a:t>8.  The Tanakh had 24 books which are identical to our 39 books of the OT.</a:t>
            </a:r>
          </a:p>
          <a:p>
            <a:pPr marL="274320" indent="-457200"/>
            <a:r>
              <a:rPr lang="en-US" altLang="en-US" dirty="0">
                <a:latin typeface="Arial" panose="020B0604020202020204" pitchFamily="34" charset="0"/>
              </a:rPr>
              <a:t>9.  However, they combined all the minor prophets into one book and numbered as one book all the “1</a:t>
            </a:r>
            <a:r>
              <a:rPr lang="en-US" altLang="en-US" baseline="30000" dirty="0">
                <a:latin typeface="Arial" panose="020B0604020202020204" pitchFamily="34" charset="0"/>
              </a:rPr>
              <a:t>st</a:t>
            </a:r>
            <a:r>
              <a:rPr lang="en-US" altLang="en-US" dirty="0">
                <a:latin typeface="Arial" panose="020B0604020202020204" pitchFamily="34" charset="0"/>
              </a:rPr>
              <a:t> and 2</a:t>
            </a:r>
            <a:r>
              <a:rPr lang="en-US" altLang="en-US" baseline="30000" dirty="0">
                <a:latin typeface="Arial" panose="020B0604020202020204" pitchFamily="34" charset="0"/>
              </a:rPr>
              <a:t>nd</a:t>
            </a:r>
            <a:r>
              <a:rPr lang="en-US" altLang="en-US" dirty="0">
                <a:latin typeface="Arial" panose="020B0604020202020204" pitchFamily="34" charset="0"/>
              </a:rPr>
              <a:t>” OT books (also Ezra and Nehemiah were one book).</a:t>
            </a:r>
          </a:p>
          <a:p>
            <a:pPr marL="274320" indent="-457200"/>
            <a:r>
              <a:rPr lang="en-US" altLang="en-US" dirty="0">
                <a:latin typeface="Arial" panose="020B0604020202020204" pitchFamily="34" charset="0"/>
              </a:rPr>
              <a:t>10. Since Jesus and the Apostles quoted from the OT canon and did not dispute it, we accept the Tanakh for our OT.</a:t>
            </a:r>
          </a:p>
          <a:p>
            <a:pPr marL="274320" marR="0" lvl="0" indent="-457200" algn="l" defTabSz="914400" rtl="0" eaLnBrk="0" fontAlgn="base" latinLnBrk="0" hangingPunct="0">
              <a:lnSpc>
                <a:spcPct val="100000"/>
              </a:lnSpc>
              <a:spcBef>
                <a:spcPct val="30000"/>
              </a:spcBef>
              <a:spcAft>
                <a:spcPct val="0"/>
              </a:spcAft>
              <a:buClrTx/>
              <a:buSzTx/>
              <a:buFontTx/>
              <a:buNone/>
              <a:tabLst/>
              <a:defRPr/>
            </a:pPr>
            <a:r>
              <a:rPr lang="en-US" altLang="en-US" dirty="0"/>
              <a:t>11. So, our Protestant OT is exactly the same as the OT that Jesus and the apostles accepted.</a:t>
            </a:r>
          </a:p>
          <a:p>
            <a:pPr marL="274320" marR="0" lvl="0" indent="-457200" algn="l" defTabSz="914400" rtl="0" eaLnBrk="0" fontAlgn="base" latinLnBrk="0" hangingPunct="0">
              <a:lnSpc>
                <a:spcPct val="100000"/>
              </a:lnSpc>
              <a:spcBef>
                <a:spcPct val="30000"/>
              </a:spcBef>
              <a:spcAft>
                <a:spcPct val="0"/>
              </a:spcAft>
              <a:buClrTx/>
              <a:buSzTx/>
              <a:buFontTx/>
              <a:buNone/>
              <a:tabLst/>
              <a:defRPr/>
            </a:pPr>
            <a:endParaRPr lang="en-US" altLang="en-US" dirty="0"/>
          </a:p>
          <a:p>
            <a:pPr marL="274320" marR="0" lvl="0" indent="-457200" algn="l" defTabSz="914400" rtl="0" eaLnBrk="0" fontAlgn="base" latinLnBrk="0" hangingPunct="0">
              <a:lnSpc>
                <a:spcPct val="100000"/>
              </a:lnSpc>
              <a:spcBef>
                <a:spcPct val="30000"/>
              </a:spcBef>
              <a:spcAft>
                <a:spcPct val="0"/>
              </a:spcAft>
              <a:buClrTx/>
              <a:buSzTx/>
              <a:buFontTx/>
              <a:buNone/>
              <a:tabLst/>
              <a:defRPr/>
            </a:pPr>
            <a:r>
              <a:rPr lang="en-US" altLang="en-US" b="1" dirty="0"/>
              <a:t>B4:</a:t>
            </a:r>
          </a:p>
          <a:p>
            <a:pPr marL="274320" marR="0" lvl="0" indent="-457200" algn="l" defTabSz="914400" rtl="0" eaLnBrk="0" fontAlgn="base" latinLnBrk="0" hangingPunct="0">
              <a:lnSpc>
                <a:spcPct val="100000"/>
              </a:lnSpc>
              <a:spcBef>
                <a:spcPct val="30000"/>
              </a:spcBef>
              <a:spcAft>
                <a:spcPct val="0"/>
              </a:spcAft>
              <a:buClrTx/>
              <a:buSzTx/>
              <a:buFontTx/>
              <a:buNone/>
              <a:tabLst/>
              <a:defRPr/>
            </a:pPr>
            <a:r>
              <a:rPr lang="en-US" b="0" dirty="0"/>
              <a:t>[See notes on linked slide.]</a:t>
            </a:r>
          </a:p>
          <a:p>
            <a:pPr marL="274320" marR="0" lvl="0" indent="-457200" algn="l" defTabSz="914400" rtl="0" eaLnBrk="0" fontAlgn="base" latinLnBrk="0" hangingPunct="0">
              <a:lnSpc>
                <a:spcPct val="100000"/>
              </a:lnSpc>
              <a:spcBef>
                <a:spcPct val="30000"/>
              </a:spcBef>
              <a:spcAft>
                <a:spcPct val="0"/>
              </a:spcAft>
              <a:buClrTx/>
              <a:buSzTx/>
              <a:buFontTx/>
              <a:buNone/>
              <a:tabLst/>
              <a:defRPr/>
            </a:pPr>
            <a:endParaRPr lang="en-US" altLang="en-US" dirty="0"/>
          </a:p>
          <a:p>
            <a:pPr marL="274320" indent="-457200"/>
            <a:r>
              <a:rPr lang="en-US" b="1" dirty="0"/>
              <a:t>B5:</a:t>
            </a:r>
          </a:p>
          <a:p>
            <a:pPr marL="274320" indent="-457200"/>
            <a:r>
              <a:rPr lang="en-US" altLang="en-US" dirty="0">
                <a:latin typeface="Arial" panose="020B0604020202020204" pitchFamily="34" charset="0"/>
              </a:rPr>
              <a:t>1.  In the collection of the NT canon, we have to exercise faith that God was watching over the process.  </a:t>
            </a:r>
          </a:p>
          <a:p>
            <a:pPr marL="274320" indent="-457200"/>
            <a:r>
              <a:rPr lang="en-US" altLang="en-US" dirty="0">
                <a:latin typeface="Arial" panose="020B0604020202020204" pitchFamily="34" charset="0"/>
              </a:rPr>
              <a:t>2.  When it comes to the NT, there is really no dispute: all branches of Christianity (Protestant, RC, Eastern Orthodox, Coptic, Syriac, etc.) accept the same canonical books for the NT.</a:t>
            </a:r>
          </a:p>
          <a:p>
            <a:pPr marL="274320" indent="-457200"/>
            <a:r>
              <a:rPr lang="en-US" altLang="en-US" dirty="0">
                <a:latin typeface="Arial" panose="020B0604020202020204" pitchFamily="34" charset="0"/>
              </a:rPr>
              <a:t>3.  Here is the basis of deciding if a book is canonical:</a:t>
            </a:r>
            <a:endParaRPr lang="en-US" altLang="en-US" b="1" dirty="0">
              <a:latin typeface="Arial" panose="020B0604020202020204" pitchFamily="34" charset="0"/>
            </a:endParaRPr>
          </a:p>
          <a:p>
            <a:pPr marL="731520" lvl="1" indent="-457200"/>
            <a:r>
              <a:rPr lang="en-US" altLang="en-US" b="1" dirty="0">
                <a:latin typeface="Arial" panose="020B0604020202020204" pitchFamily="34" charset="0"/>
              </a:rPr>
              <a:t>Apostolic authority:</a:t>
            </a:r>
            <a:r>
              <a:rPr lang="en-US" altLang="en-US" dirty="0">
                <a:latin typeface="Arial" panose="020B0604020202020204" pitchFamily="34" charset="0"/>
              </a:rPr>
              <a:t> Was it written by an apostle or a close associate (</a:t>
            </a:r>
            <a:r>
              <a:rPr lang="en-US" altLang="en-US" dirty="0" err="1">
                <a:latin typeface="Arial" panose="020B0604020202020204" pitchFamily="34" charset="0"/>
              </a:rPr>
              <a:t>e.g</a:t>
            </a:r>
            <a:r>
              <a:rPr lang="en-US" altLang="en-US" dirty="0">
                <a:latin typeface="Arial" panose="020B0604020202020204" pitchFamily="34" charset="0"/>
              </a:rPr>
              <a:t>, Luke, Mark, writer to the Hebrews)?</a:t>
            </a:r>
          </a:p>
          <a:p>
            <a:pPr marL="731520" lvl="1" indent="-457200"/>
            <a:r>
              <a:rPr lang="en-US" altLang="en-US" b="1" dirty="0">
                <a:latin typeface="Arial" panose="020B0604020202020204" pitchFamily="34" charset="0"/>
              </a:rPr>
              <a:t>Content.</a:t>
            </a:r>
            <a:r>
              <a:rPr lang="en-US" altLang="en-US" dirty="0">
                <a:latin typeface="Arial" panose="020B0604020202020204" pitchFamily="34" charset="0"/>
              </a:rPr>
              <a:t>  Was it consistent in subject matter and content with other Scripture?</a:t>
            </a:r>
          </a:p>
          <a:p>
            <a:pPr marL="731520" lvl="1" indent="-457200"/>
            <a:r>
              <a:rPr lang="en-US" altLang="en-US" b="1" dirty="0">
                <a:latin typeface="Arial" panose="020B0604020202020204" pitchFamily="34" charset="0"/>
              </a:rPr>
              <a:t>Inspiration:</a:t>
            </a:r>
            <a:r>
              <a:rPr lang="en-US" altLang="en-US" dirty="0">
                <a:latin typeface="Arial" panose="020B0604020202020204" pitchFamily="34" charset="0"/>
              </a:rPr>
              <a:t>  Did the book give evidence of being inspired and consistent with other Scripture?</a:t>
            </a:r>
          </a:p>
          <a:p>
            <a:pPr marL="731520" lvl="1" indent="-457200"/>
            <a:r>
              <a:rPr lang="en-US" altLang="en-US" b="1" dirty="0">
                <a:latin typeface="Arial" panose="020B0604020202020204" pitchFamily="34" charset="0"/>
              </a:rPr>
              <a:t>Acceptance: </a:t>
            </a:r>
            <a:r>
              <a:rPr lang="en-US" altLang="en-US" dirty="0">
                <a:latin typeface="Arial" panose="020B0604020202020204" pitchFamily="34" charset="0"/>
              </a:rPr>
              <a:t> Was it universally accepted by the church as being genuine.</a:t>
            </a:r>
          </a:p>
          <a:p>
            <a:pPr marL="274320" indent="-457200"/>
            <a:r>
              <a:rPr lang="en-US" altLang="en-US" dirty="0">
                <a:latin typeface="Arial" panose="020B0604020202020204" pitchFamily="34" charset="0"/>
              </a:rPr>
              <a:t>4.  A number of books were in question, but eventually all came to be universally accepted by about 400 AD.</a:t>
            </a:r>
          </a:p>
          <a:p>
            <a:pPr marL="274320" indent="-457200"/>
            <a:r>
              <a:rPr lang="en-US" altLang="en-US" dirty="0">
                <a:latin typeface="Arial" panose="020B0604020202020204" pitchFamily="34" charset="0"/>
              </a:rPr>
              <a:t>5.  Books that were questioned were: Hebrews, James, 2 Peter, 2 and 3 John, Jude, and Revelation.</a:t>
            </a:r>
          </a:p>
          <a:p>
            <a:pPr marL="274320" indent="-457200"/>
            <a:r>
              <a:rPr lang="en-US" altLang="en-US" dirty="0">
                <a:latin typeface="Arial" panose="020B0604020202020204" pitchFamily="34" charset="0"/>
              </a:rPr>
              <a:t>6.  Certainly, it seams reasonable to conclude that God watched over the selection of the canonical books of Scripture and preserved their accurate transmission.</a:t>
            </a:r>
          </a:p>
          <a:p>
            <a:pPr marL="274320" indent="-457200"/>
            <a:r>
              <a:rPr lang="en-US" altLang="en-US" dirty="0">
                <a:latin typeface="Arial" panose="020B0604020202020204" pitchFamily="34" charset="0"/>
              </a:rPr>
              <a:t>7.  We know that the OT scribes were very particular in copying the OT Scriptures.</a:t>
            </a:r>
          </a:p>
          <a:p>
            <a:pPr marL="274320" indent="-457200"/>
            <a:r>
              <a:rPr lang="en-US" altLang="en-US" dirty="0">
                <a:latin typeface="Arial" panose="020B0604020202020204" pitchFamily="34" charset="0"/>
              </a:rPr>
              <a:t>8.  The Dead Sea Scrolls allow us to compare manuscripts that were about 1000 years apart in age.</a:t>
            </a:r>
          </a:p>
          <a:p>
            <a:pPr marL="274320" indent="-457200"/>
            <a:r>
              <a:rPr lang="en-US" altLang="en-US" dirty="0">
                <a:latin typeface="Arial" panose="020B0604020202020204" pitchFamily="34" charset="0"/>
              </a:rPr>
              <a:t>9.  And over those thousand years of copying, there were no substantive changes in the meaning of the text.</a:t>
            </a:r>
          </a:p>
          <a:p>
            <a:pPr marL="274320" indent="-457200"/>
            <a:r>
              <a:rPr lang="en-US" altLang="en-US" dirty="0">
                <a:latin typeface="Arial" panose="020B0604020202020204" pitchFamily="34" charset="0"/>
              </a:rPr>
              <a:t>10. Maybe a few spelling changes or word order but nothing that changed the meaning.</a:t>
            </a:r>
          </a:p>
          <a:p>
            <a:pPr marL="274320" indent="-457200"/>
            <a:r>
              <a:rPr lang="en-US" altLang="en-US" dirty="0">
                <a:latin typeface="Arial" panose="020B0604020202020204" pitchFamily="34" charset="0"/>
              </a:rPr>
              <a:t>11. For NT writings, the Lord saw fit to preserve a very large number of early Greek manuscripts, thousands of them.</a:t>
            </a:r>
          </a:p>
          <a:p>
            <a:pPr marL="274320" indent="-457200"/>
            <a:r>
              <a:rPr lang="en-US" altLang="en-US" dirty="0">
                <a:latin typeface="Arial" panose="020B0604020202020204" pitchFamily="34" charset="0"/>
              </a:rPr>
              <a:t>12. So by the process of textual criticism, scholars could work back to get very close to the original autographs, written by the apostles or their associates.</a:t>
            </a:r>
          </a:p>
          <a:p>
            <a:pPr marL="274320" indent="-457200"/>
            <a:endParaRPr lang="en-US" altLang="en-US" dirty="0">
              <a:latin typeface="Arial" panose="020B0604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FA03DF1-0740-4641-8846-A13960E4BC68}"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466284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p:spPr>
        <p:txBody>
          <a:bodyPr/>
          <a:lstStyle/>
          <a:p>
            <a:pPr marL="274320" indent="-274320"/>
            <a:r>
              <a:rPr lang="en-US" altLang="en-US" b="0" dirty="0"/>
              <a:t>1.  Folks, just let me give you a heads up.</a:t>
            </a:r>
          </a:p>
          <a:p>
            <a:pPr marL="274320" indent="-274320"/>
            <a:r>
              <a:rPr lang="en-US" altLang="en-US" b="0" dirty="0"/>
              <a:t>2.  There is a lot of information on this slide.</a:t>
            </a:r>
          </a:p>
          <a:p>
            <a:pPr marL="274320" indent="-274320"/>
            <a:r>
              <a:rPr lang="en-US" altLang="en-US" b="0" dirty="0"/>
              <a:t>3.  I have tried to summarize the information on tables that we can </a:t>
            </a:r>
            <a:r>
              <a:rPr lang="en-US" altLang="en-US" b="0" dirty="0" err="1"/>
              <a:t>puruse</a:t>
            </a:r>
            <a:r>
              <a:rPr lang="en-US" altLang="en-US" b="0" dirty="0"/>
              <a:t> without spending much time on any one thing.</a:t>
            </a:r>
          </a:p>
          <a:p>
            <a:pPr marL="274320" indent="-274320"/>
            <a:r>
              <a:rPr lang="en-US" altLang="en-US" b="0" dirty="0"/>
              <a:t>4.  My thanks to Perplexity AI for much of this information.</a:t>
            </a:r>
          </a:p>
          <a:p>
            <a:pPr marL="274320" indent="-274320"/>
            <a:r>
              <a:rPr lang="en-US" altLang="en-US" b="0" dirty="0"/>
              <a:t>5.  I hope it’s not too boring, but we will end on what I think is a very interesting structural arrangement.</a:t>
            </a:r>
          </a:p>
          <a:p>
            <a:pPr marL="274320" indent="-274320"/>
            <a:endParaRPr lang="en-US" altLang="en-US" b="1" dirty="0"/>
          </a:p>
          <a:p>
            <a:pPr marL="274320" indent="-274320"/>
            <a:r>
              <a:rPr lang="en-US" altLang="en-US" b="1" dirty="0"/>
              <a:t>B1:</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altLang="en-US" dirty="0"/>
              <a:t>[See notes on linked slide.]</a:t>
            </a:r>
          </a:p>
          <a:p>
            <a:pPr marL="274320" indent="-274320"/>
            <a:endParaRPr lang="en-US" altLang="en-US" b="1" dirty="0"/>
          </a:p>
          <a:p>
            <a:pPr marL="274320" indent="-274320"/>
            <a:r>
              <a:rPr lang="en-US" altLang="en-US" b="1" dirty="0"/>
              <a:t>B2:</a:t>
            </a:r>
          </a:p>
          <a:p>
            <a:pPr marL="274320" indent="-274320"/>
            <a:r>
              <a:rPr lang="en-US" altLang="en-US" dirty="0"/>
              <a:t>[See notes on linked slide.]</a:t>
            </a:r>
          </a:p>
          <a:p>
            <a:pPr marL="274320" indent="-274320"/>
            <a:endParaRPr lang="en-US" altLang="en-US" dirty="0"/>
          </a:p>
          <a:p>
            <a:pPr marL="274320" indent="-274320"/>
            <a:r>
              <a:rPr lang="en-US" altLang="en-US" b="1" dirty="0"/>
              <a:t>B3:</a:t>
            </a:r>
          </a:p>
          <a:p>
            <a:pPr marL="274320" indent="-274320"/>
            <a:r>
              <a:rPr lang="en-US" altLang="en-US" dirty="0"/>
              <a:t>[See notes on linked slide.]</a:t>
            </a:r>
          </a:p>
          <a:p>
            <a:pPr marL="274320" indent="-274320"/>
            <a:endParaRPr lang="en-US" alt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AA015EC-405A-4E63-91F5-23ECC86D3CB2}"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274320"/>
            <a:r>
              <a:rPr lang="en-US" b="1" baseline="0" dirty="0"/>
              <a:t>B1: </a:t>
            </a:r>
          </a:p>
          <a:p>
            <a:pPr marL="274320" indent="-274320"/>
            <a:r>
              <a:rPr lang="en-US" b="0" baseline="0" dirty="0"/>
              <a:t>[See notes on linked slide.]</a:t>
            </a:r>
          </a:p>
          <a:p>
            <a:pPr marL="274320" indent="-274320"/>
            <a:endParaRPr lang="en-US" b="0" baseline="0" dirty="0"/>
          </a:p>
          <a:p>
            <a:pPr marL="274320" indent="-274320"/>
            <a:r>
              <a:rPr lang="en-US" b="1" baseline="0" dirty="0"/>
              <a:t>B2:</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b="0" baseline="0" dirty="0"/>
              <a:t>[See notes on linked slide.]</a:t>
            </a:r>
          </a:p>
          <a:p>
            <a:pPr marL="274320" marR="0" lvl="0" indent="-274320" algn="l" defTabSz="914400" rtl="0" eaLnBrk="0" fontAlgn="base" latinLnBrk="0" hangingPunct="0">
              <a:lnSpc>
                <a:spcPct val="100000"/>
              </a:lnSpc>
              <a:spcBef>
                <a:spcPct val="30000"/>
              </a:spcBef>
              <a:spcAft>
                <a:spcPct val="0"/>
              </a:spcAft>
              <a:buClrTx/>
              <a:buSzTx/>
              <a:buFontTx/>
              <a:buNone/>
              <a:tabLst/>
              <a:defRPr/>
            </a:pPr>
            <a:endParaRPr lang="en-US" b="0" baseline="0" dirty="0"/>
          </a:p>
          <a:p>
            <a:pPr marL="274320" indent="-274320"/>
            <a:r>
              <a:rPr lang="en-US" b="1" baseline="0" dirty="0"/>
              <a:t>B3:</a:t>
            </a:r>
          </a:p>
          <a:p>
            <a:pPr marL="274320" marR="0" lvl="0" indent="-274320" algn="l" defTabSz="914400" rtl="0" eaLnBrk="0" fontAlgn="base" latinLnBrk="0" hangingPunct="0">
              <a:lnSpc>
                <a:spcPct val="100000"/>
              </a:lnSpc>
              <a:spcBef>
                <a:spcPct val="30000"/>
              </a:spcBef>
              <a:spcAft>
                <a:spcPct val="0"/>
              </a:spcAft>
              <a:buClrTx/>
              <a:buSzTx/>
              <a:buFontTx/>
              <a:buNone/>
              <a:tabLst/>
              <a:defRPr/>
            </a:pPr>
            <a:r>
              <a:rPr lang="en-US" b="0" baseline="0" dirty="0"/>
              <a:t>[See notes on linked slide.]</a:t>
            </a:r>
          </a:p>
          <a:p>
            <a:pPr marL="274320" marR="0" lvl="0" indent="-274320" algn="l" defTabSz="914400" rtl="0" eaLnBrk="0" fontAlgn="base" latinLnBrk="0" hangingPunct="0">
              <a:lnSpc>
                <a:spcPct val="100000"/>
              </a:lnSpc>
              <a:spcBef>
                <a:spcPct val="30000"/>
              </a:spcBef>
              <a:spcAft>
                <a:spcPct val="0"/>
              </a:spcAft>
              <a:buClrTx/>
              <a:buSzTx/>
              <a:buFontTx/>
              <a:buNone/>
              <a:tabLst/>
              <a:defRPr/>
            </a:pPr>
            <a:endParaRPr lang="en-US" b="0" baseline="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FA03DF1-0740-4641-8846-A13960E4BC68}"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3610461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274320"/>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FA03DF1-0740-4641-8846-A13960E4BC68}"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806985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F6101-D6B6-41A5-A368-2B7B14B568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89DE56-06B6-E1DD-827C-737A6763C8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A5F949-52A8-6E9C-EBC9-D2B369402D88}"/>
              </a:ext>
            </a:extLst>
          </p:cNvPr>
          <p:cNvSpPr>
            <a:spLocks noGrp="1"/>
          </p:cNvSpPr>
          <p:nvPr>
            <p:ph type="body" idx="1"/>
          </p:nvPr>
        </p:nvSpPr>
        <p:spPr/>
        <p:txBody>
          <a:bodyPr/>
          <a:lstStyle/>
          <a:p>
            <a:pPr marL="274320" indent="-274320"/>
            <a:endParaRPr lang="en-US" dirty="0"/>
          </a:p>
        </p:txBody>
      </p:sp>
      <p:sp>
        <p:nvSpPr>
          <p:cNvPr id="4" name="Slide Number Placeholder 3">
            <a:extLst>
              <a:ext uri="{FF2B5EF4-FFF2-40B4-BE49-F238E27FC236}">
                <a16:creationId xmlns:a16="http://schemas.microsoft.com/office/drawing/2014/main" id="{46138C0E-7826-CA3D-188D-ADA075489B50}"/>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FA03DF1-0740-4641-8846-A13960E4BC68}"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2778204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FA03DF1-0740-4641-8846-A13960E4BC68}"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0903277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8AC8EBC-2397-47E1-952A-8B4464872471}"/>
              </a:ext>
            </a:extLst>
          </p:cNvPr>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772CB98-8A5A-4FED-BDA0-C6AEDED91154}" type="slidenum">
              <a:rPr kumimoji="0" lang="en-US" altLang="en-US" sz="1200" b="0" i="0" u="none" strike="noStrike" kern="1200" cap="none" spc="0" normalizeH="0" baseline="0" noProof="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1627138" name="Rectangle 2">
            <a:extLst>
              <a:ext uri="{FF2B5EF4-FFF2-40B4-BE49-F238E27FC236}">
                <a16:creationId xmlns:a16="http://schemas.microsoft.com/office/drawing/2014/main" id="{AB0658E2-5FC7-45EF-897B-DD4D69C8EFC8}"/>
              </a:ext>
            </a:extLst>
          </p:cNvPr>
          <p:cNvSpPr>
            <a:spLocks noGrp="1" noRot="1" noChangeAspect="1" noChangeArrowheads="1" noTextEdit="1"/>
          </p:cNvSpPr>
          <p:nvPr>
            <p:ph type="sldImg"/>
          </p:nvPr>
        </p:nvSpPr>
        <p:spPr>
          <a:ln/>
        </p:spPr>
      </p:sp>
      <p:sp>
        <p:nvSpPr>
          <p:cNvPr id="1627139" name="Rectangle 3">
            <a:extLst>
              <a:ext uri="{FF2B5EF4-FFF2-40B4-BE49-F238E27FC236}">
                <a16:creationId xmlns:a16="http://schemas.microsoft.com/office/drawing/2014/main" id="{11C274E4-7652-4368-B239-D6F2AE0512DB}"/>
              </a:ext>
            </a:extLst>
          </p:cNvPr>
          <p:cNvSpPr>
            <a:spLocks noGrp="1" noChangeArrowheads="1"/>
          </p:cNvSpPr>
          <p:nvPr>
            <p:ph type="body" idx="1"/>
          </p:nvPr>
        </p:nvSpPr>
        <p:spPr/>
        <p:txBody>
          <a:bodyPr/>
          <a:lstStyle/>
          <a:p>
            <a:pPr marL="274320" indent="-457200"/>
            <a:r>
              <a:rPr lang="en-US" altLang="en-US" b="1" dirty="0"/>
              <a:t>Q1: What defines Scripture according to this verse?</a:t>
            </a:r>
          </a:p>
          <a:p>
            <a:pPr marL="274320" indent="-457200"/>
            <a:r>
              <a:rPr lang="en-US" altLang="en-US" dirty="0"/>
              <a:t>Scripture is inspired by God; it is literally “God-breathed.”</a:t>
            </a:r>
          </a:p>
          <a:p>
            <a:pPr marL="274320" indent="-457200"/>
            <a:r>
              <a:rPr lang="en-US" altLang="en-US" dirty="0"/>
              <a:t>So there is a divine component as well as human to the words of Scripture.</a:t>
            </a:r>
          </a:p>
          <a:p>
            <a:pPr marL="274320" indent="-457200"/>
            <a:r>
              <a:rPr lang="en-US" altLang="en-US" dirty="0"/>
              <a:t>God is at work in producing Scripture so that it conveys divine truth that is good for teaching, reproof, correction, and training in righteousness.</a:t>
            </a:r>
          </a:p>
          <a:p>
            <a:pPr marL="274320" indent="-457200"/>
            <a:r>
              <a:rPr lang="en-US" altLang="en-US" dirty="0"/>
              <a:t>In the previous verse, Paul says of Timothy:</a:t>
            </a:r>
          </a:p>
          <a:p>
            <a:pPr marL="274320" indent="-457200"/>
            <a:r>
              <a:rPr lang="en-US" altLang="en-US" b="1" dirty="0"/>
              <a:t>2 Timothy 3:15 ESV </a:t>
            </a:r>
            <a:r>
              <a:rPr lang="en-US" altLang="en-US" dirty="0"/>
              <a:t>–how from childhood you have been acquainted with the sacred writings [or Scriptures], which are able to make you wise for salvation through faith in Christ Jesus.</a:t>
            </a:r>
          </a:p>
          <a:p>
            <a:pPr marL="274320" indent="-457200"/>
            <a:r>
              <a:rPr lang="en-US" altLang="en-US" dirty="0"/>
              <a:t>So Scripture is God’s truth that brings us to Christ and equips us to live for Him.</a:t>
            </a:r>
          </a:p>
          <a:p>
            <a:pPr marL="274320" indent="-457200"/>
            <a:r>
              <a:rPr lang="en-US" altLang="en-US" dirty="0"/>
              <a:t>Peter adds his witness to Paul’s with these words:</a:t>
            </a:r>
          </a:p>
          <a:p>
            <a:pPr marL="274320" indent="-457200"/>
            <a:r>
              <a:rPr lang="en-US" altLang="en-US" b="1" dirty="0"/>
              <a:t>2 Peter 1:21 NKJV </a:t>
            </a:r>
            <a:r>
              <a:rPr lang="en-US" altLang="en-US" dirty="0"/>
              <a:t>–holy men of God spoke as they were moved by the Holy Spirit.</a:t>
            </a:r>
          </a:p>
          <a:p>
            <a:pPr marL="274320" indent="-457200"/>
            <a:r>
              <a:rPr lang="en-US" altLang="en-US" dirty="0"/>
              <a:t>So, Scripture was recognized by the apostles as being inspired or God-breathed.</a:t>
            </a:r>
          </a:p>
          <a:p>
            <a:pPr marL="274320" indent="-457200"/>
            <a:r>
              <a:rPr lang="en-US" altLang="en-US" dirty="0"/>
              <a:t>It was the work of the Holy Spirit in placing thoughts in the minds of men that they would write down as a permanent record of God’s word.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457200">
              <a:defRPr/>
            </a:pPr>
            <a:r>
              <a:rPr lang="en-US" b="1" dirty="0"/>
              <a:t>Q1:  What is Paul claiming here for the words that he spoke to the Thessalonians?</a:t>
            </a:r>
          </a:p>
          <a:p>
            <a:pPr marL="274320" indent="-457200">
              <a:defRPr/>
            </a:pPr>
            <a:r>
              <a:rPr lang="en-US" altLang="en-US" b="0" dirty="0"/>
              <a:t>1.  He is thanking God that they accepted his words, not as human words, but as the word of God.</a:t>
            </a:r>
          </a:p>
          <a:p>
            <a:pPr marL="274320" indent="-457200">
              <a:defRPr/>
            </a:pPr>
            <a:r>
              <a:rPr lang="en-US" altLang="en-US" b="0" dirty="0"/>
              <a:t>2.  Presumably Paul is referring to the words he spoke to them in preaching the gospel to them.</a:t>
            </a:r>
          </a:p>
          <a:p>
            <a:pPr marL="274320" indent="-457200">
              <a:defRPr/>
            </a:pPr>
            <a:r>
              <a:rPr lang="en-US" altLang="en-US" b="0" dirty="0"/>
              <a:t>3.  When he, as an apostle, speaks on behalf of the Lord, his words carry the authority of the Lord Himself. </a:t>
            </a:r>
          </a:p>
          <a:p>
            <a:pPr marL="274320" indent="-457200">
              <a:defRPr/>
            </a:pPr>
            <a:r>
              <a:rPr lang="en-US" altLang="en-US" b="0" dirty="0"/>
              <a:t>4.  His words were actually the word of God.</a:t>
            </a:r>
          </a:p>
          <a:p>
            <a:pPr marL="274320" indent="-457200">
              <a:defRPr/>
            </a:pPr>
            <a:r>
              <a:rPr lang="en-US" altLang="en-US" b="0" dirty="0"/>
              <a:t>5.  And the word that he spoke to them is at work in them who believe making changes in their lives through the power of the HS.</a:t>
            </a:r>
          </a:p>
          <a:p>
            <a:pPr marL="274320" indent="-457200">
              <a:defRPr/>
            </a:pPr>
            <a:r>
              <a:rPr lang="en-US" altLang="en-US" b="0" dirty="0"/>
              <a:t>[Go to next slide]</a:t>
            </a:r>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12</a:t>
            </a:fld>
            <a:endParaRPr lang="en-US" dirty="0"/>
          </a:p>
        </p:txBody>
      </p:sp>
    </p:spTree>
    <p:extLst>
      <p:ext uri="{BB962C8B-B14F-4D97-AF65-F5344CB8AC3E}">
        <p14:creationId xmlns:p14="http://schemas.microsoft.com/office/powerpoint/2010/main" val="4226842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457200">
              <a:lnSpc>
                <a:spcPct val="90000"/>
              </a:lnSpc>
              <a:buFontTx/>
              <a:buNone/>
            </a:pPr>
            <a:r>
              <a:rPr lang="en-US" altLang="en-US" b="1" dirty="0"/>
              <a:t>Q1:  How does Peter categorize Paul’s letters in this passage?</a:t>
            </a:r>
          </a:p>
          <a:p>
            <a:pPr marL="274320" indent="-457200">
              <a:lnSpc>
                <a:spcPct val="90000"/>
              </a:lnSpc>
              <a:buFontTx/>
              <a:buNone/>
            </a:pPr>
            <a:r>
              <a:rPr lang="en-US" altLang="en-US" dirty="0"/>
              <a:t>1.  He refers to them as Scripture.</a:t>
            </a:r>
          </a:p>
          <a:p>
            <a:pPr marL="274320" indent="-457200">
              <a:lnSpc>
                <a:spcPct val="90000"/>
              </a:lnSpc>
              <a:buFontTx/>
              <a:buNone/>
            </a:pPr>
            <a:r>
              <a:rPr lang="en-US" altLang="en-US" dirty="0"/>
              <a:t>2.  Some distort Paul’s writings as they do other Scriptures.</a:t>
            </a:r>
          </a:p>
          <a:p>
            <a:pPr marL="274320" indent="-457200">
              <a:lnSpc>
                <a:spcPct val="90000"/>
              </a:lnSpc>
              <a:buFontTx/>
              <a:buNone/>
            </a:pPr>
            <a:r>
              <a:rPr lang="en-US" altLang="en-US" dirty="0"/>
              <a:t>3.  So Peter considers Paul to be writing Scripture.</a:t>
            </a:r>
          </a:p>
          <a:p>
            <a:pPr marL="274320" indent="-457200">
              <a:lnSpc>
                <a:spcPct val="90000"/>
              </a:lnSpc>
              <a:buFontTx/>
              <a:buNone/>
            </a:pPr>
            <a:r>
              <a:rPr lang="en-US" altLang="en-US" dirty="0"/>
              <a:t>[Go to next slide.]</a:t>
            </a:r>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13</a:t>
            </a:fld>
            <a:endParaRPr lang="en-US" dirty="0"/>
          </a:p>
        </p:txBody>
      </p:sp>
    </p:spTree>
    <p:extLst>
      <p:ext uri="{BB962C8B-B14F-4D97-AF65-F5344CB8AC3E}">
        <p14:creationId xmlns:p14="http://schemas.microsoft.com/office/powerpoint/2010/main" val="2281766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457200"/>
            <a:r>
              <a:rPr lang="en-US" dirty="0"/>
              <a:t>[Hold second click]</a:t>
            </a:r>
          </a:p>
          <a:p>
            <a:pPr marL="274320" indent="-457200"/>
            <a:r>
              <a:rPr lang="en-US" b="1" dirty="0"/>
              <a:t>Q1: What claim is Paul making here?</a:t>
            </a:r>
          </a:p>
          <a:p>
            <a:pPr marL="274320" indent="-457200"/>
            <a:r>
              <a:rPr lang="en-US" dirty="0"/>
              <a:t>1.  He is saying that the gospel he preaches of righteousness by faith is of divine origin.</a:t>
            </a:r>
          </a:p>
          <a:p>
            <a:pPr marL="274320" indent="-457200"/>
            <a:r>
              <a:rPr lang="en-US" dirty="0"/>
              <a:t>2.  It is not something he thought up or heard from others.</a:t>
            </a:r>
          </a:p>
          <a:p>
            <a:pPr marL="274320" indent="-457200"/>
            <a:r>
              <a:rPr lang="en-US" dirty="0"/>
              <a:t>3.  It comes directly by revelation from Jesus Christ Himself.</a:t>
            </a:r>
          </a:p>
          <a:p>
            <a:pPr marL="274320" indent="-457200"/>
            <a:r>
              <a:rPr lang="en-US" dirty="0"/>
              <a:t>4.  So his gospel message is not just thought inspiration by the HS.</a:t>
            </a:r>
          </a:p>
          <a:p>
            <a:pPr marL="274320" indent="-457200"/>
            <a:r>
              <a:rPr lang="en-US" dirty="0"/>
              <a:t>5.  It is direct revelation from Jesus Christ Himself.  </a:t>
            </a:r>
          </a:p>
          <a:p>
            <a:pPr marL="274320" indent="-457200"/>
            <a:endParaRPr lang="en-US" dirty="0"/>
          </a:p>
          <a:p>
            <a:pPr marL="274320" indent="-457200"/>
            <a:r>
              <a:rPr lang="en-US" dirty="0"/>
              <a:t>[Click second bullet]</a:t>
            </a:r>
          </a:p>
          <a:p>
            <a:pPr marL="274320" indent="-457200"/>
            <a:r>
              <a:rPr lang="en-US" b="1" dirty="0"/>
              <a:t>Q2: With what authority does Paul instruct the Corinthian church on the proper way to hold a worship service?</a:t>
            </a:r>
          </a:p>
          <a:p>
            <a:pPr marL="274320" indent="-457200"/>
            <a:r>
              <a:rPr lang="en-US" dirty="0"/>
              <a:t>1.  This is pretty clear, isn’t it.</a:t>
            </a:r>
          </a:p>
          <a:p>
            <a:pPr marL="274320" indent="-457200"/>
            <a:r>
              <a:rPr lang="en-US" dirty="0"/>
              <a:t>2.  What Paul writes as an apostle should be considered by the church as the Lord’s command.</a:t>
            </a:r>
          </a:p>
          <a:p>
            <a:pPr marL="274320" indent="-457200"/>
            <a:r>
              <a:rPr lang="en-US" dirty="0"/>
              <a:t>3.  The authority of the OT prophets passed in the Christian era to the NT apostles.</a:t>
            </a:r>
          </a:p>
          <a:p>
            <a:pPr marL="274320" indent="-457200"/>
            <a:r>
              <a:rPr lang="en-US" dirty="0"/>
              <a:t>4.  Here Paul writes with the authority of the Lord Himself.</a:t>
            </a:r>
          </a:p>
          <a:p>
            <a:pPr marL="274320" indent="-457200"/>
            <a:endParaRPr lang="en-US" dirty="0"/>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14</a:t>
            </a:fld>
            <a:endParaRPr lang="en-US" dirty="0"/>
          </a:p>
        </p:txBody>
      </p:sp>
    </p:spTree>
    <p:extLst>
      <p:ext uri="{BB962C8B-B14F-4D97-AF65-F5344CB8AC3E}">
        <p14:creationId xmlns:p14="http://schemas.microsoft.com/office/powerpoint/2010/main" val="23026997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21</a:t>
            </a:fld>
            <a:endParaRPr lang="en-US" dirty="0"/>
          </a:p>
        </p:txBody>
      </p:sp>
    </p:spTree>
    <p:extLst>
      <p:ext uri="{BB962C8B-B14F-4D97-AF65-F5344CB8AC3E}">
        <p14:creationId xmlns:p14="http://schemas.microsoft.com/office/powerpoint/2010/main" val="25407140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22</a:t>
            </a:fld>
            <a:endParaRPr lang="en-US" dirty="0"/>
          </a:p>
        </p:txBody>
      </p:sp>
    </p:spTree>
    <p:extLst>
      <p:ext uri="{BB962C8B-B14F-4D97-AF65-F5344CB8AC3E}">
        <p14:creationId xmlns:p14="http://schemas.microsoft.com/office/powerpoint/2010/main" val="3344658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23</a:t>
            </a:fld>
            <a:endParaRPr lang="en-US" dirty="0"/>
          </a:p>
        </p:txBody>
      </p:sp>
    </p:spTree>
    <p:extLst>
      <p:ext uri="{BB962C8B-B14F-4D97-AF65-F5344CB8AC3E}">
        <p14:creationId xmlns:p14="http://schemas.microsoft.com/office/powerpoint/2010/main" val="27512613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 me show you a really amazing chiasm from the gospel of Luke.</a:t>
            </a:r>
          </a:p>
          <a:p>
            <a:r>
              <a:rPr lang="en-US" dirty="0"/>
              <a:t>[Go to next slide.]</a:t>
            </a:r>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25</a:t>
            </a:fld>
            <a:endParaRPr lang="en-US" dirty="0"/>
          </a:p>
        </p:txBody>
      </p:sp>
    </p:spTree>
    <p:extLst>
      <p:ext uri="{BB962C8B-B14F-4D97-AF65-F5344CB8AC3E}">
        <p14:creationId xmlns:p14="http://schemas.microsoft.com/office/powerpoint/2010/main" val="21573170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Here we have a 15 element chiasm.</a:t>
            </a:r>
          </a:p>
          <a:p>
            <a:r>
              <a:rPr lang="en-US" dirty="0"/>
              <a:t>2.  We have pairs of related verses from A through G.</a:t>
            </a:r>
          </a:p>
          <a:p>
            <a:r>
              <a:rPr lang="en-US" dirty="0"/>
              <a:t>3.  And at the center of the chiasm is element H.</a:t>
            </a:r>
          </a:p>
          <a:p>
            <a:r>
              <a:rPr lang="en-US" dirty="0"/>
              <a:t>4.  Often in a chiasm, it will be so arranged that the most important element is at the center.</a:t>
            </a:r>
          </a:p>
          <a:p>
            <a:r>
              <a:rPr lang="en-US" dirty="0"/>
              <a:t>5.  Element H is the announcement by Gabriel of the Birth of John the Baptist.</a:t>
            </a:r>
          </a:p>
          <a:p>
            <a:r>
              <a:rPr lang="en-US" dirty="0"/>
              <a:t>6.  At the left of the arrangement you can see the left half of the letter “X”.  </a:t>
            </a:r>
          </a:p>
          <a:p>
            <a:r>
              <a:rPr lang="en-US" dirty="0"/>
              <a:t>7.  Also note the mirror image repetition of the elements.</a:t>
            </a:r>
          </a:p>
          <a:p>
            <a:endParaRPr lang="en-US" dirty="0"/>
          </a:p>
        </p:txBody>
      </p:sp>
      <p:sp>
        <p:nvSpPr>
          <p:cNvPr id="4" name="Slide Number Placeholder 3"/>
          <p:cNvSpPr>
            <a:spLocks noGrp="1"/>
          </p:cNvSpPr>
          <p:nvPr>
            <p:ph type="sldNum" sz="quarter" idx="10"/>
          </p:nvPr>
        </p:nvSpPr>
        <p:spPr/>
        <p:txBody>
          <a:bodyPr/>
          <a:lstStyle/>
          <a:p>
            <a:pPr>
              <a:defRPr/>
            </a:pPr>
            <a:fld id="{8FA03DF1-0740-4641-8846-A13960E4BC68}" type="slidenum">
              <a:rPr lang="en-US" smtClean="0"/>
              <a:pPr>
                <a:defRPr/>
              </a:pPr>
              <a:t>26</a:t>
            </a:fld>
            <a:endParaRPr lang="en-US" dirty="0"/>
          </a:p>
        </p:txBody>
      </p:sp>
    </p:spTree>
    <p:extLst>
      <p:ext uri="{BB962C8B-B14F-4D97-AF65-F5344CB8AC3E}">
        <p14:creationId xmlns:p14="http://schemas.microsoft.com/office/powerpoint/2010/main" val="3475400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274320"/>
            <a:r>
              <a:rPr lang="en-US" b="1" dirty="0"/>
              <a:t>Q1:  How does Luke describe his experience in writing his gospel?</a:t>
            </a:r>
          </a:p>
          <a:p>
            <a:pPr marL="274320" indent="-274320"/>
            <a:r>
              <a:rPr lang="en-US" dirty="0"/>
              <a:t>1.  We looked at these verses last week when we were talking about the Holy Spirit and thought inspiration.</a:t>
            </a:r>
          </a:p>
          <a:p>
            <a:pPr marL="274320" indent="-274320"/>
            <a:r>
              <a:rPr lang="en-US" dirty="0"/>
              <a:t>2.  This is Luke’s explanation of how he came to write his gospel.</a:t>
            </a:r>
          </a:p>
          <a:p>
            <a:pPr marL="274320" indent="-274320"/>
            <a:r>
              <a:rPr lang="en-US" dirty="0"/>
              <a:t>3.  Luke says that he carefully researched and investigated eyewitness reports circulated by the early disciples or apostles.</a:t>
            </a:r>
          </a:p>
          <a:p>
            <a:pPr marL="274320" indent="-274320"/>
            <a:r>
              <a:rPr lang="en-US" dirty="0"/>
              <a:t>4.  He believes he has come up with an accurate and orderly account of the life of Christ.</a:t>
            </a:r>
          </a:p>
          <a:p>
            <a:pPr marL="274320" indent="-274320"/>
            <a:r>
              <a:rPr lang="en-US" dirty="0"/>
              <a:t>5.  Here we see Luke doing his best from a human perspective to organize and validate the accounts of eyewitnesses.</a:t>
            </a:r>
          </a:p>
          <a:p>
            <a:pPr marL="274320" indent="-274320"/>
            <a:r>
              <a:rPr lang="en-US" dirty="0"/>
              <a:t>6.  And we see the Holy Spirit, working on Luke’s thinking to make sure the account is accurate.</a:t>
            </a:r>
          </a:p>
          <a:p>
            <a:pPr marL="274320" indent="-274320"/>
            <a:r>
              <a:rPr lang="en-US" dirty="0"/>
              <a:t>7.  We see something very similar in Matthew’s account.  </a:t>
            </a:r>
          </a:p>
          <a:p>
            <a:pPr marL="274320" indent="-274320"/>
            <a:r>
              <a:rPr lang="en-US" dirty="0"/>
              <a:t>8.  It appears that Matthew relied heavily on Mark’s gospel to write his own gospel.</a:t>
            </a:r>
          </a:p>
          <a:p>
            <a:pPr marL="274320" indent="-274320"/>
            <a:r>
              <a:rPr lang="en-US" dirty="0"/>
              <a:t>9.  All three of the synoptic gospels, Matthew, Mark, and Luke report much the same sequence of events, but give different perspectives and include unique information not found in the others.</a:t>
            </a:r>
          </a:p>
          <a:p>
            <a:pPr marL="274320" indent="-274320"/>
            <a:r>
              <a:rPr lang="en-US" dirty="0"/>
              <a:t>10. The gospel of John is more of a unique presentation of the life of Christ.</a:t>
            </a:r>
          </a:p>
          <a:p>
            <a:pPr marL="274320" indent="-274320"/>
            <a:r>
              <a:rPr lang="en-US" dirty="0"/>
              <a:t>11. We can see the Holy Spirit at work in all of the gospels inspiring the writers to give their accounts that emphasize the important events of His life.</a:t>
            </a:r>
          </a:p>
          <a:p>
            <a:pPr marL="274320" indent="-274320"/>
            <a:r>
              <a:rPr lang="en-US" dirty="0"/>
              <a:t>12. While we may be able to find what appear to be minor discrepancies between these gospel writers, their overall messages agree.</a:t>
            </a:r>
          </a:p>
          <a:p>
            <a:pPr marL="274320" indent="-274320"/>
            <a:r>
              <a:rPr lang="en-US" dirty="0"/>
              <a:t>13. We can be confident that Jesus, the Son of God, died for our sins, was buried, and rose again the third day.</a:t>
            </a:r>
          </a:p>
          <a:p>
            <a:pPr marL="274320" indent="-274320"/>
            <a:r>
              <a:rPr lang="en-US" dirty="0"/>
              <a:t> 14. And He has promised to return to save us and give us eternal life.</a:t>
            </a:r>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27</a:t>
            </a:fld>
            <a:endParaRPr lang="en-US" dirty="0"/>
          </a:p>
        </p:txBody>
      </p:sp>
    </p:spTree>
    <p:extLst>
      <p:ext uri="{BB962C8B-B14F-4D97-AF65-F5344CB8AC3E}">
        <p14:creationId xmlns:p14="http://schemas.microsoft.com/office/powerpoint/2010/main" val="14047911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274320"/>
            <a:r>
              <a:rPr lang="en-US" b="1" dirty="0"/>
              <a:t>Q1:  What does this tell you about who wrote this letter?</a:t>
            </a:r>
          </a:p>
          <a:p>
            <a:pPr marL="274320" indent="-274320"/>
            <a:r>
              <a:rPr lang="en-US" dirty="0"/>
              <a:t>1.  It was somebody other than Paul.</a:t>
            </a:r>
          </a:p>
          <a:p>
            <a:pPr marL="274320" indent="-274320"/>
            <a:r>
              <a:rPr lang="en-US" dirty="0"/>
              <a:t>2.  Paul just takes the quill at the end and writes the final greeting.</a:t>
            </a:r>
          </a:p>
          <a:p>
            <a:pPr marL="274320" indent="-274320"/>
            <a:r>
              <a:rPr lang="en-US" dirty="0"/>
              <a:t>3.  It was like signing his name.  It authenticated him as the author.</a:t>
            </a:r>
          </a:p>
          <a:p>
            <a:pPr marL="274320" indent="-274320"/>
            <a:r>
              <a:rPr lang="en-US" dirty="0"/>
              <a:t>4.  At the end of Galatians, he comments on how big he writes.</a:t>
            </a:r>
          </a:p>
          <a:p>
            <a:pPr marL="274320" indent="-274320"/>
            <a:r>
              <a:rPr lang="en-US" b="1" dirty="0"/>
              <a:t>Galatians 6:11 NIV</a:t>
            </a:r>
            <a:r>
              <a:rPr lang="en-US" dirty="0"/>
              <a:t> – See what large letters I use as I write to you with my own hand! </a:t>
            </a:r>
          </a:p>
          <a:p>
            <a:pPr marL="274320" indent="-274320"/>
            <a:r>
              <a:rPr lang="en-US" dirty="0"/>
              <a:t>5.  This would go along with the idea that his thorn in the flesh was poor vision.</a:t>
            </a:r>
          </a:p>
          <a:p>
            <a:pPr marL="274320" indent="-274320"/>
            <a:r>
              <a:rPr lang="en-US" dirty="0"/>
              <a:t>6.  So it is likely that Paul used a secretary or scribe to write all of his epistles.</a:t>
            </a:r>
          </a:p>
          <a:p>
            <a:pPr marL="274320" indent="-274320"/>
            <a:r>
              <a:rPr lang="en-US" dirty="0"/>
              <a:t>7.  In Romans, he actually gives the name of his scribe:</a:t>
            </a:r>
          </a:p>
          <a:p>
            <a:pPr marL="274320" indent="-274320"/>
            <a:r>
              <a:rPr lang="en-US" b="1" dirty="0"/>
              <a:t>Romans 16:22 NIV </a:t>
            </a:r>
            <a:r>
              <a:rPr lang="en-US" dirty="0"/>
              <a:t>– I, Tertius, who wrote down this letter, greet you in the Lord.</a:t>
            </a:r>
          </a:p>
          <a:p>
            <a:pPr marL="274320" indent="-274320"/>
            <a:r>
              <a:rPr lang="en-US" dirty="0"/>
              <a:t>8.  This is nothing new for inspired writers.</a:t>
            </a:r>
          </a:p>
          <a:p>
            <a:pPr marL="274320" indent="-274320"/>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FA03DF1-0740-4641-8846-A13960E4BC68}" type="slidenum">
              <a:rPr kumimoji="0" lang="en-U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sz="1200" b="0" i="0" u="none" strike="noStrike" kern="1200" cap="none" spc="0" normalizeH="0" baseline="0" noProof="0" dirty="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453345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74320" indent="-457200"/>
            <a:r>
              <a:rPr lang="en-US" b="1" dirty="0"/>
              <a:t>Q1:  What was Baruch’s job?</a:t>
            </a:r>
          </a:p>
          <a:p>
            <a:pPr marL="274320" indent="-457200"/>
            <a:r>
              <a:rPr lang="en-US" dirty="0"/>
              <a:t>1.  He was the scribe, on penman for the prophet Jeremiah.</a:t>
            </a:r>
          </a:p>
          <a:p>
            <a:pPr marL="274320" indent="-457200"/>
            <a:r>
              <a:rPr lang="en-US" dirty="0"/>
              <a:t>2.  He took dictation and wrote all Jeremiah’s words on a scroll.</a:t>
            </a:r>
          </a:p>
          <a:p>
            <a:pPr marL="274320" indent="-457200"/>
            <a:r>
              <a:rPr lang="en-US" dirty="0"/>
              <a:t>3.  So the Scripture can be faithfully recorded by those who write down the inspired words of the prophet or the apostle.</a:t>
            </a:r>
          </a:p>
          <a:p>
            <a:pPr marL="274320" indent="-457200"/>
            <a:r>
              <a:rPr lang="en-US" dirty="0"/>
              <a:t> </a:t>
            </a:r>
          </a:p>
        </p:txBody>
      </p:sp>
      <p:sp>
        <p:nvSpPr>
          <p:cNvPr id="4" name="Slide Number Placeholder 3"/>
          <p:cNvSpPr>
            <a:spLocks noGrp="1"/>
          </p:cNvSpPr>
          <p:nvPr>
            <p:ph type="sldNum" sz="quarter" idx="5"/>
          </p:nvPr>
        </p:nvSpPr>
        <p:spPr/>
        <p:txBody>
          <a:bodyPr/>
          <a:lstStyle/>
          <a:p>
            <a:pPr>
              <a:defRPr/>
            </a:pPr>
            <a:fld id="{8FA03DF1-0740-4641-8846-A13960E4BC68}" type="slidenum">
              <a:rPr lang="en-US" smtClean="0"/>
              <a:pPr>
                <a:defRPr/>
              </a:pPr>
              <a:t>29</a:t>
            </a:fld>
            <a:endParaRPr lang="en-US" dirty="0"/>
          </a:p>
        </p:txBody>
      </p:sp>
    </p:spTree>
    <p:extLst>
      <p:ext uri="{BB962C8B-B14F-4D97-AF65-F5344CB8AC3E}">
        <p14:creationId xmlns:p14="http://schemas.microsoft.com/office/powerpoint/2010/main" val="25954379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810000" y="1143001"/>
            <a:ext cx="4953000" cy="1524000"/>
          </a:xfrm>
        </p:spPr>
        <p:txBody>
          <a:bodyPr/>
          <a:lstStyle>
            <a:lvl1pPr>
              <a:defRPr/>
            </a:lvl1pPr>
          </a:lstStyle>
          <a:p>
            <a:pPr lvl="0"/>
            <a:r>
              <a:rPr lang="en-US" noProof="0" dirty="0"/>
              <a:t>Click to edit Master title style</a:t>
            </a:r>
          </a:p>
        </p:txBody>
      </p:sp>
      <p:sp>
        <p:nvSpPr>
          <p:cNvPr id="4099" name="Rectangle 3"/>
          <p:cNvSpPr>
            <a:spLocks noGrp="1" noChangeArrowheads="1"/>
          </p:cNvSpPr>
          <p:nvPr>
            <p:ph type="subTitle" idx="1"/>
          </p:nvPr>
        </p:nvSpPr>
        <p:spPr>
          <a:xfrm>
            <a:off x="4343400" y="3581400"/>
            <a:ext cx="4495800" cy="1371600"/>
          </a:xfrm>
        </p:spPr>
        <p:txBody>
          <a:bodyPr/>
          <a:lstStyle>
            <a:lvl1pPr marL="0" indent="0" algn="ctr">
              <a:buFontTx/>
              <a:buNone/>
              <a:defRPr/>
            </a:lvl1pPr>
          </a:lstStyle>
          <a:p>
            <a:pPr lvl="0"/>
            <a:r>
              <a:rPr lang="en-US" noProof="0" dirty="0"/>
              <a:t>Click to edit Master subtitle style</a:t>
            </a:r>
          </a:p>
        </p:txBody>
      </p:sp>
    </p:spTree>
    <p:extLst>
      <p:ext uri="{BB962C8B-B14F-4D97-AF65-F5344CB8AC3E}">
        <p14:creationId xmlns:p14="http://schemas.microsoft.com/office/powerpoint/2010/main" val="2703051468"/>
      </p:ext>
    </p:extLst>
  </p:cSld>
  <p:clrMapOvr>
    <a:masterClrMapping/>
  </p:clrMapOvr>
  <p:transition spd="med">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baseline="0"/>
            </a:lvl1pPr>
          </a:lstStyle>
          <a:p>
            <a:r>
              <a:rPr lang="en-US" dirty="0"/>
              <a:t>Click to edit Master title style</a:t>
            </a:r>
          </a:p>
        </p:txBody>
      </p:sp>
      <p:sp>
        <p:nvSpPr>
          <p:cNvPr id="3" name="Content Placeholder 2"/>
          <p:cNvSpPr>
            <a:spLocks noGrp="1"/>
          </p:cNvSpPr>
          <p:nvPr>
            <p:ph idx="1"/>
          </p:nvPr>
        </p:nvSpPr>
        <p:spPr/>
        <p:txBody>
          <a:bodyPr>
            <a:normAutofit/>
          </a:bodyPr>
          <a:lstStyle>
            <a:lvl1pPr>
              <a:defRPr b="1" i="0" baseline="0"/>
            </a:lvl1pPr>
            <a:lvl2pPr>
              <a:defRPr b="1" i="0" baseline="0"/>
            </a:lvl2pPr>
            <a:lvl3pPr>
              <a:defRPr b="1" i="0" baseline="0"/>
            </a:lvl3pPr>
            <a:lvl4pPr>
              <a:defRPr b="1" i="0" baseline="0"/>
            </a:lvl4pPr>
            <a:lvl5pPr>
              <a:defRPr b="1" i="0" baseline="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20276372"/>
      </p:ext>
    </p:extLst>
  </p:cSld>
  <p:clrMapOvr>
    <a:masterClrMapping/>
  </p:clrMapOvr>
  <p:transition spd="med">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7772400" cy="1112838"/>
          </a:xfrm>
        </p:spPr>
        <p:txBody>
          <a:bodyPr/>
          <a:lstStyle>
            <a:lvl1pPr>
              <a:defRPr b="1"/>
            </a:lvl1pPr>
          </a:lstStyle>
          <a:p>
            <a:r>
              <a:rPr lang="en-US" dirty="0"/>
              <a:t>Click to edit Master title style</a:t>
            </a:r>
          </a:p>
        </p:txBody>
      </p:sp>
      <p:sp>
        <p:nvSpPr>
          <p:cNvPr id="5" name="Rectangle 3"/>
          <p:cNvSpPr>
            <a:spLocks noGrp="1" noChangeArrowheads="1"/>
          </p:cNvSpPr>
          <p:nvPr>
            <p:ph idx="1"/>
          </p:nvPr>
        </p:nvSpPr>
        <p:spPr bwMode="auto">
          <a:xfrm>
            <a:off x="533400" y="1905000"/>
            <a:ext cx="7772400" cy="444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lvl1pPr>
              <a:defRPr b="1"/>
            </a:lvl1pPr>
          </a:lstStyle>
          <a:p>
            <a:pPr lvl="0"/>
            <a:r>
              <a:rPr lang="en-US" noProof="0" dirty="0"/>
              <a:t>Click</a:t>
            </a:r>
          </a:p>
        </p:txBody>
      </p:sp>
    </p:spTree>
    <p:extLst>
      <p:ext uri="{BB962C8B-B14F-4D97-AF65-F5344CB8AC3E}">
        <p14:creationId xmlns:p14="http://schemas.microsoft.com/office/powerpoint/2010/main" val="2028086995"/>
      </p:ext>
    </p:extLst>
  </p:cSld>
  <p:clrMapOvr>
    <a:masterClrMapping/>
  </p:clrMapOvr>
  <p:transition spd="med">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620000" cy="990600"/>
          </a:xfrm>
        </p:spPr>
        <p:txBody>
          <a:bodyPr/>
          <a:lstStyle>
            <a:lvl1pPr>
              <a:defRPr b="1"/>
            </a:lvl1pPr>
          </a:lstStyle>
          <a:p>
            <a:r>
              <a:rPr lang="en-US" dirty="0"/>
              <a:t>Click to edit Master title style</a:t>
            </a:r>
          </a:p>
        </p:txBody>
      </p:sp>
      <p:sp>
        <p:nvSpPr>
          <p:cNvPr id="4" name="Content Placeholder 3"/>
          <p:cNvSpPr>
            <a:spLocks noGrp="1"/>
          </p:cNvSpPr>
          <p:nvPr>
            <p:ph sz="quarter" idx="10"/>
          </p:nvPr>
        </p:nvSpPr>
        <p:spPr>
          <a:xfrm>
            <a:off x="609600" y="1905000"/>
            <a:ext cx="3581400" cy="4267200"/>
          </a:xfrm>
        </p:spPr>
        <p:txBody>
          <a:bodyPr>
            <a:normAutofit/>
          </a:bodyPr>
          <a:lstStyle>
            <a:lvl1pPr>
              <a:defRPr b="1"/>
            </a:lvl1pPr>
            <a:lvl2pPr>
              <a:defRPr b="1"/>
            </a:lvl2pPr>
            <a:lvl3pPr>
              <a:defRPr b="1"/>
            </a:lvl3pPr>
            <a:lvl4pPr>
              <a:defRPr b="1"/>
            </a:lvl4pPr>
            <a:lvl5pPr>
              <a:defRPr b="1"/>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p:cNvSpPr>
            <a:spLocks noGrp="1"/>
          </p:cNvSpPr>
          <p:nvPr>
            <p:ph sz="quarter" idx="11"/>
          </p:nvPr>
        </p:nvSpPr>
        <p:spPr>
          <a:xfrm>
            <a:off x="4419600" y="1905000"/>
            <a:ext cx="3810000" cy="4267200"/>
          </a:xfrm>
        </p:spPr>
        <p:txBody>
          <a:bodyPr>
            <a:normAutofit/>
          </a:bodyPr>
          <a:lstStyle>
            <a:lvl1pPr>
              <a:defRPr b="1"/>
            </a:lvl1pPr>
            <a:lvl2pPr>
              <a:defRPr b="1"/>
            </a:lvl2pPr>
            <a:lvl3pPr>
              <a:defRPr b="1"/>
            </a:lvl3pPr>
            <a:lvl4pPr>
              <a:defRPr b="1"/>
            </a:lvl4pPr>
            <a:lvl5pPr>
              <a:defRPr b="1"/>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66486915"/>
      </p:ext>
    </p:extLst>
  </p:cSld>
  <p:clrMapOvr>
    <a:masterClrMapping/>
  </p:clrMapOvr>
  <p:transition spd="med">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7772400" cy="1112838"/>
          </a:xfrm>
        </p:spPr>
        <p:txBody>
          <a:bodyPr/>
          <a:lstStyle/>
          <a:p>
            <a:r>
              <a:rPr lang="en-US" dirty="0"/>
              <a:t>Click to edit Master title style</a:t>
            </a:r>
          </a:p>
        </p:txBody>
      </p:sp>
      <p:sp>
        <p:nvSpPr>
          <p:cNvPr id="5" name="Rectangle 3"/>
          <p:cNvSpPr>
            <a:spLocks noGrp="1" noChangeArrowheads="1"/>
          </p:cNvSpPr>
          <p:nvPr>
            <p:ph idx="1"/>
          </p:nvPr>
        </p:nvSpPr>
        <p:spPr bwMode="auto">
          <a:xfrm>
            <a:off x="533400" y="1905000"/>
            <a:ext cx="7772400" cy="444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lvl="0"/>
            <a:endParaRPr lang="en-US" noProof="0" dirty="0"/>
          </a:p>
        </p:txBody>
      </p:sp>
    </p:spTree>
    <p:extLst>
      <p:ext uri="{BB962C8B-B14F-4D97-AF65-F5344CB8AC3E}">
        <p14:creationId xmlns:p14="http://schemas.microsoft.com/office/powerpoint/2010/main" val="1844114447"/>
      </p:ext>
    </p:extLst>
  </p:cSld>
  <p:clrMapOvr>
    <a:masterClrMapping/>
  </p:clrMapOvr>
  <p:transition spd="med">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baseline="0"/>
            </a:lvl1pPr>
          </a:lstStyle>
          <a:p>
            <a:r>
              <a:rPr lang="en-US" dirty="0"/>
              <a:t>Click to edit Master title style</a:t>
            </a:r>
          </a:p>
        </p:txBody>
      </p:sp>
      <p:sp>
        <p:nvSpPr>
          <p:cNvPr id="3" name="Content Placeholder 2"/>
          <p:cNvSpPr>
            <a:spLocks noGrp="1"/>
          </p:cNvSpPr>
          <p:nvPr>
            <p:ph idx="1"/>
          </p:nvPr>
        </p:nvSpPr>
        <p:spPr/>
        <p:txBody>
          <a:bodyPr>
            <a:normAutofit/>
          </a:bodyPr>
          <a:lstStyle>
            <a:lvl1pPr>
              <a:defRPr b="1" i="0" baseline="0"/>
            </a:lvl1pPr>
            <a:lvl2pPr>
              <a:defRPr b="1" i="0" baseline="0"/>
            </a:lvl2pPr>
            <a:lvl3pPr>
              <a:defRPr b="1" i="0" baseline="0"/>
            </a:lvl3pPr>
            <a:lvl4pPr>
              <a:defRPr b="1" i="0" baseline="0"/>
            </a:lvl4pPr>
            <a:lvl5pPr>
              <a:defRPr b="1" i="0" baseline="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93884091"/>
      </p:ext>
    </p:extLst>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7">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0" y="457200"/>
            <a:ext cx="50292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027" name="Rectangle 3"/>
          <p:cNvSpPr>
            <a:spLocks noGrp="1" noChangeArrowheads="1"/>
          </p:cNvSpPr>
          <p:nvPr>
            <p:ph type="body" idx="1"/>
          </p:nvPr>
        </p:nvSpPr>
        <p:spPr bwMode="auto">
          <a:xfrm>
            <a:off x="3505200" y="1676400"/>
            <a:ext cx="55626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85054434"/>
      </p:ext>
    </p:extLst>
  </p:cSld>
  <p:clrMap bg1="dk2" tx1="lt1" bg2="dk1" tx2="lt2" accent1="accent1" accent2="accent2" accent3="accent3" accent4="accent4" accent5="accent5" accent6="accent6" hlink="hlink" folHlink="folHlink"/>
  <p:sldLayoutIdLst>
    <p:sldLayoutId id="2147486566" r:id="rId1"/>
    <p:sldLayoutId id="2147486567" r:id="rId2"/>
    <p:sldLayoutId id="2147486568" r:id="rId3"/>
    <p:sldLayoutId id="2147486569" r:id="rId4"/>
    <p:sldLayoutId id="2147486570" r:id="rId5"/>
  </p:sldLayoutIdLst>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027">
                                            <p:txEl>
                                              <p:pRg st="1" end="1"/>
                                            </p:txEl>
                                          </p:spTgt>
                                        </p:tgtEl>
                                        <p:attrNameLst>
                                          <p:attrName>style.visibility</p:attrName>
                                        </p:attrNameLst>
                                      </p:cBhvr>
                                      <p:to>
                                        <p:strVal val="visible"/>
                                      </p:to>
                                    </p:set>
                                    <p:anim calcmode="lin" valueType="num">
                                      <p:cBhvr>
                                        <p:cTn id="1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102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1027">
                                            <p:txEl>
                                              <p:pRg st="2" end="2"/>
                                            </p:txEl>
                                          </p:spTgt>
                                        </p:tgtEl>
                                        <p:attrNameLst>
                                          <p:attrName>style.visibility</p:attrName>
                                        </p:attrNameLst>
                                      </p:cBhvr>
                                      <p:to>
                                        <p:strVal val="visible"/>
                                      </p:to>
                                    </p:set>
                                    <p:anim calcmode="lin" valueType="num">
                                      <p:cBhvr>
                                        <p:cTn id="19"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1027">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1027">
                                            <p:txEl>
                                              <p:pRg st="3" end="3"/>
                                            </p:txEl>
                                          </p:spTgt>
                                        </p:tgtEl>
                                        <p:attrNameLst>
                                          <p:attrName>style.visibility</p:attrName>
                                        </p:attrNameLst>
                                      </p:cBhvr>
                                      <p:to>
                                        <p:strVal val="visible"/>
                                      </p:to>
                                    </p:set>
                                    <p:anim calcmode="lin" valueType="num">
                                      <p:cBhvr>
                                        <p:cTn id="25"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1027">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027">
                                            <p:txEl>
                                              <p:pRg st="4" end="4"/>
                                            </p:txEl>
                                          </p:spTgt>
                                        </p:tgtEl>
                                        <p:attrNameLst>
                                          <p:attrName>style.visibility</p:attrName>
                                        </p:attrNameLst>
                                      </p:cBhvr>
                                      <p:to>
                                        <p:strVal val="visible"/>
                                      </p:to>
                                    </p:set>
                                    <p:anim calcmode="lin" valueType="num">
                                      <p:cBhvr>
                                        <p:cTn id="31"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p:tmplLst>
          <p:tmpl lvl="1">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0" fontAlgn="base" hangingPunct="0">
        <a:spcBef>
          <a:spcPct val="0"/>
        </a:spcBef>
        <a:spcAft>
          <a:spcPct val="0"/>
        </a:spcAft>
        <a:defRPr sz="3600" b="1">
          <a:solidFill>
            <a:srgbClr val="FFCC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2pPr>
      <a:lvl3pPr algn="ctr" rtl="0" eaLnBrk="0" fontAlgn="base" hangingPunct="0">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3pPr>
      <a:lvl4pPr algn="ctr" rtl="0" eaLnBrk="0" fontAlgn="base" hangingPunct="0">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4pPr>
      <a:lvl5pPr algn="ctr" rtl="0" eaLnBrk="0" fontAlgn="base" hangingPunct="0">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5pPr>
      <a:lvl6pPr marL="457200" algn="ctr" rtl="0" fontAlgn="base">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6pPr>
      <a:lvl7pPr marL="914400" algn="ctr" rtl="0" fontAlgn="base">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7pPr>
      <a:lvl8pPr marL="1371600" algn="ctr" rtl="0" fontAlgn="base">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8pPr>
      <a:lvl9pPr marL="1828800" algn="ctr" rtl="0" fontAlgn="base">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9pPr>
    </p:titleStyle>
    <p:bodyStyle>
      <a:lvl1pPr marL="342900" indent="-342900" algn="l" rtl="0" eaLnBrk="0" fontAlgn="base" hangingPunct="0">
        <a:spcBef>
          <a:spcPct val="20000"/>
        </a:spcBef>
        <a:spcAft>
          <a:spcPct val="0"/>
        </a:spcAft>
        <a:buChar char="•"/>
        <a:defRPr sz="3200" b="1">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b="1">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har char="•"/>
        <a:defRPr sz="2400" b="1">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b="1">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har char="»"/>
        <a:defRPr sz="2000" b="1">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har char="»"/>
        <a:defRPr sz="2000">
          <a:solidFill>
            <a:srgbClr val="CCFFFF"/>
          </a:solidFill>
          <a:effectLst>
            <a:outerShdw blurRad="38100" dist="38100" dir="2700000" algn="tl">
              <a:srgbClr val="000000"/>
            </a:outerShdw>
          </a:effectLst>
          <a:latin typeface="+mn-lt"/>
        </a:defRPr>
      </a:lvl6pPr>
      <a:lvl7pPr marL="2971800" indent="-228600" algn="l" rtl="0" fontAlgn="base">
        <a:spcBef>
          <a:spcPct val="20000"/>
        </a:spcBef>
        <a:spcAft>
          <a:spcPct val="0"/>
        </a:spcAft>
        <a:buChar char="»"/>
        <a:defRPr sz="2000">
          <a:solidFill>
            <a:srgbClr val="CCFFFF"/>
          </a:solidFill>
          <a:effectLst>
            <a:outerShdw blurRad="38100" dist="38100" dir="2700000" algn="tl">
              <a:srgbClr val="000000"/>
            </a:outerShdw>
          </a:effectLst>
          <a:latin typeface="+mn-lt"/>
        </a:defRPr>
      </a:lvl7pPr>
      <a:lvl8pPr marL="3429000" indent="-228600" algn="l" rtl="0" fontAlgn="base">
        <a:spcBef>
          <a:spcPct val="20000"/>
        </a:spcBef>
        <a:spcAft>
          <a:spcPct val="0"/>
        </a:spcAft>
        <a:buChar char="»"/>
        <a:defRPr sz="2000">
          <a:solidFill>
            <a:srgbClr val="CCFFFF"/>
          </a:solidFill>
          <a:effectLst>
            <a:outerShdw blurRad="38100" dist="38100" dir="2700000" algn="tl">
              <a:srgbClr val="000000"/>
            </a:outerShdw>
          </a:effectLst>
          <a:latin typeface="+mn-lt"/>
        </a:defRPr>
      </a:lvl8pPr>
      <a:lvl9pPr marL="3886200" indent="-228600" algn="l" rtl="0" fontAlgn="base">
        <a:spcBef>
          <a:spcPct val="20000"/>
        </a:spcBef>
        <a:spcAft>
          <a:spcPct val="0"/>
        </a:spcAft>
        <a:buChar char="»"/>
        <a:defRPr sz="2000">
          <a:solidFill>
            <a:srgbClr val="CCFFFF"/>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10000" y="457200"/>
            <a:ext cx="50292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027" name="Rectangle 3"/>
          <p:cNvSpPr>
            <a:spLocks noGrp="1" noChangeArrowheads="1"/>
          </p:cNvSpPr>
          <p:nvPr>
            <p:ph type="body" idx="1"/>
          </p:nvPr>
        </p:nvSpPr>
        <p:spPr bwMode="auto">
          <a:xfrm>
            <a:off x="3505200" y="1676400"/>
            <a:ext cx="55626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85752229"/>
      </p:ext>
    </p:extLst>
  </p:cSld>
  <p:clrMap bg1="dk2" tx1="lt1" bg2="dk1" tx2="lt2" accent1="accent1" accent2="accent2" accent3="accent3" accent4="accent4" accent5="accent5" accent6="accent6" hlink="hlink" folHlink="folHlink"/>
  <p:sldLayoutIdLst>
    <p:sldLayoutId id="2147486579" r:id="rId1"/>
  </p:sldLayoutIdLst>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027">
                                            <p:txEl>
                                              <p:pRg st="1" end="1"/>
                                            </p:txEl>
                                          </p:spTgt>
                                        </p:tgtEl>
                                        <p:attrNameLst>
                                          <p:attrName>style.visibility</p:attrName>
                                        </p:attrNameLst>
                                      </p:cBhvr>
                                      <p:to>
                                        <p:strVal val="visible"/>
                                      </p:to>
                                    </p:set>
                                    <p:anim calcmode="lin" valueType="num">
                                      <p:cBhvr>
                                        <p:cTn id="1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102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1027">
                                            <p:txEl>
                                              <p:pRg st="2" end="2"/>
                                            </p:txEl>
                                          </p:spTgt>
                                        </p:tgtEl>
                                        <p:attrNameLst>
                                          <p:attrName>style.visibility</p:attrName>
                                        </p:attrNameLst>
                                      </p:cBhvr>
                                      <p:to>
                                        <p:strVal val="visible"/>
                                      </p:to>
                                    </p:set>
                                    <p:anim calcmode="lin" valueType="num">
                                      <p:cBhvr>
                                        <p:cTn id="19"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1027">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1027">
                                            <p:txEl>
                                              <p:pRg st="3" end="3"/>
                                            </p:txEl>
                                          </p:spTgt>
                                        </p:tgtEl>
                                        <p:attrNameLst>
                                          <p:attrName>style.visibility</p:attrName>
                                        </p:attrNameLst>
                                      </p:cBhvr>
                                      <p:to>
                                        <p:strVal val="visible"/>
                                      </p:to>
                                    </p:set>
                                    <p:anim calcmode="lin" valueType="num">
                                      <p:cBhvr>
                                        <p:cTn id="25"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1027">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027">
                                            <p:txEl>
                                              <p:pRg st="4" end="4"/>
                                            </p:txEl>
                                          </p:spTgt>
                                        </p:tgtEl>
                                        <p:attrNameLst>
                                          <p:attrName>style.visibility</p:attrName>
                                        </p:attrNameLst>
                                      </p:cBhvr>
                                      <p:to>
                                        <p:strVal val="visible"/>
                                      </p:to>
                                    </p:set>
                                    <p:anim calcmode="lin" valueType="num">
                                      <p:cBhvr>
                                        <p:cTn id="31"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p:tmplLst>
          <p:tmpl lvl="1">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1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0" fontAlgn="base" hangingPunct="0">
        <a:spcBef>
          <a:spcPct val="0"/>
        </a:spcBef>
        <a:spcAft>
          <a:spcPct val="0"/>
        </a:spcAft>
        <a:defRPr sz="3600" b="1">
          <a:solidFill>
            <a:srgbClr val="FFCC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2pPr>
      <a:lvl3pPr algn="ctr" rtl="0" eaLnBrk="0" fontAlgn="base" hangingPunct="0">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3pPr>
      <a:lvl4pPr algn="ctr" rtl="0" eaLnBrk="0" fontAlgn="base" hangingPunct="0">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4pPr>
      <a:lvl5pPr algn="ctr" rtl="0" eaLnBrk="0" fontAlgn="base" hangingPunct="0">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5pPr>
      <a:lvl6pPr marL="457200" algn="ctr" rtl="0" fontAlgn="base">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6pPr>
      <a:lvl7pPr marL="914400" algn="ctr" rtl="0" fontAlgn="base">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7pPr>
      <a:lvl8pPr marL="1371600" algn="ctr" rtl="0" fontAlgn="base">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8pPr>
      <a:lvl9pPr marL="1828800" algn="ctr" rtl="0" fontAlgn="base">
        <a:spcBef>
          <a:spcPct val="0"/>
        </a:spcBef>
        <a:spcAft>
          <a:spcPct val="0"/>
        </a:spcAft>
        <a:defRPr sz="3600">
          <a:solidFill>
            <a:srgbClr val="FFCCFF"/>
          </a:solidFill>
          <a:effectLst>
            <a:outerShdw blurRad="38100" dist="38100" dir="2700000" algn="tl">
              <a:srgbClr val="000000"/>
            </a:outerShdw>
          </a:effectLst>
          <a:latin typeface="Arial Rounded MT Bold" pitchFamily="34" charset="0"/>
        </a:defRPr>
      </a:lvl9pPr>
    </p:titleStyle>
    <p:bodyStyle>
      <a:lvl1pPr marL="342900" indent="-342900" algn="l" rtl="0" eaLnBrk="0" fontAlgn="base" hangingPunct="0">
        <a:spcBef>
          <a:spcPct val="20000"/>
        </a:spcBef>
        <a:spcAft>
          <a:spcPct val="0"/>
        </a:spcAft>
        <a:buChar char="•"/>
        <a:defRPr sz="3200" b="1">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b="1">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har char="•"/>
        <a:defRPr sz="2400" b="1">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b="1">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har char="»"/>
        <a:defRPr sz="2000" b="1">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har char="»"/>
        <a:defRPr sz="2000">
          <a:solidFill>
            <a:srgbClr val="CCFFFF"/>
          </a:solidFill>
          <a:effectLst>
            <a:outerShdw blurRad="38100" dist="38100" dir="2700000" algn="tl">
              <a:srgbClr val="000000"/>
            </a:outerShdw>
          </a:effectLst>
          <a:latin typeface="+mn-lt"/>
        </a:defRPr>
      </a:lvl6pPr>
      <a:lvl7pPr marL="2971800" indent="-228600" algn="l" rtl="0" fontAlgn="base">
        <a:spcBef>
          <a:spcPct val="20000"/>
        </a:spcBef>
        <a:spcAft>
          <a:spcPct val="0"/>
        </a:spcAft>
        <a:buChar char="»"/>
        <a:defRPr sz="2000">
          <a:solidFill>
            <a:srgbClr val="CCFFFF"/>
          </a:solidFill>
          <a:effectLst>
            <a:outerShdw blurRad="38100" dist="38100" dir="2700000" algn="tl">
              <a:srgbClr val="000000"/>
            </a:outerShdw>
          </a:effectLst>
          <a:latin typeface="+mn-lt"/>
        </a:defRPr>
      </a:lvl7pPr>
      <a:lvl8pPr marL="3429000" indent="-228600" algn="l" rtl="0" fontAlgn="base">
        <a:spcBef>
          <a:spcPct val="20000"/>
        </a:spcBef>
        <a:spcAft>
          <a:spcPct val="0"/>
        </a:spcAft>
        <a:buChar char="»"/>
        <a:defRPr sz="2000">
          <a:solidFill>
            <a:srgbClr val="CCFFFF"/>
          </a:solidFill>
          <a:effectLst>
            <a:outerShdw blurRad="38100" dist="38100" dir="2700000" algn="tl">
              <a:srgbClr val="000000"/>
            </a:outerShdw>
          </a:effectLst>
          <a:latin typeface="+mn-lt"/>
        </a:defRPr>
      </a:lvl8pPr>
      <a:lvl9pPr marL="3886200" indent="-228600" algn="l" rtl="0" fontAlgn="base">
        <a:spcBef>
          <a:spcPct val="20000"/>
        </a:spcBef>
        <a:spcAft>
          <a:spcPct val="0"/>
        </a:spcAft>
        <a:buChar char="»"/>
        <a:defRPr sz="2000">
          <a:solidFill>
            <a:srgbClr val="CCFFFF"/>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slide" Target="slide12.xml"/><Relationship Id="rId4" Type="http://schemas.openxmlformats.org/officeDocument/2006/relationships/slide" Target="slide11.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slide" Target="slide24.xml"/><Relationship Id="rId5" Type="http://schemas.openxmlformats.org/officeDocument/2006/relationships/slide" Target="slide21.xml"/><Relationship Id="rId4" Type="http://schemas.openxmlformats.org/officeDocument/2006/relationships/slide" Target="slide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slide" Target="slide29.xml"/><Relationship Id="rId5" Type="http://schemas.openxmlformats.org/officeDocument/2006/relationships/slide" Target="slide28.xml"/><Relationship Id="rId4" Type="http://schemas.openxmlformats.org/officeDocument/2006/relationships/slide" Target="slide27.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10.jpg"/></Relationships>
</file>

<file path=ppt/slides/_rels/slide2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F6631-CE54-8039-036E-FB89CFE84FEC}"/>
              </a:ext>
            </a:extLst>
          </p:cNvPr>
          <p:cNvSpPr>
            <a:spLocks noGrp="1"/>
          </p:cNvSpPr>
          <p:nvPr>
            <p:ph type="ctrTitle"/>
          </p:nvPr>
        </p:nvSpPr>
        <p:spPr/>
        <p:txBody>
          <a:bodyPr/>
          <a:lstStyle/>
          <a:p>
            <a:r>
              <a:rPr lang="en-US" dirty="0"/>
              <a:t>The Gift of Prophecy</a:t>
            </a:r>
          </a:p>
        </p:txBody>
      </p:sp>
      <p:sp>
        <p:nvSpPr>
          <p:cNvPr id="3" name="Subtitle 2">
            <a:extLst>
              <a:ext uri="{FF2B5EF4-FFF2-40B4-BE49-F238E27FC236}">
                <a16:creationId xmlns:a16="http://schemas.microsoft.com/office/drawing/2014/main" id="{95AACCD0-1677-0641-7DC5-690A14B58FA7}"/>
              </a:ext>
            </a:extLst>
          </p:cNvPr>
          <p:cNvSpPr>
            <a:spLocks noGrp="1"/>
          </p:cNvSpPr>
          <p:nvPr>
            <p:ph type="subTitle" idx="1"/>
          </p:nvPr>
        </p:nvSpPr>
        <p:spPr/>
        <p:txBody>
          <a:bodyPr/>
          <a:lstStyle/>
          <a:p>
            <a:r>
              <a:rPr lang="en-US" dirty="0"/>
              <a:t>Lesson 6</a:t>
            </a:r>
          </a:p>
          <a:p>
            <a:r>
              <a:rPr lang="en-US" dirty="0"/>
              <a:t>The Prophetic Writings</a:t>
            </a:r>
          </a:p>
        </p:txBody>
      </p:sp>
    </p:spTree>
    <p:extLst>
      <p:ext uri="{BB962C8B-B14F-4D97-AF65-F5344CB8AC3E}">
        <p14:creationId xmlns:p14="http://schemas.microsoft.com/office/powerpoint/2010/main" val="4076639488"/>
      </p:ext>
    </p:extLst>
  </p:cSld>
  <p:clrMapOvr>
    <a:masterClrMapping/>
  </p:clrMapOvr>
  <p:transition spd="med">
    <p:random/>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F7916-91C0-460C-B558-8DAA48680440}"/>
              </a:ext>
            </a:extLst>
          </p:cNvPr>
          <p:cNvSpPr>
            <a:spLocks noGrp="1"/>
          </p:cNvSpPr>
          <p:nvPr>
            <p:ph type="title"/>
          </p:nvPr>
        </p:nvSpPr>
        <p:spPr/>
        <p:txBody>
          <a:bodyPr>
            <a:normAutofit fontScale="90000"/>
          </a:bodyPr>
          <a:lstStyle/>
          <a:p>
            <a:r>
              <a:rPr lang="en-US" dirty="0"/>
              <a:t>Memory Text</a:t>
            </a:r>
            <a:br>
              <a:rPr lang="en-US" dirty="0"/>
            </a:br>
            <a:r>
              <a:rPr lang="en-US" dirty="0"/>
              <a:t>Romans 15:4 NIV</a:t>
            </a:r>
            <a:endParaRPr lang="en-US"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CB2D42D4-7BB8-4C00-A5B5-07B01AC9DAC0}"/>
              </a:ext>
            </a:extLst>
          </p:cNvPr>
          <p:cNvSpPr>
            <a:spLocks noGrp="1"/>
          </p:cNvSpPr>
          <p:nvPr>
            <p:ph idx="1"/>
          </p:nvPr>
        </p:nvSpPr>
        <p:spPr>
          <a:xfrm>
            <a:off x="3505200" y="1676400"/>
            <a:ext cx="5562600" cy="5105400"/>
          </a:xfrm>
        </p:spPr>
        <p:txBody>
          <a:bodyPr>
            <a:normAutofit fontScale="92500" lnSpcReduction="10000"/>
          </a:bodyPr>
          <a:lstStyle/>
          <a:p>
            <a:r>
              <a:rPr lang="en-US" altLang="en-US" dirty="0"/>
              <a:t>For everything that was written in the past was written to teach us, so that through endurance and the encouragement of the Scriptures we might have hope. </a:t>
            </a:r>
          </a:p>
          <a:p>
            <a:r>
              <a:rPr lang="en-US" altLang="en-US" dirty="0"/>
              <a:t>What does this text tell us about why the Scriptures were written?</a:t>
            </a:r>
          </a:p>
          <a:p>
            <a:r>
              <a:rPr lang="en-US" altLang="en-US" dirty="0"/>
              <a:t>What benefits do the Scriptures bring us if we read, learn, and follow their instruction?</a:t>
            </a:r>
          </a:p>
          <a:p>
            <a:endParaRPr lang="en-US" altLang="en-US" dirty="0"/>
          </a:p>
          <a:p>
            <a:endParaRPr lang="en-US" altLang="en-US" dirty="0"/>
          </a:p>
          <a:p>
            <a:endParaRPr lang="en-US" dirty="0"/>
          </a:p>
        </p:txBody>
      </p:sp>
    </p:spTree>
    <p:extLst>
      <p:ext uri="{BB962C8B-B14F-4D97-AF65-F5344CB8AC3E}">
        <p14:creationId xmlns:p14="http://schemas.microsoft.com/office/powerpoint/2010/main" val="3901151622"/>
      </p:ext>
    </p:extLst>
  </p:cSld>
  <p:clrMapOvr>
    <a:masterClrMapping/>
  </p:clrMapOvr>
  <p:transition spd="med">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15120-DBA9-BE04-F86C-6266A707ED4E}"/>
              </a:ext>
            </a:extLst>
          </p:cNvPr>
          <p:cNvSpPr>
            <a:spLocks noGrp="1"/>
          </p:cNvSpPr>
          <p:nvPr>
            <p:ph type="title"/>
          </p:nvPr>
        </p:nvSpPr>
        <p:spPr/>
        <p:txBody>
          <a:bodyPr/>
          <a:lstStyle/>
          <a:p>
            <a:r>
              <a:rPr lang="en-US" dirty="0"/>
              <a:t>Overview</a:t>
            </a:r>
          </a:p>
        </p:txBody>
      </p:sp>
      <p:sp>
        <p:nvSpPr>
          <p:cNvPr id="3" name="Content Placeholder 2">
            <a:extLst>
              <a:ext uri="{FF2B5EF4-FFF2-40B4-BE49-F238E27FC236}">
                <a16:creationId xmlns:a16="http://schemas.microsoft.com/office/drawing/2014/main" id="{862693C9-4E33-1379-8CC2-81EEAED407DC}"/>
              </a:ext>
            </a:extLst>
          </p:cNvPr>
          <p:cNvSpPr>
            <a:spLocks noGrp="1"/>
          </p:cNvSpPr>
          <p:nvPr>
            <p:ph idx="1"/>
          </p:nvPr>
        </p:nvSpPr>
        <p:spPr>
          <a:xfrm>
            <a:off x="3505200" y="1676400"/>
            <a:ext cx="5562600" cy="5105400"/>
          </a:xfrm>
        </p:spPr>
        <p:txBody>
          <a:bodyPr>
            <a:normAutofit fontScale="70000" lnSpcReduction="20000"/>
          </a:bodyPr>
          <a:lstStyle/>
          <a:p>
            <a:r>
              <a:rPr lang="en-US" sz="3600" dirty="0"/>
              <a:t>Scripture is nearly always the combination of the divine and human. God entrusted His revelation to His people who recorded His revelations under the guidance of the Holy Spirit but in their own writing styles. God preserved as His word the canon of Scripture and provided for its accurate transmission.</a:t>
            </a:r>
            <a:endParaRPr lang="en-US" sz="3200" dirty="0"/>
          </a:p>
          <a:p>
            <a:pPr lvl="1"/>
            <a:r>
              <a:rPr lang="en-US" sz="3200" dirty="0"/>
              <a:t>The Canon</a:t>
            </a:r>
          </a:p>
          <a:p>
            <a:pPr lvl="1"/>
            <a:r>
              <a:rPr lang="en-US" sz="3200" dirty="0"/>
              <a:t>Literary Forms, Devices, &amp; Structures</a:t>
            </a:r>
          </a:p>
          <a:p>
            <a:pPr lvl="1"/>
            <a:r>
              <a:rPr lang="en-US" sz="3200" dirty="0"/>
              <a:t>Sources and Secretaries</a:t>
            </a:r>
          </a:p>
          <a:p>
            <a:pPr lvl="1"/>
            <a:r>
              <a:rPr lang="en-US" sz="3200" dirty="0"/>
              <a:t>Summary</a:t>
            </a:r>
          </a:p>
        </p:txBody>
      </p:sp>
    </p:spTree>
    <p:extLst>
      <p:ext uri="{BB962C8B-B14F-4D97-AF65-F5344CB8AC3E}">
        <p14:creationId xmlns:p14="http://schemas.microsoft.com/office/powerpoint/2010/main" val="1252613011"/>
      </p:ext>
    </p:extLst>
  </p:cSld>
  <p:clrMapOvr>
    <a:masterClrMapping/>
  </p:clrMapOvr>
  <p:transition spd="med">
    <p:random/>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5988E-7280-4AB9-B479-9D548FFD1AAF}"/>
              </a:ext>
            </a:extLst>
          </p:cNvPr>
          <p:cNvSpPr>
            <a:spLocks noGrp="1"/>
          </p:cNvSpPr>
          <p:nvPr>
            <p:ph type="title"/>
          </p:nvPr>
        </p:nvSpPr>
        <p:spPr>
          <a:xfrm>
            <a:off x="3657600" y="457200"/>
            <a:ext cx="5181600" cy="990600"/>
          </a:xfrm>
        </p:spPr>
        <p:txBody>
          <a:bodyPr/>
          <a:lstStyle/>
          <a:p>
            <a:r>
              <a:rPr lang="en-US" dirty="0"/>
              <a:t>The Canon</a:t>
            </a:r>
          </a:p>
        </p:txBody>
      </p:sp>
      <p:sp>
        <p:nvSpPr>
          <p:cNvPr id="3" name="Content Placeholder 2">
            <a:extLst>
              <a:ext uri="{FF2B5EF4-FFF2-40B4-BE49-F238E27FC236}">
                <a16:creationId xmlns:a16="http://schemas.microsoft.com/office/drawing/2014/main" id="{EEACDF17-9261-4BC1-87D9-79E53C2BF674}"/>
              </a:ext>
            </a:extLst>
          </p:cNvPr>
          <p:cNvSpPr>
            <a:spLocks noGrp="1"/>
          </p:cNvSpPr>
          <p:nvPr>
            <p:ph idx="1"/>
          </p:nvPr>
        </p:nvSpPr>
        <p:spPr/>
        <p:txBody>
          <a:bodyPr>
            <a:normAutofit fontScale="85000" lnSpcReduction="20000"/>
          </a:bodyPr>
          <a:lstStyle/>
          <a:p>
            <a:r>
              <a:rPr lang="en-US" altLang="en-US" dirty="0"/>
              <a:t>How did Paul define inspired Scripture? (</a:t>
            </a:r>
            <a:r>
              <a:rPr lang="en-US" altLang="en-US" dirty="0">
                <a:hlinkClick r:id="rId4" action="ppaction://hlinksldjump"/>
              </a:rPr>
              <a:t>2 Tim 3:16-17</a:t>
            </a:r>
            <a:r>
              <a:rPr lang="en-US" altLang="en-US" dirty="0"/>
              <a:t>)</a:t>
            </a:r>
          </a:p>
          <a:p>
            <a:r>
              <a:rPr lang="en-US" altLang="en-US" dirty="0"/>
              <a:t>What do we mean when we talk about the “canon” of Scripture?</a:t>
            </a:r>
          </a:p>
          <a:p>
            <a:r>
              <a:rPr lang="en-US" dirty="0"/>
              <a:t>How do we know which books of the OT are inspired and belong in the OT canon of scripture?</a:t>
            </a:r>
          </a:p>
          <a:p>
            <a:r>
              <a:rPr lang="en-US" dirty="0"/>
              <a:t>What indication do we have that the apostles knew they were speaking and writing the word of God? (</a:t>
            </a:r>
            <a:r>
              <a:rPr lang="en-US" dirty="0">
                <a:hlinkClick r:id="rId5" action="ppaction://hlinksldjump"/>
              </a:rPr>
              <a:t>1 Thes 2:13; 2 Peter 3:16; Gal 1:11-12; 1 Cor 14:37</a:t>
            </a:r>
            <a:r>
              <a:rPr lang="en-US" dirty="0"/>
              <a:t>)</a:t>
            </a:r>
          </a:p>
          <a:p>
            <a:r>
              <a:rPr lang="en-US" dirty="0"/>
              <a:t>How do we know that the 27 books of the NT are canonical?</a:t>
            </a:r>
          </a:p>
          <a:p>
            <a:endParaRPr lang="en-US" dirty="0"/>
          </a:p>
          <a:p>
            <a:endParaRPr lang="en-US" altLang="en-US" dirty="0"/>
          </a:p>
          <a:p>
            <a:endParaRPr lang="en-US" dirty="0"/>
          </a:p>
        </p:txBody>
      </p:sp>
    </p:spTree>
    <p:extLst>
      <p:ext uri="{BB962C8B-B14F-4D97-AF65-F5344CB8AC3E}">
        <p14:creationId xmlns:p14="http://schemas.microsoft.com/office/powerpoint/2010/main" val="1426013558"/>
      </p:ext>
    </p:extLst>
  </p:cSld>
  <p:clrMapOvr>
    <a:masterClrMapping/>
  </p:clrMapOvr>
  <p:transition spd="med">
    <p:random/>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  Literary Forms, Devices, and Structures</a:t>
            </a:r>
          </a:p>
        </p:txBody>
      </p:sp>
      <p:sp>
        <p:nvSpPr>
          <p:cNvPr id="3" name="Content Placeholder 2"/>
          <p:cNvSpPr>
            <a:spLocks noGrp="1"/>
          </p:cNvSpPr>
          <p:nvPr>
            <p:ph idx="1"/>
          </p:nvPr>
        </p:nvSpPr>
        <p:spPr>
          <a:xfrm>
            <a:off x="3505200" y="1676400"/>
            <a:ext cx="5638800" cy="5181600"/>
          </a:xfrm>
        </p:spPr>
        <p:txBody>
          <a:bodyPr>
            <a:normAutofit/>
          </a:bodyPr>
          <a:lstStyle/>
          <a:p>
            <a:pPr>
              <a:defRPr/>
            </a:pPr>
            <a:r>
              <a:rPr lang="en-US" dirty="0"/>
              <a:t>What are some of the literary forms used in Scripture? [</a:t>
            </a:r>
            <a:r>
              <a:rPr lang="en-US" dirty="0">
                <a:hlinkClick r:id="rId4" action="ppaction://hlinksldjump"/>
              </a:rPr>
              <a:t>Literary Forms</a:t>
            </a:r>
            <a:r>
              <a:rPr lang="en-US" dirty="0"/>
              <a:t>]</a:t>
            </a:r>
          </a:p>
          <a:p>
            <a:pPr>
              <a:defRPr/>
            </a:pPr>
            <a:r>
              <a:rPr lang="en-US" dirty="0"/>
              <a:t>What are some of the literary devices used in Scripture? [</a:t>
            </a:r>
            <a:r>
              <a:rPr lang="en-US" dirty="0">
                <a:hlinkClick r:id="rId5" action="ppaction://hlinksldjump"/>
              </a:rPr>
              <a:t>Literary Devices</a:t>
            </a:r>
            <a:r>
              <a:rPr lang="en-US" dirty="0"/>
              <a:t>]</a:t>
            </a:r>
          </a:p>
          <a:p>
            <a:pPr>
              <a:defRPr/>
            </a:pPr>
            <a:r>
              <a:rPr lang="en-US" dirty="0"/>
              <a:t>What literary structures can we find in Scripture? [</a:t>
            </a:r>
            <a:r>
              <a:rPr lang="en-US" dirty="0">
                <a:hlinkClick r:id="rId6" action="ppaction://hlinksldjump"/>
              </a:rPr>
              <a:t>Literary Structure</a:t>
            </a:r>
            <a:r>
              <a:rPr lang="en-US" dirty="0"/>
              <a:t>]</a:t>
            </a:r>
          </a:p>
        </p:txBody>
      </p:sp>
    </p:spTree>
    <p:extLst>
      <p:ext uri="{BB962C8B-B14F-4D97-AF65-F5344CB8AC3E}">
        <p14:creationId xmlns:p14="http://schemas.microsoft.com/office/powerpoint/2010/main" val="3455358396"/>
      </p:ext>
    </p:extLst>
  </p:cSld>
  <p:clrMapOvr>
    <a:masterClrMapping/>
  </p:clrMapOvr>
  <p:transition spd="med">
    <p:random/>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49F7A-0097-47F4-AA7B-B71113C17626}"/>
              </a:ext>
            </a:extLst>
          </p:cNvPr>
          <p:cNvSpPr>
            <a:spLocks noGrp="1"/>
          </p:cNvSpPr>
          <p:nvPr>
            <p:ph type="title"/>
          </p:nvPr>
        </p:nvSpPr>
        <p:spPr/>
        <p:txBody>
          <a:bodyPr/>
          <a:lstStyle/>
          <a:p>
            <a:r>
              <a:rPr lang="en-US" dirty="0"/>
              <a:t>Sources and Secretaries</a:t>
            </a:r>
          </a:p>
        </p:txBody>
      </p:sp>
      <p:sp>
        <p:nvSpPr>
          <p:cNvPr id="3" name="Content Placeholder 2">
            <a:extLst>
              <a:ext uri="{FF2B5EF4-FFF2-40B4-BE49-F238E27FC236}">
                <a16:creationId xmlns:a16="http://schemas.microsoft.com/office/drawing/2014/main" id="{B37C41B1-BF10-570E-6EF5-C670D3BEA0F2}"/>
              </a:ext>
            </a:extLst>
          </p:cNvPr>
          <p:cNvSpPr>
            <a:spLocks noGrp="1"/>
          </p:cNvSpPr>
          <p:nvPr>
            <p:ph idx="1"/>
          </p:nvPr>
        </p:nvSpPr>
        <p:spPr/>
        <p:txBody>
          <a:bodyPr>
            <a:normAutofit/>
          </a:bodyPr>
          <a:lstStyle/>
          <a:p>
            <a:r>
              <a:rPr lang="en-US" dirty="0"/>
              <a:t>How does Luke explain the origin of his information for the gospel that he wrote? (</a:t>
            </a:r>
            <a:r>
              <a:rPr lang="en-US" dirty="0">
                <a:hlinkClick r:id="rId4" action="ppaction://hlinksldjump"/>
              </a:rPr>
              <a:t>Luke 1:1-4</a:t>
            </a:r>
            <a:r>
              <a:rPr lang="en-US" dirty="0"/>
              <a:t>)</a:t>
            </a:r>
          </a:p>
          <a:p>
            <a:r>
              <a:rPr lang="en-US" dirty="0"/>
              <a:t>How did Paul authenticate his epistles? (</a:t>
            </a:r>
            <a:r>
              <a:rPr lang="en-US" dirty="0">
                <a:hlinkClick r:id="rId5" action="ppaction://hlinksldjump"/>
              </a:rPr>
              <a:t>2 Thes 3:17</a:t>
            </a:r>
            <a:r>
              <a:rPr lang="en-US" dirty="0"/>
              <a:t>)</a:t>
            </a:r>
          </a:p>
          <a:p>
            <a:r>
              <a:rPr lang="en-US" dirty="0"/>
              <a:t>Who helped Jeremiah write His prophetic book? (</a:t>
            </a:r>
            <a:r>
              <a:rPr lang="en-US" dirty="0">
                <a:hlinkClick r:id="rId6" action="ppaction://hlinksldjump"/>
              </a:rPr>
              <a:t>Jer 36:17-18</a:t>
            </a:r>
            <a:r>
              <a:rPr lang="en-US" dirty="0"/>
              <a:t>)</a:t>
            </a:r>
          </a:p>
          <a:p>
            <a:endParaRPr lang="en-US" dirty="0"/>
          </a:p>
          <a:p>
            <a:endParaRPr lang="en-US" dirty="0"/>
          </a:p>
        </p:txBody>
      </p:sp>
    </p:spTree>
    <p:extLst>
      <p:ext uri="{BB962C8B-B14F-4D97-AF65-F5344CB8AC3E}">
        <p14:creationId xmlns:p14="http://schemas.microsoft.com/office/powerpoint/2010/main" val="2759441934"/>
      </p:ext>
    </p:extLst>
  </p:cSld>
  <p:clrMapOvr>
    <a:masterClrMapping/>
  </p:clrMapOvr>
  <p:transition spd="med">
    <p:random/>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1815E-2377-42EB-BA10-62C340867B80}"/>
              </a:ext>
            </a:extLst>
          </p:cNvPr>
          <p:cNvSpPr>
            <a:spLocks noGrp="1"/>
          </p:cNvSpPr>
          <p:nvPr>
            <p:ph type="title"/>
          </p:nvPr>
        </p:nvSpPr>
        <p:spPr/>
        <p:txBody>
          <a:bodyPr/>
          <a:lstStyle/>
          <a:p>
            <a:r>
              <a:rPr lang="en-US" dirty="0"/>
              <a:t>Summary</a:t>
            </a:r>
          </a:p>
        </p:txBody>
      </p:sp>
      <p:sp>
        <p:nvSpPr>
          <p:cNvPr id="5" name="Content Placeholder 4">
            <a:extLst>
              <a:ext uri="{FF2B5EF4-FFF2-40B4-BE49-F238E27FC236}">
                <a16:creationId xmlns:a16="http://schemas.microsoft.com/office/drawing/2014/main" id="{2E017F26-0E77-40F1-F4F3-24712783ED44}"/>
              </a:ext>
            </a:extLst>
          </p:cNvPr>
          <p:cNvSpPr>
            <a:spLocks noGrp="1"/>
          </p:cNvSpPr>
          <p:nvPr>
            <p:ph idx="1"/>
          </p:nvPr>
        </p:nvSpPr>
        <p:spPr>
          <a:xfrm>
            <a:off x="3505200" y="1676400"/>
            <a:ext cx="5562600" cy="5181600"/>
          </a:xfrm>
        </p:spPr>
        <p:txBody>
          <a:bodyPr>
            <a:normAutofit fontScale="70000" lnSpcReduction="20000"/>
          </a:bodyPr>
          <a:lstStyle/>
          <a:p>
            <a:r>
              <a:rPr lang="en-US" dirty="0"/>
              <a:t>As Christians we believe that all Scripture is inspired by God. </a:t>
            </a:r>
          </a:p>
          <a:p>
            <a:r>
              <a:rPr lang="en-US" dirty="0"/>
              <a:t>God entrusted His revelation to His people who recorded His revelations under the guidance of the Holy Spirit but in their own writing styles.  </a:t>
            </a:r>
          </a:p>
          <a:p>
            <a:r>
              <a:rPr lang="en-US" altLang="en-US" dirty="0"/>
              <a:t>Protestants accept exactly the same OT that Jesus and the apostles accepted. However, Catholics accept 11 additional apocryphal books that were never accepted as canonical by the Jews, Jesus, the apostles, or the early church fathers.</a:t>
            </a:r>
          </a:p>
          <a:p>
            <a:r>
              <a:rPr lang="en-US" altLang="en-US" dirty="0"/>
              <a:t>The 27 canonical books of the NT have been accepted by essentially all Christians faiths as having apostolic authority and having content consistent with other inspired Scripture.</a:t>
            </a:r>
          </a:p>
          <a:p>
            <a:endParaRPr lang="en-US" altLang="en-US" dirty="0"/>
          </a:p>
          <a:p>
            <a:endParaRPr lang="en-US" altLang="en-US" dirty="0"/>
          </a:p>
          <a:p>
            <a:pPr marL="274320" lvl="0" indent="-457200">
              <a:spcBef>
                <a:spcPct val="30000"/>
              </a:spcBef>
              <a:buNone/>
              <a:defRPr/>
            </a:pPr>
            <a:endParaRPr lang="en-US" altLang="en-US" dirty="0"/>
          </a:p>
          <a:p>
            <a:endParaRPr lang="en-US" dirty="0"/>
          </a:p>
          <a:p>
            <a:endParaRPr lang="en-US" dirty="0"/>
          </a:p>
        </p:txBody>
      </p:sp>
    </p:spTree>
    <p:extLst>
      <p:ext uri="{BB962C8B-B14F-4D97-AF65-F5344CB8AC3E}">
        <p14:creationId xmlns:p14="http://schemas.microsoft.com/office/powerpoint/2010/main" val="975018467"/>
      </p:ext>
    </p:extLst>
  </p:cSld>
  <p:clrMapOvr>
    <a:masterClrMapping/>
  </p:clrMapOvr>
  <p:transition spd="med">
    <p:random/>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a:extLst>
            <a:ext uri="{FF2B5EF4-FFF2-40B4-BE49-F238E27FC236}">
              <a16:creationId xmlns:a16="http://schemas.microsoft.com/office/drawing/2014/main" id="{E4D93A11-7910-841B-C6BE-C252716A5B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B428C0-4142-1CA6-BC7A-387AC12CD5E2}"/>
              </a:ext>
            </a:extLst>
          </p:cNvPr>
          <p:cNvSpPr>
            <a:spLocks noGrp="1"/>
          </p:cNvSpPr>
          <p:nvPr>
            <p:ph type="title"/>
          </p:nvPr>
        </p:nvSpPr>
        <p:spPr/>
        <p:txBody>
          <a:bodyPr/>
          <a:lstStyle/>
          <a:p>
            <a:r>
              <a:rPr lang="en-US" dirty="0"/>
              <a:t>Summary</a:t>
            </a:r>
          </a:p>
        </p:txBody>
      </p:sp>
      <p:sp>
        <p:nvSpPr>
          <p:cNvPr id="5" name="Content Placeholder 4">
            <a:extLst>
              <a:ext uri="{FF2B5EF4-FFF2-40B4-BE49-F238E27FC236}">
                <a16:creationId xmlns:a16="http://schemas.microsoft.com/office/drawing/2014/main" id="{9A300676-BC6B-2F85-FF95-F5CAFD8F906F}"/>
              </a:ext>
            </a:extLst>
          </p:cNvPr>
          <p:cNvSpPr>
            <a:spLocks noGrp="1"/>
          </p:cNvSpPr>
          <p:nvPr>
            <p:ph idx="1"/>
          </p:nvPr>
        </p:nvSpPr>
        <p:spPr>
          <a:xfrm>
            <a:off x="3505200" y="1676400"/>
            <a:ext cx="5562600" cy="5181600"/>
          </a:xfrm>
        </p:spPr>
        <p:txBody>
          <a:bodyPr>
            <a:normAutofit fontScale="70000" lnSpcReduction="20000"/>
          </a:bodyPr>
          <a:lstStyle/>
          <a:p>
            <a:r>
              <a:rPr lang="en-US" dirty="0"/>
              <a:t>As the NT canon of Scripture was developing, the apostles were aware that their writings carried the authority of the Lord as the word of God.</a:t>
            </a:r>
          </a:p>
          <a:p>
            <a:r>
              <a:rPr lang="en-US" dirty="0"/>
              <a:t>Forms of biblical writing include: historical narrative, commandments, proverbs, psalms, prophecy, apocalyptic prophecy, gospels, parables, epistles, sermons, and prayers.</a:t>
            </a:r>
          </a:p>
          <a:p>
            <a:r>
              <a:rPr lang="en-US" dirty="0"/>
              <a:t>Biblical literary devices include: metaphor, simile, personification,  hyperbole, paradox, rhetorical questions, wordplay and symbolism.</a:t>
            </a:r>
          </a:p>
          <a:p>
            <a:r>
              <a:rPr lang="en-US" dirty="0"/>
              <a:t>Biblical literary structures include poetic parallelism (synonymous, antithetical, and climatic), repetition, and chiasms.</a:t>
            </a:r>
          </a:p>
        </p:txBody>
      </p:sp>
    </p:spTree>
    <p:extLst>
      <p:ext uri="{BB962C8B-B14F-4D97-AF65-F5344CB8AC3E}">
        <p14:creationId xmlns:p14="http://schemas.microsoft.com/office/powerpoint/2010/main" val="46166212"/>
      </p:ext>
    </p:extLst>
  </p:cSld>
  <p:clrMapOvr>
    <a:masterClrMapping/>
  </p:clrMapOvr>
  <p:transition spd="med">
    <p:random/>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59BFF-06B0-4CC9-8ADD-A90BD86A65FE}"/>
              </a:ext>
            </a:extLst>
          </p:cNvPr>
          <p:cNvSpPr>
            <a:spLocks noGrp="1"/>
          </p:cNvSpPr>
          <p:nvPr>
            <p:ph type="title"/>
          </p:nvPr>
        </p:nvSpPr>
        <p:spPr/>
        <p:txBody>
          <a:bodyPr/>
          <a:lstStyle/>
          <a:p>
            <a:r>
              <a:rPr lang="en-US" dirty="0"/>
              <a:t>Summary</a:t>
            </a:r>
          </a:p>
        </p:txBody>
      </p:sp>
      <p:sp>
        <p:nvSpPr>
          <p:cNvPr id="5" name="Content Placeholder 4">
            <a:extLst>
              <a:ext uri="{FF2B5EF4-FFF2-40B4-BE49-F238E27FC236}">
                <a16:creationId xmlns:a16="http://schemas.microsoft.com/office/drawing/2014/main" id="{2C4BC2F0-16DA-CDF9-C7B9-F6C298F63761}"/>
              </a:ext>
            </a:extLst>
          </p:cNvPr>
          <p:cNvSpPr>
            <a:spLocks noGrp="1"/>
          </p:cNvSpPr>
          <p:nvPr>
            <p:ph idx="1"/>
          </p:nvPr>
        </p:nvSpPr>
        <p:spPr>
          <a:xfrm>
            <a:off x="3505200" y="1676400"/>
            <a:ext cx="5562600" cy="5181600"/>
          </a:xfrm>
        </p:spPr>
        <p:txBody>
          <a:bodyPr>
            <a:normAutofit fontScale="70000" lnSpcReduction="20000"/>
          </a:bodyPr>
          <a:lstStyle/>
          <a:p>
            <a:r>
              <a:rPr lang="en-US" altLang="en-US" dirty="0"/>
              <a:t>It is clear that Bible writers often used reliable human resources to provide information they recorded in Scripture.  </a:t>
            </a:r>
          </a:p>
          <a:p>
            <a:r>
              <a:rPr lang="en-US" altLang="en-US" dirty="0"/>
              <a:t>Luke developed his gospel from reliable eyewitness accounts and considerable overlap can be seen in Matthew’s and Mark’s gospels.</a:t>
            </a:r>
          </a:p>
          <a:p>
            <a:r>
              <a:rPr lang="en-US" altLang="en-US" dirty="0"/>
              <a:t>However, the Holy Spirit was always in charge of making sure their written words reflected God’s truth.</a:t>
            </a:r>
          </a:p>
          <a:p>
            <a:r>
              <a:rPr lang="en-US" altLang="en-US" dirty="0"/>
              <a:t>Both prophets in the OT and apostles in the NT made use of penmen who recorded their dictation.</a:t>
            </a:r>
          </a:p>
          <a:p>
            <a:r>
              <a:rPr lang="en-US" altLang="en-US" dirty="0"/>
              <a:t>Recognizing Scripture as God-breathed, will you make it your practice to </a:t>
            </a:r>
            <a:r>
              <a:rPr lang="en-US" dirty="0"/>
              <a:t>read it, study it, memorize it, meditate on it, teach it, love it, and obey it?</a:t>
            </a:r>
          </a:p>
          <a:p>
            <a:endParaRPr lang="en-US" altLang="en-US" dirty="0"/>
          </a:p>
          <a:p>
            <a:endParaRPr lang="en-US" altLang="en-US" dirty="0"/>
          </a:p>
          <a:p>
            <a:pPr marL="0" indent="0">
              <a:buNone/>
            </a:pPr>
            <a:endParaRPr lang="en-US" altLang="en-US" dirty="0"/>
          </a:p>
        </p:txBody>
      </p:sp>
    </p:spTree>
    <p:extLst>
      <p:ext uri="{BB962C8B-B14F-4D97-AF65-F5344CB8AC3E}">
        <p14:creationId xmlns:p14="http://schemas.microsoft.com/office/powerpoint/2010/main" val="1732742584"/>
      </p:ext>
    </p:extLst>
  </p:cSld>
  <p:clrMapOvr>
    <a:masterClrMapping/>
  </p:clrMapOvr>
  <p:transition spd="med">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997D7-779E-4CAD-B924-531D746A2D9C}"/>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19C274BE-070B-425B-9BE2-C4B40B800135}"/>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1556122673"/>
      </p:ext>
    </p:extLst>
  </p:cSld>
  <p:clrMapOvr>
    <a:masterClrMapping/>
  </p:clrMapOvr>
  <p:transition spd="med">
    <p:random/>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626114" name="Rectangle 2">
            <a:extLst>
              <a:ext uri="{FF2B5EF4-FFF2-40B4-BE49-F238E27FC236}">
                <a16:creationId xmlns:a16="http://schemas.microsoft.com/office/drawing/2014/main" id="{B22C4924-F7F7-4D67-B216-A76AD718DDE5}"/>
              </a:ext>
            </a:extLst>
          </p:cNvPr>
          <p:cNvSpPr>
            <a:spLocks noGrp="1" noChangeArrowheads="1"/>
          </p:cNvSpPr>
          <p:nvPr>
            <p:ph type="title"/>
          </p:nvPr>
        </p:nvSpPr>
        <p:spPr>
          <a:xfrm>
            <a:off x="990600" y="533400"/>
            <a:ext cx="7162800" cy="990600"/>
          </a:xfrm>
        </p:spPr>
        <p:txBody>
          <a:bodyPr/>
          <a:lstStyle/>
          <a:p>
            <a:r>
              <a:rPr lang="en-US" altLang="en-US" dirty="0"/>
              <a:t>2 Timothy 3:16-17 ESV</a:t>
            </a:r>
          </a:p>
        </p:txBody>
      </p:sp>
      <p:sp>
        <p:nvSpPr>
          <p:cNvPr id="1626115" name="Rectangle 3">
            <a:extLst>
              <a:ext uri="{FF2B5EF4-FFF2-40B4-BE49-F238E27FC236}">
                <a16:creationId xmlns:a16="http://schemas.microsoft.com/office/drawing/2014/main" id="{765C24BF-1A8A-481F-995E-9DCEFA889918}"/>
              </a:ext>
            </a:extLst>
          </p:cNvPr>
          <p:cNvSpPr>
            <a:spLocks noGrp="1" noChangeArrowheads="1"/>
          </p:cNvSpPr>
          <p:nvPr>
            <p:ph idx="1"/>
          </p:nvPr>
        </p:nvSpPr>
        <p:spPr>
          <a:xfrm>
            <a:off x="609600" y="1905000"/>
            <a:ext cx="7924800" cy="4267200"/>
          </a:xfrm>
        </p:spPr>
        <p:txBody>
          <a:bodyPr>
            <a:normAutofit/>
          </a:bodyPr>
          <a:lstStyle/>
          <a:p>
            <a:pPr>
              <a:lnSpc>
                <a:spcPct val="90000"/>
              </a:lnSpc>
            </a:pPr>
            <a:r>
              <a:rPr lang="en-US" altLang="en-US" dirty="0"/>
              <a:t>All Scripture is breathed out by God and profitable for teaching, for reproof, for correction, and for training in righteousness, </a:t>
            </a:r>
            <a:r>
              <a:rPr lang="en-US" altLang="en-US" baseline="30000" dirty="0"/>
              <a:t>17</a:t>
            </a:r>
            <a:r>
              <a:rPr lang="en-US" altLang="en-US" dirty="0"/>
              <a:t> that the man of God may be complete, equipped for every good work.</a:t>
            </a:r>
          </a:p>
        </p:txBody>
      </p:sp>
    </p:spTree>
  </p:cSld>
  <p:clrMapOvr>
    <a:masterClrMapping/>
  </p:clrMapOvr>
  <p:transition spd="med">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DD9A6-6839-467D-B1D7-E145D3CBF733}"/>
              </a:ext>
            </a:extLst>
          </p:cNvPr>
          <p:cNvSpPr>
            <a:spLocks noGrp="1"/>
          </p:cNvSpPr>
          <p:nvPr>
            <p:ph type="title"/>
          </p:nvPr>
        </p:nvSpPr>
        <p:spPr/>
        <p:txBody>
          <a:bodyPr/>
          <a:lstStyle/>
          <a:p>
            <a:r>
              <a:rPr lang="en-US" altLang="en-US" dirty="0"/>
              <a:t>1 Thessalonians 2:13 NIV</a:t>
            </a:r>
            <a:endParaRPr lang="en-US" dirty="0"/>
          </a:p>
        </p:txBody>
      </p:sp>
      <p:sp>
        <p:nvSpPr>
          <p:cNvPr id="3" name="Content Placeholder 2">
            <a:extLst>
              <a:ext uri="{FF2B5EF4-FFF2-40B4-BE49-F238E27FC236}">
                <a16:creationId xmlns:a16="http://schemas.microsoft.com/office/drawing/2014/main" id="{6098FBB5-CE24-42E9-A88D-0F4785096464}"/>
              </a:ext>
            </a:extLst>
          </p:cNvPr>
          <p:cNvSpPr>
            <a:spLocks noGrp="1"/>
          </p:cNvSpPr>
          <p:nvPr>
            <p:ph idx="1"/>
          </p:nvPr>
        </p:nvSpPr>
        <p:spPr/>
        <p:txBody>
          <a:bodyPr>
            <a:normAutofit/>
          </a:bodyPr>
          <a:lstStyle/>
          <a:p>
            <a:r>
              <a:rPr lang="en-US" altLang="en-US" dirty="0"/>
              <a:t>And we also thank God continually because, when you received the word of God, which you heard from us, you accepted it not as a human word, but as it actually is, the word of God, which is indeed at work in you who believe.  </a:t>
            </a:r>
            <a:endParaRPr lang="en-US" dirty="0"/>
          </a:p>
        </p:txBody>
      </p:sp>
    </p:spTree>
    <p:extLst>
      <p:ext uri="{BB962C8B-B14F-4D97-AF65-F5344CB8AC3E}">
        <p14:creationId xmlns:p14="http://schemas.microsoft.com/office/powerpoint/2010/main" val="1886500311"/>
      </p:ext>
    </p:extLst>
  </p:cSld>
  <p:clrMapOvr>
    <a:masterClrMapping/>
  </p:clrMapOvr>
  <p:transition spd="med">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0DB80-FB50-40A4-BE3A-F3C878B2F025}"/>
              </a:ext>
            </a:extLst>
          </p:cNvPr>
          <p:cNvSpPr>
            <a:spLocks noGrp="1"/>
          </p:cNvSpPr>
          <p:nvPr>
            <p:ph type="title"/>
          </p:nvPr>
        </p:nvSpPr>
        <p:spPr>
          <a:xfrm>
            <a:off x="533400" y="503237"/>
            <a:ext cx="7772400" cy="1219201"/>
          </a:xfrm>
        </p:spPr>
        <p:txBody>
          <a:bodyPr/>
          <a:lstStyle/>
          <a:p>
            <a:r>
              <a:rPr lang="en-US" dirty="0">
                <a:effectLst>
                  <a:outerShdw blurRad="38100" dist="38100" dir="2700000" algn="tl">
                    <a:srgbClr val="000000">
                      <a:alpha val="43137"/>
                    </a:srgbClr>
                  </a:outerShdw>
                </a:effectLst>
              </a:rPr>
              <a:t>2 Peter 3:16 NIV</a:t>
            </a:r>
          </a:p>
        </p:txBody>
      </p:sp>
      <p:sp>
        <p:nvSpPr>
          <p:cNvPr id="3" name="Content Placeholder 2">
            <a:extLst>
              <a:ext uri="{FF2B5EF4-FFF2-40B4-BE49-F238E27FC236}">
                <a16:creationId xmlns:a16="http://schemas.microsoft.com/office/drawing/2014/main" id="{704C3967-CC18-41BA-A675-AB3B939422F3}"/>
              </a:ext>
            </a:extLst>
          </p:cNvPr>
          <p:cNvSpPr>
            <a:spLocks noGrp="1"/>
          </p:cNvSpPr>
          <p:nvPr>
            <p:ph idx="1"/>
          </p:nvPr>
        </p:nvSpPr>
        <p:spPr/>
        <p:txBody>
          <a:bodyPr>
            <a:normAutofit/>
          </a:bodyPr>
          <a:lstStyle/>
          <a:p>
            <a:r>
              <a:rPr lang="en-US" dirty="0">
                <a:effectLst>
                  <a:outerShdw blurRad="38100" dist="38100" dir="2700000" algn="tl">
                    <a:srgbClr val="000000">
                      <a:alpha val="43137"/>
                    </a:srgbClr>
                  </a:outerShdw>
                </a:effectLst>
              </a:rPr>
              <a:t>He [Paul] writes the same way in all his letters, speaking in them of these matters. His letters contain some things that are hard to understand, which ignorant and unstable people distort, as they do the other Scriptures, to their own destruction.  </a:t>
            </a:r>
            <a:endParaRPr lang="en-US" dirty="0"/>
          </a:p>
        </p:txBody>
      </p:sp>
    </p:spTree>
    <p:extLst>
      <p:ext uri="{BB962C8B-B14F-4D97-AF65-F5344CB8AC3E}">
        <p14:creationId xmlns:p14="http://schemas.microsoft.com/office/powerpoint/2010/main" val="1151937882"/>
      </p:ext>
    </p:extLst>
  </p:cSld>
  <p:clrMapOvr>
    <a:masterClrMapping/>
  </p:clrMapOvr>
  <p:transition spd="med">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51CB6-066E-93AF-0559-B96C2ECADCE7}"/>
              </a:ext>
            </a:extLst>
          </p:cNvPr>
          <p:cNvSpPr>
            <a:spLocks noGrp="1"/>
          </p:cNvSpPr>
          <p:nvPr>
            <p:ph type="title"/>
          </p:nvPr>
        </p:nvSpPr>
        <p:spPr/>
        <p:txBody>
          <a:bodyPr/>
          <a:lstStyle/>
          <a:p>
            <a:r>
              <a:rPr lang="en-US" dirty="0"/>
              <a:t>Galatians 1:11-12; 1 Corinthians 14:47</a:t>
            </a:r>
          </a:p>
        </p:txBody>
      </p:sp>
      <p:sp>
        <p:nvSpPr>
          <p:cNvPr id="3" name="Content Placeholder 2">
            <a:extLst>
              <a:ext uri="{FF2B5EF4-FFF2-40B4-BE49-F238E27FC236}">
                <a16:creationId xmlns:a16="http://schemas.microsoft.com/office/drawing/2014/main" id="{414E52B3-B572-BFD4-9A05-A5B9B8294012}"/>
              </a:ext>
            </a:extLst>
          </p:cNvPr>
          <p:cNvSpPr>
            <a:spLocks noGrp="1"/>
          </p:cNvSpPr>
          <p:nvPr>
            <p:ph idx="1"/>
          </p:nvPr>
        </p:nvSpPr>
        <p:spPr/>
        <p:txBody>
          <a:bodyPr>
            <a:normAutofit fontScale="92500" lnSpcReduction="10000"/>
          </a:bodyPr>
          <a:lstStyle/>
          <a:p>
            <a:r>
              <a:rPr lang="en-US" dirty="0"/>
              <a:t>Galatians 1:11-12 NIV  I want you to know, brothers and sisters, that the gospel I preached is not of human origin. </a:t>
            </a:r>
            <a:r>
              <a:rPr lang="en-US" baseline="30000" dirty="0"/>
              <a:t>12</a:t>
            </a:r>
            <a:r>
              <a:rPr lang="en-US" dirty="0"/>
              <a:t> I did not receive it from any man, nor was I taught it; rather, I received it by revelation from Jesus Christ. </a:t>
            </a:r>
          </a:p>
          <a:p>
            <a:r>
              <a:rPr lang="en-US" dirty="0"/>
              <a:t>1 Corinthians 14:37 NIV –If anyone thinks they are a prophet or otherwise gifted by the Spirit, let them acknowledge that what I am writing to you is the Lord's command. [</a:t>
            </a:r>
            <a:r>
              <a:rPr lang="en-US" dirty="0">
                <a:hlinkClick r:id="rId3" action="ppaction://hlinksldjump"/>
              </a:rPr>
              <a:t>R</a:t>
            </a:r>
            <a:r>
              <a:rPr lang="en-US" dirty="0"/>
              <a:t>]</a:t>
            </a:r>
          </a:p>
        </p:txBody>
      </p:sp>
    </p:spTree>
    <p:extLst>
      <p:ext uri="{BB962C8B-B14F-4D97-AF65-F5344CB8AC3E}">
        <p14:creationId xmlns:p14="http://schemas.microsoft.com/office/powerpoint/2010/main" val="1840113500"/>
      </p:ext>
    </p:extLst>
  </p:cSld>
  <p:clrMapOvr>
    <a:masterClrMapping/>
  </p:clrMapOvr>
  <p:transition spd="med">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44E1C-F23D-E766-5E09-2CBE05D9280F}"/>
              </a:ext>
            </a:extLst>
          </p:cNvPr>
          <p:cNvSpPr>
            <a:spLocks noGrp="1"/>
          </p:cNvSpPr>
          <p:nvPr>
            <p:ph type="title"/>
          </p:nvPr>
        </p:nvSpPr>
        <p:spPr/>
        <p:txBody>
          <a:bodyPr/>
          <a:lstStyle/>
          <a:p>
            <a:r>
              <a:rPr lang="en-US" dirty="0"/>
              <a:t>Literary Forms in Scripture</a:t>
            </a:r>
          </a:p>
        </p:txBody>
      </p:sp>
      <p:graphicFrame>
        <p:nvGraphicFramePr>
          <p:cNvPr id="7" name="Content Placeholder 6">
            <a:extLst>
              <a:ext uri="{FF2B5EF4-FFF2-40B4-BE49-F238E27FC236}">
                <a16:creationId xmlns:a16="http://schemas.microsoft.com/office/drawing/2014/main" id="{6C1AF02C-9A8D-A21C-5E9C-427A7DF26025}"/>
              </a:ext>
            </a:extLst>
          </p:cNvPr>
          <p:cNvGraphicFramePr>
            <a:graphicFrameLocks noGrp="1"/>
          </p:cNvGraphicFramePr>
          <p:nvPr>
            <p:ph idx="1"/>
            <p:extLst>
              <p:ext uri="{D42A27DB-BD31-4B8C-83A1-F6EECF244321}">
                <p14:modId xmlns:p14="http://schemas.microsoft.com/office/powerpoint/2010/main" val="2325673572"/>
              </p:ext>
            </p:extLst>
          </p:nvPr>
        </p:nvGraphicFramePr>
        <p:xfrm>
          <a:off x="152400" y="381001"/>
          <a:ext cx="8763000" cy="6358672"/>
        </p:xfrm>
        <a:graphic>
          <a:graphicData uri="http://schemas.openxmlformats.org/drawingml/2006/table">
            <a:tbl>
              <a:tblPr firstRow="1" firstCol="1" bandRow="1">
                <a:tableStyleId>{5C22544A-7EE6-4342-B048-85BDC9FD1C3A}</a:tableStyleId>
              </a:tblPr>
              <a:tblGrid>
                <a:gridCol w="2286000">
                  <a:extLst>
                    <a:ext uri="{9D8B030D-6E8A-4147-A177-3AD203B41FA5}">
                      <a16:colId xmlns:a16="http://schemas.microsoft.com/office/drawing/2014/main" val="1873201058"/>
                    </a:ext>
                  </a:extLst>
                </a:gridCol>
                <a:gridCol w="4038600">
                  <a:extLst>
                    <a:ext uri="{9D8B030D-6E8A-4147-A177-3AD203B41FA5}">
                      <a16:colId xmlns:a16="http://schemas.microsoft.com/office/drawing/2014/main" val="1128205699"/>
                    </a:ext>
                  </a:extLst>
                </a:gridCol>
                <a:gridCol w="2438400">
                  <a:extLst>
                    <a:ext uri="{9D8B030D-6E8A-4147-A177-3AD203B41FA5}">
                      <a16:colId xmlns:a16="http://schemas.microsoft.com/office/drawing/2014/main" val="1413793062"/>
                    </a:ext>
                  </a:extLst>
                </a:gridCol>
              </a:tblGrid>
              <a:tr h="738280">
                <a:tc>
                  <a:txBody>
                    <a:bodyPr/>
                    <a:lstStyle/>
                    <a:p>
                      <a:pPr marL="0" marR="0" algn="ctr">
                        <a:lnSpc>
                          <a:spcPct val="115000"/>
                        </a:lnSpc>
                        <a:spcAft>
                          <a:spcPts val="800"/>
                        </a:spcAft>
                        <a:buNone/>
                      </a:pPr>
                      <a:r>
                        <a:rPr lang="en-US" sz="2400" b="1" kern="100" dirty="0">
                          <a:effectLst/>
                        </a:rPr>
                        <a:t>Literary form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tc>
                  <a:txBody>
                    <a:bodyPr/>
                    <a:lstStyle/>
                    <a:p>
                      <a:pPr marL="0" marR="0" algn="ctr">
                        <a:lnSpc>
                          <a:spcPct val="115000"/>
                        </a:lnSpc>
                        <a:spcAft>
                          <a:spcPts val="800"/>
                        </a:spcAft>
                        <a:buNone/>
                      </a:pPr>
                      <a:r>
                        <a:rPr lang="en-US" sz="2400" b="1" kern="100" dirty="0">
                          <a:effectLst/>
                        </a:rPr>
                        <a:t>What it does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tc>
                  <a:txBody>
                    <a:bodyPr/>
                    <a:lstStyle/>
                    <a:p>
                      <a:pPr marL="0" marR="0" algn="ctr">
                        <a:lnSpc>
                          <a:spcPct val="115000"/>
                        </a:lnSpc>
                        <a:spcAft>
                          <a:spcPts val="800"/>
                        </a:spcAft>
                        <a:buNone/>
                      </a:pPr>
                      <a:r>
                        <a:rPr lang="en-US" sz="2400" b="1" kern="100" dirty="0">
                          <a:effectLst/>
                        </a:rPr>
                        <a:t>Where to find examples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extLst>
                  <a:ext uri="{0D108BD9-81ED-4DB2-BD59-A6C34878D82A}">
                    <a16:rowId xmlns:a16="http://schemas.microsoft.com/office/drawing/2014/main" val="2741974515"/>
                  </a:ext>
                </a:extLst>
              </a:tr>
              <a:tr h="2602446">
                <a:tc>
                  <a:txBody>
                    <a:bodyPr/>
                    <a:lstStyle/>
                    <a:p>
                      <a:pPr marL="0" marR="0">
                        <a:lnSpc>
                          <a:spcPct val="115000"/>
                        </a:lnSpc>
                        <a:spcAft>
                          <a:spcPts val="800"/>
                        </a:spcAft>
                        <a:buNone/>
                      </a:pPr>
                      <a:r>
                        <a:rPr lang="en-US" sz="2400" b="1" kern="100" dirty="0">
                          <a:effectLst/>
                        </a:rPr>
                        <a:t>Narrative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tc>
                  <a:txBody>
                    <a:bodyPr/>
                    <a:lstStyle/>
                    <a:p>
                      <a:pPr marL="0" marR="0">
                        <a:lnSpc>
                          <a:spcPct val="115000"/>
                        </a:lnSpc>
                        <a:spcAft>
                          <a:spcPts val="800"/>
                        </a:spcAft>
                        <a:buNone/>
                      </a:pPr>
                      <a:r>
                        <a:rPr lang="en-US" sz="2400" b="1" kern="100" dirty="0">
                          <a:effectLst/>
                        </a:rPr>
                        <a:t>Relates events through characters, setting, dialogue, conflict, and resolution. Biblical narratives also communicate theological and moral meaning.</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tc>
                  <a:txBody>
                    <a:bodyPr/>
                    <a:lstStyle/>
                    <a:p>
                      <a:pPr marL="0" marR="0">
                        <a:lnSpc>
                          <a:spcPct val="115000"/>
                        </a:lnSpc>
                        <a:spcAft>
                          <a:spcPts val="800"/>
                        </a:spcAft>
                        <a:buNone/>
                      </a:pPr>
                      <a:r>
                        <a:rPr lang="en-US" sz="2400" b="1" kern="100" dirty="0">
                          <a:effectLst/>
                        </a:rPr>
                        <a:t>Genesis 37–50, the story of Joseph; Ruth 1–4; 1–2 Samuel; Acts.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extLst>
                  <a:ext uri="{0D108BD9-81ED-4DB2-BD59-A6C34878D82A}">
                    <a16:rowId xmlns:a16="http://schemas.microsoft.com/office/drawing/2014/main" val="2195958678"/>
                  </a:ext>
                </a:extLst>
              </a:tr>
              <a:tr h="2616795">
                <a:tc>
                  <a:txBody>
                    <a:bodyPr/>
                    <a:lstStyle/>
                    <a:p>
                      <a:pPr marL="0" marR="0">
                        <a:lnSpc>
                          <a:spcPct val="115000"/>
                        </a:lnSpc>
                        <a:spcAft>
                          <a:spcPts val="800"/>
                        </a:spcAft>
                        <a:buNone/>
                      </a:pPr>
                      <a:r>
                        <a:rPr lang="en-US" sz="2400" b="1" kern="100" dirty="0">
                          <a:effectLst/>
                        </a:rPr>
                        <a:t>Law and instruction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tc>
                  <a:txBody>
                    <a:bodyPr/>
                    <a:lstStyle/>
                    <a:p>
                      <a:pPr marL="0" marR="0">
                        <a:lnSpc>
                          <a:spcPct val="115000"/>
                        </a:lnSpc>
                        <a:spcAft>
                          <a:spcPts val="800"/>
                        </a:spcAft>
                        <a:buNone/>
                      </a:pPr>
                      <a:r>
                        <a:rPr lang="en-US" sz="2400" b="1" kern="100" dirty="0">
                          <a:effectLst/>
                        </a:rPr>
                        <a:t>Gives commandments and directions concerning worship, justice, community life, and conduct.</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tc>
                  <a:txBody>
                    <a:bodyPr/>
                    <a:lstStyle/>
                    <a:p>
                      <a:pPr marL="0" marR="0">
                        <a:lnSpc>
                          <a:spcPct val="115000"/>
                        </a:lnSpc>
                        <a:spcAft>
                          <a:spcPts val="800"/>
                        </a:spcAft>
                        <a:buNone/>
                      </a:pPr>
                      <a:r>
                        <a:rPr lang="en-US" sz="2400" b="1" kern="100" dirty="0">
                          <a:effectLst/>
                        </a:rPr>
                        <a:t>Exodus 20:1–17, the Ten Commandments; Leviticus; Numbers 35:16–34, laws concerning homicide.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003" marR="5003" marT="5003" marB="5003" anchor="ctr"/>
                </a:tc>
                <a:extLst>
                  <a:ext uri="{0D108BD9-81ED-4DB2-BD59-A6C34878D82A}">
                    <a16:rowId xmlns:a16="http://schemas.microsoft.com/office/drawing/2014/main" val="2651640793"/>
                  </a:ext>
                </a:extLst>
              </a:tr>
            </a:tbl>
          </a:graphicData>
        </a:graphic>
      </p:graphicFrame>
    </p:spTree>
    <p:extLst>
      <p:ext uri="{BB962C8B-B14F-4D97-AF65-F5344CB8AC3E}">
        <p14:creationId xmlns:p14="http://schemas.microsoft.com/office/powerpoint/2010/main" val="1343277321"/>
      </p:ext>
    </p:extLst>
  </p:cSld>
  <p:clrMapOvr>
    <a:masterClrMapping/>
  </p:clrMapOvr>
  <p:transition spd="med">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8AFAC-56F9-0C3C-5130-54915F9F60B3}"/>
              </a:ext>
            </a:extLst>
          </p:cNvPr>
          <p:cNvSpPr>
            <a:spLocks noGrp="1"/>
          </p:cNvSpPr>
          <p:nvPr>
            <p:ph type="title"/>
          </p:nvPr>
        </p:nvSpPr>
        <p:spPr/>
        <p:txBody>
          <a:bodyPr/>
          <a:lstStyle/>
          <a:p>
            <a:r>
              <a:rPr lang="en-US" dirty="0"/>
              <a:t>Literary Forms 2</a:t>
            </a:r>
          </a:p>
        </p:txBody>
      </p:sp>
      <p:graphicFrame>
        <p:nvGraphicFramePr>
          <p:cNvPr id="5" name="Content Placeholder 4">
            <a:extLst>
              <a:ext uri="{FF2B5EF4-FFF2-40B4-BE49-F238E27FC236}">
                <a16:creationId xmlns:a16="http://schemas.microsoft.com/office/drawing/2014/main" id="{FBD99D9E-EFF3-9E6E-DE4F-E37E47A81A61}"/>
              </a:ext>
            </a:extLst>
          </p:cNvPr>
          <p:cNvGraphicFramePr>
            <a:graphicFrameLocks noGrp="1"/>
          </p:cNvGraphicFramePr>
          <p:nvPr>
            <p:ph idx="1"/>
            <p:extLst>
              <p:ext uri="{D42A27DB-BD31-4B8C-83A1-F6EECF244321}">
                <p14:modId xmlns:p14="http://schemas.microsoft.com/office/powerpoint/2010/main" val="2512009669"/>
              </p:ext>
            </p:extLst>
          </p:nvPr>
        </p:nvGraphicFramePr>
        <p:xfrm>
          <a:off x="114300" y="195007"/>
          <a:ext cx="8915400" cy="6467985"/>
        </p:xfrm>
        <a:graphic>
          <a:graphicData uri="http://schemas.openxmlformats.org/drawingml/2006/table">
            <a:tbl>
              <a:tblPr firstRow="1" firstCol="1" bandRow="1">
                <a:tableStyleId>{5C22544A-7EE6-4342-B048-85BDC9FD1C3A}</a:tableStyleId>
              </a:tblPr>
              <a:tblGrid>
                <a:gridCol w="2971800">
                  <a:extLst>
                    <a:ext uri="{9D8B030D-6E8A-4147-A177-3AD203B41FA5}">
                      <a16:colId xmlns:a16="http://schemas.microsoft.com/office/drawing/2014/main" val="1461602263"/>
                    </a:ext>
                  </a:extLst>
                </a:gridCol>
                <a:gridCol w="2971800">
                  <a:extLst>
                    <a:ext uri="{9D8B030D-6E8A-4147-A177-3AD203B41FA5}">
                      <a16:colId xmlns:a16="http://schemas.microsoft.com/office/drawing/2014/main" val="2564602631"/>
                    </a:ext>
                  </a:extLst>
                </a:gridCol>
                <a:gridCol w="2971800">
                  <a:extLst>
                    <a:ext uri="{9D8B030D-6E8A-4147-A177-3AD203B41FA5}">
                      <a16:colId xmlns:a16="http://schemas.microsoft.com/office/drawing/2014/main" val="1840425990"/>
                    </a:ext>
                  </a:extLst>
                </a:gridCol>
              </a:tblGrid>
              <a:tr h="638705">
                <a:tc>
                  <a:txBody>
                    <a:bodyPr/>
                    <a:lstStyle/>
                    <a:p>
                      <a:pPr marL="0" marR="0" algn="ctr">
                        <a:lnSpc>
                          <a:spcPct val="115000"/>
                        </a:lnSpc>
                        <a:spcAft>
                          <a:spcPts val="800"/>
                        </a:spcAft>
                        <a:buNone/>
                      </a:pPr>
                      <a:r>
                        <a:rPr lang="en-US" sz="2400" b="1" kern="100" dirty="0">
                          <a:effectLst/>
                        </a:rPr>
                        <a:t>Literary form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What it does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Where to find examples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587670588"/>
                  </a:ext>
                </a:extLst>
              </a:tr>
              <a:tr h="2495399">
                <a:tc>
                  <a:txBody>
                    <a:bodyPr/>
                    <a:lstStyle/>
                    <a:p>
                      <a:pPr marL="0" marR="0">
                        <a:lnSpc>
                          <a:spcPct val="115000"/>
                        </a:lnSpc>
                        <a:spcAft>
                          <a:spcPts val="800"/>
                        </a:spcAft>
                        <a:buNone/>
                      </a:pPr>
                      <a:r>
                        <a:rPr lang="en-US" sz="2400" b="1" kern="100" dirty="0">
                          <a:effectLst/>
                        </a:rPr>
                        <a:t>Poetry and song</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Uses concentrated language, imagery, and patterned lines to express worship, emotion, and reflection.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Exodus 15:1–18, the song after the sea crossing; Psalm 23; Song of Songs; Luke 1:46–55, Mary’s song.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4111626663"/>
                  </a:ext>
                </a:extLst>
              </a:tr>
              <a:tr h="3114295">
                <a:tc>
                  <a:txBody>
                    <a:bodyPr/>
                    <a:lstStyle/>
                    <a:p>
                      <a:pPr marL="0" marR="0">
                        <a:lnSpc>
                          <a:spcPct val="115000"/>
                        </a:lnSpc>
                        <a:spcAft>
                          <a:spcPts val="800"/>
                        </a:spcAft>
                        <a:buNone/>
                      </a:pPr>
                      <a:r>
                        <a:rPr lang="en-US" sz="2400" b="1" kern="100" dirty="0">
                          <a:effectLst/>
                        </a:rPr>
                        <a:t>Wisdom and proverbs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Offers memorable observations and explores questions about wise living, suffering, justice, and the meaning of life.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Proverbs; Job; Ecclesiastes. Proverbs commonly express general principles rather than unconditional guarantees.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89344475"/>
                  </a:ext>
                </a:extLst>
              </a:tr>
            </a:tbl>
          </a:graphicData>
        </a:graphic>
      </p:graphicFrame>
    </p:spTree>
    <p:extLst>
      <p:ext uri="{BB962C8B-B14F-4D97-AF65-F5344CB8AC3E}">
        <p14:creationId xmlns:p14="http://schemas.microsoft.com/office/powerpoint/2010/main" val="1245990186"/>
      </p:ext>
    </p:extLst>
  </p:cSld>
  <p:clrMapOvr>
    <a:masterClrMapping/>
  </p:clrMapOvr>
  <p:transition spd="med">
    <p:rand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47AB0-4C1B-8D18-62E8-BA0859A86961}"/>
              </a:ext>
            </a:extLst>
          </p:cNvPr>
          <p:cNvSpPr>
            <a:spLocks noGrp="1"/>
          </p:cNvSpPr>
          <p:nvPr>
            <p:ph type="title"/>
          </p:nvPr>
        </p:nvSpPr>
        <p:spPr/>
        <p:txBody>
          <a:bodyPr/>
          <a:lstStyle/>
          <a:p>
            <a:endParaRPr lang="en-US" dirty="0"/>
          </a:p>
        </p:txBody>
      </p:sp>
      <p:graphicFrame>
        <p:nvGraphicFramePr>
          <p:cNvPr id="4" name="Content Placeholder 3">
            <a:extLst>
              <a:ext uri="{FF2B5EF4-FFF2-40B4-BE49-F238E27FC236}">
                <a16:creationId xmlns:a16="http://schemas.microsoft.com/office/drawing/2014/main" id="{6830EC4B-5886-7595-7A9A-57A3389FF478}"/>
              </a:ext>
            </a:extLst>
          </p:cNvPr>
          <p:cNvGraphicFramePr>
            <a:graphicFrameLocks noGrp="1"/>
          </p:cNvGraphicFramePr>
          <p:nvPr>
            <p:ph idx="1"/>
            <p:extLst>
              <p:ext uri="{D42A27DB-BD31-4B8C-83A1-F6EECF244321}">
                <p14:modId xmlns:p14="http://schemas.microsoft.com/office/powerpoint/2010/main" val="777588925"/>
              </p:ext>
            </p:extLst>
          </p:nvPr>
        </p:nvGraphicFramePr>
        <p:xfrm>
          <a:off x="152400" y="457201"/>
          <a:ext cx="8763000" cy="6206167"/>
        </p:xfrm>
        <a:graphic>
          <a:graphicData uri="http://schemas.openxmlformats.org/drawingml/2006/table">
            <a:tbl>
              <a:tblPr firstRow="1" firstCol="1" bandRow="1">
                <a:tableStyleId>{5C22544A-7EE6-4342-B048-85BDC9FD1C3A}</a:tableStyleId>
              </a:tblPr>
              <a:tblGrid>
                <a:gridCol w="2209800">
                  <a:extLst>
                    <a:ext uri="{9D8B030D-6E8A-4147-A177-3AD203B41FA5}">
                      <a16:colId xmlns:a16="http://schemas.microsoft.com/office/drawing/2014/main" val="4082895648"/>
                    </a:ext>
                  </a:extLst>
                </a:gridCol>
                <a:gridCol w="3886200">
                  <a:extLst>
                    <a:ext uri="{9D8B030D-6E8A-4147-A177-3AD203B41FA5}">
                      <a16:colId xmlns:a16="http://schemas.microsoft.com/office/drawing/2014/main" val="1206107095"/>
                    </a:ext>
                  </a:extLst>
                </a:gridCol>
                <a:gridCol w="2667000">
                  <a:extLst>
                    <a:ext uri="{9D8B030D-6E8A-4147-A177-3AD203B41FA5}">
                      <a16:colId xmlns:a16="http://schemas.microsoft.com/office/drawing/2014/main" val="898935650"/>
                    </a:ext>
                  </a:extLst>
                </a:gridCol>
              </a:tblGrid>
              <a:tr h="801629">
                <a:tc>
                  <a:txBody>
                    <a:bodyPr/>
                    <a:lstStyle/>
                    <a:p>
                      <a:pPr marL="0" marR="0" algn="ctr">
                        <a:lnSpc>
                          <a:spcPct val="115000"/>
                        </a:lnSpc>
                        <a:spcAft>
                          <a:spcPts val="800"/>
                        </a:spcAft>
                        <a:buNone/>
                      </a:pPr>
                      <a:r>
                        <a:rPr lang="en-US" sz="2400" kern="100" dirty="0">
                          <a:effectLst/>
                        </a:rPr>
                        <a:t>Literary form</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kern="100" dirty="0">
                          <a:effectLst/>
                        </a:rPr>
                        <a:t>What it does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kern="100" dirty="0">
                          <a:effectLst/>
                        </a:rPr>
                        <a:t>Where to find examples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104909630"/>
                  </a:ext>
                </a:extLst>
              </a:tr>
              <a:tr h="2685285">
                <a:tc>
                  <a:txBody>
                    <a:bodyPr/>
                    <a:lstStyle/>
                    <a:p>
                      <a:pPr marL="0" marR="0">
                        <a:lnSpc>
                          <a:spcPct val="115000"/>
                        </a:lnSpc>
                        <a:spcAft>
                          <a:spcPts val="800"/>
                        </a:spcAft>
                        <a:buNone/>
                      </a:pPr>
                      <a:r>
                        <a:rPr lang="en-US" sz="2400" kern="100" dirty="0">
                          <a:effectLst/>
                        </a:rPr>
                        <a:t>Prophecy or oracle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Presents a message spoken on God’s behalf, including warning, judgment, instruction, and hope—not simply prediction.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Isaiah; Jeremiah; Amos; Isaiah 22:15 introduces an oracle with a formula identifying the Lord as its source.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837677217"/>
                  </a:ext>
                </a:extLst>
              </a:tr>
              <a:tr h="2685285">
                <a:tc>
                  <a:txBody>
                    <a:bodyPr/>
                    <a:lstStyle/>
                    <a:p>
                      <a:pPr marL="0" marR="0">
                        <a:lnSpc>
                          <a:spcPct val="115000"/>
                        </a:lnSpc>
                        <a:spcAft>
                          <a:spcPts val="800"/>
                        </a:spcAft>
                        <a:buNone/>
                      </a:pPr>
                      <a:r>
                        <a:rPr lang="en-US" sz="2400" kern="100" dirty="0">
                          <a:effectLst/>
                        </a:rPr>
                        <a:t>Apocalyptic vision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Uses visions, heavenly figures, and dense symbolism to reveal divine judgment, deliverance, and the ultimate outcome of conflict.</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Daniel 7–12; Revelation; visionary passages in Ezekiel.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697392189"/>
                  </a:ext>
                </a:extLst>
              </a:tr>
            </a:tbl>
          </a:graphicData>
        </a:graphic>
      </p:graphicFrame>
    </p:spTree>
    <p:extLst>
      <p:ext uri="{BB962C8B-B14F-4D97-AF65-F5344CB8AC3E}">
        <p14:creationId xmlns:p14="http://schemas.microsoft.com/office/powerpoint/2010/main" val="1000973808"/>
      </p:ext>
    </p:extLst>
  </p:cSld>
  <p:clrMapOvr>
    <a:masterClrMapping/>
  </p:clrMapOvr>
  <p:transition spd="med">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D96F7-0F36-D20C-CB2F-BE112392D265}"/>
              </a:ext>
            </a:extLst>
          </p:cNvPr>
          <p:cNvSpPr>
            <a:spLocks noGrp="1"/>
          </p:cNvSpPr>
          <p:nvPr>
            <p:ph type="title"/>
          </p:nvPr>
        </p:nvSpPr>
        <p:spPr/>
        <p:txBody>
          <a:bodyPr/>
          <a:lstStyle/>
          <a:p>
            <a:endParaRPr lang="en-US" dirty="0"/>
          </a:p>
        </p:txBody>
      </p:sp>
      <p:graphicFrame>
        <p:nvGraphicFramePr>
          <p:cNvPr id="4" name="Content Placeholder 3">
            <a:extLst>
              <a:ext uri="{FF2B5EF4-FFF2-40B4-BE49-F238E27FC236}">
                <a16:creationId xmlns:a16="http://schemas.microsoft.com/office/drawing/2014/main" id="{712D7F5B-B16E-4786-11BA-A576C35C5440}"/>
              </a:ext>
            </a:extLst>
          </p:cNvPr>
          <p:cNvGraphicFramePr>
            <a:graphicFrameLocks noGrp="1"/>
          </p:cNvGraphicFramePr>
          <p:nvPr>
            <p:ph idx="1"/>
            <p:extLst>
              <p:ext uri="{D42A27DB-BD31-4B8C-83A1-F6EECF244321}">
                <p14:modId xmlns:p14="http://schemas.microsoft.com/office/powerpoint/2010/main" val="1342168864"/>
              </p:ext>
            </p:extLst>
          </p:nvPr>
        </p:nvGraphicFramePr>
        <p:xfrm>
          <a:off x="190500" y="232986"/>
          <a:ext cx="8763000" cy="6396414"/>
        </p:xfrm>
        <a:graphic>
          <a:graphicData uri="http://schemas.openxmlformats.org/drawingml/2006/table">
            <a:tbl>
              <a:tblPr firstRow="1" firstCol="1" bandRow="1">
                <a:tableStyleId>{5C22544A-7EE6-4342-B048-85BDC9FD1C3A}</a:tableStyleId>
              </a:tblPr>
              <a:tblGrid>
                <a:gridCol w="1866900">
                  <a:extLst>
                    <a:ext uri="{9D8B030D-6E8A-4147-A177-3AD203B41FA5}">
                      <a16:colId xmlns:a16="http://schemas.microsoft.com/office/drawing/2014/main" val="757515646"/>
                    </a:ext>
                  </a:extLst>
                </a:gridCol>
                <a:gridCol w="3352800">
                  <a:extLst>
                    <a:ext uri="{9D8B030D-6E8A-4147-A177-3AD203B41FA5}">
                      <a16:colId xmlns:a16="http://schemas.microsoft.com/office/drawing/2014/main" val="566083985"/>
                    </a:ext>
                  </a:extLst>
                </a:gridCol>
                <a:gridCol w="3543300">
                  <a:extLst>
                    <a:ext uri="{9D8B030D-6E8A-4147-A177-3AD203B41FA5}">
                      <a16:colId xmlns:a16="http://schemas.microsoft.com/office/drawing/2014/main" val="3263076268"/>
                    </a:ext>
                  </a:extLst>
                </a:gridCol>
              </a:tblGrid>
              <a:tr h="653835">
                <a:tc>
                  <a:txBody>
                    <a:bodyPr/>
                    <a:lstStyle/>
                    <a:p>
                      <a:pPr marL="0" marR="0" algn="ctr">
                        <a:lnSpc>
                          <a:spcPct val="115000"/>
                        </a:lnSpc>
                        <a:spcAft>
                          <a:spcPts val="800"/>
                        </a:spcAft>
                        <a:buNone/>
                      </a:pPr>
                      <a:r>
                        <a:rPr lang="en-US" sz="2400" b="1" kern="100" dirty="0">
                          <a:effectLst/>
                        </a:rPr>
                        <a:t>Literary form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What it does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Where to find examples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915606443"/>
                  </a:ext>
                </a:extLst>
              </a:tr>
              <a:tr h="3188068">
                <a:tc>
                  <a:txBody>
                    <a:bodyPr/>
                    <a:lstStyle/>
                    <a:p>
                      <a:pPr marL="0" marR="0">
                        <a:lnSpc>
                          <a:spcPct val="115000"/>
                        </a:lnSpc>
                        <a:spcAft>
                          <a:spcPts val="800"/>
                        </a:spcAft>
                        <a:buNone/>
                      </a:pPr>
                      <a:r>
                        <a:rPr lang="en-US" sz="2400" b="1" kern="100" dirty="0">
                          <a:effectLst/>
                        </a:rPr>
                        <a:t>Gospel</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Presents Jesus’ life, teaching, deeds, death, and resurrection through a purposeful narrative.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Matthew, Mark, Luke, and John. Compare Luke 2:1–21’s birth narrative with John 1:1–14’s poetic presentation of the Word becoming flesh.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82164462"/>
                  </a:ext>
                </a:extLst>
              </a:tr>
              <a:tr h="2554511">
                <a:tc>
                  <a:txBody>
                    <a:bodyPr/>
                    <a:lstStyle/>
                    <a:p>
                      <a:pPr marL="0" marR="0">
                        <a:lnSpc>
                          <a:spcPct val="115000"/>
                        </a:lnSpc>
                        <a:spcAft>
                          <a:spcPts val="800"/>
                        </a:spcAft>
                        <a:buNone/>
                      </a:pPr>
                      <a:r>
                        <a:rPr lang="en-US" sz="2400" b="1" kern="100" dirty="0">
                          <a:effectLst/>
                        </a:rPr>
                        <a:t>Parable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Uses a brief story or everyday comparison to communicate spiritual or moral truth and challenge the hearer.</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Luke 15, the lost sheep, lost coin, and lost son; Ezekiel 17:1–10, the eagles and vine.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939931560"/>
                  </a:ext>
                </a:extLst>
              </a:tr>
            </a:tbl>
          </a:graphicData>
        </a:graphic>
      </p:graphicFrame>
    </p:spTree>
    <p:extLst>
      <p:ext uri="{BB962C8B-B14F-4D97-AF65-F5344CB8AC3E}">
        <p14:creationId xmlns:p14="http://schemas.microsoft.com/office/powerpoint/2010/main" val="4129820430"/>
      </p:ext>
    </p:extLst>
  </p:cSld>
  <p:clrMapOvr>
    <a:masterClrMapping/>
  </p:clrMapOvr>
  <p:transition spd="med">
    <p:random/>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4A02D-7D39-0D62-6C29-37C863AEAE89}"/>
              </a:ext>
            </a:extLst>
          </p:cNvPr>
          <p:cNvSpPr>
            <a:spLocks noGrp="1"/>
          </p:cNvSpPr>
          <p:nvPr>
            <p:ph type="title"/>
          </p:nvPr>
        </p:nvSpPr>
        <p:spPr/>
        <p:txBody>
          <a:bodyPr/>
          <a:lstStyle/>
          <a:p>
            <a:endParaRPr lang="en-US" dirty="0"/>
          </a:p>
        </p:txBody>
      </p:sp>
      <p:graphicFrame>
        <p:nvGraphicFramePr>
          <p:cNvPr id="4" name="Content Placeholder 3">
            <a:extLst>
              <a:ext uri="{FF2B5EF4-FFF2-40B4-BE49-F238E27FC236}">
                <a16:creationId xmlns:a16="http://schemas.microsoft.com/office/drawing/2014/main" id="{EB246E15-AED1-6F5D-76B2-B1B0C5BCEA8B}"/>
              </a:ext>
            </a:extLst>
          </p:cNvPr>
          <p:cNvGraphicFramePr>
            <a:graphicFrameLocks noGrp="1"/>
          </p:cNvGraphicFramePr>
          <p:nvPr>
            <p:ph idx="1"/>
            <p:extLst>
              <p:ext uri="{D42A27DB-BD31-4B8C-83A1-F6EECF244321}">
                <p14:modId xmlns:p14="http://schemas.microsoft.com/office/powerpoint/2010/main" val="3127518720"/>
              </p:ext>
            </p:extLst>
          </p:nvPr>
        </p:nvGraphicFramePr>
        <p:xfrm>
          <a:off x="228600" y="228600"/>
          <a:ext cx="8686800" cy="6529280"/>
        </p:xfrm>
        <a:graphic>
          <a:graphicData uri="http://schemas.openxmlformats.org/drawingml/2006/table">
            <a:tbl>
              <a:tblPr firstRow="1" firstCol="1" bandRow="1">
                <a:tableStyleId>{5C22544A-7EE6-4342-B048-85BDC9FD1C3A}</a:tableStyleId>
              </a:tblPr>
              <a:tblGrid>
                <a:gridCol w="2590800">
                  <a:extLst>
                    <a:ext uri="{9D8B030D-6E8A-4147-A177-3AD203B41FA5}">
                      <a16:colId xmlns:a16="http://schemas.microsoft.com/office/drawing/2014/main" val="2466059776"/>
                    </a:ext>
                  </a:extLst>
                </a:gridCol>
                <a:gridCol w="3276600">
                  <a:extLst>
                    <a:ext uri="{9D8B030D-6E8A-4147-A177-3AD203B41FA5}">
                      <a16:colId xmlns:a16="http://schemas.microsoft.com/office/drawing/2014/main" val="175030277"/>
                    </a:ext>
                  </a:extLst>
                </a:gridCol>
                <a:gridCol w="2819400">
                  <a:extLst>
                    <a:ext uri="{9D8B030D-6E8A-4147-A177-3AD203B41FA5}">
                      <a16:colId xmlns:a16="http://schemas.microsoft.com/office/drawing/2014/main" val="2989242335"/>
                    </a:ext>
                  </a:extLst>
                </a:gridCol>
              </a:tblGrid>
              <a:tr h="855567">
                <a:tc>
                  <a:txBody>
                    <a:bodyPr/>
                    <a:lstStyle/>
                    <a:p>
                      <a:pPr marL="0" marR="0" algn="ctr">
                        <a:lnSpc>
                          <a:spcPct val="115000"/>
                        </a:lnSpc>
                        <a:spcAft>
                          <a:spcPts val="800"/>
                        </a:spcAft>
                        <a:buNone/>
                      </a:pPr>
                      <a:r>
                        <a:rPr lang="en-US" sz="2400" b="1" kern="100" dirty="0">
                          <a:effectLst/>
                        </a:rPr>
                        <a:t>Literary form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What it does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Where to find examples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108731914"/>
                  </a:ext>
                </a:extLst>
              </a:tr>
              <a:tr h="3149837">
                <a:tc>
                  <a:txBody>
                    <a:bodyPr/>
                    <a:lstStyle/>
                    <a:p>
                      <a:pPr marL="0" marR="0">
                        <a:lnSpc>
                          <a:spcPct val="115000"/>
                        </a:lnSpc>
                        <a:spcAft>
                          <a:spcPts val="800"/>
                        </a:spcAft>
                        <a:buNone/>
                      </a:pPr>
                      <a:r>
                        <a:rPr lang="en-US" sz="2400" b="1" kern="100" dirty="0">
                          <a:effectLst/>
                        </a:rPr>
                        <a:t>Letter or epistle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Addresses particular communities or individuals through instruction, argument, encouragement, and correction.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Romans; 1–2 Corinthians; the letter preserved within Acts 15:23–29.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699609277"/>
                  </a:ext>
                </a:extLst>
              </a:tr>
              <a:tr h="2523876">
                <a:tc>
                  <a:txBody>
                    <a:bodyPr/>
                    <a:lstStyle/>
                    <a:p>
                      <a:pPr marL="0" marR="0">
                        <a:lnSpc>
                          <a:spcPct val="115000"/>
                        </a:lnSpc>
                        <a:spcAft>
                          <a:spcPts val="800"/>
                        </a:spcAft>
                        <a:buNone/>
                      </a:pPr>
                      <a:r>
                        <a:rPr lang="en-US" sz="2400" b="1" kern="100" dirty="0">
                          <a:effectLst/>
                        </a:rPr>
                        <a:t>Sermon or discourse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Develops teaching or persuasion through an extended speech.</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Deuteronomy 1–4; Matthew 5–7, the Sermon on the Mount; Acts 7, Stephen’s speech.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827079621"/>
                  </a:ext>
                </a:extLst>
              </a:tr>
            </a:tbl>
          </a:graphicData>
        </a:graphic>
      </p:graphicFrame>
    </p:spTree>
    <p:extLst>
      <p:ext uri="{BB962C8B-B14F-4D97-AF65-F5344CB8AC3E}">
        <p14:creationId xmlns:p14="http://schemas.microsoft.com/office/powerpoint/2010/main" val="1597285908"/>
      </p:ext>
    </p:extLst>
  </p:cSld>
  <p:clrMapOvr>
    <a:masterClrMapping/>
  </p:clrMapOvr>
  <p:transition spd="med">
    <p:random/>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D050C-70A8-9B8F-6753-7275706D68F7}"/>
              </a:ext>
            </a:extLst>
          </p:cNvPr>
          <p:cNvSpPr>
            <a:spLocks noGrp="1"/>
          </p:cNvSpPr>
          <p:nvPr>
            <p:ph type="title"/>
          </p:nvPr>
        </p:nvSpPr>
        <p:spPr/>
        <p:txBody>
          <a:bodyPr/>
          <a:lstStyle/>
          <a:p>
            <a:r>
              <a:rPr lang="en-US" dirty="0"/>
              <a:t>Literary Forms 6</a:t>
            </a:r>
          </a:p>
        </p:txBody>
      </p:sp>
      <p:graphicFrame>
        <p:nvGraphicFramePr>
          <p:cNvPr id="4" name="Content Placeholder 3">
            <a:extLst>
              <a:ext uri="{FF2B5EF4-FFF2-40B4-BE49-F238E27FC236}">
                <a16:creationId xmlns:a16="http://schemas.microsoft.com/office/drawing/2014/main" id="{8A7B7F37-710E-1517-B94A-90E1EDE06445}"/>
              </a:ext>
            </a:extLst>
          </p:cNvPr>
          <p:cNvGraphicFramePr>
            <a:graphicFrameLocks noGrp="1"/>
          </p:cNvGraphicFramePr>
          <p:nvPr>
            <p:ph idx="1"/>
            <p:extLst>
              <p:ext uri="{D42A27DB-BD31-4B8C-83A1-F6EECF244321}">
                <p14:modId xmlns:p14="http://schemas.microsoft.com/office/powerpoint/2010/main" val="1615010283"/>
              </p:ext>
            </p:extLst>
          </p:nvPr>
        </p:nvGraphicFramePr>
        <p:xfrm>
          <a:off x="304800" y="762000"/>
          <a:ext cx="8534400" cy="5842807"/>
        </p:xfrm>
        <a:graphic>
          <a:graphicData uri="http://schemas.openxmlformats.org/drawingml/2006/table">
            <a:tbl>
              <a:tblPr firstRow="1" firstCol="1" bandRow="1">
                <a:tableStyleId>{5C22544A-7EE6-4342-B048-85BDC9FD1C3A}</a:tableStyleId>
              </a:tblPr>
              <a:tblGrid>
                <a:gridCol w="2362200">
                  <a:extLst>
                    <a:ext uri="{9D8B030D-6E8A-4147-A177-3AD203B41FA5}">
                      <a16:colId xmlns:a16="http://schemas.microsoft.com/office/drawing/2014/main" val="3301168585"/>
                    </a:ext>
                  </a:extLst>
                </a:gridCol>
                <a:gridCol w="3327400">
                  <a:extLst>
                    <a:ext uri="{9D8B030D-6E8A-4147-A177-3AD203B41FA5}">
                      <a16:colId xmlns:a16="http://schemas.microsoft.com/office/drawing/2014/main" val="220546787"/>
                    </a:ext>
                  </a:extLst>
                </a:gridCol>
                <a:gridCol w="2844800">
                  <a:extLst>
                    <a:ext uri="{9D8B030D-6E8A-4147-A177-3AD203B41FA5}">
                      <a16:colId xmlns:a16="http://schemas.microsoft.com/office/drawing/2014/main" val="3382422395"/>
                    </a:ext>
                  </a:extLst>
                </a:gridCol>
              </a:tblGrid>
              <a:tr h="783990">
                <a:tc>
                  <a:txBody>
                    <a:bodyPr/>
                    <a:lstStyle/>
                    <a:p>
                      <a:pPr marL="0" marR="0" algn="ctr">
                        <a:lnSpc>
                          <a:spcPct val="115000"/>
                        </a:lnSpc>
                        <a:spcAft>
                          <a:spcPts val="800"/>
                        </a:spcAft>
                        <a:buNone/>
                      </a:pPr>
                      <a:r>
                        <a:rPr lang="en-US" sz="2400" b="1" kern="100" dirty="0">
                          <a:effectLst/>
                        </a:rPr>
                        <a:t>Literary form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What it does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Where to find examples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262118093"/>
                  </a:ext>
                </a:extLst>
              </a:tr>
              <a:tr h="1882672">
                <a:tc>
                  <a:txBody>
                    <a:bodyPr/>
                    <a:lstStyle/>
                    <a:p>
                      <a:pPr marL="0" marR="0">
                        <a:lnSpc>
                          <a:spcPct val="115000"/>
                        </a:lnSpc>
                        <a:spcAft>
                          <a:spcPts val="800"/>
                        </a:spcAft>
                        <a:buNone/>
                      </a:pPr>
                      <a:r>
                        <a:rPr lang="en-US" sz="2400" b="1" kern="100" dirty="0">
                          <a:effectLst/>
                        </a:rPr>
                        <a:t>Genealogy</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Lists generations and family relationships, locating people within a larger story.</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1 Chronicles 1–9; Matthew 1:1–17; Luke 3:23–38.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4070167553"/>
                  </a:ext>
                </a:extLst>
              </a:tr>
              <a:tr h="3124538">
                <a:tc>
                  <a:txBody>
                    <a:bodyPr/>
                    <a:lstStyle/>
                    <a:p>
                      <a:pPr marL="0" marR="0">
                        <a:lnSpc>
                          <a:spcPct val="115000"/>
                        </a:lnSpc>
                        <a:spcAft>
                          <a:spcPts val="800"/>
                        </a:spcAft>
                        <a:buNone/>
                      </a:pPr>
                      <a:r>
                        <a:rPr lang="en-US" sz="2400" b="1" kern="100" dirty="0">
                          <a:effectLst/>
                        </a:rPr>
                        <a:t>Prayer and devotional lyric</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Addresses God in praise, petition, thanksgiving, or distress. This form often appears within poetry or narrative.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Psalms 23, 46, 90, and 139; Jonah 2:2–9; Luke 1:46–55. </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969804676"/>
                  </a:ext>
                </a:extLst>
              </a:tr>
            </a:tbl>
          </a:graphicData>
        </a:graphic>
      </p:graphicFrame>
      <p:sp>
        <p:nvSpPr>
          <p:cNvPr id="5" name="TextBox 4">
            <a:extLst>
              <a:ext uri="{FF2B5EF4-FFF2-40B4-BE49-F238E27FC236}">
                <a16:creationId xmlns:a16="http://schemas.microsoft.com/office/drawing/2014/main" id="{BF33C455-6321-FE6B-1A31-71F67588C547}"/>
              </a:ext>
            </a:extLst>
          </p:cNvPr>
          <p:cNvSpPr txBox="1"/>
          <p:nvPr/>
        </p:nvSpPr>
        <p:spPr>
          <a:xfrm>
            <a:off x="8001000" y="5791200"/>
            <a:ext cx="708848" cy="584775"/>
          </a:xfrm>
          <a:prstGeom prst="rect">
            <a:avLst/>
          </a:prstGeom>
          <a:noFill/>
        </p:spPr>
        <p:txBody>
          <a:bodyPr wrap="none" rtlCol="0">
            <a:spAutoFit/>
          </a:bodyPr>
          <a:lstStyle/>
          <a:p>
            <a:r>
              <a:rPr lang="en-US" sz="3200" dirty="0">
                <a:solidFill>
                  <a:schemeClr val="bg1"/>
                </a:solidFill>
              </a:rPr>
              <a:t>[</a:t>
            </a:r>
            <a:r>
              <a:rPr lang="en-US" sz="3200" dirty="0">
                <a:solidFill>
                  <a:schemeClr val="bg1"/>
                </a:solidFill>
                <a:hlinkClick r:id="rId2" action="ppaction://hlinksldjump"/>
              </a:rPr>
              <a:t>R</a:t>
            </a:r>
            <a:r>
              <a:rPr lang="en-US" sz="3200" dirty="0">
                <a:solidFill>
                  <a:schemeClr val="bg1"/>
                </a:solidFill>
              </a:rPr>
              <a:t>]</a:t>
            </a:r>
          </a:p>
        </p:txBody>
      </p:sp>
    </p:spTree>
    <p:extLst>
      <p:ext uri="{BB962C8B-B14F-4D97-AF65-F5344CB8AC3E}">
        <p14:creationId xmlns:p14="http://schemas.microsoft.com/office/powerpoint/2010/main" val="4195393947"/>
      </p:ext>
    </p:extLst>
  </p:cSld>
  <p:clrMapOvr>
    <a:masterClrMapping/>
  </p:clrMapOvr>
  <p:transition spd="med">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38FEA-1F88-74E6-0C34-F51136ED6C55}"/>
              </a:ext>
            </a:extLst>
          </p:cNvPr>
          <p:cNvSpPr>
            <a:spLocks noGrp="1"/>
          </p:cNvSpPr>
          <p:nvPr>
            <p:ph type="title"/>
          </p:nvPr>
        </p:nvSpPr>
        <p:spPr/>
        <p:txBody>
          <a:bodyPr/>
          <a:lstStyle/>
          <a:p>
            <a:r>
              <a:rPr lang="en-US" dirty="0"/>
              <a:t>Literary Devices</a:t>
            </a:r>
          </a:p>
        </p:txBody>
      </p:sp>
      <p:graphicFrame>
        <p:nvGraphicFramePr>
          <p:cNvPr id="4" name="Content Placeholder 3">
            <a:extLst>
              <a:ext uri="{FF2B5EF4-FFF2-40B4-BE49-F238E27FC236}">
                <a16:creationId xmlns:a16="http://schemas.microsoft.com/office/drawing/2014/main" id="{B8246593-102D-B0AA-308E-F381936E9F38}"/>
              </a:ext>
            </a:extLst>
          </p:cNvPr>
          <p:cNvGraphicFramePr>
            <a:graphicFrameLocks noGrp="1"/>
          </p:cNvGraphicFramePr>
          <p:nvPr>
            <p:ph idx="1"/>
            <p:extLst>
              <p:ext uri="{D42A27DB-BD31-4B8C-83A1-F6EECF244321}">
                <p14:modId xmlns:p14="http://schemas.microsoft.com/office/powerpoint/2010/main" val="3024415372"/>
              </p:ext>
            </p:extLst>
          </p:nvPr>
        </p:nvGraphicFramePr>
        <p:xfrm>
          <a:off x="114300" y="288744"/>
          <a:ext cx="8915400" cy="6280512"/>
        </p:xfrm>
        <a:graphic>
          <a:graphicData uri="http://schemas.openxmlformats.org/drawingml/2006/table">
            <a:tbl>
              <a:tblPr firstRow="1" firstCol="1" bandRow="1">
                <a:tableStyleId>{5C22544A-7EE6-4342-B048-85BDC9FD1C3A}</a:tableStyleId>
              </a:tblPr>
              <a:tblGrid>
                <a:gridCol w="1926771">
                  <a:extLst>
                    <a:ext uri="{9D8B030D-6E8A-4147-A177-3AD203B41FA5}">
                      <a16:colId xmlns:a16="http://schemas.microsoft.com/office/drawing/2014/main" val="2121742137"/>
                    </a:ext>
                  </a:extLst>
                </a:gridCol>
                <a:gridCol w="3102429">
                  <a:extLst>
                    <a:ext uri="{9D8B030D-6E8A-4147-A177-3AD203B41FA5}">
                      <a16:colId xmlns:a16="http://schemas.microsoft.com/office/drawing/2014/main" val="914487353"/>
                    </a:ext>
                  </a:extLst>
                </a:gridCol>
                <a:gridCol w="3886200">
                  <a:extLst>
                    <a:ext uri="{9D8B030D-6E8A-4147-A177-3AD203B41FA5}">
                      <a16:colId xmlns:a16="http://schemas.microsoft.com/office/drawing/2014/main" val="2252885828"/>
                    </a:ext>
                  </a:extLst>
                </a:gridCol>
              </a:tblGrid>
              <a:tr h="526164">
                <a:tc>
                  <a:txBody>
                    <a:bodyPr/>
                    <a:lstStyle/>
                    <a:p>
                      <a:pPr marL="0" marR="0" algn="ctr">
                        <a:lnSpc>
                          <a:spcPct val="115000"/>
                        </a:lnSpc>
                        <a:spcAft>
                          <a:spcPts val="800"/>
                        </a:spcAft>
                        <a:buNone/>
                      </a:pPr>
                      <a:r>
                        <a:rPr lang="en-US" sz="2200" b="1" kern="100" dirty="0">
                          <a:effectLst/>
                        </a:rPr>
                        <a:t>Literary device</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gn="ctr">
                        <a:lnSpc>
                          <a:spcPct val="115000"/>
                        </a:lnSpc>
                        <a:spcAft>
                          <a:spcPts val="800"/>
                        </a:spcAft>
                        <a:buNone/>
                      </a:pPr>
                      <a:r>
                        <a:rPr lang="en-US" sz="2200" b="1" kern="100" dirty="0">
                          <a:effectLst/>
                        </a:rPr>
                        <a:t>Definition</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gn="ctr">
                        <a:lnSpc>
                          <a:spcPct val="115000"/>
                        </a:lnSpc>
                        <a:spcAft>
                          <a:spcPts val="800"/>
                        </a:spcAft>
                        <a:buNone/>
                      </a:pPr>
                      <a:r>
                        <a:rPr lang="en-US" sz="2200" b="1" kern="100" dirty="0">
                          <a:effectLst/>
                        </a:rPr>
                        <a:t>Biblical example</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4281518873"/>
                  </a:ext>
                </a:extLst>
              </a:tr>
              <a:tr h="1206278">
                <a:tc>
                  <a:txBody>
                    <a:bodyPr/>
                    <a:lstStyle/>
                    <a:p>
                      <a:pPr marL="0" marR="0">
                        <a:lnSpc>
                          <a:spcPct val="115000"/>
                        </a:lnSpc>
                        <a:spcAft>
                          <a:spcPts val="800"/>
                        </a:spcAft>
                        <a:buNone/>
                      </a:pPr>
                      <a:r>
                        <a:rPr lang="en-US" sz="2200" b="1" kern="100" dirty="0">
                          <a:effectLst/>
                        </a:rPr>
                        <a:t>Metaphor</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200" b="1" kern="100" dirty="0">
                          <a:effectLst/>
                        </a:rPr>
                        <a:t>Describes one thing as another to transfer qualities between them.</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200" b="1" kern="100" dirty="0">
                          <a:effectLst/>
                        </a:rPr>
                        <a:t>Psalm 23:1: the Lord is described as a shepherd.</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3865336271"/>
                  </a:ext>
                </a:extLst>
              </a:tr>
              <a:tr h="1397878">
                <a:tc>
                  <a:txBody>
                    <a:bodyPr/>
                    <a:lstStyle/>
                    <a:p>
                      <a:pPr marL="0" marR="0">
                        <a:lnSpc>
                          <a:spcPct val="115000"/>
                        </a:lnSpc>
                        <a:spcAft>
                          <a:spcPts val="800"/>
                        </a:spcAft>
                        <a:buNone/>
                      </a:pPr>
                      <a:r>
                        <a:rPr lang="en-US" sz="2200" b="1" kern="100" dirty="0">
                          <a:effectLst/>
                        </a:rPr>
                        <a:t>Simile</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200" b="1" kern="100" dirty="0">
                          <a:effectLst/>
                        </a:rPr>
                        <a:t>Makes an explicit comparison, often using “like” or “as.”</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200" b="1" kern="100" dirty="0">
                          <a:effectLst/>
                        </a:rPr>
                        <a:t>Matthew 23:27–28: hypocritical religious leaders are compared to whitewashed tombs.</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3533252704"/>
                  </a:ext>
                </a:extLst>
              </a:tr>
              <a:tr h="1567804">
                <a:tc>
                  <a:txBody>
                    <a:bodyPr/>
                    <a:lstStyle/>
                    <a:p>
                      <a:pPr marL="0" marR="0">
                        <a:lnSpc>
                          <a:spcPct val="115000"/>
                        </a:lnSpc>
                        <a:spcAft>
                          <a:spcPts val="800"/>
                        </a:spcAft>
                        <a:buNone/>
                      </a:pPr>
                      <a:r>
                        <a:rPr lang="en-US" sz="2200" b="1" kern="100" dirty="0">
                          <a:effectLst/>
                        </a:rPr>
                        <a:t>Personification</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200" b="1" kern="100" dirty="0">
                          <a:effectLst/>
                        </a:rPr>
                        <a:t>Gives human characteristics or actions to something nonhuman or abstract.</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200" b="1" kern="100" dirty="0">
                          <a:effectLst/>
                        </a:rPr>
                        <a:t>Psalm 85:10: love and faithfulness meet; righteousness and peace kiss.</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1617622130"/>
                  </a:ext>
                </a:extLst>
              </a:tr>
              <a:tr h="1397878">
                <a:tc>
                  <a:txBody>
                    <a:bodyPr/>
                    <a:lstStyle/>
                    <a:p>
                      <a:pPr marL="0" marR="0">
                        <a:lnSpc>
                          <a:spcPct val="115000"/>
                        </a:lnSpc>
                        <a:spcAft>
                          <a:spcPts val="800"/>
                        </a:spcAft>
                        <a:buNone/>
                      </a:pPr>
                      <a:r>
                        <a:rPr lang="en-US" sz="2200" b="1" kern="100" dirty="0">
                          <a:effectLst/>
                        </a:rPr>
                        <a:t>Hyperbole</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200" b="1" kern="100" dirty="0">
                          <a:effectLst/>
                        </a:rPr>
                        <a:t>Uses deliberate exaggeration for emphasis.</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200" b="1" kern="100" dirty="0">
                          <a:effectLst/>
                        </a:rPr>
                        <a:t>Matthew 23:24: straining out a gnat while swallowing a camel.</a:t>
                      </a:r>
                      <a:endParaRPr lang="en-US" sz="22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3114240642"/>
                  </a:ext>
                </a:extLst>
              </a:tr>
            </a:tbl>
          </a:graphicData>
        </a:graphic>
      </p:graphicFrame>
    </p:spTree>
    <p:extLst>
      <p:ext uri="{BB962C8B-B14F-4D97-AF65-F5344CB8AC3E}">
        <p14:creationId xmlns:p14="http://schemas.microsoft.com/office/powerpoint/2010/main" val="3299568066"/>
      </p:ext>
    </p:extLst>
  </p:cSld>
  <p:clrMapOvr>
    <a:masterClrMapping/>
  </p:clrMapOvr>
  <p:transition spd="med">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DEF82-44B8-0D21-7D75-07446A2259AC}"/>
              </a:ext>
            </a:extLst>
          </p:cNvPr>
          <p:cNvSpPr>
            <a:spLocks noGrp="1"/>
          </p:cNvSpPr>
          <p:nvPr>
            <p:ph type="title"/>
          </p:nvPr>
        </p:nvSpPr>
        <p:spPr/>
        <p:txBody>
          <a:bodyPr/>
          <a:lstStyle/>
          <a:p>
            <a:endParaRPr lang="en-US" dirty="0"/>
          </a:p>
        </p:txBody>
      </p:sp>
      <p:graphicFrame>
        <p:nvGraphicFramePr>
          <p:cNvPr id="7" name="Content Placeholder 6">
            <a:extLst>
              <a:ext uri="{FF2B5EF4-FFF2-40B4-BE49-F238E27FC236}">
                <a16:creationId xmlns:a16="http://schemas.microsoft.com/office/drawing/2014/main" id="{777B97E7-5F04-38A0-967A-3D44B4AB2690}"/>
              </a:ext>
            </a:extLst>
          </p:cNvPr>
          <p:cNvGraphicFramePr>
            <a:graphicFrameLocks noGrp="1"/>
          </p:cNvGraphicFramePr>
          <p:nvPr>
            <p:ph idx="1"/>
            <p:extLst>
              <p:ext uri="{D42A27DB-BD31-4B8C-83A1-F6EECF244321}">
                <p14:modId xmlns:p14="http://schemas.microsoft.com/office/powerpoint/2010/main" val="3921098181"/>
              </p:ext>
            </p:extLst>
          </p:nvPr>
        </p:nvGraphicFramePr>
        <p:xfrm>
          <a:off x="190500" y="240539"/>
          <a:ext cx="8763000" cy="6376922"/>
        </p:xfrm>
        <a:graphic>
          <a:graphicData uri="http://schemas.openxmlformats.org/drawingml/2006/table">
            <a:tbl>
              <a:tblPr firstRow="1" firstCol="1" bandRow="1">
                <a:tableStyleId>{5C22544A-7EE6-4342-B048-85BDC9FD1C3A}</a:tableStyleId>
              </a:tblPr>
              <a:tblGrid>
                <a:gridCol w="2286000">
                  <a:extLst>
                    <a:ext uri="{9D8B030D-6E8A-4147-A177-3AD203B41FA5}">
                      <a16:colId xmlns:a16="http://schemas.microsoft.com/office/drawing/2014/main" val="1597892989"/>
                    </a:ext>
                  </a:extLst>
                </a:gridCol>
                <a:gridCol w="2895600">
                  <a:extLst>
                    <a:ext uri="{9D8B030D-6E8A-4147-A177-3AD203B41FA5}">
                      <a16:colId xmlns:a16="http://schemas.microsoft.com/office/drawing/2014/main" val="2204896027"/>
                    </a:ext>
                  </a:extLst>
                </a:gridCol>
                <a:gridCol w="3581400">
                  <a:extLst>
                    <a:ext uri="{9D8B030D-6E8A-4147-A177-3AD203B41FA5}">
                      <a16:colId xmlns:a16="http://schemas.microsoft.com/office/drawing/2014/main" val="2009969282"/>
                    </a:ext>
                  </a:extLst>
                </a:gridCol>
              </a:tblGrid>
              <a:tr h="845553">
                <a:tc>
                  <a:txBody>
                    <a:bodyPr/>
                    <a:lstStyle/>
                    <a:p>
                      <a:pPr marL="0" marR="0" algn="ctr">
                        <a:lnSpc>
                          <a:spcPct val="115000"/>
                        </a:lnSpc>
                        <a:spcAft>
                          <a:spcPts val="800"/>
                        </a:spcAft>
                        <a:buNone/>
                      </a:pPr>
                      <a:r>
                        <a:rPr lang="en-US" sz="2400" b="1" kern="100" dirty="0">
                          <a:effectLst/>
                        </a:rPr>
                        <a:t>Literary device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gn="ctr">
                        <a:lnSpc>
                          <a:spcPct val="115000"/>
                        </a:lnSpc>
                        <a:spcAft>
                          <a:spcPts val="800"/>
                        </a:spcAft>
                        <a:buNone/>
                      </a:pPr>
                      <a:r>
                        <a:rPr lang="en-US" sz="2400" b="1" kern="100" dirty="0">
                          <a:effectLst/>
                        </a:rPr>
                        <a:t>Definition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gn="ctr">
                        <a:lnSpc>
                          <a:spcPct val="115000"/>
                        </a:lnSpc>
                        <a:spcAft>
                          <a:spcPts val="800"/>
                        </a:spcAft>
                        <a:buNone/>
                      </a:pPr>
                      <a:r>
                        <a:rPr lang="en-US" sz="2400" b="1" kern="100" dirty="0">
                          <a:effectLst/>
                        </a:rPr>
                        <a:t>Biblical example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3627454672"/>
                  </a:ext>
                </a:extLst>
              </a:tr>
              <a:tr h="1860587">
                <a:tc>
                  <a:txBody>
                    <a:bodyPr/>
                    <a:lstStyle/>
                    <a:p>
                      <a:pPr marL="0" marR="0">
                        <a:lnSpc>
                          <a:spcPct val="115000"/>
                        </a:lnSpc>
                        <a:spcAft>
                          <a:spcPts val="800"/>
                        </a:spcAft>
                        <a:buNone/>
                      </a:pPr>
                      <a:r>
                        <a:rPr lang="en-US" sz="2400" b="1" kern="100" dirty="0">
                          <a:effectLst/>
                        </a:rPr>
                        <a:t>Paradox</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Presents an apparent contradiction that invites deeper understanding.</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Mark 10:43–44: greatness comes through service; the first must be slave of all.</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1540545881"/>
                  </a:ext>
                </a:extLst>
              </a:tr>
              <a:tr h="1757872">
                <a:tc>
                  <a:txBody>
                    <a:bodyPr/>
                    <a:lstStyle/>
                    <a:p>
                      <a:pPr marL="0" marR="0">
                        <a:lnSpc>
                          <a:spcPct val="115000"/>
                        </a:lnSpc>
                        <a:spcAft>
                          <a:spcPts val="800"/>
                        </a:spcAft>
                        <a:buNone/>
                      </a:pPr>
                      <a:r>
                        <a:rPr lang="en-US" sz="2400" b="1" kern="100" dirty="0">
                          <a:effectLst/>
                        </a:rPr>
                        <a:t>Rhetorical question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Asks a question to make a point rather than obtain information.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Mark 7:18–19: Jesus questions the disciples about defilement.</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1693497041"/>
                  </a:ext>
                </a:extLst>
              </a:tr>
              <a:tr h="1860587">
                <a:tc>
                  <a:txBody>
                    <a:bodyPr/>
                    <a:lstStyle/>
                    <a:p>
                      <a:pPr marL="0" marR="0">
                        <a:lnSpc>
                          <a:spcPct val="115000"/>
                        </a:lnSpc>
                        <a:spcAft>
                          <a:spcPts val="800"/>
                        </a:spcAft>
                        <a:buNone/>
                      </a:pPr>
                      <a:r>
                        <a:rPr lang="en-US" sz="2400" b="1" kern="100" dirty="0">
                          <a:effectLst/>
                        </a:rPr>
                        <a:t>Counterquestion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Responds to a question with another question.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Mark 11:27–33: Jesus answers a challenge to his authority by asking about John’s baptism.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3481417287"/>
                  </a:ext>
                </a:extLst>
              </a:tr>
            </a:tbl>
          </a:graphicData>
        </a:graphic>
      </p:graphicFrame>
    </p:spTree>
    <p:extLst>
      <p:ext uri="{BB962C8B-B14F-4D97-AF65-F5344CB8AC3E}">
        <p14:creationId xmlns:p14="http://schemas.microsoft.com/office/powerpoint/2010/main" val="3174499614"/>
      </p:ext>
    </p:extLst>
  </p:cSld>
  <p:clrMapOvr>
    <a:masterClrMapping/>
  </p:clrMapOvr>
  <p:transition spd="med">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299ED-2279-5C00-B732-E74EE3A4BF31}"/>
              </a:ext>
            </a:extLst>
          </p:cNvPr>
          <p:cNvSpPr>
            <a:spLocks noGrp="1"/>
          </p:cNvSpPr>
          <p:nvPr>
            <p:ph type="title"/>
          </p:nvPr>
        </p:nvSpPr>
        <p:spPr/>
        <p:txBody>
          <a:bodyPr/>
          <a:lstStyle/>
          <a:p>
            <a:endParaRPr lang="en-US" dirty="0"/>
          </a:p>
        </p:txBody>
      </p:sp>
      <p:graphicFrame>
        <p:nvGraphicFramePr>
          <p:cNvPr id="4" name="Content Placeholder 3">
            <a:extLst>
              <a:ext uri="{FF2B5EF4-FFF2-40B4-BE49-F238E27FC236}">
                <a16:creationId xmlns:a16="http://schemas.microsoft.com/office/drawing/2014/main" id="{BD67CB30-CEA6-66E9-689E-108ED106D5D1}"/>
              </a:ext>
            </a:extLst>
          </p:cNvPr>
          <p:cNvGraphicFramePr>
            <a:graphicFrameLocks noGrp="1"/>
          </p:cNvGraphicFramePr>
          <p:nvPr>
            <p:ph idx="1"/>
            <p:extLst>
              <p:ext uri="{D42A27DB-BD31-4B8C-83A1-F6EECF244321}">
                <p14:modId xmlns:p14="http://schemas.microsoft.com/office/powerpoint/2010/main" val="2002961094"/>
              </p:ext>
            </p:extLst>
          </p:nvPr>
        </p:nvGraphicFramePr>
        <p:xfrm>
          <a:off x="190500" y="248159"/>
          <a:ext cx="8763000" cy="6361682"/>
        </p:xfrm>
        <a:graphic>
          <a:graphicData uri="http://schemas.openxmlformats.org/drawingml/2006/table">
            <a:tbl>
              <a:tblPr firstRow="1" firstCol="1" bandRow="1">
                <a:tableStyleId>{5C22544A-7EE6-4342-B048-85BDC9FD1C3A}</a:tableStyleId>
              </a:tblPr>
              <a:tblGrid>
                <a:gridCol w="2629093">
                  <a:extLst>
                    <a:ext uri="{9D8B030D-6E8A-4147-A177-3AD203B41FA5}">
                      <a16:colId xmlns:a16="http://schemas.microsoft.com/office/drawing/2014/main" val="1824376772"/>
                    </a:ext>
                  </a:extLst>
                </a:gridCol>
                <a:gridCol w="3212907">
                  <a:extLst>
                    <a:ext uri="{9D8B030D-6E8A-4147-A177-3AD203B41FA5}">
                      <a16:colId xmlns:a16="http://schemas.microsoft.com/office/drawing/2014/main" val="788724658"/>
                    </a:ext>
                  </a:extLst>
                </a:gridCol>
                <a:gridCol w="2921000">
                  <a:extLst>
                    <a:ext uri="{9D8B030D-6E8A-4147-A177-3AD203B41FA5}">
                      <a16:colId xmlns:a16="http://schemas.microsoft.com/office/drawing/2014/main" val="555556566"/>
                    </a:ext>
                  </a:extLst>
                </a:gridCol>
              </a:tblGrid>
              <a:tr h="892490">
                <a:tc>
                  <a:txBody>
                    <a:bodyPr/>
                    <a:lstStyle/>
                    <a:p>
                      <a:pPr marL="0" marR="0" algn="ctr">
                        <a:lnSpc>
                          <a:spcPct val="115000"/>
                        </a:lnSpc>
                        <a:spcAft>
                          <a:spcPts val="800"/>
                        </a:spcAft>
                        <a:buNone/>
                      </a:pPr>
                      <a:r>
                        <a:rPr lang="en-US" sz="2400" b="1" kern="100" dirty="0">
                          <a:effectLst/>
                        </a:rPr>
                        <a:t>Literary device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gn="ctr">
                        <a:lnSpc>
                          <a:spcPct val="115000"/>
                        </a:lnSpc>
                        <a:spcAft>
                          <a:spcPts val="800"/>
                        </a:spcAft>
                        <a:buNone/>
                      </a:pPr>
                      <a:r>
                        <a:rPr lang="en-US" sz="2400" b="1" kern="100" dirty="0">
                          <a:effectLst/>
                        </a:rPr>
                        <a:t>Definition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gn="ctr">
                        <a:lnSpc>
                          <a:spcPct val="115000"/>
                        </a:lnSpc>
                        <a:spcAft>
                          <a:spcPts val="800"/>
                        </a:spcAft>
                        <a:buNone/>
                      </a:pPr>
                      <a:r>
                        <a:rPr lang="en-US" sz="2400" b="1" kern="100" dirty="0">
                          <a:effectLst/>
                        </a:rPr>
                        <a:t>Biblical example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2772738893"/>
                  </a:ext>
                </a:extLst>
              </a:tr>
              <a:tr h="1428178">
                <a:tc>
                  <a:txBody>
                    <a:bodyPr/>
                    <a:lstStyle/>
                    <a:p>
                      <a:pPr marL="0" marR="0">
                        <a:lnSpc>
                          <a:spcPct val="115000"/>
                        </a:lnSpc>
                        <a:spcAft>
                          <a:spcPts val="800"/>
                        </a:spcAft>
                        <a:buNone/>
                      </a:pPr>
                      <a:r>
                        <a:rPr lang="en-US" sz="2400" b="1" kern="100" dirty="0">
                          <a:effectLst/>
                        </a:rPr>
                        <a:t>Wordplay or pun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Uses similar sounds or multiple meanings to connect ideas.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Matthew 16:18: Peter and “rock”; John 3:8: wind and Spirit.</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833619120"/>
                  </a:ext>
                </a:extLst>
              </a:tr>
              <a:tr h="1963866">
                <a:tc>
                  <a:txBody>
                    <a:bodyPr/>
                    <a:lstStyle/>
                    <a:p>
                      <a:pPr marL="0" marR="0">
                        <a:lnSpc>
                          <a:spcPct val="115000"/>
                        </a:lnSpc>
                        <a:spcAft>
                          <a:spcPts val="800"/>
                        </a:spcAft>
                        <a:buNone/>
                      </a:pPr>
                      <a:r>
                        <a:rPr lang="en-US" sz="2400" b="1" kern="100" dirty="0">
                          <a:effectLst/>
                        </a:rPr>
                        <a:t>Argument from the lesser to the greater</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Reasons that what is true in a lesser case applies even more strongly in a greater case.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Matthew 6:28–30: God clothes the grass and lilies; how much more will he care for people?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3089011575"/>
                  </a:ext>
                </a:extLst>
              </a:tr>
              <a:tr h="1544513">
                <a:tc>
                  <a:txBody>
                    <a:bodyPr/>
                    <a:lstStyle/>
                    <a:p>
                      <a:pPr marL="0" marR="0">
                        <a:lnSpc>
                          <a:spcPct val="115000"/>
                        </a:lnSpc>
                        <a:spcAft>
                          <a:spcPts val="800"/>
                        </a:spcAft>
                        <a:buNone/>
                      </a:pPr>
                      <a:r>
                        <a:rPr lang="en-US" sz="2400" b="1" kern="100" dirty="0">
                          <a:effectLst/>
                        </a:rPr>
                        <a:t>Symbolism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Uses an image, object, or figure to communicate meaning beyond itself.</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tc>
                  <a:txBody>
                    <a:bodyPr/>
                    <a:lstStyle/>
                    <a:p>
                      <a:pPr marL="0" marR="0">
                        <a:lnSpc>
                          <a:spcPct val="115000"/>
                        </a:lnSpc>
                        <a:spcAft>
                          <a:spcPts val="800"/>
                        </a:spcAft>
                        <a:buNone/>
                      </a:pPr>
                      <a:r>
                        <a:rPr lang="en-US" sz="2400" b="1" kern="100" dirty="0">
                          <a:effectLst/>
                        </a:rPr>
                        <a:t>Daniel 7: visionary beasts; Revelation: symbolic visions.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76200" marR="76200" marT="76200" marB="76200" anchor="b"/>
                </a:tc>
                <a:extLst>
                  <a:ext uri="{0D108BD9-81ED-4DB2-BD59-A6C34878D82A}">
                    <a16:rowId xmlns:a16="http://schemas.microsoft.com/office/drawing/2014/main" val="2237274099"/>
                  </a:ext>
                </a:extLst>
              </a:tr>
            </a:tbl>
          </a:graphicData>
        </a:graphic>
      </p:graphicFrame>
      <p:sp>
        <p:nvSpPr>
          <p:cNvPr id="5" name="TextBox 4">
            <a:extLst>
              <a:ext uri="{FF2B5EF4-FFF2-40B4-BE49-F238E27FC236}">
                <a16:creationId xmlns:a16="http://schemas.microsoft.com/office/drawing/2014/main" id="{C51D16DC-C606-304E-4682-332D8013D10D}"/>
              </a:ext>
            </a:extLst>
          </p:cNvPr>
          <p:cNvSpPr txBox="1"/>
          <p:nvPr/>
        </p:nvSpPr>
        <p:spPr>
          <a:xfrm>
            <a:off x="8305800" y="6025066"/>
            <a:ext cx="708848" cy="584775"/>
          </a:xfrm>
          <a:prstGeom prst="rect">
            <a:avLst/>
          </a:prstGeom>
          <a:noFill/>
        </p:spPr>
        <p:txBody>
          <a:bodyPr wrap="none" rtlCol="0">
            <a:spAutoFit/>
          </a:bodyPr>
          <a:lstStyle/>
          <a:p>
            <a:r>
              <a:rPr lang="en-US" sz="3200" dirty="0">
                <a:solidFill>
                  <a:schemeClr val="bg1">
                    <a:lumMod val="60000"/>
                    <a:lumOff val="40000"/>
                  </a:schemeClr>
                </a:solidFill>
              </a:rPr>
              <a:t>[</a:t>
            </a:r>
            <a:r>
              <a:rPr lang="en-US" sz="3200" dirty="0">
                <a:solidFill>
                  <a:schemeClr val="bg1">
                    <a:lumMod val="60000"/>
                    <a:lumOff val="40000"/>
                  </a:schemeClr>
                </a:solidFill>
                <a:hlinkClick r:id="rId3" action="ppaction://hlinksldjump"/>
              </a:rPr>
              <a:t>R</a:t>
            </a:r>
            <a:r>
              <a:rPr lang="en-US" sz="3200" dirty="0">
                <a:solidFill>
                  <a:schemeClr val="bg1">
                    <a:lumMod val="60000"/>
                    <a:lumOff val="40000"/>
                  </a:schemeClr>
                </a:solidFill>
              </a:rPr>
              <a:t>]</a:t>
            </a:r>
          </a:p>
        </p:txBody>
      </p:sp>
    </p:spTree>
    <p:extLst>
      <p:ext uri="{BB962C8B-B14F-4D97-AF65-F5344CB8AC3E}">
        <p14:creationId xmlns:p14="http://schemas.microsoft.com/office/powerpoint/2010/main" val="3839995602"/>
      </p:ext>
    </p:extLst>
  </p:cSld>
  <p:clrMapOvr>
    <a:masterClrMapping/>
  </p:clrMapOvr>
  <p:transition spd="med">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DF85C-CF77-7FE3-DEDF-C69EEF55F4F5}"/>
              </a:ext>
            </a:extLst>
          </p:cNvPr>
          <p:cNvSpPr>
            <a:spLocks noGrp="1"/>
          </p:cNvSpPr>
          <p:nvPr>
            <p:ph type="title"/>
          </p:nvPr>
        </p:nvSpPr>
        <p:spPr/>
        <p:txBody>
          <a:bodyPr/>
          <a:lstStyle/>
          <a:p>
            <a:r>
              <a:rPr lang="en-US" dirty="0"/>
              <a:t>Literary Structure</a:t>
            </a:r>
          </a:p>
        </p:txBody>
      </p:sp>
      <p:graphicFrame>
        <p:nvGraphicFramePr>
          <p:cNvPr id="4" name="Content Placeholder 3">
            <a:extLst>
              <a:ext uri="{FF2B5EF4-FFF2-40B4-BE49-F238E27FC236}">
                <a16:creationId xmlns:a16="http://schemas.microsoft.com/office/drawing/2014/main" id="{7B66EAEF-203E-31FB-4980-A19DF9530A68}"/>
              </a:ext>
            </a:extLst>
          </p:cNvPr>
          <p:cNvGraphicFramePr>
            <a:graphicFrameLocks noGrp="1"/>
          </p:cNvGraphicFramePr>
          <p:nvPr>
            <p:ph idx="1"/>
            <p:extLst>
              <p:ext uri="{D42A27DB-BD31-4B8C-83A1-F6EECF244321}">
                <p14:modId xmlns:p14="http://schemas.microsoft.com/office/powerpoint/2010/main" val="224652067"/>
              </p:ext>
            </p:extLst>
          </p:nvPr>
        </p:nvGraphicFramePr>
        <p:xfrm>
          <a:off x="190500" y="381000"/>
          <a:ext cx="8763000" cy="6095999"/>
        </p:xfrm>
        <a:graphic>
          <a:graphicData uri="http://schemas.openxmlformats.org/drawingml/2006/table">
            <a:tbl>
              <a:tblPr firstRow="1" firstCol="1" bandRow="1">
                <a:tableStyleId>{5C22544A-7EE6-4342-B048-85BDC9FD1C3A}</a:tableStyleId>
              </a:tblPr>
              <a:tblGrid>
                <a:gridCol w="2286000">
                  <a:extLst>
                    <a:ext uri="{9D8B030D-6E8A-4147-A177-3AD203B41FA5}">
                      <a16:colId xmlns:a16="http://schemas.microsoft.com/office/drawing/2014/main" val="2579480477"/>
                    </a:ext>
                  </a:extLst>
                </a:gridCol>
                <a:gridCol w="2971800">
                  <a:extLst>
                    <a:ext uri="{9D8B030D-6E8A-4147-A177-3AD203B41FA5}">
                      <a16:colId xmlns:a16="http://schemas.microsoft.com/office/drawing/2014/main" val="4213364908"/>
                    </a:ext>
                  </a:extLst>
                </a:gridCol>
                <a:gridCol w="3505200">
                  <a:extLst>
                    <a:ext uri="{9D8B030D-6E8A-4147-A177-3AD203B41FA5}">
                      <a16:colId xmlns:a16="http://schemas.microsoft.com/office/drawing/2014/main" val="3369290699"/>
                    </a:ext>
                  </a:extLst>
                </a:gridCol>
              </a:tblGrid>
              <a:tr h="491051">
                <a:tc>
                  <a:txBody>
                    <a:bodyPr/>
                    <a:lstStyle/>
                    <a:p>
                      <a:pPr marL="0" marR="0" algn="ctr">
                        <a:lnSpc>
                          <a:spcPct val="115000"/>
                        </a:lnSpc>
                        <a:spcAft>
                          <a:spcPts val="800"/>
                        </a:spcAft>
                        <a:buNone/>
                      </a:pPr>
                      <a:r>
                        <a:rPr lang="en-US" sz="2400" b="1" kern="100" dirty="0">
                          <a:effectLst/>
                        </a:rPr>
                        <a:t>Literary structure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Definition or pattern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Biblical example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967257714"/>
                  </a:ext>
                </a:extLst>
              </a:tr>
              <a:tr h="1679802">
                <a:tc>
                  <a:txBody>
                    <a:bodyPr/>
                    <a:lstStyle/>
                    <a:p>
                      <a:pPr marL="0" marR="0">
                        <a:lnSpc>
                          <a:spcPct val="115000"/>
                        </a:lnSpc>
                        <a:spcAft>
                          <a:spcPts val="800"/>
                        </a:spcAft>
                        <a:buNone/>
                      </a:pPr>
                      <a:r>
                        <a:rPr lang="en-US" sz="2400" b="1" kern="100" dirty="0">
                          <a:effectLst/>
                        </a:rPr>
                        <a:t>Synonymous parallelism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A second line echoes the thought of the first in different words.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Ps 117:1 </a:t>
                      </a:r>
                      <a:r>
                        <a:rPr lang="en-US" sz="2400" b="1" dirty="0"/>
                        <a:t>“Praise the LORD, all you nations!</a:t>
                      </a:r>
                      <a:br>
                        <a:rPr lang="en-US" sz="2400" b="1" dirty="0"/>
                      </a:br>
                      <a:r>
                        <a:rPr lang="en-US" sz="2400" b="1" dirty="0"/>
                        <a:t>Give glory, all you peoples!”</a:t>
                      </a:r>
                      <a:r>
                        <a:rPr lang="en-US" sz="2400" b="1" kern="100" dirty="0">
                          <a:effectLst/>
                        </a:rPr>
                        <a:t>.</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2172403688"/>
                  </a:ext>
                </a:extLst>
              </a:tr>
              <a:tr h="1722199">
                <a:tc>
                  <a:txBody>
                    <a:bodyPr/>
                    <a:lstStyle/>
                    <a:p>
                      <a:pPr marL="0" marR="0">
                        <a:lnSpc>
                          <a:spcPct val="115000"/>
                        </a:lnSpc>
                        <a:spcAft>
                          <a:spcPts val="800"/>
                        </a:spcAft>
                        <a:buNone/>
                      </a:pPr>
                      <a:r>
                        <a:rPr lang="en-US" sz="2400" b="1" kern="100" dirty="0">
                          <a:effectLst/>
                        </a:rPr>
                        <a:t>Antithetical parallelism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Two lines express a point through contrasting ideas.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r>
                        <a:rPr lang="en-US" sz="2400" b="1" dirty="0"/>
                        <a:t>Prov 10:1 “A wise son makes a glad father,</a:t>
                      </a:r>
                      <a:br>
                        <a:rPr lang="en-US" sz="2400" b="1" dirty="0"/>
                      </a:br>
                      <a:r>
                        <a:rPr lang="en-US" sz="2400" b="1" dirty="0"/>
                        <a:t>but a foolish son is a sorrow to his mother.”</a:t>
                      </a:r>
                    </a:p>
                  </a:txBody>
                  <a:tcPr marL="9525" marR="9525" marT="9525" marB="9525" anchor="ctr"/>
                </a:tc>
                <a:extLst>
                  <a:ext uri="{0D108BD9-81ED-4DB2-BD59-A6C34878D82A}">
                    <a16:rowId xmlns:a16="http://schemas.microsoft.com/office/drawing/2014/main" val="3570807075"/>
                  </a:ext>
                </a:extLst>
              </a:tr>
              <a:tr h="2202947">
                <a:tc>
                  <a:txBody>
                    <a:bodyPr/>
                    <a:lstStyle/>
                    <a:p>
                      <a:pPr marL="0" marR="0">
                        <a:lnSpc>
                          <a:spcPct val="115000"/>
                        </a:lnSpc>
                        <a:spcAft>
                          <a:spcPts val="800"/>
                        </a:spcAft>
                        <a:buNone/>
                      </a:pPr>
                      <a:r>
                        <a:rPr lang="en-US" sz="2400" b="1" kern="100" dirty="0">
                          <a:effectLst/>
                        </a:rPr>
                        <a:t>Climactic or step parallelism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Successive statements build on the preceding thought.</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US" sz="2400" b="1" kern="100" dirty="0">
                          <a:effectLst/>
                        </a:rPr>
                        <a:t>Ps 119:11</a:t>
                      </a:r>
                      <a:r>
                        <a:rPr lang="en-US" sz="2400" b="1" dirty="0"/>
                        <a:t>“Your word I have hidden in my heart,</a:t>
                      </a:r>
                      <a:br>
                        <a:rPr lang="en-US" sz="2400" b="1" dirty="0"/>
                      </a:br>
                      <a:r>
                        <a:rPr lang="en-US" sz="2400" b="1" dirty="0"/>
                        <a:t>That I might not sin against You.”</a:t>
                      </a:r>
                    </a:p>
                    <a:p>
                      <a:pPr marL="0" marR="0">
                        <a:lnSpc>
                          <a:spcPct val="115000"/>
                        </a:lnSpc>
                        <a:spcAft>
                          <a:spcPts val="800"/>
                        </a:spcAft>
                        <a:buNone/>
                      </a:pP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394721614"/>
                  </a:ext>
                </a:extLst>
              </a:tr>
            </a:tbl>
          </a:graphicData>
        </a:graphic>
      </p:graphicFrame>
    </p:spTree>
    <p:extLst>
      <p:ext uri="{BB962C8B-B14F-4D97-AF65-F5344CB8AC3E}">
        <p14:creationId xmlns:p14="http://schemas.microsoft.com/office/powerpoint/2010/main" val="3826693754"/>
      </p:ext>
    </p:extLst>
  </p:cSld>
  <p:clrMapOvr>
    <a:masterClrMapping/>
  </p:clrMapOvr>
  <p:transition spd="med">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EE122-6A65-3BD8-1081-03BA0CAF1C3F}"/>
              </a:ext>
            </a:extLst>
          </p:cNvPr>
          <p:cNvSpPr>
            <a:spLocks noGrp="1"/>
          </p:cNvSpPr>
          <p:nvPr>
            <p:ph type="title"/>
          </p:nvPr>
        </p:nvSpPr>
        <p:spPr/>
        <p:txBody>
          <a:bodyPr/>
          <a:lstStyle/>
          <a:p>
            <a:r>
              <a:rPr lang="en-US" dirty="0"/>
              <a:t>Literary Structures 2</a:t>
            </a:r>
          </a:p>
        </p:txBody>
      </p:sp>
      <p:graphicFrame>
        <p:nvGraphicFramePr>
          <p:cNvPr id="4" name="Content Placeholder 3">
            <a:extLst>
              <a:ext uri="{FF2B5EF4-FFF2-40B4-BE49-F238E27FC236}">
                <a16:creationId xmlns:a16="http://schemas.microsoft.com/office/drawing/2014/main" id="{7C33E5CE-C2A8-32B7-46CC-9BAFA994A1F9}"/>
              </a:ext>
            </a:extLst>
          </p:cNvPr>
          <p:cNvGraphicFramePr>
            <a:graphicFrameLocks noGrp="1"/>
          </p:cNvGraphicFramePr>
          <p:nvPr>
            <p:ph idx="1"/>
            <p:extLst>
              <p:ext uri="{D42A27DB-BD31-4B8C-83A1-F6EECF244321}">
                <p14:modId xmlns:p14="http://schemas.microsoft.com/office/powerpoint/2010/main" val="1201592604"/>
              </p:ext>
            </p:extLst>
          </p:nvPr>
        </p:nvGraphicFramePr>
        <p:xfrm>
          <a:off x="152400" y="1828800"/>
          <a:ext cx="8839200" cy="4876800"/>
        </p:xfrm>
        <a:graphic>
          <a:graphicData uri="http://schemas.openxmlformats.org/drawingml/2006/table">
            <a:tbl>
              <a:tblPr firstRow="1" firstCol="1" bandRow="1">
                <a:tableStyleId>{5C22544A-7EE6-4342-B048-85BDC9FD1C3A}</a:tableStyleId>
              </a:tblPr>
              <a:tblGrid>
                <a:gridCol w="2946400">
                  <a:extLst>
                    <a:ext uri="{9D8B030D-6E8A-4147-A177-3AD203B41FA5}">
                      <a16:colId xmlns:a16="http://schemas.microsoft.com/office/drawing/2014/main" val="2401492800"/>
                    </a:ext>
                  </a:extLst>
                </a:gridCol>
                <a:gridCol w="2946400">
                  <a:extLst>
                    <a:ext uri="{9D8B030D-6E8A-4147-A177-3AD203B41FA5}">
                      <a16:colId xmlns:a16="http://schemas.microsoft.com/office/drawing/2014/main" val="4072962396"/>
                    </a:ext>
                  </a:extLst>
                </a:gridCol>
                <a:gridCol w="2946400">
                  <a:extLst>
                    <a:ext uri="{9D8B030D-6E8A-4147-A177-3AD203B41FA5}">
                      <a16:colId xmlns:a16="http://schemas.microsoft.com/office/drawing/2014/main" val="4043459908"/>
                    </a:ext>
                  </a:extLst>
                </a:gridCol>
              </a:tblGrid>
              <a:tr h="709254">
                <a:tc>
                  <a:txBody>
                    <a:bodyPr/>
                    <a:lstStyle/>
                    <a:p>
                      <a:pPr marL="0" marR="0" algn="ctr">
                        <a:lnSpc>
                          <a:spcPct val="115000"/>
                        </a:lnSpc>
                        <a:spcAft>
                          <a:spcPts val="800"/>
                        </a:spcAft>
                        <a:buNone/>
                      </a:pPr>
                      <a:r>
                        <a:rPr lang="en-US" sz="2400" b="1" kern="100" dirty="0">
                          <a:effectLst/>
                        </a:rPr>
                        <a:t>Literary structure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Definition or pattern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gn="ctr">
                        <a:lnSpc>
                          <a:spcPct val="115000"/>
                        </a:lnSpc>
                        <a:spcAft>
                          <a:spcPts val="800"/>
                        </a:spcAft>
                        <a:buNone/>
                      </a:pPr>
                      <a:r>
                        <a:rPr lang="en-US" sz="2400" b="1" kern="100" dirty="0">
                          <a:effectLst/>
                        </a:rPr>
                        <a:t>Biblical example</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1955882128"/>
                  </a:ext>
                </a:extLst>
              </a:tr>
              <a:tr h="2083773">
                <a:tc>
                  <a:txBody>
                    <a:bodyPr/>
                    <a:lstStyle/>
                    <a:p>
                      <a:pPr marL="0" marR="0">
                        <a:lnSpc>
                          <a:spcPct val="115000"/>
                        </a:lnSpc>
                        <a:spcAft>
                          <a:spcPts val="800"/>
                        </a:spcAft>
                        <a:buNone/>
                      </a:pPr>
                      <a:r>
                        <a:rPr lang="en-US" sz="2400" b="1" kern="100" dirty="0">
                          <a:effectLst/>
                        </a:rPr>
                        <a:t>Repetition</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Repeats words, phrases, or patterns.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Matthew 7:7–8: ask and receive; seek and find; knock and the door opens.</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4229507652"/>
                  </a:ext>
                </a:extLst>
              </a:tr>
              <a:tr h="2083773">
                <a:tc>
                  <a:txBody>
                    <a:bodyPr/>
                    <a:lstStyle/>
                    <a:p>
                      <a:pPr marL="0" marR="0">
                        <a:lnSpc>
                          <a:spcPct val="115000"/>
                        </a:lnSpc>
                        <a:spcAft>
                          <a:spcPts val="800"/>
                        </a:spcAft>
                        <a:buNone/>
                      </a:pPr>
                      <a:r>
                        <a:rPr lang="en-US" sz="2400" b="1" kern="100" dirty="0">
                          <a:effectLst/>
                        </a:rPr>
                        <a:t>Chiasm</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Arranges corresponding ideas in reverse order, often </a:t>
                      </a:r>
                      <a:br>
                        <a:rPr lang="en-US" sz="2400" b="1" kern="100" dirty="0">
                          <a:effectLst/>
                        </a:rPr>
                      </a:br>
                      <a:r>
                        <a:rPr lang="en-US" sz="2400" b="1" kern="100" dirty="0">
                          <a:effectLst/>
                        </a:rPr>
                        <a:t>A–B–B′–A′.</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tc>
                  <a:txBody>
                    <a:bodyPr/>
                    <a:lstStyle/>
                    <a:p>
                      <a:pPr marL="0" marR="0">
                        <a:lnSpc>
                          <a:spcPct val="115000"/>
                        </a:lnSpc>
                        <a:spcAft>
                          <a:spcPts val="800"/>
                        </a:spcAft>
                        <a:buNone/>
                      </a:pPr>
                      <a:r>
                        <a:rPr lang="en-US" sz="2400" b="1" kern="100" dirty="0">
                          <a:effectLst/>
                        </a:rPr>
                        <a:t>Matthew 23:12: exalted → humbled; humbled → exalted.</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nchor="ctr"/>
                </a:tc>
                <a:extLst>
                  <a:ext uri="{0D108BD9-81ED-4DB2-BD59-A6C34878D82A}">
                    <a16:rowId xmlns:a16="http://schemas.microsoft.com/office/drawing/2014/main" val="743150153"/>
                  </a:ext>
                </a:extLst>
              </a:tr>
            </a:tbl>
          </a:graphicData>
        </a:graphic>
      </p:graphicFrame>
    </p:spTree>
    <p:extLst>
      <p:ext uri="{BB962C8B-B14F-4D97-AF65-F5344CB8AC3E}">
        <p14:creationId xmlns:p14="http://schemas.microsoft.com/office/powerpoint/2010/main" val="4114175640"/>
      </p:ext>
    </p:extLst>
  </p:cSld>
  <p:clrMapOvr>
    <a:masterClrMapping/>
  </p:clrMapOvr>
  <p:transition spd="med">
    <p:rand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057F1-EB0E-4065-8A0D-B9F404EA5299}"/>
              </a:ext>
            </a:extLst>
          </p:cNvPr>
          <p:cNvSpPr>
            <a:spLocks noGrp="1"/>
          </p:cNvSpPr>
          <p:nvPr>
            <p:ph type="title"/>
          </p:nvPr>
        </p:nvSpPr>
        <p:spPr>
          <a:xfrm>
            <a:off x="457200" y="387971"/>
            <a:ext cx="7772400" cy="1112838"/>
          </a:xfrm>
        </p:spPr>
        <p:txBody>
          <a:bodyPr/>
          <a:lstStyle/>
          <a:p>
            <a:r>
              <a:rPr lang="en-US" dirty="0"/>
              <a:t>Luke 1:6-25 [</a:t>
            </a:r>
            <a:r>
              <a:rPr lang="en-US" dirty="0">
                <a:hlinkClick r:id="rId3" action="ppaction://hlinksldjump"/>
              </a:rPr>
              <a:t>R</a:t>
            </a:r>
            <a:r>
              <a:rPr lang="en-US" dirty="0"/>
              <a:t>]</a:t>
            </a:r>
          </a:p>
        </p:txBody>
      </p:sp>
      <p:pic>
        <p:nvPicPr>
          <p:cNvPr id="5" name="Content Placeholder 4">
            <a:extLst>
              <a:ext uri="{FF2B5EF4-FFF2-40B4-BE49-F238E27FC236}">
                <a16:creationId xmlns:a16="http://schemas.microsoft.com/office/drawing/2014/main" id="{11D9A51F-7194-40DA-BEC4-990D79AE4B2B}"/>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3191" y="1524000"/>
            <a:ext cx="9183091" cy="5126577"/>
          </a:xfrm>
        </p:spPr>
      </p:pic>
    </p:spTree>
    <p:extLst>
      <p:ext uri="{BB962C8B-B14F-4D97-AF65-F5344CB8AC3E}">
        <p14:creationId xmlns:p14="http://schemas.microsoft.com/office/powerpoint/2010/main" val="1021185159"/>
      </p:ext>
    </p:extLst>
  </p:cSld>
  <p:clrMapOvr>
    <a:masterClrMapping/>
  </p:clrMapOvr>
  <p:transition spd="med">
    <p:rand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1ACBA-2E90-4CBE-A982-D5734E6A9ED7}"/>
              </a:ext>
            </a:extLst>
          </p:cNvPr>
          <p:cNvSpPr>
            <a:spLocks noGrp="1"/>
          </p:cNvSpPr>
          <p:nvPr>
            <p:ph type="title"/>
          </p:nvPr>
        </p:nvSpPr>
        <p:spPr/>
        <p:txBody>
          <a:bodyPr/>
          <a:lstStyle/>
          <a:p>
            <a:r>
              <a:rPr lang="en-US" dirty="0">
                <a:effectLst>
                  <a:outerShdw blurRad="38100" dist="38100" dir="2700000" algn="tl">
                    <a:srgbClr val="000000">
                      <a:alpha val="43137"/>
                    </a:srgbClr>
                  </a:outerShdw>
                </a:effectLst>
              </a:rPr>
              <a:t>Luke 1:1-4 NLT</a:t>
            </a:r>
          </a:p>
        </p:txBody>
      </p:sp>
      <p:sp>
        <p:nvSpPr>
          <p:cNvPr id="3" name="Content Placeholder 2">
            <a:extLst>
              <a:ext uri="{FF2B5EF4-FFF2-40B4-BE49-F238E27FC236}">
                <a16:creationId xmlns:a16="http://schemas.microsoft.com/office/drawing/2014/main" id="{827AAE79-E29E-4FC5-99CB-37FCF85345D0}"/>
              </a:ext>
            </a:extLst>
          </p:cNvPr>
          <p:cNvSpPr>
            <a:spLocks noGrp="1"/>
          </p:cNvSpPr>
          <p:nvPr>
            <p:ph idx="1"/>
          </p:nvPr>
        </p:nvSpPr>
        <p:spPr/>
        <p:txBody>
          <a:bodyPr>
            <a:normAutofit fontScale="92500" lnSpcReduction="10000"/>
          </a:bodyPr>
          <a:lstStyle/>
          <a:p>
            <a:r>
              <a:rPr lang="en-US" dirty="0">
                <a:effectLst>
                  <a:outerShdw blurRad="38100" dist="38100" dir="2700000" algn="tl">
                    <a:srgbClr val="000000">
                      <a:alpha val="43137"/>
                    </a:srgbClr>
                  </a:outerShdw>
                </a:effectLst>
              </a:rPr>
              <a:t>Many people have set out to write accounts about the events that have been fulfilled among us. </a:t>
            </a:r>
            <a:r>
              <a:rPr lang="en-US" baseline="30000" dirty="0">
                <a:effectLst>
                  <a:outerShdw blurRad="38100" dist="38100" dir="2700000" algn="tl">
                    <a:srgbClr val="000000">
                      <a:alpha val="43137"/>
                    </a:srgbClr>
                  </a:outerShdw>
                </a:effectLst>
              </a:rPr>
              <a:t>2</a:t>
            </a:r>
            <a:r>
              <a:rPr lang="en-US" dirty="0">
                <a:effectLst>
                  <a:outerShdw blurRad="38100" dist="38100" dir="2700000" algn="tl">
                    <a:srgbClr val="000000">
                      <a:alpha val="43137"/>
                    </a:srgbClr>
                  </a:outerShdw>
                </a:effectLst>
              </a:rPr>
              <a:t> They used the eyewitness reports circulating among us from the early disciples. </a:t>
            </a:r>
            <a:r>
              <a:rPr lang="en-US" baseline="30000" dirty="0">
                <a:effectLst>
                  <a:outerShdw blurRad="38100" dist="38100" dir="2700000" algn="tl">
                    <a:srgbClr val="000000">
                      <a:alpha val="43137"/>
                    </a:srgbClr>
                  </a:outerShdw>
                </a:effectLst>
              </a:rPr>
              <a:t>3</a:t>
            </a:r>
            <a:r>
              <a:rPr lang="en-US" dirty="0">
                <a:effectLst>
                  <a:outerShdw blurRad="38100" dist="38100" dir="2700000" algn="tl">
                    <a:srgbClr val="000000">
                      <a:alpha val="43137"/>
                    </a:srgbClr>
                  </a:outerShdw>
                </a:effectLst>
              </a:rPr>
              <a:t> Having carefully investigated everything from the beginning, I also have decided to write an accurate account for you, most honorable Theophilus, </a:t>
            </a:r>
            <a:r>
              <a:rPr lang="en-US" baseline="30000" dirty="0">
                <a:effectLst>
                  <a:outerShdw blurRad="38100" dist="38100" dir="2700000" algn="tl">
                    <a:srgbClr val="000000">
                      <a:alpha val="43137"/>
                    </a:srgbClr>
                  </a:outerShdw>
                </a:effectLst>
              </a:rPr>
              <a:t>4</a:t>
            </a:r>
            <a:r>
              <a:rPr lang="en-US" dirty="0">
                <a:effectLst>
                  <a:outerShdw blurRad="38100" dist="38100" dir="2700000" algn="tl">
                    <a:srgbClr val="000000">
                      <a:alpha val="43137"/>
                    </a:srgbClr>
                  </a:outerShdw>
                </a:effectLst>
              </a:rPr>
              <a:t> so you can be certain of the truth of everything you were taught. </a:t>
            </a:r>
            <a:r>
              <a:rPr lang="en-US" dirty="0">
                <a:effectLst/>
              </a:rPr>
              <a:t>[</a:t>
            </a:r>
            <a:r>
              <a:rPr lang="en-US" dirty="0">
                <a:effectLst/>
                <a:hlinkClick r:id="rId3" action="ppaction://hlinksldjump"/>
              </a:rPr>
              <a:t>R</a:t>
            </a:r>
            <a:r>
              <a:rPr lang="en-US" dirty="0">
                <a:effectLst/>
              </a:rPr>
              <a:t>]</a:t>
            </a:r>
          </a:p>
          <a:p>
            <a:endParaRPr lang="en-US" dirty="0"/>
          </a:p>
        </p:txBody>
      </p:sp>
    </p:spTree>
    <p:extLst>
      <p:ext uri="{BB962C8B-B14F-4D97-AF65-F5344CB8AC3E}">
        <p14:creationId xmlns:p14="http://schemas.microsoft.com/office/powerpoint/2010/main" val="387722494"/>
      </p:ext>
    </p:extLst>
  </p:cSld>
  <p:clrMapOvr>
    <a:masterClrMapping/>
  </p:clrMapOvr>
  <p:transition spd="med">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E92B7-FFCC-4A99-B727-D744E7DDCCD5}"/>
              </a:ext>
            </a:extLst>
          </p:cNvPr>
          <p:cNvSpPr>
            <a:spLocks noGrp="1"/>
          </p:cNvSpPr>
          <p:nvPr>
            <p:ph type="title"/>
          </p:nvPr>
        </p:nvSpPr>
        <p:spPr>
          <a:xfrm>
            <a:off x="533400" y="835232"/>
            <a:ext cx="7772400" cy="1112838"/>
          </a:xfrm>
        </p:spPr>
        <p:txBody>
          <a:bodyPr/>
          <a:lstStyle/>
          <a:p>
            <a:r>
              <a:rPr lang="en-US" dirty="0">
                <a:effectLst>
                  <a:outerShdw blurRad="38100" dist="38100" dir="2700000" algn="tl">
                    <a:srgbClr val="000000">
                      <a:alpha val="43137"/>
                    </a:srgbClr>
                  </a:outerShdw>
                </a:effectLst>
              </a:rPr>
              <a:t>2 Thessalonians 3:17 NIV</a:t>
            </a:r>
          </a:p>
        </p:txBody>
      </p:sp>
      <p:sp>
        <p:nvSpPr>
          <p:cNvPr id="3" name="Content Placeholder 2">
            <a:extLst>
              <a:ext uri="{FF2B5EF4-FFF2-40B4-BE49-F238E27FC236}">
                <a16:creationId xmlns:a16="http://schemas.microsoft.com/office/drawing/2014/main" id="{F0413ECA-827D-4C41-BD3C-DDDA9BE9CA68}"/>
              </a:ext>
            </a:extLst>
          </p:cNvPr>
          <p:cNvSpPr>
            <a:spLocks noGrp="1"/>
          </p:cNvSpPr>
          <p:nvPr>
            <p:ph idx="1"/>
          </p:nvPr>
        </p:nvSpPr>
        <p:spPr>
          <a:xfrm>
            <a:off x="533400" y="2209800"/>
            <a:ext cx="7924800" cy="3962400"/>
          </a:xfrm>
        </p:spPr>
        <p:txBody>
          <a:bodyPr>
            <a:normAutofit/>
          </a:bodyPr>
          <a:lstStyle/>
          <a:p>
            <a:r>
              <a:rPr lang="en-US" dirty="0">
                <a:effectLst>
                  <a:outerShdw blurRad="38100" dist="38100" dir="2700000" algn="tl">
                    <a:srgbClr val="000000">
                      <a:alpha val="43137"/>
                    </a:srgbClr>
                  </a:outerShdw>
                </a:effectLst>
              </a:rPr>
              <a:t>I, Paul, write this greeting in my own hand, which is the distinguishing mark in all my letters. This is how I write.  [</a:t>
            </a:r>
            <a:r>
              <a:rPr lang="en-US" dirty="0">
                <a:effectLst>
                  <a:outerShdw blurRad="38100" dist="38100" dir="2700000" algn="tl">
                    <a:srgbClr val="000000">
                      <a:alpha val="43137"/>
                    </a:srgbClr>
                  </a:outerShdw>
                </a:effectLst>
                <a:hlinkClick r:id="rId3" action="ppaction://hlinksldjump"/>
              </a:rPr>
              <a:t>R</a:t>
            </a:r>
            <a:r>
              <a:rPr lang="en-US" dirty="0">
                <a:effectLst>
                  <a:outerShdw blurRad="38100" dist="38100" dir="2700000" algn="tl">
                    <a:srgbClr val="000000">
                      <a:alpha val="43137"/>
                    </a:srgbClr>
                  </a:outerShdw>
                </a:effectLst>
              </a:rPr>
              <a:t>]</a:t>
            </a:r>
          </a:p>
          <a:p>
            <a:endParaRPr lang="en-US" dirty="0"/>
          </a:p>
        </p:txBody>
      </p:sp>
    </p:spTree>
    <p:extLst>
      <p:ext uri="{BB962C8B-B14F-4D97-AF65-F5344CB8AC3E}">
        <p14:creationId xmlns:p14="http://schemas.microsoft.com/office/powerpoint/2010/main" val="3399077414"/>
      </p:ext>
    </p:extLst>
  </p:cSld>
  <p:clrMapOvr>
    <a:masterClrMapping/>
  </p:clrMapOvr>
  <p:transition spd="med">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E085-5A0C-A147-5C93-A0D47BB9ACC1}"/>
              </a:ext>
            </a:extLst>
          </p:cNvPr>
          <p:cNvSpPr>
            <a:spLocks noGrp="1"/>
          </p:cNvSpPr>
          <p:nvPr>
            <p:ph type="title"/>
          </p:nvPr>
        </p:nvSpPr>
        <p:spPr/>
        <p:txBody>
          <a:bodyPr/>
          <a:lstStyle/>
          <a:p>
            <a:r>
              <a:rPr lang="en-US" dirty="0"/>
              <a:t>Jeremiah 36:17-18 NIV</a:t>
            </a:r>
          </a:p>
        </p:txBody>
      </p:sp>
      <p:sp>
        <p:nvSpPr>
          <p:cNvPr id="3" name="Content Placeholder 2">
            <a:extLst>
              <a:ext uri="{FF2B5EF4-FFF2-40B4-BE49-F238E27FC236}">
                <a16:creationId xmlns:a16="http://schemas.microsoft.com/office/drawing/2014/main" id="{F88A0C1F-A337-4229-3AEB-EF315981EF7B}"/>
              </a:ext>
            </a:extLst>
          </p:cNvPr>
          <p:cNvSpPr>
            <a:spLocks noGrp="1"/>
          </p:cNvSpPr>
          <p:nvPr>
            <p:ph idx="1"/>
          </p:nvPr>
        </p:nvSpPr>
        <p:spPr/>
        <p:txBody>
          <a:bodyPr>
            <a:normAutofit/>
          </a:bodyPr>
          <a:lstStyle/>
          <a:p>
            <a:r>
              <a:rPr lang="en-US" dirty="0"/>
              <a:t>Then they asked Baruch, "Tell us, how did you come to write all this? Did Jeremiah dictate it?" </a:t>
            </a:r>
            <a:r>
              <a:rPr lang="en-US" baseline="30000" dirty="0"/>
              <a:t>18</a:t>
            </a:r>
            <a:r>
              <a:rPr lang="en-US" dirty="0"/>
              <a:t> "Yes," Baruch replied, "he dictated all these words to me, and I wrote them in ink on the scroll."  [</a:t>
            </a:r>
            <a:r>
              <a:rPr lang="en-US" dirty="0">
                <a:hlinkClick r:id="rId3" action="ppaction://hlinksldjump"/>
              </a:rPr>
              <a:t>R</a:t>
            </a:r>
            <a:r>
              <a:rPr lang="en-US" dirty="0"/>
              <a:t>]</a:t>
            </a:r>
          </a:p>
        </p:txBody>
      </p:sp>
    </p:spTree>
    <p:extLst>
      <p:ext uri="{BB962C8B-B14F-4D97-AF65-F5344CB8AC3E}">
        <p14:creationId xmlns:p14="http://schemas.microsoft.com/office/powerpoint/2010/main" val="3658887390"/>
      </p:ext>
    </p:extLst>
  </p:cSld>
  <p:clrMapOvr>
    <a:masterClrMapping/>
  </p:clrMapOvr>
  <p:transition spd="med">
    <p:random/>
  </p:transition>
</p:sld>
</file>

<file path=ppt/theme/theme1.xml><?xml version="1.0" encoding="utf-8"?>
<a:theme xmlns:a="http://schemas.openxmlformats.org/drawingml/2006/main" name="2_Default Design">
  <a:themeElements>
    <a:clrScheme name="Default Design 13">
      <a:dk1>
        <a:srgbClr val="000000"/>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folHlink"/>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folHlink"/>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13">
      <a:dk1>
        <a:srgbClr val="000000"/>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folHlink"/>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folHlink"/>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1423394</TotalTime>
  <Words>4958</Words>
  <Application>Microsoft Office PowerPoint</Application>
  <PresentationFormat>Apresentação na tela (4:3)</PresentationFormat>
  <Paragraphs>390</Paragraphs>
  <Slides>29</Slides>
  <Notes>21</Notes>
  <HiddenSlides>0</HiddenSlides>
  <MMClips>0</MMClips>
  <ScaleCrop>false</ScaleCrop>
  <HeadingPairs>
    <vt:vector size="6" baseType="variant">
      <vt:variant>
        <vt:lpstr>Fontes usadas</vt:lpstr>
      </vt:variant>
      <vt:variant>
        <vt:i4>3</vt:i4>
      </vt:variant>
      <vt:variant>
        <vt:lpstr>Tema</vt:lpstr>
      </vt:variant>
      <vt:variant>
        <vt:i4>2</vt:i4>
      </vt:variant>
      <vt:variant>
        <vt:lpstr>Títulos de slides</vt:lpstr>
      </vt:variant>
      <vt:variant>
        <vt:i4>29</vt:i4>
      </vt:variant>
    </vt:vector>
  </HeadingPairs>
  <TitlesOfParts>
    <vt:vector size="34" baseType="lpstr">
      <vt:lpstr>Arial</vt:lpstr>
      <vt:lpstr>Arial Rounded MT Bold</vt:lpstr>
      <vt:lpstr>Calibri</vt:lpstr>
      <vt:lpstr>2_Default Design</vt:lpstr>
      <vt:lpstr>Default Design</vt:lpstr>
      <vt:lpstr>The Gift of Prophecy</vt:lpstr>
      <vt:lpstr>Memory Text Romans 15:4 NIV</vt:lpstr>
      <vt:lpstr>Overview</vt:lpstr>
      <vt:lpstr>The Canon</vt:lpstr>
      <vt:lpstr>  Literary Forms, Devices, and Structures</vt:lpstr>
      <vt:lpstr>Sources and Secretaries</vt:lpstr>
      <vt:lpstr>Summary</vt:lpstr>
      <vt:lpstr>Summary</vt:lpstr>
      <vt:lpstr>Summary</vt:lpstr>
      <vt:lpstr>Apresentação do PowerPoint</vt:lpstr>
      <vt:lpstr>2 Timothy 3:16-17 ESV</vt:lpstr>
      <vt:lpstr>1 Thessalonians 2:13 NIV</vt:lpstr>
      <vt:lpstr>2 Peter 3:16 NIV</vt:lpstr>
      <vt:lpstr>Galatians 1:11-12; 1 Corinthians 14:47</vt:lpstr>
      <vt:lpstr>Literary Forms in Scripture</vt:lpstr>
      <vt:lpstr>Literary Forms 2</vt:lpstr>
      <vt:lpstr>Apresentação do PowerPoint</vt:lpstr>
      <vt:lpstr>Apresentação do PowerPoint</vt:lpstr>
      <vt:lpstr>Apresentação do PowerPoint</vt:lpstr>
      <vt:lpstr>Literary Forms 6</vt:lpstr>
      <vt:lpstr>Literary Devices</vt:lpstr>
      <vt:lpstr>Apresentação do PowerPoint</vt:lpstr>
      <vt:lpstr>Apresentação do PowerPoint</vt:lpstr>
      <vt:lpstr>Literary Structure</vt:lpstr>
      <vt:lpstr>Literary Structures 2</vt:lpstr>
      <vt:lpstr>Luke 1:6-25 [R]</vt:lpstr>
      <vt:lpstr>Luke 1:1-4 NLT</vt:lpstr>
      <vt:lpstr>2 Thessalonians 3:17 NIV</vt:lpstr>
      <vt:lpstr>Jeremiah 36:17-18 NIV</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6: The Prophetic Writings</dc:title>
  <dc:subject>First and Second Corinthians</dc:subject>
  <dc:creator>Kenneth J. McNulty</dc:creator>
  <cp:lastModifiedBy>jose ferreira Neto</cp:lastModifiedBy>
  <cp:revision>23847</cp:revision>
  <cp:lastPrinted>2016-06-03T16:02:10Z</cp:lastPrinted>
  <dcterms:created xsi:type="dcterms:W3CDTF">2005-09-30T23:50:48Z</dcterms:created>
  <dcterms:modified xsi:type="dcterms:W3CDTF">2026-11-06T10:57:46Z</dcterms:modified>
  <cp:category>Topic: The Gift of Prophecy</cp:category>
</cp:coreProperties>
</file>