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dons Paulo dá como exemplo, entre muitos outros que existem? (1Co. 12:8-10;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12:6-8;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1800" b="1" noProof="0" dirty="0"/>
            <a:t>Palavra de sabedoria</a:t>
          </a:r>
          <a:endParaRPr lang="pt-BR" sz="1800" noProof="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Palavra de ciência</a:t>
          </a:r>
          <a:endParaRPr lang="pt-BR" sz="2000" noProof="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Fé</a:t>
          </a:r>
          <a:endParaRPr lang="pt-BR" sz="2000" noProof="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Saúde</a:t>
          </a:r>
          <a:endParaRPr lang="pt-BR" sz="2000" noProof="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Realizar milagres</a:t>
          </a:r>
          <a:endParaRPr lang="pt-BR" sz="2000" noProof="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Profecia</a:t>
          </a:r>
          <a:endParaRPr lang="pt-BR" sz="2000" noProof="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Discernimento de espíritos</a:t>
          </a:r>
          <a:endParaRPr lang="pt-BR" sz="2000" noProof="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Línguas</a:t>
          </a:r>
          <a:endParaRPr lang="pt-BR" sz="2000" noProof="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t-BR" sz="2000" b="1" noProof="0" dirty="0"/>
            <a:t>Interpretação de línguas</a:t>
          </a:r>
          <a:endParaRPr lang="pt-BR" sz="2000" noProof="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  <a:highlight>
                <a:srgbClr val="000080"/>
              </a:highlight>
            </a:rPr>
            <a:t>Romanos 12: 6-8</a:t>
          </a:r>
          <a:endParaRPr lang="pt-BR" sz="2000" noProof="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Serviço</a:t>
          </a:r>
          <a:endParaRPr lang="pt-BR" sz="2000" noProof="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Ensino</a:t>
          </a:r>
          <a:endParaRPr lang="pt-BR" sz="2000" noProof="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Exortação</a:t>
          </a:r>
          <a:endParaRPr lang="pt-BR" sz="2000" noProof="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Doação</a:t>
          </a:r>
          <a:endParaRPr lang="pt-BR" sz="2000" noProof="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Liderança</a:t>
          </a:r>
          <a:endParaRPr lang="pt-BR" sz="2000" noProof="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Misericórdia</a:t>
          </a:r>
          <a:endParaRPr lang="pt-BR" sz="2000" noProof="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  <a:highlight>
                <a:srgbClr val="008000"/>
              </a:highlight>
            </a:rPr>
            <a:t>Efésios 4:11-12</a:t>
          </a:r>
          <a:endParaRPr lang="pt-BR" sz="2000" noProof="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Apostolado</a:t>
          </a:r>
          <a:endParaRPr lang="pt-BR" sz="2000" noProof="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Evangelismo</a:t>
          </a:r>
          <a:endParaRPr lang="pt-BR" sz="2000" noProof="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t-BR" sz="2000" b="1" noProof="0" dirty="0"/>
            <a:t>Pastorado e Maestria</a:t>
          </a:r>
          <a:endParaRPr lang="pt-BR" sz="2000" noProof="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t-BR" sz="2000" b="1" noProof="0" dirty="0">
              <a:solidFill>
                <a:schemeClr val="bg1"/>
              </a:solidFill>
            </a:rPr>
            <a:t>1 Coríntios 12:8-10</a:t>
          </a:r>
          <a:endParaRPr lang="pt-BR" sz="2000" noProof="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É paciente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É bondoso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inveja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vanglorioso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orgulhoso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rude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é egoísta</a:t>
          </a: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fica bravo facilmente</a:t>
          </a: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guarda </a:t>
          </a:r>
          <a:r>
            <a:rPr lang="pt-BR" sz="2000" b="1" noProof="0" dirty="0" err="1"/>
            <a:t>rencor</a:t>
          </a:r>
          <a:endParaRPr lang="pt-BR" sz="2000" b="1" noProof="0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Não se deleita com a maldade</a:t>
          </a:r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Alegra-se com a verdade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desculpa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crê</a:t>
          </a:r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espera</a:t>
          </a:r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Tudo suporta</a:t>
          </a:r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futuros previstos — se não condicionais — devem ser cumpridos (Deut. 18:22; Jer. 28:8-9; Jonas 4:2)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mensagem deve concordar com a dos profetas anteriores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deve testemunhar a encarnação de Jesus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João 4:1-3)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vida deve estar de acordo com a mensagem bíblica que você prega (</a:t>
          </a:r>
          <a:r>
            <a:rPr lang="pt-BR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dons Paulo dá como exemplo, entre muitos outros que existem? (1Co. 12:8-10;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12:6-8;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4:11-12)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</a:rPr>
            <a:t>1 Coríntios 12:8-10</a:t>
          </a:r>
          <a:endParaRPr lang="pt-BR" sz="2000" kern="1200" noProof="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1800" b="1" kern="1200" noProof="0" dirty="0"/>
            <a:t>Palavra de sabedoria</a:t>
          </a:r>
          <a:endParaRPr lang="pt-BR" sz="18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Palavra de ciência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Fé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Saúde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Realizar milagres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Profecia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Discernimento de espíritos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Línguas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pt-BR" sz="2000" b="1" kern="1200" noProof="0" dirty="0"/>
            <a:t>Interpretação de línguas</a:t>
          </a:r>
          <a:endParaRPr lang="pt-BR" sz="2000" kern="1200" noProof="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highlight>
                <a:srgbClr val="000080"/>
              </a:highlight>
            </a:rPr>
            <a:t>Romanos 12: 6-8</a:t>
          </a:r>
          <a:endParaRPr lang="pt-BR" sz="2000" kern="1200" noProof="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Serviço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Ensino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Exortação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Doação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Liderança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Misericórdia</a:t>
          </a:r>
          <a:endParaRPr lang="pt-BR" sz="2000" kern="1200" noProof="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bg1"/>
              </a:solidFill>
              <a:highlight>
                <a:srgbClr val="008000"/>
              </a:highlight>
            </a:rPr>
            <a:t>Efésios 4:11-12</a:t>
          </a:r>
          <a:endParaRPr lang="pt-BR" sz="2000" kern="1200" noProof="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Apostolado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Evangelismo</a:t>
          </a:r>
          <a:endParaRPr lang="pt-BR" sz="2000" kern="1200" noProof="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Pastorado e Maestria</a:t>
          </a:r>
          <a:endParaRPr lang="pt-BR" sz="2000" kern="1200" noProof="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faz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É paciente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É bondoso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Alegra-se com a verdade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desculpa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crê</a:t>
          </a:r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espera</a:t>
          </a:r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Tudo suporta</a:t>
          </a:r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o amor NÃO faz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inveja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vanglorioso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orgulhoso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rude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é egoísta</a:t>
          </a: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fica bravo facilmente</a:t>
          </a: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guarda </a:t>
          </a:r>
          <a:r>
            <a:rPr lang="pt-BR" sz="2000" b="1" kern="1200" noProof="0" dirty="0" err="1"/>
            <a:t>rencor</a:t>
          </a:r>
          <a:endParaRPr lang="pt-BR" sz="2000" b="1" kern="1200" noProof="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Não se deleita com a maldade</a:t>
          </a:r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Eventos futuros previstos — se não condicionais — devem ser cumpridos (Deut. 18:22; Jer. 28:8-9; Jonas 4:2)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mensagem deve concordar com a dos profetas anteriores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13:1-3; 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8:20)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 deve testemunhar a encarnação de Jesus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João 4:1-3)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Sua vida deve estar de acordo com a mensagem bíblica que você prega (</a:t>
          </a:r>
          <a:r>
            <a:rPr lang="pt-BR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Mt</a:t>
          </a: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t-BR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DONS ESPIRITUAIS</a:t>
            </a:r>
            <a:endParaRPr lang="pt-BR" sz="7400" b="1" spc="60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6 para o</a:t>
            </a:r>
            <a:b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de agosto de 2026</a:t>
            </a:r>
            <a:endParaRPr lang="pt-BR" b="1" noProof="0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DONES ESPECIALES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pt-BR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DOM DE LÍNGUAS</a:t>
            </a:r>
            <a:endParaRPr lang="pt-BR" sz="4400" b="1" spc="600" noProof="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“Por isso, aquele que falar em língua estranha para que a interprete" (1 Coríntios 14:13</a:t>
            </a:r>
            <a:r>
              <a:rPr lang="pt-BR" sz="1400" b="1" noProof="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ênfase de Paulo no dom das línguas e seu uso correto implica que ela foi usada de forma inadequada pelos membros da igreja coríntia, causando desordem e confusão no culto público </a:t>
            </a:r>
            <a:r>
              <a:rPr lang="pt-BR" sz="2000" b="1" noProof="0" dirty="0"/>
              <a:t>(1Co.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0" y="4611231"/>
            <a:ext cx="47085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Na realidade, esse anseio inclui todos os presentes (1 Coríntios 14:1). Paulo já havia deixado claro que "a cada um é dado um manifestação especial [dom] do Espírito para o bem dos outros" (1 Coríntios 12:7 NVI). Portanto, nem todos recebem os mesmos dons.</a:t>
            </a:r>
            <a:endParaRPr lang="pt-BR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669715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desejo de Paulo de que todos falem em línguas foi mal compreendido por aqueles que acham que todos deveríamos ter esse dom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18" y="2353970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 dom das línguas é a capacidade de falar línguas humanas ou angelicais desconhecidas da pessoa (1 Coríntios 13:1). Quando essa língua não é conhecida pelo ouvinte, ela precisa de interpretação (Atos 2:8; 1 Cor. 14:2, 13-14, 27-28).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pt-BR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DOM DE PROFECIA</a:t>
            </a:r>
            <a:endParaRPr lang="pt-BR" sz="4400" b="1" spc="600" noProof="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“Mas aquele que profetiza fala aos homens para edificação, exortação e conforto" (1 Coríntios 14:3</a:t>
            </a:r>
            <a:r>
              <a:rPr lang="pt-BR" sz="14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Não devemos limitar o dom da profecia à previsão de eventos futuros. O uso principal do dom da profecia é para edificação, exortação e consolo </a:t>
            </a:r>
            <a:r>
              <a:rPr lang="pt-BR" sz="2000" b="1" noProof="0" dirty="0"/>
              <a:t>(1Co.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1861128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431532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Paulo destaca esse dom acima de outros (1 Coríntios 14:1, 4, 22-25). Mas ele também incentiva que seja usada corretamente para não causar confusão: "mas tudo deve ser feito de forma decente e em ordem.“</a:t>
            </a:r>
            <a:r>
              <a:rPr lang="pt-BR" b="1" noProof="0" dirty="0"/>
              <a:t>(1Co. 14:40; ver 1Co.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Como um dom característico da igreja remanescente, teve sua manifestação especial na vida e obra de Ellen G. White (Ap. 12:17; 19:10). Mas como reconhecer um verdadeiro profeta?</a:t>
            </a:r>
            <a:endParaRPr lang="pt-BR" sz="2000" b="1" noProof="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Constantia" panose="02030602050306030303" pitchFamily="18" charset="0"/>
              </a:rPr>
              <a:t>“Em toda a organização divina, não há nada mais belo do que o plano de dar a homens e mulheres diversidade de dons. A igreja é seu jardim adornado com uma variedade de árvores, plantas e flores. Ele não espera que o </a:t>
            </a:r>
            <a:r>
              <a:rPr lang="pt-BR" sz="2400" b="1" dirty="0" err="1">
                <a:latin typeface="Constantia" panose="02030602050306030303" pitchFamily="18" charset="0"/>
              </a:rPr>
              <a:t>hisopo</a:t>
            </a:r>
            <a:r>
              <a:rPr lang="pt-BR" sz="2400" b="1" dirty="0">
                <a:latin typeface="Constantia" panose="02030602050306030303" pitchFamily="18" charset="0"/>
              </a:rPr>
              <a:t> adquira as proporções de um cedro, nem que uma oliveira atinja a altura da majestosa palmeira. Muitos receberam apenas uma educação religiosa e intelectual limitada, mas Deus tem uma tarefa para essas pessoas cumprirem, se trabalharem humildemente, confiando nele...
Diferentes dons são transmitidos a diferentes pessoas, para que os trabalhadores sintam necessidade uns dos outros. Deus os concede para serem empregados em Seu serviço; não para glorificar seu possuidor, nem para elevar o homem, mas para exaltar o Redentor do mundo. Elas devem ser usadas para o bem de toda a humanidade, para representar a verdade, e não para testemunhar falsidades”</a:t>
            </a:r>
            <a:endParaRPr lang="pt-BR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416512" y="5767060"/>
            <a:ext cx="3680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(Recebereis poder, </a:t>
            </a:r>
            <a:r>
              <a:rPr lang="pt-BR" sz="1600" b="1" noProof="0" dirty="0"/>
              <a:t>1 de julho)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3" y="38500"/>
            <a:ext cx="3753854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«Siga o amor e busque dons espirituais, mas acima de tudo profecias."
(1 Coríntios 14:1)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highlight>
                  <a:srgbClr val="FC918D"/>
                </a:highlight>
              </a:rPr>
              <a:t>Dons Espirituais:</a:t>
            </a:r>
            <a:endParaRPr lang="pt-BR" sz="2000" b="1" noProof="0" dirty="0">
              <a:highlight>
                <a:srgbClr val="FC918D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Muitos dons, um Dador.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Muitos membros, um único corpo.</a:t>
            </a:r>
            <a:endParaRPr lang="pt-BR" sz="2000" b="1" noProof="0" dirty="0"/>
          </a:p>
          <a:p>
            <a:pPr>
              <a:spcBef>
                <a:spcPts val="1800"/>
              </a:spcBef>
            </a:pPr>
            <a:r>
              <a:rPr lang="pt-BR" sz="2000" b="1" dirty="0">
                <a:highlight>
                  <a:srgbClr val="FCBE62"/>
                </a:highlight>
              </a:rPr>
              <a:t> O Elemento Unificador:</a:t>
            </a:r>
            <a:endParaRPr lang="pt-BR" sz="2000" b="1" noProof="0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A Excelência do Amor.</a:t>
            </a:r>
            <a:endParaRPr lang="pt-BR" sz="2000" b="1" noProof="0" dirty="0"/>
          </a:p>
          <a:p>
            <a:pPr>
              <a:spcBef>
                <a:spcPts val="1800"/>
              </a:spcBef>
            </a:pPr>
            <a:r>
              <a:rPr lang="pt-BR" sz="2000" b="1" dirty="0">
                <a:highlight>
                  <a:srgbClr val="8ABDEA"/>
                </a:highlight>
              </a:rPr>
              <a:t> Dons Especiais:</a:t>
            </a:r>
            <a:endParaRPr lang="pt-BR" sz="2000" b="1" noProof="0" dirty="0">
              <a:highlight>
                <a:srgbClr val="8ABDEA"/>
              </a:highlight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O dom de línguas.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O Dom de Profecia.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É evidente que a igreja em Corinto estava dividida em diferentes questões. Eles não conseguiam concordar sobre os pregadores; nem na forma de comer; nem em se deveriam casar ou permanecer solteiros; nem em qual dos dons espirituais deveria receber mais honra.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Qual presente é o melhor? Nenhum! Por quê?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35366"/>
            <a:ext cx="6534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Tendo respondido aos primeiros problemas, Paulo mostra como os dons espirituais deixam de ser um problema para se tornarem um meio de união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DONS ESPIRITUAIS</a:t>
            </a:r>
            <a:endParaRPr lang="pt-BR" sz="6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MUITOS DONS, UM ÚNICO DOADOR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“Agora, há diversidades de dons, mas o Espírito é o mesmo" (1 Coríntios 12:4</a:t>
            </a:r>
            <a:r>
              <a:rPr lang="pt-BR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Quem concede dons espirituais? </a:t>
            </a:r>
            <a:r>
              <a:rPr lang="pt-BR" sz="2000" b="1" noProof="0" dirty="0"/>
              <a:t>(1Co.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68105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Há diversidade 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dons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pero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 Espírito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pt-BR" sz="2000" b="1" noProof="0" dirty="0"/>
                        <a:t>É o mesmo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ministérios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 Senhor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1Co.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operações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1" noProof="0" dirty="0"/>
                        <a:t>Deus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436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Para nos ajudar a entender a relação entre dons espirituais e seu Doador, Paulo usa três termos para identificá-los, destacando sua diversidade: dons; ministérios; e operações.</a:t>
            </a:r>
            <a:endParaRPr lang="pt-BR" sz="2000" b="1" noProof="0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9037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noProof="0" dirty="0">
                <a:solidFill>
                  <a:schemeClr val="accent2">
                    <a:lumMod val="50000"/>
                  </a:schemeClr>
                </a:solidFill>
              </a:rPr>
              <a:t>Dons espirituais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915052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</a:rPr>
              <a:t>O Doador</a:t>
            </a:r>
            <a:endParaRPr lang="pt-BR" b="1" noProof="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Mas Deus não concede dons como os "deuses" greco-romanos faziam (1 Coríntios 12:2). Não há êxtase, nem seleção hierárquica dos destinatários dos presentes (como, por exemplo, sacerdotisas).</a:t>
            </a:r>
            <a:endParaRPr lang="pt-BR" sz="2000" b="1" noProof="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entanto, o Doador é Um: o [Santo] Espírito; o Senhor [Jesus]; e Deus [Pai]. Ou seja: a Divindade trabalhando em uníssono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276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Por que Deus dá dons diferentes para pessoas diferentes? </a:t>
            </a:r>
            <a:r>
              <a:rPr lang="pt-BR" sz="2000" b="1" noProof="0" dirty="0"/>
              <a:t>(1Co.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5395629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MUITOS DONS, UM ÚNICO DOADOR</a:t>
            </a:r>
            <a:endParaRPr lang="pt-BR" sz="44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“Agora, há diversidades de dons, mas o Espírito é o mesmo" (1 Coríntios 12:4</a:t>
            </a:r>
            <a:r>
              <a:rPr lang="pt-BR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06886"/>
            <a:ext cx="427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Dons espirituais são usados "para benefício" da igreja. Só Deus sabe quais pessoas podem usar um dom específico para alcançar esse propósito.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pt-BR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MUITOS MEMBROS, UM SÓ CORPO</a:t>
            </a:r>
            <a:endParaRPr lang="pt-BR" sz="44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“Pois assim como o corpo é um e tem muitos membros, mas todos os membros do corpo, sendo muitos, são um só corpo, assim também é Cristo" (1 Coríntios 12:12</a:t>
            </a:r>
            <a:r>
              <a:rPr lang="pt-BR" sz="1400" b="1" noProof="0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Deus é um, mas cada membro da Divindade tem sua própria função. Assim, a igreja é uma só, mas cada componente dela tem sua própria função como parte do corpo de Cristo na terra </a:t>
            </a:r>
            <a:r>
              <a:rPr lang="pt-BR" sz="2000" b="1" noProof="0" dirty="0"/>
              <a:t>(1Co.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499378"/>
            <a:ext cx="63522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Isso implica que todos são necessários; que ninguém é maior que outro; que todos deveriam se preocupar com o bem-estar dos outros; e que todos devem trabalhar pela unidade da igreja </a:t>
            </a:r>
            <a:r>
              <a:rPr lang="pt-BR" sz="2000" b="1" noProof="0" dirty="0"/>
              <a:t>(1Co.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2397"/>
            <a:ext cx="65777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usa a comparação do corpo humano como igreja para enfatizar a unidade na diversidade. O olho tem o "dom" da visão, mas o ouvido não. No entanto, os dois se complementam trabalhando juntos. Da mesma forma, na igreja cada um realiza seu trabalho de acordo com os dons recebidos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 ELEMENTO UNIFICADOR</a:t>
            </a:r>
            <a:endParaRPr lang="pt-BR" sz="6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340782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A EXCELÊNCIA DO AMOR</a:t>
            </a:r>
            <a:endParaRPr lang="pt-BR" sz="4400" b="1" spc="300" noProof="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“Busque, portanto, os melhores dons. Mas eu te mostro um caminho ainda mais excelente" (1 Coríntios 12:31</a:t>
            </a:r>
            <a:r>
              <a:rPr lang="pt-BR" sz="1400" b="1" noProof="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pt-BR" b="1" noProof="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10588"/>
            <a:ext cx="3114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amor não é um dom, mas "um caminho... excelente" (1 Coríntios 12:31). É o fruto do Espírito Santo na vida do crente (</a:t>
            </a:r>
            <a:r>
              <a:rPr lang="pt-BR" sz="2000" b="1" dirty="0" err="1"/>
              <a:t>Gál</a:t>
            </a:r>
            <a:r>
              <a:rPr lang="pt-BR" sz="2000" b="1" dirty="0"/>
              <a:t>. 5:22). Dons espirituais só podem ser usados corretamente através do amor.</a:t>
            </a:r>
            <a:endParaRPr lang="pt-BR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654546"/>
            <a:ext cx="65603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dom de línguas, sem amor, é um "metal retinindo." O dom da profecia, o dom da ciência e o dom da fé, sem amor, não são nada. O dom da generosidade e o do martírio, sem amor, não servem de nada </a:t>
            </a:r>
            <a:r>
              <a:rPr lang="pt-BR" sz="2000" b="1" noProof="0" dirty="0"/>
              <a:t>(1Co.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69053" y="6001018"/>
            <a:ext cx="6372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1 Coríntios 13:4-7 fornece uma orientação sólida para o comportamento adequado na prática dos dons: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1442</Words>
  <Application>Microsoft Office PowerPoint</Application>
  <PresentationFormat>Widescreen</PresentationFormat>
  <Paragraphs>107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Aptos</vt:lpstr>
      <vt:lpstr>Arial</vt:lpstr>
      <vt:lpstr>Constantia</vt:lpstr>
      <vt:lpstr>Aptos Display</vt:lpstr>
      <vt:lpstr>Comic Sans MS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70</cp:revision>
  <dcterms:created xsi:type="dcterms:W3CDTF">2026-07-08T13:31:31Z</dcterms:created>
  <dcterms:modified xsi:type="dcterms:W3CDTF">2026-08-01T00:14:44Z</dcterms:modified>
</cp:coreProperties>
</file>