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0" r:id="rId6"/>
    <p:sldId id="263" r:id="rId7"/>
    <p:sldId id="271" r:id="rId8"/>
    <p:sldId id="272" r:id="rId9"/>
    <p:sldId id="264" r:id="rId10"/>
    <p:sldId id="265" r:id="rId11"/>
    <p:sldId id="273" r:id="rId12"/>
    <p:sldId id="266" r:id="rId13"/>
    <p:sldId id="267" r:id="rId14"/>
    <p:sldId id="275" r:id="rId15"/>
    <p:sldId id="276" r:id="rId16"/>
    <p:sldId id="268" r:id="rId17"/>
    <p:sldId id="262" r:id="rId18"/>
  </p:sldIdLst>
  <p:sldSz cx="12192000" cy="6858000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7314-0949-8911-DC3B-650C52618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652EE-5170-7F53-A5DF-ECF0CC74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1B7D9-7A50-CFE4-8A63-62BABD9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B7BE4-12EF-3D8F-7868-0815A9E7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540D1-7E18-34FD-1448-807483F6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5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E15D-B018-FD34-A295-9CAA30A9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EDF3A-8E02-9FD3-9B58-C932449DF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8E403-F7FA-BE3F-4CC6-32BE2074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474DB-91C0-E670-F128-50D50237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197D3-E9A8-810B-8359-1C9C454F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83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9FD0D-1676-ABD7-783E-B55414FEF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6DCB0-1600-0D65-41B6-8077EDE9C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6DB7B-945D-0CB7-A6FC-63F11987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9FE1-29F8-6F31-9375-AD765A9C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2278-4B02-9398-8421-07656AC4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32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51139-DE23-0329-929F-5F79F69A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9E40-5988-1C77-8691-9DEB03A27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DEC2E-53BD-CEB2-351C-087BDE46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E308-B479-3020-8118-5D47F0EA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0EA22-ABAC-5BDA-7331-0CED89B0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79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F384-EE8F-2E6A-D137-D7B8E919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3BC18-936D-3851-E8AD-A9EF923F8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95DA-A558-8003-B377-53B5B64A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2DC76-6F33-BD2A-CB2D-4AA6DEEB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97A9-67A5-0CD3-F294-678A5FC4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02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6496-7CFF-5E8C-1392-556C0D09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B7810-9CCB-49A5-8DBA-507949ECD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6A9B-5893-85A6-372E-E61A6458F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79324-00AC-D727-D731-145728E3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D932E-0736-B26F-F785-7A13678F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1EE4B-3638-A92C-B9E5-4E13718F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52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1A42-823E-57C0-B0EB-42B51260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E7684-02C9-B544-B96C-A9CB087E5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2A14D-DDC9-7A67-8C6C-4E18AB67E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19288-4AD9-5E6A-D678-2B433B0CD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71C8D-8C73-6C7B-4315-C5CDB77E3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2B37B6-B6A7-67BF-F556-B88B531C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39CC7-444F-67CD-98FB-8A8046C1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D13A5-FA3E-F170-DEAC-7568000D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81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B109-2C25-2B56-0F1D-49CB3B9FD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66ED7-F8BA-5B86-FA96-7FAA91622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3A5EA-9CA9-0DF1-398A-25609D44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FE062-8D85-8A71-E8E6-982C1BD8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51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BA27A-B400-423E-48A4-CF5C8854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C02BD-CAFD-C5AA-6E5D-6A3F8936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DCEAC-2DCC-A808-C249-8EAC37FD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12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CD23-7AD7-3D9B-3D45-AC3F0B9B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F942-A91B-7585-A14D-ADD68FA3F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DBEB-F789-4727-FA84-1060DDADF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9F3D6-A3CF-E2E5-C34E-66EDC0B0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90FAB-EA66-458E-1FB4-462D8EED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02691-DDF9-A257-9B88-0B34FA0A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8D77-A910-4D74-FF83-6EDE2D4B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4B272-BE34-377D-DF42-6D2E6D41F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47AE-5187-B460-5311-F47F4548D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57780-8913-6C09-7FC3-D2161F49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7593B-4DA4-CA10-25CF-C501CBEB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AD27B-A209-26CB-EEB8-7B82D616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595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150E-5F10-9705-8691-AAF127FE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2344A-8E3D-AB02-C9FF-E4128A49D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5568-9957-6EDC-1C0C-3A66B54CA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89B5A-AB48-44D8-8F50-6BFB6DED8798}" type="datetimeFigureOut">
              <a:rPr lang="es-ES" smtClean="0"/>
              <a:t>18/07/2026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C906F-04E6-29DC-7BEF-A210B7EE7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B9051-432E-06FC-61A6-232FBAD7D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66DF62-DA63-97C1-99E4-CD878DFB70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7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03261" y="1659285"/>
            <a:ext cx="298547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¿Dónde prohibió Pablo que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los hermanos resolvieran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sus diferencias internas?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Ante los tribunales civiles de la sociedad secular.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7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1Si alguno de ustedes tiene un </a:t>
            </a:r>
            <a:r>
              <a:rPr lang="es-ES" sz="2800" dirty="0">
                <a:solidFill>
                  <a:schemeClr val="accent2"/>
                </a:solidFill>
              </a:rPr>
              <a:t>pleito con otro</a:t>
            </a:r>
            <a:r>
              <a:rPr lang="es-ES" sz="2800" dirty="0">
                <a:solidFill>
                  <a:schemeClr val="bg1"/>
                </a:solidFill>
              </a:rPr>
              <a:t>, ¿cómo se atreve a presentar </a:t>
            </a:r>
            <a:r>
              <a:rPr lang="es-ES" sz="2800" dirty="0">
                <a:solidFill>
                  <a:schemeClr val="accent2"/>
                </a:solidFill>
              </a:rPr>
              <a:t>demanda ante los injustos</a:t>
            </a:r>
            <a:r>
              <a:rPr lang="es-ES" sz="2800" dirty="0">
                <a:solidFill>
                  <a:schemeClr val="bg1"/>
                </a:solidFill>
              </a:rPr>
              <a:t>, en vez de acudir a los creyentes? 2 ¿Acaso no saben que los </a:t>
            </a:r>
            <a:r>
              <a:rPr lang="es-ES" sz="2800" dirty="0">
                <a:solidFill>
                  <a:schemeClr val="accent2"/>
                </a:solidFill>
              </a:rPr>
              <a:t>creyentes juzgarán al mundo</a:t>
            </a:r>
            <a:r>
              <a:rPr lang="es-ES" sz="2800" dirty="0">
                <a:solidFill>
                  <a:schemeClr val="bg1"/>
                </a:solidFill>
              </a:rPr>
              <a:t>? Y si ustedes han de juzgar al mundo, ¿cómo no van a ser capaces de juzgar casos </a:t>
            </a:r>
            <a:r>
              <a:rPr lang="es-ES" sz="2800" dirty="0">
                <a:solidFill>
                  <a:schemeClr val="accent2"/>
                </a:solidFill>
              </a:rPr>
              <a:t>insignificantes</a:t>
            </a:r>
            <a:r>
              <a:rPr lang="es-ES" sz="2800" dirty="0">
                <a:solidFill>
                  <a:schemeClr val="bg1"/>
                </a:solidFill>
              </a:rPr>
              <a:t>? 3 ¿No saben que aun a los ángeles los juzgaremos? ¡</a:t>
            </a:r>
            <a:r>
              <a:rPr lang="es-ES" sz="2800" dirty="0">
                <a:solidFill>
                  <a:schemeClr val="accent2"/>
                </a:solidFill>
              </a:rPr>
              <a:t>Cuánto más los asuntos de esta vida</a:t>
            </a:r>
            <a:r>
              <a:rPr lang="es-ES" sz="2800" dirty="0">
                <a:solidFill>
                  <a:schemeClr val="bg1"/>
                </a:solidFill>
              </a:rPr>
              <a:t>! 4 Por tanto, si tienen pleitos sobre tales asuntos, ¿cómo es que nombran como </a:t>
            </a:r>
            <a:r>
              <a:rPr lang="es-ES" sz="2800" dirty="0">
                <a:solidFill>
                  <a:schemeClr val="accent2"/>
                </a:solidFill>
              </a:rPr>
              <a:t>jueces </a:t>
            </a:r>
            <a:r>
              <a:rPr lang="es-ES" sz="2800" dirty="0">
                <a:solidFill>
                  <a:schemeClr val="bg1"/>
                </a:solidFill>
              </a:rPr>
              <a:t>a los que no cuentan para nada ante la iglesia? 5 Digo esto para que les dé </a:t>
            </a:r>
            <a:r>
              <a:rPr lang="es-ES" sz="2800" dirty="0">
                <a:solidFill>
                  <a:schemeClr val="accent2"/>
                </a:solidFill>
              </a:rPr>
              <a:t>vergüenza</a:t>
            </a:r>
            <a:r>
              <a:rPr lang="es-ES" sz="2800" dirty="0">
                <a:solidFill>
                  <a:schemeClr val="bg1"/>
                </a:solidFill>
              </a:rPr>
              <a:t>. ¿Acaso no hay entre ustedes nadie lo bastante sabio como para </a:t>
            </a:r>
            <a:r>
              <a:rPr lang="es-ES" sz="2800" dirty="0">
                <a:solidFill>
                  <a:schemeClr val="accent2"/>
                </a:solidFill>
              </a:rPr>
              <a:t>juzgar un pleito entre creyentes</a:t>
            </a:r>
            <a:r>
              <a:rPr lang="es-ES" sz="2800" dirty="0">
                <a:solidFill>
                  <a:schemeClr val="bg1"/>
                </a:solidFill>
              </a:rPr>
              <a:t>? 6 Al contrario, un hermano demanda a otro, ¡y esto </a:t>
            </a:r>
            <a:r>
              <a:rPr lang="es-ES" sz="2800" dirty="0">
                <a:solidFill>
                  <a:schemeClr val="accent2"/>
                </a:solidFill>
              </a:rPr>
              <a:t>ante los incrédulos</a:t>
            </a:r>
            <a:r>
              <a:rPr lang="es-ES" sz="28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06339" y="2438275"/>
            <a:ext cx="2381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6: 1-6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43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Pablo se preocupaba por la identidad de la iglesia como comunidad cristiana tal y como era vista por la sociedad. Los cristianos no deberían «sacar los trapitos al sol»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6) ni recurrir a medios seculares para juzgar asuntos internos. En el mundo romano, las personas de mayor rango, riqueza o función política solían ser favorecidas en los tribunales. Por el contrario, los cristianos deben juzgar como lo haría Cristo, y distinguirse de los estándares seculares.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martes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</a:t>
            </a:r>
            <a:endParaRPr lang="es-ES" sz="3600" dirty="0">
              <a:solidFill>
                <a:schemeClr val="accent2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500C7-C4A3-353D-4699-413816C167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C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8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¿Por qué razón debe el creyente huir de la inmoralidad sexual?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Porque su cuerpo fue comprado por precio y es templo del Espíritu Santo.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7765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</a:rPr>
              <a:t>7Pues no nos ha llamado Dios a </a:t>
            </a:r>
            <a:r>
              <a:rPr lang="es-ES" sz="5400" dirty="0">
                <a:solidFill>
                  <a:schemeClr val="accent2"/>
                </a:solidFill>
              </a:rPr>
              <a:t>inmundicia</a:t>
            </a:r>
            <a:r>
              <a:rPr lang="es-ES" sz="5400" dirty="0">
                <a:solidFill>
                  <a:schemeClr val="bg1"/>
                </a:solidFill>
              </a:rPr>
              <a:t>, sino a </a:t>
            </a:r>
            <a:r>
              <a:rPr lang="es-ES" sz="5400" dirty="0">
                <a:solidFill>
                  <a:schemeClr val="accent2"/>
                </a:solidFill>
              </a:rPr>
              <a:t>santificación</a:t>
            </a:r>
            <a:r>
              <a:rPr lang="es-ES" sz="5400" dirty="0">
                <a:solidFill>
                  <a:schemeClr val="bg1"/>
                </a:solidFill>
              </a:rPr>
              <a:t>. 8 Así que, el que desecha esto, </a:t>
            </a:r>
            <a:r>
              <a:rPr lang="es-ES" sz="5400" dirty="0">
                <a:solidFill>
                  <a:schemeClr val="accent2"/>
                </a:solidFill>
              </a:rPr>
              <a:t>no desecha</a:t>
            </a:r>
            <a:r>
              <a:rPr lang="es-ES" sz="5400" dirty="0">
                <a:solidFill>
                  <a:schemeClr val="bg1"/>
                </a:solidFill>
              </a:rPr>
              <a:t> a hombre, sino </a:t>
            </a:r>
            <a:r>
              <a:rPr lang="es-ES" sz="5400" dirty="0">
                <a:solidFill>
                  <a:schemeClr val="accent2"/>
                </a:solidFill>
              </a:rPr>
              <a:t>a Dios</a:t>
            </a:r>
            <a:r>
              <a:rPr lang="es-ES" sz="5400" dirty="0">
                <a:solidFill>
                  <a:schemeClr val="bg1"/>
                </a:solidFill>
              </a:rPr>
              <a:t>, que también </a:t>
            </a:r>
            <a:r>
              <a:rPr lang="es-ES" sz="5400" dirty="0">
                <a:solidFill>
                  <a:schemeClr val="accent2"/>
                </a:solidFill>
              </a:rPr>
              <a:t>nos dio </a:t>
            </a:r>
            <a:r>
              <a:rPr lang="es-ES" sz="5400" dirty="0">
                <a:solidFill>
                  <a:schemeClr val="bg1"/>
                </a:solidFill>
              </a:rPr>
              <a:t>su Espíritu Santo.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13568" y="2483995"/>
            <a:ext cx="2551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Tesalonicenses 4: 7-8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17 Pero el que se une al Señor se hace uno con él en espíritu. 18 </a:t>
            </a:r>
            <a:r>
              <a:rPr lang="es-ES" sz="3200" dirty="0">
                <a:solidFill>
                  <a:schemeClr val="accent2"/>
                </a:solidFill>
              </a:rPr>
              <a:t>Huyan de la inmoralidad sexual</a:t>
            </a:r>
            <a:r>
              <a:rPr lang="es-ES" sz="3200" dirty="0">
                <a:solidFill>
                  <a:schemeClr val="bg1"/>
                </a:solidFill>
              </a:rPr>
              <a:t>. Todos los demás pecados que una persona comete quedan fuera de su cuerpo; pero el que comete </a:t>
            </a:r>
            <a:r>
              <a:rPr lang="es-ES" sz="3200" dirty="0">
                <a:solidFill>
                  <a:schemeClr val="accent2"/>
                </a:solidFill>
              </a:rPr>
              <a:t>inmoralidades sexuales peca contra su propio cuerpo</a:t>
            </a:r>
            <a:r>
              <a:rPr lang="es-ES" sz="3200" dirty="0">
                <a:solidFill>
                  <a:schemeClr val="bg1"/>
                </a:solidFill>
              </a:rPr>
              <a:t>. 19 ¿Acaso no saben que </a:t>
            </a:r>
            <a:r>
              <a:rPr lang="es-ES" sz="3200" dirty="0">
                <a:solidFill>
                  <a:schemeClr val="accent2"/>
                </a:solidFill>
              </a:rPr>
              <a:t>su cuerpo es templo del Espíritu Santo</a:t>
            </a:r>
            <a:r>
              <a:rPr lang="es-ES" sz="3200" dirty="0">
                <a:solidFill>
                  <a:schemeClr val="bg1"/>
                </a:solidFill>
              </a:rPr>
              <a:t>, quien </a:t>
            </a:r>
            <a:r>
              <a:rPr lang="es-ES" sz="3200" dirty="0">
                <a:solidFill>
                  <a:schemeClr val="accent2"/>
                </a:solidFill>
              </a:rPr>
              <a:t>está en ustedes </a:t>
            </a:r>
            <a:r>
              <a:rPr lang="es-ES" sz="3200" dirty="0">
                <a:solidFill>
                  <a:schemeClr val="bg1"/>
                </a:solidFill>
              </a:rPr>
              <a:t>y al que </a:t>
            </a:r>
            <a:r>
              <a:rPr lang="es-ES" sz="3200" dirty="0">
                <a:solidFill>
                  <a:schemeClr val="accent2"/>
                </a:solidFill>
              </a:rPr>
              <a:t>han recibido de parte de Dios</a:t>
            </a:r>
            <a:r>
              <a:rPr lang="es-ES" sz="3200" dirty="0">
                <a:solidFill>
                  <a:schemeClr val="bg1"/>
                </a:solidFill>
              </a:rPr>
              <a:t>? Ustedes no son sus propios dueños; 20 fueron </a:t>
            </a:r>
            <a:r>
              <a:rPr lang="es-ES" sz="3200" dirty="0">
                <a:solidFill>
                  <a:schemeClr val="accent2"/>
                </a:solidFill>
              </a:rPr>
              <a:t>comprados por un precio</a:t>
            </a:r>
            <a:r>
              <a:rPr lang="es-ES" sz="3200" dirty="0">
                <a:solidFill>
                  <a:schemeClr val="bg1"/>
                </a:solidFill>
              </a:rPr>
              <a:t>. Por tanto, </a:t>
            </a:r>
            <a:r>
              <a:rPr lang="es-ES" sz="3200" dirty="0">
                <a:solidFill>
                  <a:schemeClr val="accent2"/>
                </a:solidFill>
              </a:rPr>
              <a:t>glorifiquen </a:t>
            </a:r>
            <a:r>
              <a:rPr lang="es-ES" sz="3200" dirty="0">
                <a:solidFill>
                  <a:schemeClr val="bg1"/>
                </a:solidFill>
              </a:rPr>
              <a:t>con su cuerpo a Dios.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59055" y="2556718"/>
            <a:ext cx="26174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6; 17-20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31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Es notable que el mandato «huyan de la inmoralidad sexual», en 1 Corintios 6: 18, esté enmarcado por la idea de unirse a Cristo (1 </a:t>
            </a:r>
            <a:r>
              <a:rPr lang="es-ES" sz="48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17) y ser templo del Espíritu (1 </a:t>
            </a:r>
            <a:r>
              <a:rPr lang="es-ES" sz="48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19). ¿Hay una mejor manera de huir de la inmoralidad sexual? Por supuesto que no. </a:t>
            </a:r>
            <a:r>
              <a:rPr lang="es-ES" sz="48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jueves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</a:t>
            </a:r>
            <a:endParaRPr lang="es-ES" sz="4800" dirty="0">
              <a:solidFill>
                <a:schemeClr val="accent2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2F0BD6-9293-076A-C218-893B07349083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D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4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6">
            <a:extLst>
              <a:ext uri="{FF2B5EF4-FFF2-40B4-BE49-F238E27FC236}">
                <a16:creationId xmlns:a16="http://schemas.microsoft.com/office/drawing/2014/main" id="{A7C9FD48-31DA-7245-454E-2FC46790A6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C5CC7F-4FFE-17B6-6603-68121FD4B0DA}"/>
              </a:ext>
            </a:extLst>
          </p:cNvPr>
          <p:cNvSpPr txBox="1"/>
          <p:nvPr/>
        </p:nvSpPr>
        <p:spPr>
          <a:xfrm>
            <a:off x="558799" y="703385"/>
            <a:ext cx="679547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latin typeface="Bahnschrift SemiBold Condensed" panose="020B0502040204020203" pitchFamily="34" charset="0"/>
              </a:rPr>
              <a:t>¿Quieres alejarte de excesos morales, reconociendo que tu cuerpo es templo del Espíritu Santo?</a:t>
            </a:r>
          </a:p>
        </p:txBody>
      </p:sp>
    </p:spTree>
    <p:extLst>
      <p:ext uri="{BB962C8B-B14F-4D97-AF65-F5344CB8AC3E}">
        <p14:creationId xmlns:p14="http://schemas.microsoft.com/office/powerpoint/2010/main" val="334732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">
            <a:extLst>
              <a:ext uri="{FF2B5EF4-FFF2-40B4-BE49-F238E27FC236}">
                <a16:creationId xmlns:a16="http://schemas.microsoft.com/office/drawing/2014/main" id="{E98D546E-3B73-1B3A-8D17-5A4977FD79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F7CA48-2272-1C35-7FC0-8F44F8B05FCD}"/>
              </a:ext>
            </a:extLst>
          </p:cNvPr>
          <p:cNvSpPr txBox="1"/>
          <p:nvPr/>
        </p:nvSpPr>
        <p:spPr>
          <a:xfrm rot="20881657">
            <a:off x="5044459" y="2349123"/>
            <a:ext cx="56995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/>
              <a:t>Excesos morales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35093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¿Qué pecado grave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toleraba con orgullo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la iglesia de Corinto?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78185"/>
            <a:ext cx="36732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Un caso de incesto entre un miembro 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</a:rPr>
              <a:t>de la iglesia y su madrastra.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65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280411" y="305068"/>
            <a:ext cx="85953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1Es ya del dominio público que hay entre ustedes un caso de </a:t>
            </a:r>
            <a:r>
              <a:rPr lang="es-ES" sz="4000" dirty="0">
                <a:solidFill>
                  <a:schemeClr val="accent2"/>
                </a:solidFill>
              </a:rPr>
              <a:t>inmoralidad sexual</a:t>
            </a:r>
            <a:r>
              <a:rPr lang="es-ES" sz="4000" dirty="0">
                <a:solidFill>
                  <a:schemeClr val="bg1"/>
                </a:solidFill>
              </a:rPr>
              <a:t> que ni siquiera entre los </a:t>
            </a:r>
            <a:r>
              <a:rPr lang="es-ES" sz="4000" dirty="0">
                <a:solidFill>
                  <a:schemeClr val="accent2"/>
                </a:solidFill>
              </a:rPr>
              <a:t>paganos</a:t>
            </a:r>
            <a:r>
              <a:rPr lang="es-ES" sz="4000" dirty="0">
                <a:solidFill>
                  <a:schemeClr val="bg1"/>
                </a:solidFill>
              </a:rPr>
              <a:t> se tolera, a saber, que uno de ustedes </a:t>
            </a:r>
            <a:r>
              <a:rPr lang="es-ES" sz="4000" dirty="0">
                <a:solidFill>
                  <a:schemeClr val="accent2"/>
                </a:solidFill>
              </a:rPr>
              <a:t>tiene por mujer a la esposa de su padre</a:t>
            </a:r>
            <a:r>
              <a:rPr lang="es-ES" sz="4000" dirty="0">
                <a:solidFill>
                  <a:schemeClr val="bg1"/>
                </a:solidFill>
              </a:rPr>
              <a:t>. 2 ¡Y de esto se sienten </a:t>
            </a:r>
            <a:r>
              <a:rPr lang="es-ES" sz="4000" dirty="0">
                <a:solidFill>
                  <a:schemeClr val="accent2"/>
                </a:solidFill>
              </a:rPr>
              <a:t>orgullosos</a:t>
            </a:r>
            <a:r>
              <a:rPr lang="es-ES" sz="4000" dirty="0">
                <a:solidFill>
                  <a:schemeClr val="bg1"/>
                </a:solidFill>
              </a:rPr>
              <a:t>! ¿No debieran, más bien, haber lamentado lo sucedido y </a:t>
            </a:r>
            <a:r>
              <a:rPr lang="es-ES" sz="4000" dirty="0">
                <a:solidFill>
                  <a:schemeClr val="accent2"/>
                </a:solidFill>
              </a:rPr>
              <a:t>expulsado</a:t>
            </a:r>
            <a:r>
              <a:rPr lang="es-ES" sz="4000" dirty="0">
                <a:solidFill>
                  <a:schemeClr val="bg1"/>
                </a:solidFill>
              </a:rPr>
              <a:t> de entre ustedes al que hizo tal cosa?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78937" y="2472565"/>
            <a:ext cx="2322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1-2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61293" y="413050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 expresión «la esposa de su padre»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1) sugiere que Pablo se refiere a la relación incestuosa entre un hombre y su madrastra. En lugar de sentir pena por la situación, los corintios estaban incluso orgullosos de sí mismos por tolerar tal pecado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1-2). Pablo deja claro constantemente que la actitud indulgente de la iglesia hacia el hombre incestuoso exigía una corrección. Pero ¿estar orgullosos de tal escándalo sexual, e incluso presumir de ello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2, 6)? Esto era demasiado para Pablo.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domingo.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B46E7-F49B-97E9-80C4-1967CBCF2B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A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78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¿Cómo ordenó Pablo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abordar el escándalo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sexual de incesto?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Aplicando disciplina eclesiástica y expulsando al pecador de la congregación.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024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2 ¡Y de esto se sienten </a:t>
            </a:r>
            <a:r>
              <a:rPr lang="es-ES" sz="3200" dirty="0">
                <a:solidFill>
                  <a:schemeClr val="accent2"/>
                </a:solidFill>
              </a:rPr>
              <a:t>orgullosos</a:t>
            </a:r>
            <a:r>
              <a:rPr lang="es-ES" sz="3200" dirty="0">
                <a:solidFill>
                  <a:schemeClr val="bg1"/>
                </a:solidFill>
              </a:rPr>
              <a:t>! ¿No debieran, más bien, haber </a:t>
            </a:r>
            <a:r>
              <a:rPr lang="es-ES" sz="3200" dirty="0">
                <a:solidFill>
                  <a:schemeClr val="accent2"/>
                </a:solidFill>
              </a:rPr>
              <a:t>lamentado</a:t>
            </a:r>
            <a:r>
              <a:rPr lang="es-ES" sz="3200" dirty="0">
                <a:solidFill>
                  <a:schemeClr val="bg1"/>
                </a:solidFill>
              </a:rPr>
              <a:t> lo sucedido y </a:t>
            </a:r>
            <a:r>
              <a:rPr lang="es-ES" sz="3200" dirty="0">
                <a:solidFill>
                  <a:schemeClr val="accent2"/>
                </a:solidFill>
              </a:rPr>
              <a:t>expulsado</a:t>
            </a:r>
            <a:r>
              <a:rPr lang="es-ES" sz="3200" dirty="0">
                <a:solidFill>
                  <a:schemeClr val="bg1"/>
                </a:solidFill>
              </a:rPr>
              <a:t> de entre ustedes al que hizo tal cosa? 3 Yo, por mi parte, aunque no estoy físicamente entre ustedes, sí estoy presente en espíritu y ya he </a:t>
            </a:r>
            <a:r>
              <a:rPr lang="es-ES" sz="3200" dirty="0">
                <a:solidFill>
                  <a:schemeClr val="accent2"/>
                </a:solidFill>
              </a:rPr>
              <a:t>juzgado</a:t>
            </a:r>
            <a:r>
              <a:rPr lang="es-ES" sz="3200" dirty="0">
                <a:solidFill>
                  <a:schemeClr val="bg1"/>
                </a:solidFill>
              </a:rPr>
              <a:t>, como si estuviera presente, al que </a:t>
            </a:r>
            <a:r>
              <a:rPr lang="es-ES" sz="3200" dirty="0">
                <a:solidFill>
                  <a:schemeClr val="accent2"/>
                </a:solidFill>
              </a:rPr>
              <a:t>cometió este pecado</a:t>
            </a:r>
            <a:r>
              <a:rPr lang="es-ES" sz="3200" dirty="0">
                <a:solidFill>
                  <a:schemeClr val="bg1"/>
                </a:solidFill>
              </a:rPr>
              <a:t>. 4 Cuando se reúnan y yo los acompañe en espíritu, en el nombre de nuestro Señor Jesús y con su poder, 5 </a:t>
            </a:r>
            <a:r>
              <a:rPr lang="es-ES" sz="3200" dirty="0">
                <a:solidFill>
                  <a:schemeClr val="accent2"/>
                </a:solidFill>
              </a:rPr>
              <a:t>entreguen a este hombre a Satanás</a:t>
            </a:r>
            <a:r>
              <a:rPr lang="es-ES" sz="3200" dirty="0">
                <a:solidFill>
                  <a:schemeClr val="bg1"/>
                </a:solidFill>
              </a:rPr>
              <a:t> para destrucción de su carne a fin de que su </a:t>
            </a:r>
            <a:r>
              <a:rPr lang="es-ES" sz="3200" dirty="0">
                <a:solidFill>
                  <a:schemeClr val="accent2"/>
                </a:solidFill>
              </a:rPr>
              <a:t>espíritu sea salvo </a:t>
            </a:r>
            <a:r>
              <a:rPr lang="es-ES" sz="3200" dirty="0">
                <a:solidFill>
                  <a:schemeClr val="bg1"/>
                </a:solidFill>
              </a:rPr>
              <a:t>en el día del Señor.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00625" y="2461135"/>
            <a:ext cx="23926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2-5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71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62890"/>
            <a:ext cx="846963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800" dirty="0">
                <a:solidFill>
                  <a:schemeClr val="bg1"/>
                </a:solidFill>
              </a:rPr>
              <a:t>11Pero en esta carta quiero aclararles que </a:t>
            </a:r>
            <a:r>
              <a:rPr lang="es-ES" sz="3800" dirty="0">
                <a:solidFill>
                  <a:schemeClr val="accent2"/>
                </a:solidFill>
              </a:rPr>
              <a:t>no deben relacionarse</a:t>
            </a:r>
            <a:r>
              <a:rPr lang="es-ES" sz="3800" dirty="0">
                <a:solidFill>
                  <a:schemeClr val="bg1"/>
                </a:solidFill>
              </a:rPr>
              <a:t> con nadie que, </a:t>
            </a:r>
            <a:r>
              <a:rPr lang="es-ES" sz="3800" dirty="0">
                <a:solidFill>
                  <a:schemeClr val="accent2"/>
                </a:solidFill>
              </a:rPr>
              <a:t>llamándose hermano</a:t>
            </a:r>
            <a:r>
              <a:rPr lang="es-ES" sz="3800" dirty="0">
                <a:solidFill>
                  <a:schemeClr val="bg1"/>
                </a:solidFill>
              </a:rPr>
              <a:t>, sea inmoral o avaro, idólatra, calumniador, borracho o estafador. Con tal persona ni siquiera deben juntarse para comer. 12 ¿Acaso me toca a mí juzgar a los de afuera? ¿No son ustedes los que </a:t>
            </a:r>
            <a:r>
              <a:rPr lang="es-ES" sz="3800" dirty="0">
                <a:solidFill>
                  <a:schemeClr val="accent2"/>
                </a:solidFill>
              </a:rPr>
              <a:t>deben juzgar a los de adentro</a:t>
            </a:r>
            <a:r>
              <a:rPr lang="es-ES" sz="3800" dirty="0">
                <a:solidFill>
                  <a:schemeClr val="bg1"/>
                </a:solidFill>
              </a:rPr>
              <a:t>? 13 Dios juzgará a los de afuera. «</a:t>
            </a:r>
            <a:r>
              <a:rPr lang="es-ES" sz="3800" dirty="0">
                <a:solidFill>
                  <a:schemeClr val="accent2"/>
                </a:solidFill>
              </a:rPr>
              <a:t>Expulsen al malvado </a:t>
            </a:r>
            <a:r>
              <a:rPr lang="es-ES" sz="3800" dirty="0">
                <a:solidFill>
                  <a:schemeClr val="bg1"/>
                </a:solidFill>
              </a:rPr>
              <a:t>de entre ustedes».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16047" y="2282784"/>
            <a:ext cx="2561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11-13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4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«Entreguen al tal a Satanás» (1 </a:t>
            </a:r>
            <a:r>
              <a:rPr lang="es-ES" sz="44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5). Debido a que este hombre no eligió estar bajo la protección de Dios viviendo en obediencia a él, se había hecho vulnerable a Satanás. Por lo tanto, esta expresión puede significar simplemente algo así como «permitan que coseche el fruto de sus decisiones». </a:t>
            </a:r>
            <a:r>
              <a:rPr lang="es-ES" sz="4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lunes.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43990-7360-90D3-9E33-A67692E70F7A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B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7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1074</Words>
  <Application>Microsoft Office PowerPoint</Application>
  <PresentationFormat>Widescreen</PresentationFormat>
  <Paragraphs>41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Bahnschrift SemiBold Condensed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jacquideshommeslive deshommes</dc:creator>
  <cp:lastModifiedBy>jose ferreira Neto</cp:lastModifiedBy>
  <cp:revision>7</cp:revision>
  <dcterms:created xsi:type="dcterms:W3CDTF">2026-06-27T11:23:44Z</dcterms:created>
  <dcterms:modified xsi:type="dcterms:W3CDTF">2026-07-18T21:28:00Z</dcterms:modified>
</cp:coreProperties>
</file>