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oDSvBsz8lQ8e6BcEIDz/SXO1x0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us guer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/>
          <p:nvPr/>
        </p:nvSpPr>
        <p:spPr>
          <a:xfrm>
            <a:off x="1" y="3429001"/>
            <a:ext cx="7440084" cy="10080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ctrTitle"/>
          </p:nvPr>
        </p:nvSpPr>
        <p:spPr>
          <a:xfrm>
            <a:off x="239185" y="3190876"/>
            <a:ext cx="9986433" cy="110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ubTitle" idx="1"/>
          </p:nvPr>
        </p:nvSpPr>
        <p:spPr>
          <a:xfrm>
            <a:off x="239185" y="3933826"/>
            <a:ext cx="9986433" cy="69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1583267" y="1912938"/>
            <a:ext cx="873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 rot="5400000">
            <a:off x="4683919" y="-550067"/>
            <a:ext cx="3960813" cy="1019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>
            <a:spLocks noGrp="1"/>
          </p:cNvSpPr>
          <p:nvPr>
            <p:ph type="title"/>
          </p:nvPr>
        </p:nvSpPr>
        <p:spPr>
          <a:xfrm rot="5400000">
            <a:off x="8180388" y="2946402"/>
            <a:ext cx="4613275" cy="254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1"/>
          </p:nvPr>
        </p:nvSpPr>
        <p:spPr>
          <a:xfrm rot="5400000">
            <a:off x="2982913" y="498476"/>
            <a:ext cx="4613275" cy="7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1583267" y="1912938"/>
            <a:ext cx="873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1568451" y="2565401"/>
            <a:ext cx="10191749" cy="396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1583267" y="1912938"/>
            <a:ext cx="873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68451" y="2565401"/>
            <a:ext cx="4993216" cy="396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6764867" y="2565401"/>
            <a:ext cx="4995333" cy="396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1583267" y="1912938"/>
            <a:ext cx="873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583267" y="1912938"/>
            <a:ext cx="873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1568451" y="2565401"/>
            <a:ext cx="10191749" cy="396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amadal.wordpres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 descr="http://noticias.adventista.es/wp-content/uploads/sites/8/2012/05/LOGO-UICASDE-sin-fond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26" y="6125278"/>
            <a:ext cx="310747" cy="2852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56" name="Google Shape;56;p1"/>
          <p:cNvSpPr txBox="1"/>
          <p:nvPr/>
        </p:nvSpPr>
        <p:spPr>
          <a:xfrm>
            <a:off x="9438158" y="6267898"/>
            <a:ext cx="27538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900" dirty="0">
                <a:solidFill>
                  <a:schemeClr val="lt1"/>
                </a:solidFill>
              </a:rPr>
              <a:t>JULIO</a:t>
            </a:r>
            <a:r>
              <a:rPr lang="es-ES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s-ES" sz="900" dirty="0">
                <a:solidFill>
                  <a:schemeClr val="lt1"/>
                </a:solidFill>
              </a:rPr>
              <a:t> SETIEMBRE</a:t>
            </a:r>
            <a:r>
              <a:rPr lang="es-ES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2026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apadilla88@hotmail.com</a:t>
            </a:r>
            <a:endParaRPr dirty="0"/>
          </a:p>
        </p:txBody>
      </p:sp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474709" y="4426917"/>
            <a:ext cx="3990444" cy="81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846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5200" dirty="0">
                <a:latin typeface="Calibri"/>
                <a:ea typeface="Calibri"/>
                <a:cs typeface="Calibri"/>
                <a:sym typeface="Calibri"/>
              </a:rPr>
              <a:t>El ministerio</a:t>
            </a:r>
            <a:br>
              <a:rPr lang="es-MX" sz="5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MX" sz="5200" dirty="0">
                <a:latin typeface="Calibri"/>
                <a:ea typeface="Calibri"/>
                <a:cs typeface="Calibri"/>
                <a:sym typeface="Calibri"/>
              </a:rPr>
              <a:t>de Pablo</a:t>
            </a:r>
            <a:endParaRPr sz="5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>
            <a:off x="18434" y="945487"/>
            <a:ext cx="12173566" cy="582066"/>
          </a:xfrm>
          <a:prstGeom prst="rect">
            <a:avLst/>
          </a:prstGeom>
          <a:solidFill>
            <a:srgbClr val="390000"/>
          </a:solidFill>
          <a:ln w="25400" cap="flat" cmpd="sng">
            <a:solidFill>
              <a:srgbClr val="5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365477" y="1593373"/>
            <a:ext cx="11566694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8013" lvl="0" indent="-246062" algn="just">
              <a:lnSpc>
                <a:spcPct val="8125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 Hech.18:9,10. ¿Cuál era el plan de Dios para Corinto?</a:t>
            </a:r>
          </a:p>
          <a:p>
            <a:pPr marL="608013" lvl="0" indent="-246062" algn="just">
              <a:lnSpc>
                <a:spcPct val="8125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“Entonces el Señor dijo a Pablo en visión de noche: No temas, sino habla, y no calles; porque yo estoy contigo, y ninguno pondrá sobre ti la mano para hacerte mal, porque yo tengo mucho pueblo en esta ciudad” Hch.18:9,10</a:t>
            </a:r>
          </a:p>
        </p:txBody>
      </p:sp>
      <p:sp>
        <p:nvSpPr>
          <p:cNvPr id="132" name="Google Shape;132;p10"/>
          <p:cNvSpPr txBox="1"/>
          <p:nvPr/>
        </p:nvSpPr>
        <p:spPr>
          <a:xfrm>
            <a:off x="365476" y="377651"/>
            <a:ext cx="11809312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III. </a:t>
            </a:r>
            <a:r>
              <a:rPr lang="es-MX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EL PLAN DE DIOS PARA CORINTO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608124" y="874150"/>
            <a:ext cx="124632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75" marR="0" lvl="0" indent="-2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a. </a:t>
            </a:r>
            <a:r>
              <a:rPr lang="es-MX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Tengo mucho pueblo en esta ciudad</a:t>
            </a:r>
            <a:endParaRPr sz="4000" b="0" i="1" u="none" strike="noStrike" cap="none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/>
          <p:nvPr/>
        </p:nvSpPr>
        <p:spPr>
          <a:xfrm>
            <a:off x="18434" y="945487"/>
            <a:ext cx="12173566" cy="582066"/>
          </a:xfrm>
          <a:prstGeom prst="rect">
            <a:avLst/>
          </a:prstGeom>
          <a:solidFill>
            <a:srgbClr val="390000"/>
          </a:solidFill>
          <a:ln w="25400" cap="flat" cmpd="sng">
            <a:solidFill>
              <a:srgbClr val="5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1"/>
          <p:cNvSpPr txBox="1"/>
          <p:nvPr/>
        </p:nvSpPr>
        <p:spPr>
          <a:xfrm>
            <a:off x="-116477" y="1556792"/>
            <a:ext cx="11883757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8013" lvl="0" indent="-246062" algn="just">
              <a:lnSpc>
                <a:spcPts val="29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labor de Pablo entre los judíos de Corinto no fue tan fructífera como él hubiera deseado (Hech.18: 4-8). Tuvo que enfrentar cierta hostilidad y odio. Pablo admite que estaba en Corinto «con debilidad, y mucho temor y temblor» (1Cor.2:3). Cuando salió de la sinagoga, Cristo se le apareció por la noche en una visión, con palabras que recuerdan Isaías 41: 10: “No temas, que yo estoy contigo”. En Corinto, había almas honestas que anhelaban ser liberadas y esperaban la exhortación al arrepentimiento. Pablo y sus compañeros debían proclamar esa exhortación. En la ciudad, Crispo, el jefe de la sinagoga, y su familia aceptaron a Jesús como el Mesías y se bautizaron (Hech.18:8). “Muchos en corinto, al oír, creyeron y fueron bautizados (Hech.18: 8), probablemente por la influencia de Crispo.</a:t>
            </a:r>
          </a:p>
        </p:txBody>
      </p:sp>
      <p:sp>
        <p:nvSpPr>
          <p:cNvPr id="8" name="Google Shape;132;p10">
            <a:extLst>
              <a:ext uri="{FF2B5EF4-FFF2-40B4-BE49-F238E27FC236}">
                <a16:creationId xmlns:a16="http://schemas.microsoft.com/office/drawing/2014/main" id="{9248E41E-2976-4796-BE84-F9CD91FB662B}"/>
              </a:ext>
            </a:extLst>
          </p:cNvPr>
          <p:cNvSpPr txBox="1"/>
          <p:nvPr/>
        </p:nvSpPr>
        <p:spPr>
          <a:xfrm>
            <a:off x="365476" y="377651"/>
            <a:ext cx="11809312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III. </a:t>
            </a:r>
            <a:r>
              <a:rPr lang="es-MX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EL PLAN DE DIOS PARA CORINTO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9" name="Google Shape;133;p10">
            <a:extLst>
              <a:ext uri="{FF2B5EF4-FFF2-40B4-BE49-F238E27FC236}">
                <a16:creationId xmlns:a16="http://schemas.microsoft.com/office/drawing/2014/main" id="{52F14585-108C-49D0-B576-BEC6EA30067E}"/>
              </a:ext>
            </a:extLst>
          </p:cNvPr>
          <p:cNvSpPr txBox="1"/>
          <p:nvPr/>
        </p:nvSpPr>
        <p:spPr>
          <a:xfrm>
            <a:off x="608124" y="874150"/>
            <a:ext cx="124632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75" marR="0" lvl="0" indent="-2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a. </a:t>
            </a:r>
            <a:r>
              <a:rPr lang="es-MX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Tengo mucho pueblo en esta ciudad</a:t>
            </a:r>
            <a:endParaRPr sz="4000" b="0" i="1" u="none" strike="noStrike" cap="none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509665" y="1442509"/>
            <a:ext cx="11442493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7142"/>
              </a:lnSpc>
            </a:pPr>
            <a:r>
              <a:rPr lang="es-MX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Marca la alternativa correcta: </a:t>
            </a:r>
          </a:p>
          <a:p>
            <a:pPr marL="722313" lvl="0" indent="-722313">
              <a:lnSpc>
                <a:spcPct val="107142"/>
              </a:lnSpc>
            </a:pPr>
            <a:r>
              <a:rPr lang="es-MX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	Pablo, apóstol de Jesús llamado por Dios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se identifica como apóstol de Jesús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se identifica como llamado por la voluntad de Dios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título «apóstol de Jesucristo» abarca una serie de conceptos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las anteriores </a:t>
            </a:r>
          </a:p>
          <a:p>
            <a:pPr marL="722313" lvl="0" indent="-722313">
              <a:lnSpc>
                <a:spcPct val="107142"/>
              </a:lnSpc>
            </a:pPr>
            <a:r>
              <a:rPr lang="es-MX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	De Atenas A Corinto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habló de Jesús en la sinagoga y en el Areópago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en Corinto comenzó su actividad misionera en la sinagoga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permaneció en Corinto un año y medio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de las anteriores</a:t>
            </a:r>
          </a:p>
          <a:p>
            <a:pPr marL="1079500" marR="0" lvl="0" indent="-182563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5011192" y="5937445"/>
            <a:ext cx="449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3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2"/>
          <p:cNvSpPr txBox="1"/>
          <p:nvPr/>
        </p:nvSpPr>
        <p:spPr>
          <a:xfrm>
            <a:off x="2590802" y="318468"/>
            <a:ext cx="669094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EVALUACIÓN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4531543" y="3650944"/>
            <a:ext cx="422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3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/>
          <p:nvPr/>
        </p:nvSpPr>
        <p:spPr>
          <a:xfrm rot="10800000" flipH="1">
            <a:off x="0" y="1442510"/>
            <a:ext cx="12192000" cy="60959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4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/>
          <p:nvPr/>
        </p:nvSpPr>
        <p:spPr>
          <a:xfrm>
            <a:off x="2590802" y="318468"/>
            <a:ext cx="669094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EVALUACIÓN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/>
          <p:nvPr/>
        </p:nvSpPr>
        <p:spPr>
          <a:xfrm>
            <a:off x="486698" y="1457971"/>
            <a:ext cx="1146546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19138" lvl="0" indent="-719138">
              <a:lnSpc>
                <a:spcPct val="107142"/>
              </a:lnSpc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	</a:t>
            </a:r>
            <a:r>
              <a:rPr lang="es-MX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ciudad de Corinto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Corinto era un importante centro del mundo colombino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eligió Corinto por su ventajosa ubicación geográfica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Corinto era conocida por su pureza sexual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las anteriores</a:t>
            </a:r>
          </a:p>
          <a:p>
            <a:pPr marL="719138" lvl="0" indent="-719138">
              <a:lnSpc>
                <a:spcPct val="107142"/>
              </a:lnSpc>
            </a:pPr>
            <a:r>
              <a:rPr lang="es-MX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	Marca verdadero o falso donde corresponda: 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Corinto se caracterizaba por el pluralismo religioso (    )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prostitución ritual era común en el mundo antiguo (     )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labor de Pablo en la sinagoga de Corinto fue en vano (    )</a:t>
            </a:r>
          </a:p>
          <a:p>
            <a:pPr marL="1076325" lvl="0" indent="-354013">
              <a:lnSpc>
                <a:spcPct val="107142"/>
              </a:lnSpc>
              <a:buFont typeface="+mj-lt"/>
              <a:buAutoNum type="arabicPeriod"/>
            </a:pP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labor de Pablo entre los judíos de Corinto fue muy fructífera (    )</a:t>
            </a:r>
          </a:p>
          <a:p>
            <a:pPr marL="1079500" marR="0" lvl="0" indent="-182563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9986141" y="2308536"/>
            <a:ext cx="449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3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9106252" y="4198892"/>
            <a:ext cx="4495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endParaRPr sz="3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9539411" y="4652252"/>
            <a:ext cx="449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3"/>
          <p:cNvSpPr/>
          <p:nvPr/>
        </p:nvSpPr>
        <p:spPr>
          <a:xfrm rot="10800000" flipH="1">
            <a:off x="0" y="1442510"/>
            <a:ext cx="12192000" cy="60959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4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10893233" y="5562971"/>
            <a:ext cx="4495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9783917" y="5123123"/>
            <a:ext cx="449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/>
      <p:bldP spid="164" grpId="0"/>
      <p:bldP spid="1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/>
          <p:nvPr/>
        </p:nvSpPr>
        <p:spPr>
          <a:xfrm>
            <a:off x="2667002" y="308620"/>
            <a:ext cx="669094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APLICACIÓN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443372" y="1709318"/>
            <a:ext cx="11305256" cy="306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4013" lvl="1" indent="-354013" algn="just">
              <a:lnSpc>
                <a:spcPts val="29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dice la Biblia acerca del ministerio de Pablo en Corinto? </a:t>
            </a:r>
          </a:p>
          <a:p>
            <a:pPr marL="354013" marR="0" lvl="1" indent="-354013" algn="just" rtl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1). La identidad de Pablo. Pablo habla de su llamado y apostolado como el cumplimiento de la voluntad de Dios. 2). La condición espiritual eclesial. La iglesia de Corinto era problemática e inmadura. 3). El plan de Dios para Corinto. En Corinto, había almas honestas que anhelaban ser liberadas y esperaban la exhortación al arrepentimiento.</a:t>
            </a:r>
          </a:p>
          <a:p>
            <a:pPr marL="354013" lvl="1" indent="-354013" algn="just">
              <a:lnSpc>
                <a:spcPts val="29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qué nos servirá lo aprendido?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4"/>
          <p:cNvSpPr/>
          <p:nvPr/>
        </p:nvSpPr>
        <p:spPr>
          <a:xfrm rot="10800000" flipH="1">
            <a:off x="0" y="1442510"/>
            <a:ext cx="12192000" cy="60959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4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/>
        </p:nvSpPr>
        <p:spPr>
          <a:xfrm>
            <a:off x="2438402" y="267199"/>
            <a:ext cx="669094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CREATIVIDAD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864588" y="2136178"/>
            <a:ext cx="1081275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178" marR="0" lvl="0" indent="-457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 estar en el mundo (Juan 17: 11, 15) y no dejarnos influir por lo que «lo que hay en el mundo —los deseos de la carne, la codicia de los ojos y la soberbia de la vida—» (1 Juan 2: 16)? Compártelo…</a:t>
            </a:r>
            <a:endParaRPr dirty="0"/>
          </a:p>
        </p:txBody>
      </p:sp>
      <p:sp>
        <p:nvSpPr>
          <p:cNvPr id="181" name="Google Shape;181;p15"/>
          <p:cNvSpPr/>
          <p:nvPr/>
        </p:nvSpPr>
        <p:spPr>
          <a:xfrm rot="10800000" flipH="1">
            <a:off x="0" y="1442510"/>
            <a:ext cx="12192000" cy="60959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4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/>
          <p:nvPr/>
        </p:nvSpPr>
        <p:spPr>
          <a:xfrm>
            <a:off x="2771836" y="1832232"/>
            <a:ext cx="9001000" cy="379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566" marR="0" lvl="0" indent="-465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Elaborado por: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566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s-E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Alfredo Padilla Chávez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576" marR="0" lvl="0" indent="-4825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s-E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Escríbenos para recibir la lección cada semana: apadilla88@hotmail.com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576" marR="0" lvl="0" indent="-4825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s-E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http://gramadal.wordpress.com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LIMA – PERÚ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6" descr="C:\Documents and Settings\Administrador\Escritorio\Imagen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408" y="548680"/>
            <a:ext cx="804380" cy="6926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1199455" y="2380084"/>
            <a:ext cx="10112557" cy="209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383981" lvl="0" indent="-383981">
              <a:lnSpc>
                <a:spcPct val="92500"/>
              </a:lnSpc>
              <a:buClr>
                <a:schemeClr val="dk1"/>
              </a:buClr>
              <a:buSzPts val="4000"/>
              <a:buFont typeface="Calibri"/>
              <a:buChar char="•"/>
            </a:pPr>
            <a:r>
              <a:rPr lang="es-MX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costumbres de la cultura actual pueden dificultar la predicación del evangelio? ¿Cómo podemos superarlos? Comenta tu respuesta…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2750529" y="546061"/>
            <a:ext cx="669094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5400" b="1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INTRODUCCION</a:t>
            </a:r>
            <a:endParaRPr sz="4400" b="1" i="1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Google Shape;64;p2"/>
          <p:cNvSpPr/>
          <p:nvPr/>
        </p:nvSpPr>
        <p:spPr>
          <a:xfrm rot="10800000" flipH="1">
            <a:off x="0" y="1442510"/>
            <a:ext cx="12192000" cy="60959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4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/>
        </p:nvSpPr>
        <p:spPr>
          <a:xfrm>
            <a:off x="1631504" y="2996952"/>
            <a:ext cx="9685076" cy="209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383981" lvl="0" indent="-383981">
              <a:lnSpc>
                <a:spcPct val="84368"/>
              </a:lnSpc>
              <a:buClr>
                <a:schemeClr val="dk1"/>
              </a:buClr>
              <a:buSzPts val="4267"/>
              <a:buFont typeface="Calibri"/>
              <a:buChar char="•"/>
            </a:pPr>
            <a:r>
              <a:rPr lang="es-ES" sz="4267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Tema: </a:t>
            </a:r>
            <a:r>
              <a:rPr lang="es-MX" sz="426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ministerio de Pablo en Corinto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2750529" y="546061"/>
            <a:ext cx="669094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5400" b="1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INTRODUCCION</a:t>
            </a:r>
            <a:endParaRPr sz="4400" b="1" i="1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2" name="Google Shape;72;p3"/>
          <p:cNvSpPr/>
          <p:nvPr/>
        </p:nvSpPr>
        <p:spPr>
          <a:xfrm rot="10800000" flipH="1">
            <a:off x="0" y="1442510"/>
            <a:ext cx="12192000" cy="60959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4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/>
        </p:nvSpPr>
        <p:spPr>
          <a:xfrm>
            <a:off x="2017590" y="2784509"/>
            <a:ext cx="9001000" cy="209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383981" lvl="0" indent="-383981">
              <a:lnSpc>
                <a:spcPct val="92500"/>
              </a:lnSpc>
              <a:buClr>
                <a:schemeClr val="dk1"/>
              </a:buClr>
              <a:buSzPts val="4000"/>
              <a:buFont typeface="Calibri"/>
              <a:buChar char="•"/>
            </a:pPr>
            <a:r>
              <a:rPr lang="es-MX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significa “ministerio”?</a:t>
            </a:r>
            <a:endParaRPr dirty="0"/>
          </a:p>
        </p:txBody>
      </p:sp>
      <p:sp>
        <p:nvSpPr>
          <p:cNvPr id="79" name="Google Shape;79;p4"/>
          <p:cNvSpPr txBox="1"/>
          <p:nvPr/>
        </p:nvSpPr>
        <p:spPr>
          <a:xfrm>
            <a:off x="2750529" y="546061"/>
            <a:ext cx="669094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5400" b="1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INTRODUCCION</a:t>
            </a:r>
            <a:endParaRPr sz="4400" b="1" i="1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" name="Google Shape;80;p4"/>
          <p:cNvSpPr/>
          <p:nvPr/>
        </p:nvSpPr>
        <p:spPr>
          <a:xfrm rot="10800000" flipH="1">
            <a:off x="0" y="1442510"/>
            <a:ext cx="12192000" cy="60959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4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/>
        </p:nvSpPr>
        <p:spPr>
          <a:xfrm>
            <a:off x="887329" y="1828492"/>
            <a:ext cx="10580146" cy="209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383981" lvl="0" indent="-383981">
              <a:lnSpc>
                <a:spcPct val="96675"/>
              </a:lnSpc>
              <a:buClr>
                <a:schemeClr val="dk1"/>
              </a:buClr>
              <a:buSzPts val="4000"/>
              <a:buFont typeface="Calibri"/>
              <a:buChar char="•"/>
            </a:pPr>
            <a:r>
              <a:rPr lang="es-E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 esperado: </a:t>
            </a:r>
            <a:r>
              <a:rPr lang="es-MX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según la Biblia el ministerio de Pablo en Corinto</a:t>
            </a:r>
            <a:endParaRPr dirty="0"/>
          </a:p>
          <a:p>
            <a:pPr marL="383981" lvl="0" indent="-383981">
              <a:lnSpc>
                <a:spcPct val="96675"/>
              </a:lnSpc>
              <a:buClr>
                <a:schemeClr val="dk1"/>
              </a:buClr>
              <a:buSzPts val="4000"/>
              <a:buFont typeface="Calibri"/>
              <a:buChar char="•"/>
            </a:pPr>
            <a:r>
              <a:rPr lang="es-E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analizar: </a:t>
            </a:r>
            <a:r>
              <a:rPr lang="es-MX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dice la Biblia acerca del ministerio de Pablo en Corinto?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2750529" y="546061"/>
            <a:ext cx="669094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5400" b="1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INTRODUCCION</a:t>
            </a:r>
            <a:endParaRPr sz="4400" b="1" i="1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8" name="Google Shape;88;p5"/>
          <p:cNvSpPr/>
          <p:nvPr/>
        </p:nvSpPr>
        <p:spPr>
          <a:xfrm rot="10800000" flipH="1">
            <a:off x="0" y="1442510"/>
            <a:ext cx="12192000" cy="60959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4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/>
        </p:nvSpPr>
        <p:spPr>
          <a:xfrm>
            <a:off x="18434" y="945487"/>
            <a:ext cx="12173566" cy="582066"/>
          </a:xfrm>
          <a:prstGeom prst="rect">
            <a:avLst/>
          </a:prstGeom>
          <a:solidFill>
            <a:srgbClr val="390000"/>
          </a:solidFill>
          <a:ln w="25400" cap="flat" cmpd="sng">
            <a:solidFill>
              <a:srgbClr val="5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49706" y="1631742"/>
            <a:ext cx="11333268" cy="21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4013" lvl="0" indent="-354013" algn="just">
              <a:lnSpc>
                <a:spcPct val="875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 1 Cor.1:1 ¿Qué afirma Pablo de su ministerio?</a:t>
            </a:r>
          </a:p>
          <a:p>
            <a:pPr marL="354013" lvl="0" indent="-354013" algn="just">
              <a:lnSpc>
                <a:spcPct val="875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“Pablo, llamado a ser apóstol de Jesucristo por la voluntad de Dios…” 1Cor.1:1</a:t>
            </a:r>
          </a:p>
        </p:txBody>
      </p:sp>
      <p:sp>
        <p:nvSpPr>
          <p:cNvPr id="96" name="Google Shape;96;p6"/>
          <p:cNvSpPr txBox="1"/>
          <p:nvPr/>
        </p:nvSpPr>
        <p:spPr>
          <a:xfrm>
            <a:off x="1009521" y="452576"/>
            <a:ext cx="10848403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I. </a:t>
            </a:r>
            <a:r>
              <a:rPr lang="es-MX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LA IDENTIDAD DE PABLO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1008236" y="866158"/>
            <a:ext cx="1116532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75" marR="0" lvl="0" indent="-2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a. </a:t>
            </a:r>
            <a:r>
              <a:rPr lang="es-MX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Apóstol de Jesús llamado por Dios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/>
        </p:nvSpPr>
        <p:spPr>
          <a:xfrm>
            <a:off x="18434" y="945487"/>
            <a:ext cx="12173566" cy="582066"/>
          </a:xfrm>
          <a:prstGeom prst="rect">
            <a:avLst/>
          </a:prstGeom>
          <a:solidFill>
            <a:srgbClr val="390000"/>
          </a:solidFill>
          <a:ln w="25400" cap="flat" cmpd="sng">
            <a:solidFill>
              <a:srgbClr val="5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18434" y="1545422"/>
            <a:ext cx="11839490" cy="21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3" lvl="0" indent="-254000" algn="just">
              <a:lnSpc>
                <a:spcPts val="29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habla de su llamado y apostolado como el cumplimiento de la voluntad de Dios (Gál.1:1). Al igual que Jeremías (Jer.1:5), afirma que fue llamado por Dios desde el vientre de su madre (Gál.1:15), se incluye entre aquellos a quienes Cristo se apareció después de la resurrección (1Cor.15: 5-8) y que su vocación fue el resultado de ese encuentro con Jesús (1Cor.15: 9-11). Pablo utiliza el título «apóstol de Jesucristo» para identificarse como siervo de Cristo (Rom.1: 1; Gál.1:10; Tito 1:1), Pablo fue un apóstol de Jesús, quien fue el centro de su vida. Comenzó su actividad misionera en la sinagoga (Hech.18:4-6), tal como Jesús había ordenado (Hech.1:8). Pablo resolvió evitar todas las discusiones y argumentos complicados, y no “saber” entre los corintios, “sino a Jesucristo, y a este crucificado” (HA 184).</a:t>
            </a:r>
            <a:endParaRPr dirty="0"/>
          </a:p>
        </p:txBody>
      </p:sp>
      <p:sp>
        <p:nvSpPr>
          <p:cNvPr id="8" name="Google Shape;96;p6">
            <a:extLst>
              <a:ext uri="{FF2B5EF4-FFF2-40B4-BE49-F238E27FC236}">
                <a16:creationId xmlns:a16="http://schemas.microsoft.com/office/drawing/2014/main" id="{724760C0-C00B-4DEB-B136-2DB4CC187400}"/>
              </a:ext>
            </a:extLst>
          </p:cNvPr>
          <p:cNvSpPr txBox="1"/>
          <p:nvPr/>
        </p:nvSpPr>
        <p:spPr>
          <a:xfrm>
            <a:off x="1009521" y="452576"/>
            <a:ext cx="10848403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I. </a:t>
            </a:r>
            <a:r>
              <a:rPr lang="es-MX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LA IDENTIDAD DE PABLO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9" name="Google Shape;97;p6">
            <a:extLst>
              <a:ext uri="{FF2B5EF4-FFF2-40B4-BE49-F238E27FC236}">
                <a16:creationId xmlns:a16="http://schemas.microsoft.com/office/drawing/2014/main" id="{B538883E-9415-4C14-91A1-96C6963EE4CD}"/>
              </a:ext>
            </a:extLst>
          </p:cNvPr>
          <p:cNvSpPr txBox="1"/>
          <p:nvPr/>
        </p:nvSpPr>
        <p:spPr>
          <a:xfrm>
            <a:off x="1008236" y="866158"/>
            <a:ext cx="1116532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75" marR="0" lvl="0" indent="-2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a. </a:t>
            </a:r>
            <a:r>
              <a:rPr lang="es-MX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Apóstol de Jesús llamado por Dios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/>
          <p:nvPr/>
        </p:nvSpPr>
        <p:spPr>
          <a:xfrm>
            <a:off x="18434" y="945487"/>
            <a:ext cx="12173566" cy="582066"/>
          </a:xfrm>
          <a:prstGeom prst="rect">
            <a:avLst/>
          </a:prstGeom>
          <a:solidFill>
            <a:srgbClr val="390000"/>
          </a:solidFill>
          <a:ln w="25400" cap="flat" cmpd="sng">
            <a:solidFill>
              <a:srgbClr val="5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626191" y="1607912"/>
            <a:ext cx="10958051" cy="21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0" indent="-361950" algn="just">
              <a:lnSpc>
                <a:spcPct val="78125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 1Cor.5:11; 1Cor.8:4 ¿Cuál era el problema de la iglesia en Corinto?</a:t>
            </a:r>
          </a:p>
          <a:p>
            <a:pPr marL="361950" lvl="0" indent="-361950" algn="just">
              <a:lnSpc>
                <a:spcPct val="78125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“Más bien os escribí que no os juntéis con ninguno que, llamándose hermano, fuere fornicario, o avaro, o idólatra, o maldiciente, o borracho, o ladrón; con el tal ni aun comáis” 1Cor.5:11</a:t>
            </a:r>
          </a:p>
          <a:p>
            <a:pPr marL="361950" lvl="0" indent="-361950" algn="just">
              <a:lnSpc>
                <a:spcPct val="78125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“Acerca de las viandas que se sacrifican a los ídolos, sabemos que un ídolo nada es en el mundo, y que no hay más que un Dios” 1Cor.8:4</a:t>
            </a:r>
          </a:p>
        </p:txBody>
      </p:sp>
      <p:sp>
        <p:nvSpPr>
          <p:cNvPr id="114" name="Google Shape;114;p8"/>
          <p:cNvSpPr txBox="1"/>
          <p:nvPr/>
        </p:nvSpPr>
        <p:spPr>
          <a:xfrm>
            <a:off x="1009521" y="452576"/>
            <a:ext cx="10848403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II. </a:t>
            </a:r>
            <a:r>
              <a:rPr lang="es-MX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LA CONDICIÓN ESPIRITUAL ECLESIAL 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115" name="Google Shape;115;p8"/>
          <p:cNvSpPr txBox="1"/>
          <p:nvPr/>
        </p:nvSpPr>
        <p:spPr>
          <a:xfrm>
            <a:off x="1008236" y="866158"/>
            <a:ext cx="111653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75" marR="0" lvl="0" indent="-2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a. </a:t>
            </a:r>
            <a:r>
              <a:rPr lang="es-MX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Facciones / Inmoralidad / Idolatría</a:t>
            </a:r>
            <a:endParaRPr sz="4000" b="0" i="1" u="none" strike="noStrike" cap="none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/>
          <p:nvPr/>
        </p:nvSpPr>
        <p:spPr>
          <a:xfrm>
            <a:off x="18434" y="945487"/>
            <a:ext cx="12173566" cy="582066"/>
          </a:xfrm>
          <a:prstGeom prst="rect">
            <a:avLst/>
          </a:prstGeom>
          <a:solidFill>
            <a:srgbClr val="390000"/>
          </a:solidFill>
          <a:ln w="25400" cap="flat" cmpd="sng">
            <a:solidFill>
              <a:srgbClr val="5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407368" y="1556792"/>
            <a:ext cx="11305256" cy="21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0" indent="-361950" algn="just">
              <a:lnSpc>
                <a:spcPts val="29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eligió Corinto por su ubicación geográfica, para la difusión del evangelio, allí trabajaría para su sustento mediante la fabricación y venta de tiendas (Hch.18:1-3). Corinto se caracterizaba por su pluralismo religioso (1Cor.8:5) y libertinaje sexual. En 1Cor.1-6,11 Pablo aborda los problemas planteados por </a:t>
            </a:r>
            <a:r>
              <a:rPr lang="es-MX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Cloé</a:t>
            </a:r>
            <a:r>
              <a:rPr lang="es-MX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Las facciones, la inmoralidad sexual, los pleitos y la prostitución. Pablo también respondió preguntas (1Cor.7:1), sobre el matrimonio, el divorcio, el celibato, los alimentos sacrificados a los ídolos, la conducta en el culto, el uso de los dones espirituales y la resurrección. La iglesia de Corinto era problemática e inmadura. La segunda carta a los Corintios, muestra que ellos estaban influenciados por la cultura circundante: la competencia, el poder y la riqueza. </a:t>
            </a:r>
            <a:endParaRPr dirty="0"/>
          </a:p>
        </p:txBody>
      </p:sp>
      <p:sp>
        <p:nvSpPr>
          <p:cNvPr id="8" name="Google Shape;114;p8">
            <a:extLst>
              <a:ext uri="{FF2B5EF4-FFF2-40B4-BE49-F238E27FC236}">
                <a16:creationId xmlns:a16="http://schemas.microsoft.com/office/drawing/2014/main" id="{ED00FCD0-C906-4365-A540-C4E5EDB99925}"/>
              </a:ext>
            </a:extLst>
          </p:cNvPr>
          <p:cNvSpPr txBox="1"/>
          <p:nvPr/>
        </p:nvSpPr>
        <p:spPr>
          <a:xfrm>
            <a:off x="1009521" y="452576"/>
            <a:ext cx="10848403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II. </a:t>
            </a:r>
            <a:r>
              <a:rPr lang="es-MX" sz="4400" b="0" i="1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LA CONDICIÓN ESPIRITUAL ECLESIAL 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9" name="Google Shape;115;p8">
            <a:extLst>
              <a:ext uri="{FF2B5EF4-FFF2-40B4-BE49-F238E27FC236}">
                <a16:creationId xmlns:a16="http://schemas.microsoft.com/office/drawing/2014/main" id="{CF3932F8-C44E-452B-8F9B-FC12D64074E0}"/>
              </a:ext>
            </a:extLst>
          </p:cNvPr>
          <p:cNvSpPr txBox="1"/>
          <p:nvPr/>
        </p:nvSpPr>
        <p:spPr>
          <a:xfrm>
            <a:off x="1008236" y="866158"/>
            <a:ext cx="111653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75" marR="0" lvl="0" indent="-2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a. </a:t>
            </a:r>
            <a:r>
              <a:rPr lang="es-MX" sz="4000" b="0" i="1" u="none" strike="noStrike" cap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Facciones / Inmoralidad / Idolatría</a:t>
            </a:r>
            <a:endParaRPr sz="4000" b="0" i="1" u="none" strike="noStrike" cap="none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 2023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63300"/>
      </a:lt2>
      <a:accent1>
        <a:srgbClr val="FF9966"/>
      </a:accent1>
      <a:accent2>
        <a:srgbClr val="800000"/>
      </a:accent2>
      <a:accent3>
        <a:srgbClr val="FFFFFF"/>
      </a:accent3>
      <a:accent4>
        <a:srgbClr val="0D0D0D"/>
      </a:accent4>
      <a:accent5>
        <a:srgbClr val="FFCAB8"/>
      </a:accent5>
      <a:accent6>
        <a:srgbClr val="730000"/>
      </a:accent6>
      <a:hlink>
        <a:srgbClr val="FFCC66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1247</Words>
  <Application>Microsoft Office PowerPoint</Application>
  <PresentationFormat>Widescreen</PresentationFormat>
  <Paragraphs>93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Impact</vt:lpstr>
      <vt:lpstr>4 2023</vt:lpstr>
      <vt:lpstr>El ministerio de Pablo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estudiar la Biblia</dc:title>
  <dc:creator>Pablo</dc:creator>
  <cp:lastModifiedBy>jose ferreira Neto</cp:lastModifiedBy>
  <cp:revision>61</cp:revision>
  <dcterms:created xsi:type="dcterms:W3CDTF">2021-10-01T21:24:13Z</dcterms:created>
  <dcterms:modified xsi:type="dcterms:W3CDTF">2026-07-03T10:51:56Z</dcterms:modified>
</cp:coreProperties>
</file>