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dirty="0">
              <a:effectLst>
                <a:outerShdw blurRad="38100" dist="38100" dir="2700000" algn="tl">
                  <a:srgbClr val="000000"/>
                </a:outerShdw>
              </a:effectLst>
            </a:rPr>
            <a:t>El llamado de Pablo</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es-ES" sz="2600" b="1" dirty="0">
              <a:effectLst>
                <a:outerShdw blurRad="38100" dist="38100" dir="2700000" algn="tl">
                  <a:srgbClr val="000000"/>
                </a:outerShdw>
              </a:effectLst>
            </a:rPr>
            <a:t>El viaje a Corinto</a:t>
          </a: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es-ES" sz="2600" b="1" dirty="0">
              <a:effectLst>
                <a:outerShdw blurRad="38100" dist="38100" dir="2700000" algn="tl">
                  <a:srgbClr val="000000"/>
                </a:outerShdw>
              </a:effectLst>
            </a:rPr>
            <a:t>La ciudad de Corinto</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es-ES" sz="2600" b="1" dirty="0">
              <a:effectLst>
                <a:outerShdw blurRad="38100" dist="38100" dir="2700000" algn="tl">
                  <a:srgbClr val="000000"/>
                </a:outerShdw>
              </a:effectLst>
            </a:rPr>
            <a:t>Los corintios</a:t>
          </a: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es-ES" sz="2600" b="1" dirty="0">
              <a:effectLst>
                <a:outerShdw blurRad="38100" dist="38100" dir="2700000" algn="tl">
                  <a:srgbClr val="000000"/>
                </a:outerShdw>
              </a:effectLst>
            </a:rPr>
            <a:t>Las cartas a los corintios</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es-ES" sz="2000" b="1" i="0" baseline="0" dirty="0">
              <a:effectLst>
                <a:outerShdw blurRad="38100" dist="38100" dir="2700000" algn="tl">
                  <a:srgbClr val="000000"/>
                </a:outerShdw>
              </a:effectLst>
            </a:rPr>
            <a:t>¿Cómo llegó Pablo a ser apóstol?</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Por elección de Jesús </a:t>
          </a:r>
          <a:r>
            <a:rPr lang="es-ES" sz="1800" b="1" dirty="0"/>
            <a:t>(Gál.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es-ES" sz="2000" b="1">
              <a:effectLst>
                <a:outerShdw blurRad="38100" dist="38100" dir="2700000" algn="tl">
                  <a:srgbClr val="000000"/>
                </a:outerShdw>
              </a:effectLst>
            </a:rPr>
            <a:t>¿Cuándo fue elegido?</a:t>
          </a:r>
          <a:endParaRPr lang="es-ES" sz="200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Desde el vientre de su madre </a:t>
          </a:r>
          <a:r>
            <a:rPr lang="es-ES" sz="1800" b="1" dirty="0"/>
            <a:t>(Gál.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es-ES" sz="2000" b="1">
              <a:effectLst>
                <a:outerShdw blurRad="38100" dist="38100" dir="2700000" algn="tl">
                  <a:srgbClr val="000000"/>
                </a:outerShdw>
              </a:effectLst>
            </a:rPr>
            <a:t>¿Cuándo fue llamado?</a:t>
          </a:r>
          <a:endParaRPr lang="es-ES" sz="200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En el camino a Damasco </a:t>
          </a:r>
          <a:r>
            <a:rPr lang="es-ES" sz="1800" b="1" dirty="0"/>
            <a:t>(</a:t>
          </a:r>
          <a:r>
            <a:rPr lang="es-ES" sz="1800" b="1" dirty="0" err="1"/>
            <a:t>Hch</a:t>
          </a:r>
          <a:r>
            <a:rPr lang="es-ES" sz="1800" b="1" dirty="0"/>
            <a:t>. 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es-ES" sz="2000" b="1">
              <a:effectLst>
                <a:outerShdw blurRad="38100" dist="38100" dir="2700000" algn="tl">
                  <a:srgbClr val="000000"/>
                </a:outerShdw>
              </a:effectLst>
            </a:rPr>
            <a:t>¿De quién fue apóstol?</a:t>
          </a:r>
          <a:endParaRPr lang="es-ES" sz="200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 los gentiles </a:t>
          </a:r>
          <a:r>
            <a:rPr lang="es-ES" sz="1800" b="1" dirty="0"/>
            <a:t>(Gál.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s-ES" sz="2000" b="1">
              <a:effectLst>
                <a:outerShdw blurRad="38100" dist="38100" dir="2700000" algn="tl">
                  <a:srgbClr val="000000"/>
                </a:outerShdw>
              </a:effectLst>
            </a:rPr>
            <a:t>1ª de Corintios 1-6</a:t>
          </a:r>
          <a:endParaRPr lang="es-ES" sz="200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es-ES" sz="1800" b="1" dirty="0"/>
            <a:t>Informado por Cloé de varios problemas existentes en la iglesia, Pablo les amonesta sobre: las facciones; la inmoralidad sexual; los pleitos; y la prostitución.</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s-ES" sz="2000" b="1">
              <a:effectLst>
                <a:outerShdw blurRad="38100" dist="38100" dir="2700000" algn="tl">
                  <a:srgbClr val="000000"/>
                </a:outerShdw>
              </a:effectLst>
            </a:rPr>
            <a:t>1ª de Corintios 7-16</a:t>
          </a:r>
          <a:endParaRPr lang="es-ES" sz="200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es-ES" sz="1800" b="1"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s-ES" sz="2000" b="1">
              <a:effectLst>
                <a:outerShdw blurRad="38100" dist="38100" dir="2700000" algn="tl">
                  <a:srgbClr val="000000"/>
                </a:outerShdw>
              </a:effectLst>
            </a:rPr>
            <a:t>2ª de Corintios</a:t>
          </a:r>
          <a:endParaRPr lang="es-ES" sz="200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es-ES" sz="1800" b="1"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llamado de Pablo</a:t>
          </a: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viaje a Corinto</a:t>
          </a: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 ciudad de Corinto</a:t>
          </a: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Los corintios</a:t>
          </a: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Las cartas a los corintios</a:t>
          </a: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Por elección de Jesús </a:t>
          </a:r>
          <a:r>
            <a:rPr lang="es-ES" sz="1800" b="1" kern="1200" dirty="0"/>
            <a:t>(Gál.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i="0" kern="1200" baseline="0" dirty="0">
              <a:effectLst>
                <a:outerShdw blurRad="38100" dist="38100" dir="2700000" algn="tl">
                  <a:srgbClr val="000000"/>
                </a:outerShdw>
              </a:effectLst>
            </a:rPr>
            <a:t>¿Cómo llegó Pablo a ser apóstol?</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Desde el vientre de su madre </a:t>
          </a:r>
          <a:r>
            <a:rPr lang="es-ES" sz="1800" b="1" kern="1200" dirty="0"/>
            <a:t>(Gál.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elegido?</a:t>
          </a:r>
          <a:endParaRPr lang="es-ES" sz="2000" kern="120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En el camino a Damasco </a:t>
          </a:r>
          <a:r>
            <a:rPr lang="es-ES" sz="1800" b="1" kern="1200" dirty="0"/>
            <a:t>(</a:t>
          </a:r>
          <a:r>
            <a:rPr lang="es-ES" sz="1800" b="1" kern="1200" dirty="0" err="1"/>
            <a:t>Hch</a:t>
          </a:r>
          <a:r>
            <a:rPr lang="es-ES" sz="1800" b="1" kern="1200" dirty="0"/>
            <a:t>. 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llamado?</a:t>
          </a:r>
          <a:endParaRPr lang="es-ES" sz="2000" kern="120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 los gentiles </a:t>
          </a:r>
          <a:r>
            <a:rPr lang="es-ES" sz="1800" b="1" kern="1200" dirty="0"/>
            <a:t>(Gál.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¿De quién fue apóstol?</a:t>
          </a:r>
          <a:endParaRPr lang="es-ES" sz="2000" kern="120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72111"/>
          <a:ext cx="7980720" cy="116707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Informado por Cloé de varios problemas existentes en la iglesia, Pablo les amonesta sobre: las facciones; la inmoralidad sexual; los pleitos; y la prostitución.</a:t>
          </a:r>
          <a:endParaRPr lang="es-ES" sz="1800" kern="1200" dirty="0"/>
        </a:p>
      </dsp:txBody>
      <dsp:txXfrm>
        <a:off x="0" y="272111"/>
        <a:ext cx="7980720" cy="1167075"/>
      </dsp:txXfrm>
    </dsp:sp>
    <dsp:sp modelId="{4F3DFAC6-32B5-4FF7-80EC-1BCA53706CDB}">
      <dsp:nvSpPr>
        <dsp:cNvPr id="0" name=""/>
        <dsp:cNvSpPr/>
      </dsp:nvSpPr>
      <dsp:spPr>
        <a:xfrm>
          <a:off x="399036" y="80231"/>
          <a:ext cx="5586504" cy="38376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1-6</a:t>
          </a:r>
          <a:endParaRPr lang="es-ES" sz="2000" kern="1200">
            <a:effectLst>
              <a:outerShdw blurRad="38100" dist="38100" dir="2700000" algn="tl">
                <a:srgbClr val="000000"/>
              </a:outerShdw>
            </a:effectLst>
          </a:endParaRPr>
        </a:p>
      </dsp:txBody>
      <dsp:txXfrm>
        <a:off x="417770" y="98965"/>
        <a:ext cx="5549036" cy="346292"/>
      </dsp:txXfrm>
    </dsp:sp>
    <dsp:sp modelId="{4356964C-7D4C-4136-BFD4-003022A3A988}">
      <dsp:nvSpPr>
        <dsp:cNvPr id="0" name=""/>
        <dsp:cNvSpPr/>
      </dsp:nvSpPr>
      <dsp:spPr>
        <a:xfrm>
          <a:off x="0" y="1701266"/>
          <a:ext cx="7980720" cy="167895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kern="1200" dirty="0"/>
        </a:p>
      </dsp:txBody>
      <dsp:txXfrm>
        <a:off x="0" y="1701266"/>
        <a:ext cx="7980720" cy="1678950"/>
      </dsp:txXfrm>
    </dsp:sp>
    <dsp:sp modelId="{2F0E2FE6-2CF5-496B-BA7C-3E702B20CEB1}">
      <dsp:nvSpPr>
        <dsp:cNvPr id="0" name=""/>
        <dsp:cNvSpPr/>
      </dsp:nvSpPr>
      <dsp:spPr>
        <a:xfrm>
          <a:off x="399036" y="1509386"/>
          <a:ext cx="5586504" cy="38376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7-16</a:t>
          </a:r>
          <a:endParaRPr lang="es-ES" sz="2000" kern="1200">
            <a:effectLst>
              <a:outerShdw blurRad="38100" dist="38100" dir="2700000" algn="tl">
                <a:srgbClr val="000000"/>
              </a:outerShdw>
            </a:effectLst>
          </a:endParaRPr>
        </a:p>
      </dsp:txBody>
      <dsp:txXfrm>
        <a:off x="417770" y="1528120"/>
        <a:ext cx="5549036" cy="346292"/>
      </dsp:txXfrm>
    </dsp:sp>
    <dsp:sp modelId="{BF2165CA-3783-4C74-A25A-6E59360B8C21}">
      <dsp:nvSpPr>
        <dsp:cNvPr id="0" name=""/>
        <dsp:cNvSpPr/>
      </dsp:nvSpPr>
      <dsp:spPr>
        <a:xfrm>
          <a:off x="0" y="3642297"/>
          <a:ext cx="7980720" cy="167895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kern="1200" dirty="0"/>
        </a:p>
      </dsp:txBody>
      <dsp:txXfrm>
        <a:off x="0" y="3642297"/>
        <a:ext cx="7980720" cy="1678950"/>
      </dsp:txXfrm>
    </dsp:sp>
    <dsp:sp modelId="{D60E5BAA-BA57-4680-A2E7-E8124F89EBA6}">
      <dsp:nvSpPr>
        <dsp:cNvPr id="0" name=""/>
        <dsp:cNvSpPr/>
      </dsp:nvSpPr>
      <dsp:spPr>
        <a:xfrm>
          <a:off x="399036" y="3450417"/>
          <a:ext cx="5586504" cy="38376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2ª de Corintios</a:t>
          </a:r>
          <a:endParaRPr lang="es-ES" sz="2000" kern="1200">
            <a:effectLst>
              <a:outerShdw blurRad="38100" dist="38100" dir="2700000" algn="tl">
                <a:srgbClr val="000000"/>
              </a:outerShdw>
            </a:effectLst>
          </a:endParaRPr>
        </a:p>
      </dsp:txBody>
      <dsp:txXfrm>
        <a:off x="417770" y="3469151"/>
        <a:ext cx="5549036"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27/06/2026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27/06/2026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EL MINISTERIO DE PABLO EN CORINTO</a:t>
            </a: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3373167" cy="338554"/>
          </a:xfrm>
          <a:prstGeom prst="rect">
            <a:avLst/>
          </a:prstGeom>
          <a:noFill/>
        </p:spPr>
        <p:txBody>
          <a:bodyPr wrap="none" rtlCol="0">
            <a:spAutoFit/>
          </a:bodyPr>
          <a:lstStyle/>
          <a:p>
            <a:r>
              <a:rPr lang="es-ES" sz="1600" b="1" dirty="0">
                <a:solidFill>
                  <a:srgbClr val="4F5F6E"/>
                </a:solidFill>
              </a:rPr>
              <a:t>Lección 1 para el 4 de julio de 2026</a:t>
            </a: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«Entonces el Señor dijo a Pablo en una visión nocturna: “No temas. Sigue hablando y no calles, que yo estoy contigo, y ninguno te podrá dañar; pues tengo mucho pueblo en esta ciudad”»</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(Hechos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188148165"/>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es-ES" sz="2000" b="1" dirty="0"/>
              <a:t>Después de la epístola a los romanos, las epístolas a los corintios son las epístolas más extensas escritas por Pablo.</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poder comprender correctamente su mensaje, debemos conocer primeramente el contexto en el que fueron escritas.</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dos epístolas que se han conservado fueron escritas con solo unas semanas de separación. En ellas encontramos consejos prácticos para resolver situaciones complicadas que surgen del roce entre los hermanos.</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LLAMADO DE PABLO</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631685"/>
            <a:ext cx="7705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“Pablo, apóstol (no de hombres ni por hombre, sino por Jesucristo y por Dios el Padre que lo resucitó de los muertos)” </a:t>
            </a:r>
            <a:r>
              <a:rPr lang="es-ES" sz="1400" b="1" dirty="0">
                <a:solidFill>
                  <a:schemeClr val="accent5">
                    <a:lumMod val="50000"/>
                  </a:schemeClr>
                </a:solidFill>
                <a:latin typeface="Comic Sans MS" panose="030F0702030302020204" pitchFamily="66" charset="0"/>
              </a:rPr>
              <a:t>(Gálatas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6" y="1462682"/>
            <a:ext cx="6648450" cy="1015663"/>
          </a:xfrm>
          <a:prstGeom prst="rect">
            <a:avLst/>
          </a:prstGeom>
          <a:noFill/>
        </p:spPr>
        <p:txBody>
          <a:bodyPr wrap="square" rtlCol="0">
            <a:spAutoFit/>
          </a:bodyPr>
          <a:lstStyle/>
          <a:p>
            <a:pPr>
              <a:spcBef>
                <a:spcPts val="600"/>
              </a:spcBef>
            </a:pPr>
            <a:r>
              <a:rPr lang="es-ES" sz="2000" b="1" dirty="0"/>
              <a:t>Además de los doce elegidos por Jesús, la Biblia menciona a otros apóstoles como Matías (</a:t>
            </a:r>
            <a:r>
              <a:rPr lang="es-ES" sz="2000" b="1" dirty="0" err="1"/>
              <a:t>Hch</a:t>
            </a:r>
            <a:r>
              <a:rPr lang="es-ES" sz="2000" b="1" dirty="0"/>
              <a:t>. 1:26), Bernabé (</a:t>
            </a:r>
            <a:r>
              <a:rPr lang="es-ES" sz="2000" b="1" dirty="0" err="1"/>
              <a:t>Hch</a:t>
            </a:r>
            <a:r>
              <a:rPr lang="es-ES" sz="2000" b="1" dirty="0"/>
              <a:t>. 14:4), Jacobo y Pablo (1Co. 15:7-9). </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53253164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a:spcBef>
                <a:spcPts val="600"/>
              </a:spcBef>
            </a:pPr>
            <a:r>
              <a:rPr lang="es-ES" sz="2000" b="1" dirty="0"/>
              <a:t>Desde el momento de su llamado, la vida de Pablo estuvo centrada en Jesús. Pensaba en Jesús, hablaba de Jesús, compartía a Jesús con todos.</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esta razón, desde el primer momento que llegó a Corinto, Jesús fue el centro de su mensaje (1Co. 2:2).</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 VIAJE A CORINTO</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“Después de estas cosas, Pablo salió de Atenas y fue a Corinto” </a:t>
            </a:r>
            <a:r>
              <a:rPr lang="es-ES" sz="1400" b="1" dirty="0">
                <a:solidFill>
                  <a:schemeClr val="accent4">
                    <a:lumMod val="75000"/>
                  </a:schemeClr>
                </a:solidFill>
                <a:latin typeface="Comic Sans MS" panose="030F0702030302020204" pitchFamily="66" charset="0"/>
              </a:rPr>
              <a:t>(Hechos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1015663"/>
          </a:xfrm>
          <a:prstGeom prst="rect">
            <a:avLst/>
          </a:prstGeom>
          <a:noFill/>
        </p:spPr>
        <p:txBody>
          <a:bodyPr wrap="square" rtlCol="0">
            <a:spAutoFit/>
          </a:bodyPr>
          <a:lstStyle/>
          <a:p>
            <a:pPr>
              <a:spcBef>
                <a:spcPts val="600"/>
              </a:spcBef>
            </a:pPr>
            <a:r>
              <a:rPr lang="es-ES" sz="2000" b="1" dirty="0"/>
              <a:t>En su segundo viaje misionero, Pablo fue obligado por el Espíritu Santo a ir a Europa (</a:t>
            </a:r>
            <a:r>
              <a:rPr lang="es-ES" sz="2000" b="1" dirty="0" err="1"/>
              <a:t>Hch</a:t>
            </a:r>
            <a:r>
              <a:rPr lang="es-ES" sz="2000" b="1" dirty="0"/>
              <a:t>. 16:6-10). Allí fue expulsado de Filipos (</a:t>
            </a:r>
            <a:r>
              <a:rPr lang="es-ES" sz="2000" b="1" dirty="0" err="1"/>
              <a:t>Hch</a:t>
            </a:r>
            <a:r>
              <a:rPr lang="es-ES" sz="2000" b="1" dirty="0"/>
              <a:t>. 16:12, 38-39), de Tesalónica (</a:t>
            </a:r>
            <a:r>
              <a:rPr lang="es-ES" sz="2000" b="1" dirty="0" err="1"/>
              <a:t>Hch</a:t>
            </a:r>
            <a:r>
              <a:rPr lang="es-ES" sz="2000" b="1" dirty="0"/>
              <a:t>. 17:1, 5, 9-10) y de Berea (</a:t>
            </a:r>
            <a:r>
              <a:rPr lang="es-ES" sz="2000" b="1" dirty="0" err="1"/>
              <a:t>Hch</a:t>
            </a:r>
            <a:r>
              <a:rPr lang="es-ES" sz="2000" b="1" dirty="0"/>
              <a:t>. 17:13-14).</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2104354"/>
            <a:ext cx="65876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Atenas, tras predicar a los judíos en la sinagoga y a los gentiles en la plaza, fue llamado a predicar en el Areópago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17:16-21). Tras un elocuente discurso, solo unos pocos aceptaron a Jesús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0" y="4328679"/>
            <a:ext cx="482763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Como era su costumbre, comenzó a predicar a los judíos en la sinagoga y luego a los gentiles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18:4-8). Durante su estancia en Corinto, y tras el “chasco” de Atenas, Pablo decidió no usar sabiduría humana, sino predicar solamente “a Jesucristo, y a éste crucificado. (1Co. 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6" y="3427793"/>
            <a:ext cx="65876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Dejando Atenas, Pablo fue a Corinto y se juntó con Aquila y Priscila, con los que trabajó haciendo tiendas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LA CIUDAD DE CORINTO</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1124949" y="609156"/>
            <a:ext cx="6884272"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“por cierto que hay muchos «dioses» y muchos «señores»” </a:t>
            </a:r>
            <a:r>
              <a:rPr lang="es-ES" sz="1400" b="1" dirty="0">
                <a:solidFill>
                  <a:schemeClr val="accent6">
                    <a:lumMod val="75000"/>
                  </a:schemeClr>
                </a:solidFill>
                <a:latin typeface="Comic Sans MS" panose="030F0702030302020204" pitchFamily="66" charset="0"/>
              </a:rPr>
              <a:t>(1ª de Corintios 8:5b </a:t>
            </a:r>
            <a:r>
              <a:rPr lang="es-ES" sz="1100" b="1" dirty="0" err="1">
                <a:solidFill>
                  <a:schemeClr val="accent6">
                    <a:lumMod val="75000"/>
                  </a:schemeClr>
                </a:solidFill>
                <a:latin typeface="Comic Sans MS" panose="030F0702030302020204" pitchFamily="66" charset="0"/>
              </a:rPr>
              <a:t>NVI</a:t>
            </a:r>
            <a:r>
              <a:rPr lang="es-ES" sz="1400" b="1" dirty="0">
                <a:solidFill>
                  <a:schemeClr val="accent6">
                    <a:lumMod val="75000"/>
                  </a:schemeClr>
                </a:solidFill>
                <a:latin typeface="Comic Sans MS" panose="030F0702030302020204" pitchFamily="66" charset="0"/>
              </a:rPr>
              <a:t>)</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a:spcBef>
                <a:spcPts val="600"/>
              </a:spcBef>
            </a:pPr>
            <a:r>
              <a:rPr lang="es-ES" sz="2000" b="1" dirty="0"/>
              <a:t>Corinto fue arrasada por Roma en 146 a.C. Posteriormente, Julio César envió una colonia de veteranos y hombres libres en 46 a.C. Finalmente, la ciudad se recuperó completamente en 44 a.C. Cuando Pablo la visitó ya era un importante centro comercial.</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07777"/>
            </a:xfrm>
            <a:prstGeom prst="rect">
              <a:avLst/>
            </a:prstGeom>
            <a:noFill/>
          </p:spPr>
          <p:txBody>
            <a:bodyPr wrap="square" rtlCol="0">
              <a:spAutoFit/>
            </a:bodyPr>
            <a:lstStyle/>
            <a:p>
              <a:r>
                <a:rPr lang="es-ES" sz="1400" b="1" dirty="0">
                  <a:solidFill>
                    <a:schemeClr val="bg1"/>
                  </a:solidFill>
                  <a:effectLst>
                    <a:outerShdw blurRad="38100" dist="38100" dir="2700000" algn="tl">
                      <a:srgbClr val="000000"/>
                    </a:outerShdw>
                  </a:effectLst>
                </a:rPr>
                <a:t>Corinto</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Lequeo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Céncreas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95177"/>
            <a:ext cx="4139419" cy="2246769"/>
          </a:xfrm>
          <a:prstGeom prst="rect">
            <a:avLst/>
          </a:prstGeom>
          <a:noFill/>
        </p:spPr>
        <p:txBody>
          <a:bodyPr wrap="square">
            <a:spAutoFit/>
          </a:bodyPr>
          <a:lstStyle/>
          <a:p>
            <a:pPr>
              <a:spcBef>
                <a:spcPts val="600"/>
              </a:spcBef>
            </a:pPr>
            <a:r>
              <a:rPr lang="es-ES" sz="2000" b="1" dirty="0"/>
              <a:t>La idolatría y la inmoralidad sexual llenaban la ciudad y permeaban su cultura. Gran parte de los mensajes de Pablo a los corintios intenta erradicar estos problemas que estaban introduciéndose en la iglesia.</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actividad comercial permitió a Pablo trabajar como fabricante de carpas. Pero la riqueza de Corinto (que rivalizaba con la de Atenas) tenía varias desventajas.</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importancia de Corinto radicaba en su ubicación, en el istmo de Corinto, abastecida por dos importantes puertos comerciales: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Lequeo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de Corinto; y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Céncreas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Sarónico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LOS CORINTIOS</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“Entonces el Señor dijo a Pablo en visión de noche: No temas, sino habla, y no calles” </a:t>
            </a:r>
            <a:r>
              <a:rPr lang="es-ES" sz="1400" b="1" dirty="0">
                <a:solidFill>
                  <a:schemeClr val="accent6">
                    <a:lumMod val="75000"/>
                  </a:schemeClr>
                </a:solidFill>
                <a:latin typeface="Comic Sans MS" panose="030F0702030302020204" pitchFamily="66" charset="0"/>
              </a:rPr>
              <a:t>(Hechos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7" y="1364724"/>
            <a:ext cx="6514755" cy="1323439"/>
          </a:xfrm>
          <a:prstGeom prst="rect">
            <a:avLst/>
          </a:prstGeom>
          <a:noFill/>
        </p:spPr>
        <p:txBody>
          <a:bodyPr wrap="square" rtlCol="0">
            <a:spAutoFit/>
          </a:bodyPr>
          <a:lstStyle/>
          <a:p>
            <a:pPr>
              <a:spcBef>
                <a:spcPts val="600"/>
              </a:spcBef>
            </a:pPr>
            <a:r>
              <a:rPr lang="es-ES" sz="2000" b="1" dirty="0"/>
              <a:t>Los judíos de Corinto rechazaron el mensaje, lo que obligó a Pablo a abandonar la sinagoga y comenzar a reunirse con los gentiles en una casa adyacente a la sinagoga (</a:t>
            </a:r>
            <a:r>
              <a:rPr lang="es-ES" sz="2000" b="1" dirty="0" err="1"/>
              <a:t>Hch</a:t>
            </a:r>
            <a:r>
              <a:rPr lang="es-ES" sz="2000" b="1" dirty="0"/>
              <a:t>.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9506" y="4417203"/>
            <a:ext cx="6416778" cy="1323439"/>
          </a:xfrm>
          <a:prstGeom prst="rect">
            <a:avLst/>
          </a:prstGeom>
          <a:noFill/>
        </p:spPr>
        <p:txBody>
          <a:bodyPr wrap="square">
            <a:spAutoFit/>
          </a:bodyPr>
          <a:lstStyle/>
          <a:p>
            <a:pPr>
              <a:spcBef>
                <a:spcPts val="600"/>
              </a:spcBef>
            </a:pPr>
            <a:r>
              <a:rPr lang="es-ES" sz="2000" b="1" dirty="0"/>
              <a:t>En ese momento, Jesús apareció en una visión nocturna para animar a Pablo a seguir con su tarea entre los corintios, asegurándole que había muchos que recibirían el mensaje (</a:t>
            </a:r>
            <a:r>
              <a:rPr lang="es-ES" sz="2000" b="1" dirty="0" err="1"/>
              <a:t>Hch</a:t>
            </a:r>
            <a:r>
              <a:rPr lang="es-ES" sz="2000" b="1" dirty="0"/>
              <a:t>.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1015663"/>
          </a:xfrm>
          <a:prstGeom prst="rect">
            <a:avLst/>
          </a:prstGeom>
          <a:noFill/>
        </p:spPr>
        <p:txBody>
          <a:bodyPr wrap="square">
            <a:spAutoFit/>
          </a:bodyPr>
          <a:lstStyle/>
          <a:p>
            <a:pPr>
              <a:spcBef>
                <a:spcPts val="600"/>
              </a:spcBef>
            </a:pPr>
            <a:r>
              <a:rPr lang="es-ES" sz="2000" b="1" dirty="0"/>
              <a:t>Fortalecido por esta visión, Pablo permaneció en Corinto un año y medio (</a:t>
            </a:r>
            <a:r>
              <a:rPr lang="es-ES" sz="2000" b="1" dirty="0" err="1"/>
              <a:t>Hch</a:t>
            </a:r>
            <a:r>
              <a:rPr lang="es-ES" sz="2000" b="1" dirty="0"/>
              <a:t>. 18:11). Finalmente, los judíos llevaron a Pablo ante los tribunales (</a:t>
            </a:r>
            <a:r>
              <a:rPr lang="es-ES" sz="2000" b="1" dirty="0" err="1"/>
              <a:t>Hch</a:t>
            </a:r>
            <a:r>
              <a:rPr lang="es-ES" sz="2000" b="1" dirty="0"/>
              <a:t>. 18:12-13). Cuando salió de Corinto, se había creado una importante iglesia (</a:t>
            </a:r>
            <a:r>
              <a:rPr lang="es-ES" sz="2000" b="1" dirty="0" err="1"/>
              <a:t>Hch</a:t>
            </a:r>
            <a:r>
              <a:rPr lang="es-ES" sz="2000" b="1" dirty="0"/>
              <a:t>.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79506" y="2737075"/>
            <a:ext cx="620046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depravación que presenciaba entre los gentiles, y el desprecio e insulto de los judíos, le causaban gran angustia de espíritu. Dudaba de la prudencia de tratar de edificar una iglesia con el material que encontraba allí” </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(E. G. W. HAp. p. 203)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LAS CARTAS A LOS CORINTIOS</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“Porque he sido informado acerca de vosotros, hermanos míos, por los de Cloé, que hay entre vosotros contiendas”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211310958"/>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093702"/>
          </a:xfrm>
          <a:prstGeom prst="rect">
            <a:avLst/>
          </a:prstGeom>
          <a:noFill/>
        </p:spPr>
        <p:txBody>
          <a:bodyPr wrap="square">
            <a:spAutoFit/>
          </a:bodyPr>
          <a:lstStyle/>
          <a:p>
            <a:pPr>
              <a:spcBef>
                <a:spcPts val="600"/>
              </a:spcBef>
            </a:pPr>
            <a:r>
              <a:rPr lang="es-ES" sz="2500" b="1" dirty="0">
                <a:latin typeface="Constantia" panose="02030602050306030303" pitchFamily="18" charset="0"/>
              </a:rPr>
              <a:t>“Los mensajeros de Dios en las grandes ciudades no deben desalentarse por la impiedad, la injusticia y la depravación que son llamados a arrostrar mientras tratan de proclamar las gratas nuevas de salvación. El Señor quisiera alentar a todos los que así trabajan con el mismo mensaje que dio al apóstol Pablo en la impía ciudad de Corinto: “No temas, sino habla, y no calles: porque yo estoy contigo, y ninguno te podrá hacer mal; porque yo tengo mucho pueblo en esta ciudad.” Hechos 18:9, 10. […] En toda ciudad, por muy llena que esté de violencia y de crímenes, hay muchos que con la debida enseñanza pueden aprender a seguir a Jesús. A miles puede comunicarse así la verdad salvadora, e inducirlos a recibir a Cristo como su Salvador personal”</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7275612" y="6000443"/>
            <a:ext cx="3181064" cy="338554"/>
          </a:xfrm>
          <a:prstGeom prst="rect">
            <a:avLst/>
          </a:prstGeom>
          <a:noFill/>
        </p:spPr>
        <p:txBody>
          <a:bodyPr wrap="none" rtlCol="0">
            <a:spAutoFit/>
          </a:bodyPr>
          <a:lstStyle/>
          <a:p>
            <a:pPr algn="r"/>
            <a:r>
              <a:rPr lang="es-ES" sz="1600" b="1" dirty="0"/>
              <a:t>E. G. W. (Profetas y reyes, p. 207)</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TotalTime>
  <Words>1307</Words>
  <Application>Microsoft Office PowerPoint</Application>
  <PresentationFormat>Widescreen</PresentationFormat>
  <Paragraphs>55</Paragraphs>
  <Slides>9</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vt:i4>
      </vt:variant>
    </vt:vector>
  </HeadingPairs>
  <TitlesOfParts>
    <vt:vector size="15" baseType="lpstr">
      <vt:lpstr>Constantia</vt:lpstr>
      <vt:lpstr>Aptos</vt:lpstr>
      <vt:lpstr>Comic Sans MS</vt:lpstr>
      <vt:lpstr>Arial</vt:lpstr>
      <vt:lpstr>Aptos Display</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47</cp:revision>
  <dcterms:created xsi:type="dcterms:W3CDTF">2026-05-17T15:56:03Z</dcterms:created>
  <dcterms:modified xsi:type="dcterms:W3CDTF">2026-06-27T21:16:08Z</dcterms:modified>
</cp:coreProperties>
</file>