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8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Constantia" panose="02030602050306030303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B79D"/>
    <a:srgbClr val="CC380E"/>
    <a:srgbClr val="1AAB0A"/>
    <a:srgbClr val="9A1D00"/>
    <a:srgbClr val="AC2100"/>
    <a:srgbClr val="661C03"/>
    <a:srgbClr val="B226A9"/>
    <a:srgbClr val="54585F"/>
    <a:srgbClr val="642A44"/>
    <a:srgbClr val="906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8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990E4D-4C69-4B7E-A765-DD49E5ED3A53}" type="doc">
      <dgm:prSet loTypeId="urn:microsoft.com/office/officeart/2005/8/layout/pList1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5BF28CB-DB48-427E-BAE1-0DDE80DC8407}">
      <dgm:prSet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pt-BR" b="1" dirty="0">
              <a:solidFill>
                <a:schemeClr val="accent5">
                  <a:lumMod val="50000"/>
                </a:schemeClr>
              </a:solidFill>
            </a:rPr>
            <a:t>Os filhos de Eli ouviram o pai, mas não o obedeceram. </a:t>
          </a:r>
          <a:r>
            <a:rPr lang="es-ES" b="1" dirty="0">
              <a:solidFill>
                <a:schemeClr val="accent5">
                  <a:lumMod val="50000"/>
                </a:schemeClr>
              </a:solidFill>
            </a:rPr>
            <a:t>(1S. 2:22-25)</a:t>
          </a:r>
          <a:endParaRPr lang="es-ES" dirty="0">
            <a:solidFill>
              <a:schemeClr val="accent5">
                <a:lumMod val="50000"/>
              </a:schemeClr>
            </a:solidFill>
          </a:endParaRPr>
        </a:p>
      </dgm:t>
    </dgm:pt>
    <dgm:pt modelId="{FFD5C2E8-8D10-4A7F-8EA0-8AAABC9040C3}" type="parTrans" cxnId="{FD4E89A6-D0DE-4C73-9A25-65CD66F52181}">
      <dgm:prSet/>
      <dgm:spPr/>
      <dgm:t>
        <a:bodyPr/>
        <a:lstStyle/>
        <a:p>
          <a:endParaRPr lang="es-ES">
            <a:solidFill>
              <a:schemeClr val="accent5">
                <a:lumMod val="50000"/>
              </a:schemeClr>
            </a:solidFill>
          </a:endParaRPr>
        </a:p>
      </dgm:t>
    </dgm:pt>
    <dgm:pt modelId="{765C6579-66D7-40F7-9EF3-9325CF2B07D0}" type="sibTrans" cxnId="{FD4E89A6-D0DE-4C73-9A25-65CD66F52181}">
      <dgm:prSet/>
      <dgm:spPr/>
      <dgm:t>
        <a:bodyPr/>
        <a:lstStyle/>
        <a:p>
          <a:endParaRPr lang="es-ES">
            <a:solidFill>
              <a:schemeClr val="accent5">
                <a:lumMod val="50000"/>
              </a:schemeClr>
            </a:solidFill>
          </a:endParaRPr>
        </a:p>
      </dgm:t>
    </dgm:pt>
    <dgm:pt modelId="{6634DA48-15CB-4B3F-A69B-392396356861}">
      <dgm:prSet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pt-BR" b="1" dirty="0">
              <a:solidFill>
                <a:schemeClr val="accent5">
                  <a:lumMod val="50000"/>
                </a:schemeClr>
              </a:solidFill>
            </a:rPr>
            <a:t>Eli ouviu a voz do profeta, mas obedeceu em parte.</a:t>
          </a:r>
          <a:r>
            <a:rPr lang="es-ES" b="1" dirty="0">
              <a:solidFill>
                <a:schemeClr val="accent5">
                  <a:lumMod val="50000"/>
                </a:schemeClr>
              </a:solidFill>
            </a:rPr>
            <a:t> (1S. 2:27-36; 3:13)</a:t>
          </a:r>
          <a:endParaRPr lang="es-ES" dirty="0">
            <a:solidFill>
              <a:schemeClr val="accent5">
                <a:lumMod val="50000"/>
              </a:schemeClr>
            </a:solidFill>
          </a:endParaRPr>
        </a:p>
      </dgm:t>
    </dgm:pt>
    <dgm:pt modelId="{44604016-279B-49C5-B7CA-18EB2D806442}" type="parTrans" cxnId="{BE30F773-C0D1-4D72-9BB5-7F6EC20B7F77}">
      <dgm:prSet/>
      <dgm:spPr/>
      <dgm:t>
        <a:bodyPr/>
        <a:lstStyle/>
        <a:p>
          <a:endParaRPr lang="es-ES">
            <a:solidFill>
              <a:schemeClr val="accent5">
                <a:lumMod val="50000"/>
              </a:schemeClr>
            </a:solidFill>
          </a:endParaRPr>
        </a:p>
      </dgm:t>
    </dgm:pt>
    <dgm:pt modelId="{69558516-524F-4801-B80B-6ACC50D90B36}" type="sibTrans" cxnId="{BE30F773-C0D1-4D72-9BB5-7F6EC20B7F77}">
      <dgm:prSet/>
      <dgm:spPr/>
      <dgm:t>
        <a:bodyPr/>
        <a:lstStyle/>
        <a:p>
          <a:endParaRPr lang="es-ES">
            <a:solidFill>
              <a:schemeClr val="accent5">
                <a:lumMod val="50000"/>
              </a:schemeClr>
            </a:solidFill>
          </a:endParaRPr>
        </a:p>
      </dgm:t>
    </dgm:pt>
    <dgm:pt modelId="{41E26AE6-147B-43AB-990B-B77785BC6C89}">
      <dgm:prSet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pt-BR" b="1" noProof="0" dirty="0">
              <a:solidFill>
                <a:schemeClr val="accent5">
                  <a:lumMod val="50000"/>
                </a:schemeClr>
              </a:solidFill>
            </a:rPr>
            <a:t>Samuel escutou a voz de Deus, e obedeceu</a:t>
          </a:r>
          <a:br>
            <a:rPr lang="pt-BR" b="1" noProof="0" dirty="0">
              <a:solidFill>
                <a:schemeClr val="accent5">
                  <a:lumMod val="50000"/>
                </a:schemeClr>
              </a:solidFill>
            </a:rPr>
          </a:br>
          <a:r>
            <a:rPr lang="pt-BR" b="1" noProof="0" dirty="0">
              <a:solidFill>
                <a:schemeClr val="accent5">
                  <a:lumMod val="50000"/>
                </a:schemeClr>
              </a:solidFill>
            </a:rPr>
            <a:t>(1S. 3:10-11, 15-19)</a:t>
          </a:r>
          <a:endParaRPr lang="pt-BR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279818D6-2200-4CA3-8ECA-A9CBA1551089}" type="parTrans" cxnId="{54948A57-28CC-40A3-B453-5AA7D22216D7}">
      <dgm:prSet/>
      <dgm:spPr/>
      <dgm:t>
        <a:bodyPr/>
        <a:lstStyle/>
        <a:p>
          <a:endParaRPr lang="es-ES">
            <a:solidFill>
              <a:schemeClr val="accent5">
                <a:lumMod val="50000"/>
              </a:schemeClr>
            </a:solidFill>
          </a:endParaRPr>
        </a:p>
      </dgm:t>
    </dgm:pt>
    <dgm:pt modelId="{1C51B992-BE5D-4677-A862-44B458441BE9}" type="sibTrans" cxnId="{54948A57-28CC-40A3-B453-5AA7D22216D7}">
      <dgm:prSet/>
      <dgm:spPr/>
      <dgm:t>
        <a:bodyPr/>
        <a:lstStyle/>
        <a:p>
          <a:endParaRPr lang="es-ES">
            <a:solidFill>
              <a:schemeClr val="accent5">
                <a:lumMod val="50000"/>
              </a:schemeClr>
            </a:solidFill>
          </a:endParaRPr>
        </a:p>
      </dgm:t>
    </dgm:pt>
    <dgm:pt modelId="{D4E98293-2607-493C-9F98-D5284FF2A2F0}" type="pres">
      <dgm:prSet presAssocID="{07990E4D-4C69-4B7E-A765-DD49E5ED3A53}" presName="Name0" presStyleCnt="0">
        <dgm:presLayoutVars>
          <dgm:dir/>
          <dgm:resizeHandles val="exact"/>
        </dgm:presLayoutVars>
      </dgm:prSet>
      <dgm:spPr/>
    </dgm:pt>
    <dgm:pt modelId="{9A3E6FF4-DE0D-49CD-910C-D13188EAC66F}" type="pres">
      <dgm:prSet presAssocID="{D5BF28CB-DB48-427E-BAE1-0DDE80DC8407}" presName="compNode" presStyleCnt="0"/>
      <dgm:spPr/>
    </dgm:pt>
    <dgm:pt modelId="{012CA1B2-A590-48A5-91C2-652C20244A5B}" type="pres">
      <dgm:prSet presAssocID="{D5BF28CB-DB48-427E-BAE1-0DDE80DC8407}" presName="pictRect" presStyleLbl="nod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AB367E80-B6D2-4ED2-88FE-29F04BC221D8}" type="pres">
      <dgm:prSet presAssocID="{D5BF28CB-DB48-427E-BAE1-0DDE80DC8407}" presName="textRect" presStyleLbl="revTx" presStyleIdx="0" presStyleCnt="3">
        <dgm:presLayoutVars>
          <dgm:bulletEnabled val="1"/>
        </dgm:presLayoutVars>
      </dgm:prSet>
      <dgm:spPr/>
    </dgm:pt>
    <dgm:pt modelId="{0860CEFD-0ACB-4CA6-A850-02846B0C293D}" type="pres">
      <dgm:prSet presAssocID="{765C6579-66D7-40F7-9EF3-9325CF2B07D0}" presName="sibTrans" presStyleLbl="sibTrans2D1" presStyleIdx="0" presStyleCnt="0"/>
      <dgm:spPr/>
    </dgm:pt>
    <dgm:pt modelId="{C9B657CE-D9D2-4C9A-8C64-70472A9F3AD5}" type="pres">
      <dgm:prSet presAssocID="{6634DA48-15CB-4B3F-A69B-392396356861}" presName="compNode" presStyleCnt="0"/>
      <dgm:spPr/>
    </dgm:pt>
    <dgm:pt modelId="{D005904D-D365-402A-9A2D-64118414C12D}" type="pres">
      <dgm:prSet presAssocID="{6634DA48-15CB-4B3F-A69B-392396356861}" presName="pictRect" presStyleLbl="nod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63030DC9-12B6-47BF-9439-1D2A6237203E}" type="pres">
      <dgm:prSet presAssocID="{6634DA48-15CB-4B3F-A69B-392396356861}" presName="textRect" presStyleLbl="revTx" presStyleIdx="1" presStyleCnt="3">
        <dgm:presLayoutVars>
          <dgm:bulletEnabled val="1"/>
        </dgm:presLayoutVars>
      </dgm:prSet>
      <dgm:spPr/>
    </dgm:pt>
    <dgm:pt modelId="{155F869A-018E-4BD1-B0E4-DD94EDB6EDAA}" type="pres">
      <dgm:prSet presAssocID="{69558516-524F-4801-B80B-6ACC50D90B36}" presName="sibTrans" presStyleLbl="sibTrans2D1" presStyleIdx="0" presStyleCnt="0"/>
      <dgm:spPr/>
    </dgm:pt>
    <dgm:pt modelId="{27041410-2A76-4EC8-AF8D-B1A67AA3D2D3}" type="pres">
      <dgm:prSet presAssocID="{41E26AE6-147B-43AB-990B-B77785BC6C89}" presName="compNode" presStyleCnt="0"/>
      <dgm:spPr/>
    </dgm:pt>
    <dgm:pt modelId="{CC029DD3-1412-42B0-8BC6-E831FD5E28F5}" type="pres">
      <dgm:prSet presAssocID="{41E26AE6-147B-43AB-990B-B77785BC6C89}" presName="pictRect" presStyleLbl="nod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17AE0781-105F-4BB1-8235-0BE48F9A55B6}" type="pres">
      <dgm:prSet presAssocID="{41E26AE6-147B-43AB-990B-B77785BC6C89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5C39612D-7B99-4D8F-8B42-A19D11369A82}" type="presOf" srcId="{69558516-524F-4801-B80B-6ACC50D90B36}" destId="{155F869A-018E-4BD1-B0E4-DD94EDB6EDAA}" srcOrd="0" destOrd="0" presId="urn:microsoft.com/office/officeart/2005/8/layout/pList1"/>
    <dgm:cxn modelId="{4EABCB40-942B-48B1-ACD3-8CFED70023DE}" type="presOf" srcId="{07990E4D-4C69-4B7E-A765-DD49E5ED3A53}" destId="{D4E98293-2607-493C-9F98-D5284FF2A2F0}" srcOrd="0" destOrd="0" presId="urn:microsoft.com/office/officeart/2005/8/layout/pList1"/>
    <dgm:cxn modelId="{18749F5F-550B-457D-83E1-5778EAE63025}" type="presOf" srcId="{D5BF28CB-DB48-427E-BAE1-0DDE80DC8407}" destId="{AB367E80-B6D2-4ED2-88FE-29F04BC221D8}" srcOrd="0" destOrd="0" presId="urn:microsoft.com/office/officeart/2005/8/layout/pList1"/>
    <dgm:cxn modelId="{BE30F773-C0D1-4D72-9BB5-7F6EC20B7F77}" srcId="{07990E4D-4C69-4B7E-A765-DD49E5ED3A53}" destId="{6634DA48-15CB-4B3F-A69B-392396356861}" srcOrd="1" destOrd="0" parTransId="{44604016-279B-49C5-B7CA-18EB2D806442}" sibTransId="{69558516-524F-4801-B80B-6ACC50D90B36}"/>
    <dgm:cxn modelId="{54948A57-28CC-40A3-B453-5AA7D22216D7}" srcId="{07990E4D-4C69-4B7E-A765-DD49E5ED3A53}" destId="{41E26AE6-147B-43AB-990B-B77785BC6C89}" srcOrd="2" destOrd="0" parTransId="{279818D6-2200-4CA3-8ECA-A9CBA1551089}" sibTransId="{1C51B992-BE5D-4677-A862-44B458441BE9}"/>
    <dgm:cxn modelId="{FD4E89A6-D0DE-4C73-9A25-65CD66F52181}" srcId="{07990E4D-4C69-4B7E-A765-DD49E5ED3A53}" destId="{D5BF28CB-DB48-427E-BAE1-0DDE80DC8407}" srcOrd="0" destOrd="0" parTransId="{FFD5C2E8-8D10-4A7F-8EA0-8AAABC9040C3}" sibTransId="{765C6579-66D7-40F7-9EF3-9325CF2B07D0}"/>
    <dgm:cxn modelId="{B02711B0-0030-4A5A-834C-B4792F2030EB}" type="presOf" srcId="{6634DA48-15CB-4B3F-A69B-392396356861}" destId="{63030DC9-12B6-47BF-9439-1D2A6237203E}" srcOrd="0" destOrd="0" presId="urn:microsoft.com/office/officeart/2005/8/layout/pList1"/>
    <dgm:cxn modelId="{38A5F7EA-6B6A-467F-9644-426B8BBD6298}" type="presOf" srcId="{41E26AE6-147B-43AB-990B-B77785BC6C89}" destId="{17AE0781-105F-4BB1-8235-0BE48F9A55B6}" srcOrd="0" destOrd="0" presId="urn:microsoft.com/office/officeart/2005/8/layout/pList1"/>
    <dgm:cxn modelId="{677E8AFD-7113-4A80-8EFD-FC8153C89C2E}" type="presOf" srcId="{765C6579-66D7-40F7-9EF3-9325CF2B07D0}" destId="{0860CEFD-0ACB-4CA6-A850-02846B0C293D}" srcOrd="0" destOrd="0" presId="urn:microsoft.com/office/officeart/2005/8/layout/pList1"/>
    <dgm:cxn modelId="{ECBEC5FF-0C80-4DFC-ADB9-AC2454882992}" type="presParOf" srcId="{D4E98293-2607-493C-9F98-D5284FF2A2F0}" destId="{9A3E6FF4-DE0D-49CD-910C-D13188EAC66F}" srcOrd="0" destOrd="0" presId="urn:microsoft.com/office/officeart/2005/8/layout/pList1"/>
    <dgm:cxn modelId="{A9523906-81B7-4210-BC56-43B032E8D06C}" type="presParOf" srcId="{9A3E6FF4-DE0D-49CD-910C-D13188EAC66F}" destId="{012CA1B2-A590-48A5-91C2-652C20244A5B}" srcOrd="0" destOrd="0" presId="urn:microsoft.com/office/officeart/2005/8/layout/pList1"/>
    <dgm:cxn modelId="{AC294E10-588B-4FBF-BD63-836A6FD8B79B}" type="presParOf" srcId="{9A3E6FF4-DE0D-49CD-910C-D13188EAC66F}" destId="{AB367E80-B6D2-4ED2-88FE-29F04BC221D8}" srcOrd="1" destOrd="0" presId="urn:microsoft.com/office/officeart/2005/8/layout/pList1"/>
    <dgm:cxn modelId="{5420A64E-501C-40B1-96DD-839C4BBB75A1}" type="presParOf" srcId="{D4E98293-2607-493C-9F98-D5284FF2A2F0}" destId="{0860CEFD-0ACB-4CA6-A850-02846B0C293D}" srcOrd="1" destOrd="0" presId="urn:microsoft.com/office/officeart/2005/8/layout/pList1"/>
    <dgm:cxn modelId="{26FA7A96-E721-48A8-9A9A-BB0A05601DCB}" type="presParOf" srcId="{D4E98293-2607-493C-9F98-D5284FF2A2F0}" destId="{C9B657CE-D9D2-4C9A-8C64-70472A9F3AD5}" srcOrd="2" destOrd="0" presId="urn:microsoft.com/office/officeart/2005/8/layout/pList1"/>
    <dgm:cxn modelId="{504B229C-DA07-4B40-AC74-81378169AE6C}" type="presParOf" srcId="{C9B657CE-D9D2-4C9A-8C64-70472A9F3AD5}" destId="{D005904D-D365-402A-9A2D-64118414C12D}" srcOrd="0" destOrd="0" presId="urn:microsoft.com/office/officeart/2005/8/layout/pList1"/>
    <dgm:cxn modelId="{A6347179-9010-4D66-BBC0-FFDF52936AE8}" type="presParOf" srcId="{C9B657CE-D9D2-4C9A-8C64-70472A9F3AD5}" destId="{63030DC9-12B6-47BF-9439-1D2A6237203E}" srcOrd="1" destOrd="0" presId="urn:microsoft.com/office/officeart/2005/8/layout/pList1"/>
    <dgm:cxn modelId="{B3E5C1A8-2EB4-4CE5-92E3-08A540E1EFE5}" type="presParOf" srcId="{D4E98293-2607-493C-9F98-D5284FF2A2F0}" destId="{155F869A-018E-4BD1-B0E4-DD94EDB6EDAA}" srcOrd="3" destOrd="0" presId="urn:microsoft.com/office/officeart/2005/8/layout/pList1"/>
    <dgm:cxn modelId="{D917F553-1676-493B-8A02-264AFB8D2A44}" type="presParOf" srcId="{D4E98293-2607-493C-9F98-D5284FF2A2F0}" destId="{27041410-2A76-4EC8-AF8D-B1A67AA3D2D3}" srcOrd="4" destOrd="0" presId="urn:microsoft.com/office/officeart/2005/8/layout/pList1"/>
    <dgm:cxn modelId="{ABBF9DBE-3146-4AF5-94B0-8F1A7EBBD933}" type="presParOf" srcId="{27041410-2A76-4EC8-AF8D-B1A67AA3D2D3}" destId="{CC029DD3-1412-42B0-8BC6-E831FD5E28F5}" srcOrd="0" destOrd="0" presId="urn:microsoft.com/office/officeart/2005/8/layout/pList1"/>
    <dgm:cxn modelId="{9C64CC55-F91E-4D30-8B82-9E1FA702C247}" type="presParOf" srcId="{27041410-2A76-4EC8-AF8D-B1A67AA3D2D3}" destId="{17AE0781-105F-4BB1-8235-0BE48F9A55B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CA1B2-A590-48A5-91C2-652C20244A5B}">
      <dsp:nvSpPr>
        <dsp:cNvPr id="0" name=""/>
        <dsp:cNvSpPr/>
      </dsp:nvSpPr>
      <dsp:spPr>
        <a:xfrm>
          <a:off x="193910" y="967"/>
          <a:ext cx="2625245" cy="1808794"/>
        </a:xfrm>
        <a:prstGeom prst="round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367E80-B6D2-4ED2-88FE-29F04BC221D8}">
      <dsp:nvSpPr>
        <dsp:cNvPr id="0" name=""/>
        <dsp:cNvSpPr/>
      </dsp:nvSpPr>
      <dsp:spPr>
        <a:xfrm>
          <a:off x="193910" y="1809761"/>
          <a:ext cx="2625245" cy="973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chemeClr val="accent5">
                  <a:lumMod val="50000"/>
                </a:schemeClr>
              </a:solidFill>
            </a:rPr>
            <a:t>Os filhos de Eli ouviram o pai, mas não o obedeceram. </a:t>
          </a:r>
          <a:r>
            <a:rPr lang="es-ES" sz="1700" b="1" kern="1200" dirty="0">
              <a:solidFill>
                <a:schemeClr val="accent5">
                  <a:lumMod val="50000"/>
                </a:schemeClr>
              </a:solidFill>
            </a:rPr>
            <a:t>(1S. 2:22-25)</a:t>
          </a:r>
          <a:endParaRPr lang="es-ES" sz="17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93910" y="1809761"/>
        <a:ext cx="2625245" cy="973966"/>
      </dsp:txXfrm>
    </dsp:sp>
    <dsp:sp modelId="{D005904D-D365-402A-9A2D-64118414C12D}">
      <dsp:nvSpPr>
        <dsp:cNvPr id="0" name=""/>
        <dsp:cNvSpPr/>
      </dsp:nvSpPr>
      <dsp:spPr>
        <a:xfrm>
          <a:off x="3081790" y="967"/>
          <a:ext cx="2625245" cy="1808794"/>
        </a:xfrm>
        <a:prstGeom prst="round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030DC9-12B6-47BF-9439-1D2A6237203E}">
      <dsp:nvSpPr>
        <dsp:cNvPr id="0" name=""/>
        <dsp:cNvSpPr/>
      </dsp:nvSpPr>
      <dsp:spPr>
        <a:xfrm>
          <a:off x="3081790" y="1809761"/>
          <a:ext cx="2625245" cy="973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chemeClr val="accent5">
                  <a:lumMod val="50000"/>
                </a:schemeClr>
              </a:solidFill>
            </a:rPr>
            <a:t>Eli ouviu a voz do profeta, mas obedeceu em parte.</a:t>
          </a:r>
          <a:r>
            <a:rPr lang="es-ES" sz="1700" b="1" kern="1200" dirty="0">
              <a:solidFill>
                <a:schemeClr val="accent5">
                  <a:lumMod val="50000"/>
                </a:schemeClr>
              </a:solidFill>
            </a:rPr>
            <a:t> (1S. 2:27-36; 3:13)</a:t>
          </a:r>
          <a:endParaRPr lang="es-ES" sz="17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081790" y="1809761"/>
        <a:ext cx="2625245" cy="973966"/>
      </dsp:txXfrm>
    </dsp:sp>
    <dsp:sp modelId="{CC029DD3-1412-42B0-8BC6-E831FD5E28F5}">
      <dsp:nvSpPr>
        <dsp:cNvPr id="0" name=""/>
        <dsp:cNvSpPr/>
      </dsp:nvSpPr>
      <dsp:spPr>
        <a:xfrm>
          <a:off x="5969670" y="967"/>
          <a:ext cx="2625245" cy="1808794"/>
        </a:xfrm>
        <a:prstGeom prst="roundRect">
          <a:avLst/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AE0781-105F-4BB1-8235-0BE48F9A55B6}">
      <dsp:nvSpPr>
        <dsp:cNvPr id="0" name=""/>
        <dsp:cNvSpPr/>
      </dsp:nvSpPr>
      <dsp:spPr>
        <a:xfrm>
          <a:off x="5969670" y="1809761"/>
          <a:ext cx="2625245" cy="973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noProof="0" dirty="0">
              <a:solidFill>
                <a:schemeClr val="accent5">
                  <a:lumMod val="50000"/>
                </a:schemeClr>
              </a:solidFill>
            </a:rPr>
            <a:t>Samuel escutou a voz de Deus, e obedeceu</a:t>
          </a:r>
          <a:br>
            <a:rPr lang="pt-BR" sz="1700" b="1" kern="1200" noProof="0" dirty="0">
              <a:solidFill>
                <a:schemeClr val="accent5">
                  <a:lumMod val="50000"/>
                </a:schemeClr>
              </a:solidFill>
            </a:rPr>
          </a:br>
          <a:r>
            <a:rPr lang="pt-BR" sz="1700" b="1" kern="1200" noProof="0" dirty="0">
              <a:solidFill>
                <a:schemeClr val="accent5">
                  <a:lumMod val="50000"/>
                </a:schemeClr>
              </a:solidFill>
            </a:rPr>
            <a:t>(1S. 3:10-11, 15-19)</a:t>
          </a:r>
          <a:endParaRPr lang="pt-BR" sz="1700" kern="1200" noProof="0" dirty="0">
            <a:solidFill>
              <a:schemeClr val="accent5">
                <a:lumMod val="50000"/>
              </a:schemeClr>
            </a:solidFill>
          </a:endParaRPr>
        </a:p>
      </dsp:txBody>
      <dsp:txXfrm>
        <a:off x="5969670" y="1809761"/>
        <a:ext cx="2625245" cy="973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141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95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01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7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2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10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35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291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713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21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1B0BD-CE8F-494C-BF03-2A616BC2D7A1}" type="datetimeFigureOut">
              <a:rPr lang="es-ES" smtClean="0"/>
              <a:t>11/09/2022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06583-1230-4206-A723-4178188B75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45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6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abla, pastel&#10;&#10;Descripción generada automáticamente">
            <a:extLst>
              <a:ext uri="{FF2B5EF4-FFF2-40B4-BE49-F238E27FC236}">
                <a16:creationId xmlns:a16="http://schemas.microsoft.com/office/drawing/2014/main" id="{BF5DA673-80E2-1041-03A2-9D17F21F1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500"/>
            <a:ext cx="9144000" cy="457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6B11A63-E022-71D4-9F83-3D96008F6DB4}"/>
              </a:ext>
            </a:extLst>
          </p:cNvPr>
          <p:cNvSpPr txBox="1"/>
          <p:nvPr/>
        </p:nvSpPr>
        <p:spPr>
          <a:xfrm>
            <a:off x="106326" y="223436"/>
            <a:ext cx="4890976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>
              <a:bevelT w="38100" h="38100"/>
              <a:contourClr>
                <a:srgbClr val="802C21"/>
              </a:contourClr>
            </a:sp3d>
          </a:bodyPr>
          <a:lstStyle/>
          <a:p>
            <a:pPr algn="ctr"/>
            <a:r>
              <a:rPr lang="es-ES" sz="5400" b="1" dirty="0">
                <a:ln w="12700">
                  <a:noFill/>
                  <a:prstDash val="solid"/>
                </a:ln>
                <a:solidFill>
                  <a:srgbClr val="9A1D00"/>
                </a:solidFill>
              </a:rPr>
              <a:t>MORRER COMO UMA SEMENTE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9782FB-F2EA-A52C-5B50-551DFDEFAE4E}"/>
              </a:ext>
            </a:extLst>
          </p:cNvPr>
          <p:cNvSpPr txBox="1"/>
          <p:nvPr/>
        </p:nvSpPr>
        <p:spPr>
          <a:xfrm>
            <a:off x="6333553" y="3319046"/>
            <a:ext cx="1697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rgbClr val="C7EBAF"/>
                </a:solidFill>
              </a:rPr>
              <a:t>Lição 12 para 17 de setembro de 2022</a:t>
            </a:r>
          </a:p>
        </p:txBody>
      </p:sp>
    </p:spTree>
    <p:extLst>
      <p:ext uri="{BB962C8B-B14F-4D97-AF65-F5344CB8AC3E}">
        <p14:creationId xmlns:p14="http://schemas.microsoft.com/office/powerpoint/2010/main" val="37737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35EACFF-DB5F-9A2F-B73F-AF29626F4300}"/>
              </a:ext>
            </a:extLst>
          </p:cNvPr>
          <p:cNvSpPr txBox="1"/>
          <p:nvPr/>
        </p:nvSpPr>
        <p:spPr>
          <a:xfrm>
            <a:off x="4767943" y="2700670"/>
            <a:ext cx="4376057" cy="21852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b="1" dirty="0">
                <a:solidFill>
                  <a:srgbClr val="073BDE"/>
                </a:solidFill>
              </a:rPr>
              <a:t>O processo da semente:</a:t>
            </a:r>
          </a:p>
          <a:p>
            <a:r>
              <a:rPr lang="pt-BR" b="1" dirty="0"/>
              <a:t>	</a:t>
            </a:r>
            <a:r>
              <a:rPr lang="pt-BR" b="1" u="heavy" dirty="0">
                <a:uFill>
                  <a:solidFill>
                    <a:srgbClr val="1AAB0A"/>
                  </a:solidFill>
                </a:uFill>
              </a:rPr>
              <a:t>Cai na Terra: Humilhar-se</a:t>
            </a:r>
            <a:r>
              <a:rPr lang="pt-BR" b="1" dirty="0"/>
              <a:t>.</a:t>
            </a:r>
          </a:p>
          <a:p>
            <a:r>
              <a:rPr lang="pt-BR" b="1" dirty="0"/>
              <a:t>	</a:t>
            </a:r>
            <a:r>
              <a:rPr lang="pt-BR" b="1" u="heavy" dirty="0">
                <a:uFill>
                  <a:solidFill>
                    <a:srgbClr val="CC380E"/>
                  </a:solidFill>
                </a:uFill>
              </a:rPr>
              <a:t>Morre: Morrer para o eu.</a:t>
            </a:r>
            <a:endParaRPr lang="pt-BR" b="1" dirty="0"/>
          </a:p>
          <a:p>
            <a:r>
              <a:rPr lang="pt-BR" b="1" dirty="0"/>
              <a:t>	</a:t>
            </a:r>
            <a:r>
              <a:rPr lang="pt-BR" b="1" u="heavy" dirty="0">
                <a:uFill>
                  <a:solidFill>
                    <a:srgbClr val="05B79D"/>
                  </a:solidFill>
                </a:uFill>
              </a:rPr>
              <a:t>Dá fruto</a:t>
            </a:r>
            <a:r>
              <a:rPr lang="pt-BR" b="1" dirty="0"/>
              <a:t>: Escutar e obedecer.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C700E3"/>
                </a:solidFill>
              </a:rPr>
              <a:t>Impedimentos para o crescimento:</a:t>
            </a:r>
          </a:p>
          <a:p>
            <a:r>
              <a:rPr lang="pt-BR" b="1" dirty="0"/>
              <a:t>	Autossuficiência.</a:t>
            </a:r>
          </a:p>
          <a:p>
            <a:r>
              <a:rPr lang="pt-BR" b="1" dirty="0"/>
              <a:t>	Substitutos.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ED5C135-209D-5B70-08C0-82872EC3F1DD}"/>
              </a:ext>
            </a:extLst>
          </p:cNvPr>
          <p:cNvSpPr txBox="1"/>
          <p:nvPr/>
        </p:nvSpPr>
        <p:spPr>
          <a:xfrm>
            <a:off x="115309" y="39567"/>
            <a:ext cx="5559777" cy="2108269"/>
          </a:xfrm>
          <a:prstGeom prst="rect">
            <a:avLst/>
          </a:prstGeom>
          <a:solidFill>
            <a:srgbClr val="EAEA68">
              <a:alpha val="73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Falando com alguns gregos, Jesus resumiu o plano de salvação desta forma: "Certamente garanto que se o grão de trigo não cair na terra e morrer, ele fica só. Mas se morrer, ele dá muitos frutos" (João 12:24 NIV).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Embora Jesus inicialmente se referisse à Sua morte redentora, estas palavras se aplicam perfeitamente à experiência espiritual de todo crente</a:t>
            </a:r>
            <a:r>
              <a:rPr lang="es-ES" b="1" dirty="0"/>
              <a:t>.</a:t>
            </a:r>
          </a:p>
        </p:txBody>
      </p:sp>
      <p:pic>
        <p:nvPicPr>
          <p:cNvPr id="5" name="Imagen 4" descr="Una persona acostado en el suelo&#10;&#10;Descripción generada automáticamente con confianza media">
            <a:extLst>
              <a:ext uri="{FF2B5EF4-FFF2-40B4-BE49-F238E27FC236}">
                <a16:creationId xmlns:a16="http://schemas.microsoft.com/office/drawing/2014/main" id="{057AF1C8-CEAA-F7B3-D938-D0564C6243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0" y="2508997"/>
            <a:ext cx="2968002" cy="2226002"/>
          </a:xfrm>
          <a:prstGeom prst="rect">
            <a:avLst/>
          </a:prstGeom>
          <a:solidFill>
            <a:srgbClr val="000000">
              <a:shade val="95000"/>
            </a:srgbClr>
          </a:solidFill>
          <a:ln w="263525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E5AA442B-4F9C-FCCC-3635-900D8CB4A4ED}"/>
              </a:ext>
            </a:extLst>
          </p:cNvPr>
          <p:cNvGrpSpPr/>
          <p:nvPr/>
        </p:nvGrpSpPr>
        <p:grpSpPr>
          <a:xfrm>
            <a:off x="5763999" y="168229"/>
            <a:ext cx="3252072" cy="2108269"/>
            <a:chOff x="6041115" y="124688"/>
            <a:chExt cx="2989470" cy="1938028"/>
          </a:xfrm>
        </p:grpSpPr>
        <p:pic>
          <p:nvPicPr>
            <p:cNvPr id="7" name="Imagen 6" descr="Imagen que contiene cuarto, vestido, parado, gente&#10;&#10;Descripción generada automáticamente">
              <a:extLst>
                <a:ext uri="{FF2B5EF4-FFF2-40B4-BE49-F238E27FC236}">
                  <a16:creationId xmlns:a16="http://schemas.microsoft.com/office/drawing/2014/main" id="{99B4DFDA-BB89-43A5-6E61-314EF2111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41115" y="124688"/>
              <a:ext cx="2989470" cy="1938028"/>
            </a:xfrm>
            <a:prstGeom prst="rect">
              <a:avLst/>
            </a:prstGeom>
            <a:ln w="88900" cap="sq" cmpd="thickThin">
              <a:solidFill>
                <a:schemeClr val="accent4">
                  <a:lumMod val="50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9" name="Imagen 8" descr="Una caricatura de una persona&#10;&#10;Descripción generada automáticamente con confianza media">
              <a:extLst>
                <a:ext uri="{FF2B5EF4-FFF2-40B4-BE49-F238E27FC236}">
                  <a16:creationId xmlns:a16="http://schemas.microsoft.com/office/drawing/2014/main" id="{050D5693-3EBA-28AE-7C44-5368378A6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798" y="202659"/>
              <a:ext cx="1079420" cy="35380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6F03FC4E-BA35-5447-C446-4D0F28A9B2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549" y="4342082"/>
            <a:ext cx="149940" cy="150043"/>
          </a:xfrm>
          <a:prstGeom prst="rect">
            <a:avLst/>
          </a:prstGeom>
        </p:spPr>
      </p:pic>
      <p:pic>
        <p:nvPicPr>
          <p:cNvPr id="18" name="Imagen 17" descr="Icono&#10;&#10;Descripción generada automáticamente">
            <a:extLst>
              <a:ext uri="{FF2B5EF4-FFF2-40B4-BE49-F238E27FC236}">
                <a16:creationId xmlns:a16="http://schemas.microsoft.com/office/drawing/2014/main" id="{16A890BB-1D26-3792-0667-5D6D854E90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549" y="3363572"/>
            <a:ext cx="150043" cy="150043"/>
          </a:xfrm>
          <a:prstGeom prst="rect">
            <a:avLst/>
          </a:prstGeom>
        </p:spPr>
      </p:pic>
      <p:pic>
        <p:nvPicPr>
          <p:cNvPr id="19" name="Imagen 18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C80160E-523B-2058-0F68-49B6882490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549" y="4613983"/>
            <a:ext cx="149940" cy="150043"/>
          </a:xfrm>
          <a:prstGeom prst="rect">
            <a:avLst/>
          </a:prstGeom>
        </p:spPr>
      </p:pic>
      <p:pic>
        <p:nvPicPr>
          <p:cNvPr id="20" name="Imagen 19" descr="Pantalla de computadora con fondo morado&#10;&#10;Descripción generada automáticamente con confianza baja">
            <a:extLst>
              <a:ext uri="{FF2B5EF4-FFF2-40B4-BE49-F238E27FC236}">
                <a16:creationId xmlns:a16="http://schemas.microsoft.com/office/drawing/2014/main" id="{A5CC6313-D99A-58C6-6255-FC2A233B01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3897" y="4023375"/>
            <a:ext cx="236555" cy="236555"/>
          </a:xfrm>
          <a:prstGeom prst="rect">
            <a:avLst/>
          </a:prstGeom>
        </p:spPr>
      </p:pic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E6BE9576-33E2-4698-5D7F-9A68211730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549" y="3087065"/>
            <a:ext cx="149940" cy="150043"/>
          </a:xfrm>
          <a:prstGeom prst="rect">
            <a:avLst/>
          </a:prstGeom>
        </p:spPr>
      </p:pic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0E8421AF-D2AA-31D2-3AE5-8E8E43D64F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549" y="3636779"/>
            <a:ext cx="150043" cy="150043"/>
          </a:xfrm>
          <a:prstGeom prst="rect">
            <a:avLst/>
          </a:prstGeom>
        </p:spPr>
      </p:pic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C3650E9E-1AA7-BB24-DB0B-512A665081B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3897" y="2759110"/>
            <a:ext cx="236717" cy="23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423664-3128-8D25-E30B-54C28EE6B92B}"/>
              </a:ext>
            </a:extLst>
          </p:cNvPr>
          <p:cNvSpPr txBox="1"/>
          <p:nvPr/>
        </p:nvSpPr>
        <p:spPr>
          <a:xfrm>
            <a:off x="2097307" y="1602254"/>
            <a:ext cx="4949386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000" b="1" dirty="0">
                <a:ln w="6350">
                  <a:solidFill>
                    <a:srgbClr val="67450D"/>
                  </a:solidFill>
                </a:ln>
                <a:gradFill flip="none" rotWithShape="1">
                  <a:gsLst>
                    <a:gs pos="19000">
                      <a:srgbClr val="E34D9A"/>
                    </a:gs>
                    <a:gs pos="70000">
                      <a:srgbClr val="70DDE9"/>
                    </a:gs>
                    <a:gs pos="24000">
                      <a:srgbClr val="70DDE9"/>
                    </a:gs>
                    <a:gs pos="48000">
                      <a:srgbClr val="EAB356"/>
                    </a:gs>
                    <a:gs pos="91000">
                      <a:srgbClr val="E34D9A"/>
                    </a:gs>
                  </a:gsLst>
                  <a:lin ang="8100000" scaled="1"/>
                  <a:tileRect/>
                </a:gradFill>
              </a:rPr>
              <a:t>O PROCESSO DA SEMENTE</a:t>
            </a:r>
          </a:p>
        </p:txBody>
      </p:sp>
    </p:spTree>
    <p:extLst>
      <p:ext uri="{BB962C8B-B14F-4D97-AF65-F5344CB8AC3E}">
        <p14:creationId xmlns:p14="http://schemas.microsoft.com/office/powerpoint/2010/main" val="410730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ABCDE90-A224-31A9-345C-EC3FC223FA4B}"/>
              </a:ext>
            </a:extLst>
          </p:cNvPr>
          <p:cNvSpPr txBox="1"/>
          <p:nvPr/>
        </p:nvSpPr>
        <p:spPr>
          <a:xfrm>
            <a:off x="0" y="-79827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4"/>
                </a:solidFill>
              </a:rPr>
              <a:t>CAI NA TERRA: HUMILHAR-SE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ED8104-4FBA-6293-A223-66079E638830}"/>
              </a:ext>
            </a:extLst>
          </p:cNvPr>
          <p:cNvSpPr txBox="1"/>
          <p:nvPr/>
        </p:nvSpPr>
        <p:spPr>
          <a:xfrm>
            <a:off x="-1" y="520337"/>
            <a:ext cx="9143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Haja, pois, em vocês este sentimento que também houve em Cristo Jesus.</a:t>
            </a:r>
            <a:r>
              <a:rPr lang="es-ES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” </a:t>
            </a:r>
            <a:r>
              <a:rPr lang="es-ES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(Filipenses 2:5)</a:t>
            </a:r>
            <a:endParaRPr lang="es-ES" sz="1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7519513-6F5C-6D01-021B-CAFC670A6C4E}"/>
              </a:ext>
            </a:extLst>
          </p:cNvPr>
          <p:cNvSpPr txBox="1"/>
          <p:nvPr/>
        </p:nvSpPr>
        <p:spPr>
          <a:xfrm>
            <a:off x="191385" y="938718"/>
            <a:ext cx="491933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Qual é esse "sentimento" de Jesus que Paulo nos convida a imitar?</a:t>
            </a:r>
          </a:p>
          <a:p>
            <a:pPr>
              <a:spcBef>
                <a:spcPts val="600"/>
              </a:spcBef>
            </a:pPr>
            <a:r>
              <a:rPr lang="pt-BR" b="1" dirty="0"/>
              <a:t>Jesus "humilhou a si mesmo" (Fil. 2:8). Ele renunciou aos seus direitos como governante do universo; ele se tornou um servo dos homens; e morreu na cruz (Fil. 2:6-8).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Sua morte redentora foi precedida por renúncia e serviço. A que estou disposto a renunciar, e quão disposto estou a servir os outros para seguir o exemplo de humildade de Jesus?</a:t>
            </a:r>
            <a:endParaRPr lang="es-ES" b="1" dirty="0"/>
          </a:p>
        </p:txBody>
      </p:sp>
      <p:pic>
        <p:nvPicPr>
          <p:cNvPr id="4" name="Imagen 3" descr="Imagen que contiene nieve, exterior, hombre, gente&#10;&#10;Descripción generada automáticamente">
            <a:extLst>
              <a:ext uri="{FF2B5EF4-FFF2-40B4-BE49-F238E27FC236}">
                <a16:creationId xmlns:a16="http://schemas.microsoft.com/office/drawing/2014/main" id="{A046D014-7412-FE35-758E-92A2F7779E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358" y="982260"/>
            <a:ext cx="1889414" cy="1417061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Grupo de personas junto a un cuerpo de agua&#10;&#10;Descripción generada automáticamente">
            <a:extLst>
              <a:ext uri="{FF2B5EF4-FFF2-40B4-BE49-F238E27FC236}">
                <a16:creationId xmlns:a16="http://schemas.microsoft.com/office/drawing/2014/main" id="{7A264610-F02D-8AFE-22EB-92F2B791E2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01358" y="2476731"/>
            <a:ext cx="1889414" cy="1365102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Personas sentadas en una mesa&#10;&#10;Descripción generada automáticamente con confianza baja">
            <a:extLst>
              <a:ext uri="{FF2B5EF4-FFF2-40B4-BE49-F238E27FC236}">
                <a16:creationId xmlns:a16="http://schemas.microsoft.com/office/drawing/2014/main" id="{3F7A6E1D-06C4-7B39-22B0-380B40B1ED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1414" y="2476733"/>
            <a:ext cx="1889414" cy="1365100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Imagen que contiene persona, grupo, gente, parado&#10;&#10;Descripción generada automáticamente">
            <a:extLst>
              <a:ext uri="{FF2B5EF4-FFF2-40B4-BE49-F238E27FC236}">
                <a16:creationId xmlns:a16="http://schemas.microsoft.com/office/drawing/2014/main" id="{F0B1C9D5-20CC-ACF2-EFDA-24D0128C82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81414" y="982261"/>
            <a:ext cx="1889414" cy="1417061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 descr="Un grupo de personas disfrazadas&#10;&#10;Descripción generada automáticamente con confianza media">
            <a:extLst>
              <a:ext uri="{FF2B5EF4-FFF2-40B4-BE49-F238E27FC236}">
                <a16:creationId xmlns:a16="http://schemas.microsoft.com/office/drawing/2014/main" id="{B0157A0E-7F6C-745C-A663-0FF8154D12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1358" y="3919243"/>
            <a:ext cx="3869470" cy="1135499"/>
          </a:xfrm>
          <a:prstGeom prst="round2DiagRect">
            <a:avLst>
              <a:gd name="adj1" fmla="val 16667"/>
              <a:gd name="adj2" fmla="val 17895"/>
            </a:avLst>
          </a:prstGeom>
          <a:ln w="190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06EEFAB-A038-D0DE-60B2-3894E46190BB}"/>
              </a:ext>
            </a:extLst>
          </p:cNvPr>
          <p:cNvSpPr txBox="1"/>
          <p:nvPr/>
        </p:nvSpPr>
        <p:spPr>
          <a:xfrm>
            <a:off x="1410558" y="3943171"/>
            <a:ext cx="37751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Muitas vezes, humilhar-me e desistir dos meus direitos por amor aos outros envolve voluntariamente submeter-me ao crisol</a:t>
            </a:r>
            <a:r>
              <a:rPr lang="es-ES" b="1" dirty="0"/>
              <a:t>.</a:t>
            </a:r>
          </a:p>
        </p:txBody>
      </p:sp>
      <p:pic>
        <p:nvPicPr>
          <p:cNvPr id="22" name="Imagen 21" descr="Un 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FEE6622F-9D3B-25EB-A276-A77D0B27F47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026" y="3969328"/>
            <a:ext cx="1318173" cy="107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659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8F21E8-5287-1E51-12AA-DFDAD411F8FE}"/>
              </a:ext>
            </a:extLst>
          </p:cNvPr>
          <p:cNvSpPr txBox="1"/>
          <p:nvPr/>
        </p:nvSpPr>
        <p:spPr>
          <a:xfrm>
            <a:off x="0" y="-43200"/>
            <a:ext cx="73297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MORRE: MORRER PARA O EU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581B30-9F2D-0F8A-6D5B-CF1D2A324408}"/>
              </a:ext>
            </a:extLst>
          </p:cNvPr>
          <p:cNvSpPr txBox="1"/>
          <p:nvPr/>
        </p:nvSpPr>
        <p:spPr>
          <a:xfrm>
            <a:off x="457368" y="572823"/>
            <a:ext cx="6414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F5F4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rgbClr val="F5F4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Portanto, irmãos, rogo-lhes pelas misericórdias de Deus que se ofereçam em sacrifício vivo, santo e agradável a Deus; este é o culto racional de vocês.</a:t>
            </a:r>
            <a:r>
              <a:rPr lang="es-ES" sz="1600" b="1" dirty="0">
                <a:solidFill>
                  <a:srgbClr val="F5F4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200" b="1" dirty="0">
                <a:solidFill>
                  <a:srgbClr val="F5F4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(Romanos 12:1)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CB8F908-47AB-A8BE-996A-6F6F16A2570F}"/>
              </a:ext>
            </a:extLst>
          </p:cNvPr>
          <p:cNvSpPr txBox="1"/>
          <p:nvPr/>
        </p:nvSpPr>
        <p:spPr>
          <a:xfrm>
            <a:off x="2950618" y="1467907"/>
            <a:ext cx="4537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Um sacrifício envolve a morte do animal. O sacrifício do crente envolve a morte para si mesmo. A morte aos nossos pensamentos e desejos pecaminosos </a:t>
            </a:r>
            <a:r>
              <a:rPr lang="es-ES" b="1" dirty="0"/>
              <a:t>(Rom. 8:13; Col. 3:5).</a:t>
            </a:r>
          </a:p>
        </p:txBody>
      </p:sp>
      <p:pic>
        <p:nvPicPr>
          <p:cNvPr id="4" name="Imagen 3" descr="Una manada de animales caminando en el campo&#10;&#10;Descripción generada automáticamente con confianza media">
            <a:extLst>
              <a:ext uri="{FF2B5EF4-FFF2-40B4-BE49-F238E27FC236}">
                <a16:creationId xmlns:a16="http://schemas.microsoft.com/office/drawing/2014/main" id="{0EF19FDF-18FB-46FF-259B-CC1A10F9F6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714" y="103148"/>
            <a:ext cx="1705429" cy="12790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 descr="Una persona con los brazos abiertos&#10;&#10;Descripción generada automáticamente con confianza baja">
            <a:extLst>
              <a:ext uri="{FF2B5EF4-FFF2-40B4-BE49-F238E27FC236}">
                <a16:creationId xmlns:a16="http://schemas.microsoft.com/office/drawing/2014/main" id="{BE1B0641-3E43-4F05-891E-4BFC4606A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7" y="1508678"/>
            <a:ext cx="2732904" cy="3510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03A4538-56AD-AF27-C2FA-856DAD55A793}"/>
              </a:ext>
            </a:extLst>
          </p:cNvPr>
          <p:cNvSpPr txBox="1"/>
          <p:nvPr/>
        </p:nvSpPr>
        <p:spPr>
          <a:xfrm>
            <a:off x="2950618" y="2640468"/>
            <a:ext cx="619338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que ganharemos quando nos oferecermos "em sacrifício vivo, santo, agradável a Deus" (ver Rom. 12:2)?</a:t>
            </a:r>
          </a:p>
          <a:p>
            <a:pPr>
              <a:spcBef>
                <a:spcPts val="600"/>
              </a:spcBef>
            </a:pPr>
            <a:r>
              <a:rPr lang="pt-BR" b="1" dirty="0"/>
              <a:t>Uma mente renovada, e um conhecimento experimental da vontade de Deus por nossas vidas.</a:t>
            </a:r>
          </a:p>
          <a:p>
            <a:pPr>
              <a:spcBef>
                <a:spcPts val="600"/>
              </a:spcBef>
            </a:pPr>
            <a:r>
              <a:rPr lang="pt-BR" b="1" dirty="0"/>
              <a:t>Todo sacrifício tem um custo, um crisol. A morte para si é dolorosa, mas essencial para ter uma nova mente; uma mente que é capaz de entender "as coisas do Espírito" </a:t>
            </a:r>
            <a:r>
              <a:rPr lang="es-ES" b="1" dirty="0"/>
              <a:t>(Rom. 8:5).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8761E27-A1BD-F8BA-59DD-7D4744F7B1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858" y="1549964"/>
            <a:ext cx="1438286" cy="1078715"/>
          </a:xfrm>
          <a:prstGeom prst="rect">
            <a:avLst/>
          </a:prstGeom>
          <a:ln w="19050" cap="sq">
            <a:solidFill>
              <a:srgbClr val="C44F6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107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09518177-CF33-CC7F-9C0B-A41C0D5172D0}"/>
              </a:ext>
            </a:extLst>
          </p:cNvPr>
          <p:cNvSpPr/>
          <p:nvPr/>
        </p:nvSpPr>
        <p:spPr>
          <a:xfrm flipH="1">
            <a:off x="-1" y="4208975"/>
            <a:ext cx="9144000" cy="93871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F7B2514-10D1-2686-99C2-3685C6AE53BB}"/>
              </a:ext>
            </a:extLst>
          </p:cNvPr>
          <p:cNvSpPr/>
          <p:nvPr/>
        </p:nvSpPr>
        <p:spPr>
          <a:xfrm>
            <a:off x="0" y="0"/>
            <a:ext cx="9144000" cy="93871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635EA26-17FF-F2BF-3A1F-F46E1A990846}"/>
              </a:ext>
            </a:extLst>
          </p:cNvPr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DÁ FRUTO: ESCUTAR E OBEDECER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20D3E2-B0DF-BBD4-9B77-164E2CDE2147}"/>
              </a:ext>
            </a:extLst>
          </p:cNvPr>
          <p:cNvSpPr txBox="1"/>
          <p:nvPr/>
        </p:nvSpPr>
        <p:spPr>
          <a:xfrm>
            <a:off x="1720702" y="600164"/>
            <a:ext cx="57025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“Fala, que teu servo ouve” </a:t>
            </a:r>
            <a:r>
              <a:rPr lang="pt-BR" sz="12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(1 Samuel 3:10 </a:t>
            </a:r>
            <a:r>
              <a:rPr lang="pt-BR" sz="105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2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pt-BR" sz="16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71B67E-4B0E-6825-56A9-B060349756D5}"/>
              </a:ext>
            </a:extLst>
          </p:cNvPr>
          <p:cNvSpPr txBox="1"/>
          <p:nvPr/>
        </p:nvSpPr>
        <p:spPr>
          <a:xfrm>
            <a:off x="199359" y="887919"/>
            <a:ext cx="8879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Nos capítulos 2 e 3 de 1 Samuel, três casos de pessoas que ouviram, mas reagiram de diferentes formas, são apresentados</a:t>
            </a:r>
            <a:r>
              <a:rPr lang="es-ES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D43C0F9-A4EC-BCF2-85C2-6D00A72018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2292455"/>
              </p:ext>
            </p:extLst>
          </p:nvPr>
        </p:nvGraphicFramePr>
        <p:xfrm>
          <a:off x="177587" y="1499914"/>
          <a:ext cx="8788826" cy="2784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A6DA5E1D-C271-5EAC-FCE6-215992EB921B}"/>
              </a:ext>
            </a:extLst>
          </p:cNvPr>
          <p:cNvSpPr txBox="1"/>
          <p:nvPr/>
        </p:nvSpPr>
        <p:spPr>
          <a:xfrm>
            <a:off x="155815" y="4220170"/>
            <a:ext cx="7398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Quando o Espírito Santo nos fala, Ele espera uma resposta nossa. Enquanto ouvimos sua voz, não devemos silenciá-lo. Ele está comunicando a vontade de Deus para nós. Nossa resposta deve ser sempre a obediência</a:t>
            </a:r>
            <a:r>
              <a:rPr lang="es-ES" b="1" dirty="0"/>
              <a:t>.</a:t>
            </a:r>
          </a:p>
        </p:txBody>
      </p:sp>
      <p:pic>
        <p:nvPicPr>
          <p:cNvPr id="19" name="Imagen 18" descr="Una persona con un caballo&#10;&#10;Descripción generada automáticamente con confianza baja">
            <a:extLst>
              <a:ext uri="{FF2B5EF4-FFF2-40B4-BE49-F238E27FC236}">
                <a16:creationId xmlns:a16="http://schemas.microsoft.com/office/drawing/2014/main" id="{6176B396-4263-E233-6ECC-5E54852BE4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3452" y="4313098"/>
            <a:ext cx="1460946" cy="73047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73008C33-DFCB-9924-131F-0408CCFBC247}"/>
              </a:ext>
            </a:extLst>
          </p:cNvPr>
          <p:cNvCxnSpPr/>
          <p:nvPr/>
        </p:nvCxnSpPr>
        <p:spPr>
          <a:xfrm>
            <a:off x="0" y="938718"/>
            <a:ext cx="9144000" cy="0"/>
          </a:xfrm>
          <a:prstGeom prst="line">
            <a:avLst/>
          </a:prstGeom>
          <a:ln>
            <a:solidFill>
              <a:srgbClr val="39661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965D9618-1B4D-24B3-B8A5-BA4F82C5399C}"/>
              </a:ext>
            </a:extLst>
          </p:cNvPr>
          <p:cNvCxnSpPr/>
          <p:nvPr/>
        </p:nvCxnSpPr>
        <p:spPr>
          <a:xfrm>
            <a:off x="0" y="4204782"/>
            <a:ext cx="9144000" cy="0"/>
          </a:xfrm>
          <a:prstGeom prst="line">
            <a:avLst/>
          </a:prstGeom>
          <a:ln>
            <a:solidFill>
              <a:srgbClr val="39661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7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2CA1B2-A590-48A5-91C2-652C20244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012CA1B2-A590-48A5-91C2-652C20244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012CA1B2-A590-48A5-91C2-652C20244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012CA1B2-A590-48A5-91C2-652C20244A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012CA1B2-A590-48A5-91C2-652C20244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012CA1B2-A590-48A5-91C2-652C20244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367E80-B6D2-4ED2-88FE-29F04BC22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B367E80-B6D2-4ED2-88FE-29F04BC22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AB367E80-B6D2-4ED2-88FE-29F04BC22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B367E80-B6D2-4ED2-88FE-29F04BC22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B367E80-B6D2-4ED2-88FE-29F04BC22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B367E80-B6D2-4ED2-88FE-29F04BC22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05904D-D365-402A-9A2D-64118414C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D005904D-D365-402A-9A2D-64118414C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005904D-D365-402A-9A2D-64118414C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D005904D-D365-402A-9A2D-64118414C1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D005904D-D365-402A-9A2D-64118414C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005904D-D365-402A-9A2D-64118414C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030DC9-12B6-47BF-9439-1D2A62372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63030DC9-12B6-47BF-9439-1D2A62372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63030DC9-12B6-47BF-9439-1D2A62372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63030DC9-12B6-47BF-9439-1D2A623720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63030DC9-12B6-47BF-9439-1D2A62372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63030DC9-12B6-47BF-9439-1D2A62372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029DD3-1412-42B0-8BC6-E831FD5E2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CC029DD3-1412-42B0-8BC6-E831FD5E2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CC029DD3-1412-42B0-8BC6-E831FD5E2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CC029DD3-1412-42B0-8BC6-E831FD5E28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CC029DD3-1412-42B0-8BC6-E831FD5E2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CC029DD3-1412-42B0-8BC6-E831FD5E2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AE0781-105F-4BB1-8235-0BE48F9A5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17AE0781-105F-4BB1-8235-0BE48F9A5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17AE0781-105F-4BB1-8235-0BE48F9A5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17AE0781-105F-4BB1-8235-0BE48F9A5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17AE0781-105F-4BB1-8235-0BE48F9A5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17AE0781-105F-4BB1-8235-0BE48F9A5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E8A6689-C88C-1888-E0D2-C04490955E8C}"/>
              </a:ext>
            </a:extLst>
          </p:cNvPr>
          <p:cNvSpPr txBox="1"/>
          <p:nvPr/>
        </p:nvSpPr>
        <p:spPr>
          <a:xfrm>
            <a:off x="572400" y="1602254"/>
            <a:ext cx="7999200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algn="ctr">
              <a:defRPr sz="6000" b="1">
                <a:ln w="6350">
                  <a:solidFill>
                    <a:srgbClr val="67450D"/>
                  </a:solidFill>
                </a:ln>
                <a:gradFill flip="none" rotWithShape="1">
                  <a:gsLst>
                    <a:gs pos="19000">
                      <a:srgbClr val="E34D9A"/>
                    </a:gs>
                    <a:gs pos="70000">
                      <a:srgbClr val="70DDE9"/>
                    </a:gs>
                    <a:gs pos="24000">
                      <a:srgbClr val="70DDE9"/>
                    </a:gs>
                    <a:gs pos="48000">
                      <a:srgbClr val="EAB356"/>
                    </a:gs>
                    <a:gs pos="91000">
                      <a:srgbClr val="E34D9A"/>
                    </a:gs>
                  </a:gsLst>
                  <a:lin ang="8100000" scaled="1"/>
                  <a:tileRect/>
                </a:gradFill>
              </a:defRPr>
            </a:lvl1pPr>
          </a:lstStyle>
          <a:p>
            <a:r>
              <a:rPr lang="es-ES" dirty="0">
                <a:gradFill flip="none" rotWithShape="1">
                  <a:gsLst>
                    <a:gs pos="22000">
                      <a:srgbClr val="EB8B5E"/>
                    </a:gs>
                    <a:gs pos="70000">
                      <a:srgbClr val="65E3A7"/>
                    </a:gs>
                    <a:gs pos="31000">
                      <a:srgbClr val="65E3A7"/>
                    </a:gs>
                    <a:gs pos="48000">
                      <a:srgbClr val="64B2E9"/>
                    </a:gs>
                    <a:gs pos="87000">
                      <a:srgbClr val="EB8B5E"/>
                    </a:gs>
                  </a:gsLst>
                  <a:lin ang="8100000" scaled="1"/>
                  <a:tileRect/>
                </a:gradFill>
              </a:rPr>
              <a:t>IMPEDIMENTOS PARA O CRESCIMENTO</a:t>
            </a:r>
          </a:p>
        </p:txBody>
      </p:sp>
    </p:spTree>
    <p:extLst>
      <p:ext uri="{BB962C8B-B14F-4D97-AF65-F5344CB8AC3E}">
        <p14:creationId xmlns:p14="http://schemas.microsoft.com/office/powerpoint/2010/main" val="198210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B84005-2B16-DF45-04D8-005BF2497C9D}"/>
              </a:ext>
            </a:extLst>
          </p:cNvPr>
          <p:cNvSpPr txBox="1"/>
          <p:nvPr/>
        </p:nvSpPr>
        <p:spPr>
          <a:xfrm>
            <a:off x="0" y="-79200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AUTOSUFICIÊNCIA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7ACEEF-BFD9-B9CD-3A50-3A6D91E4187B}"/>
              </a:ext>
            </a:extLst>
          </p:cNvPr>
          <p:cNvSpPr txBox="1"/>
          <p:nvPr/>
        </p:nvSpPr>
        <p:spPr>
          <a:xfrm>
            <a:off x="0" y="524554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solidFill>
                  <a:srgbClr val="FFFF00"/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“Saúl respondeu: Porque </a:t>
            </a:r>
            <a:r>
              <a:rPr lang="pt-BR" sz="16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</a:t>
            </a:r>
            <a:r>
              <a:rPr lang="pt-BR" sz="1600" b="1" dirty="0">
                <a:solidFill>
                  <a:srgbClr val="FFFF00"/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que o povo desertava […] </a:t>
            </a:r>
            <a:r>
              <a:rPr lang="pt-BR" sz="16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 disse</a:t>
            </a:r>
            <a:r>
              <a:rPr lang="pt-BR" sz="1600" b="1" dirty="0">
                <a:solidFill>
                  <a:srgbClr val="FFFF00"/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Agora descerão os filisteus contra mim […]. </a:t>
            </a:r>
            <a:r>
              <a:rPr lang="pt-BR" sz="1600" b="1" i="1" u="sng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 esforcei</a:t>
            </a:r>
            <a:r>
              <a:rPr lang="pt-BR" sz="1600" b="1" dirty="0">
                <a:solidFill>
                  <a:srgbClr val="FFFF00"/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pois, e ofereci o holocausto” </a:t>
            </a:r>
            <a:r>
              <a:rPr lang="pt-BR" sz="1200" b="1" dirty="0">
                <a:solidFill>
                  <a:srgbClr val="FFFF00"/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Samuel 13:11-12)</a:t>
            </a:r>
            <a:endParaRPr lang="pt-BR" sz="1600" b="1" dirty="0">
              <a:solidFill>
                <a:srgbClr val="FFFF00"/>
              </a:solidFill>
              <a:effectLst>
                <a:glow rad="889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47FDF90-641D-13F8-A062-267A4461B8CE}"/>
              </a:ext>
            </a:extLst>
          </p:cNvPr>
          <p:cNvSpPr txBox="1"/>
          <p:nvPr/>
        </p:nvSpPr>
        <p:spPr>
          <a:xfrm>
            <a:off x="4210492" y="1271647"/>
            <a:ext cx="4933507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Tomar decisões confiando em nosso próprio julgamento, em vez de confiar na Palavra de Deus, nos expõe a todos os tipos de problemas.
Assim foi com Eva (Gênesis 3:6), com terríveis consequências. Vamos ver como foi esse processo no caso do Saul.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(1S. 13:11-12).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706277C-30A3-C70D-C0AB-53084F3283DA}"/>
              </a:ext>
            </a:extLst>
          </p:cNvPr>
          <p:cNvSpPr txBox="1"/>
          <p:nvPr/>
        </p:nvSpPr>
        <p:spPr>
          <a:xfrm>
            <a:off x="2654010" y="3089222"/>
            <a:ext cx="270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Observou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(“vi”)</a:t>
            </a:r>
          </a:p>
          <a:p>
            <a:pPr marL="342900" indent="-342900">
              <a:buFont typeface="+mj-lt"/>
              <a:buAutoNum type="arabicPeriod"/>
            </a:pPr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Avaliou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(“me disse”)</a:t>
            </a:r>
          </a:p>
          <a:p>
            <a:pPr marL="342900" indent="-342900">
              <a:buFont typeface="+mj-lt"/>
              <a:buAutoNum type="arabicPeriod"/>
            </a:pPr>
            <a:r>
              <a:rPr lang="pt-BR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Agiu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(“Me esforcei”)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C1725C2-9A32-AC42-67D3-8002CAC0FA24}"/>
              </a:ext>
            </a:extLst>
          </p:cNvPr>
          <p:cNvSpPr txBox="1"/>
          <p:nvPr/>
        </p:nvSpPr>
        <p:spPr>
          <a:xfrm>
            <a:off x="0" y="3943130"/>
            <a:ext cx="5358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Embora tivesse instruções claras de Deus, Saul temeu (1S. 10:8; 13:8); deu rédea livre para seus sentimentos; e elaborou um plano que "melhorou" o proposto por Deus. Fracassou ao confiar em si mesmo.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 descr="Un hombre con los brazos abiertos&#10;&#10;Descripción generada automáticamente con confianza baja">
            <a:extLst>
              <a:ext uri="{FF2B5EF4-FFF2-40B4-BE49-F238E27FC236}">
                <a16:creationId xmlns:a16="http://schemas.microsoft.com/office/drawing/2014/main" id="{4B48ECAE-A93C-0EA6-9BBD-5A9DEF4EB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8809" y="3183541"/>
            <a:ext cx="36576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Una mujer con una flor en la cabeza&#10;&#10;Descripción generada automáticamente con confianza media">
            <a:extLst>
              <a:ext uri="{FF2B5EF4-FFF2-40B4-BE49-F238E27FC236}">
                <a16:creationId xmlns:a16="http://schemas.microsoft.com/office/drawing/2014/main" id="{C9F8D60D-4A6D-F13B-3C0F-E833136025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9411" y="1282848"/>
            <a:ext cx="1362809" cy="1714352"/>
          </a:xfrm>
          <a:prstGeom prst="rect">
            <a:avLst/>
          </a:prstGeom>
          <a:ln w="381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Una persona en frente de un edificio&#10;&#10;Descripción generada automáticamente con confianza media">
            <a:extLst>
              <a:ext uri="{FF2B5EF4-FFF2-40B4-BE49-F238E27FC236}">
                <a16:creationId xmlns:a16="http://schemas.microsoft.com/office/drawing/2014/main" id="{4BCC052F-FB6F-E441-FDFF-8DA5D50B6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49" y="1237841"/>
            <a:ext cx="2055068" cy="265330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471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7" grpId="0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18EF2C1-9F1A-6D6A-72CF-260EF5DD9AFF}"/>
              </a:ext>
            </a:extLst>
          </p:cNvPr>
          <p:cNvSpPr txBox="1"/>
          <p:nvPr/>
        </p:nvSpPr>
        <p:spPr>
          <a:xfrm>
            <a:off x="0" y="-79200"/>
            <a:ext cx="61690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spc="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SUBSTITUTOS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F7865A7-0B55-880F-6798-8EAC12CBA23D}"/>
              </a:ext>
            </a:extLst>
          </p:cNvPr>
          <p:cNvSpPr txBox="1"/>
          <p:nvPr/>
        </p:nvSpPr>
        <p:spPr>
          <a:xfrm>
            <a:off x="1" y="633547"/>
            <a:ext cx="616909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600" b="1" dirty="0">
                <a:solidFill>
                  <a:srgbClr val="B226A9"/>
                </a:solidFill>
                <a:latin typeface="Comic Sans MS" panose="030F0702030302020204" pitchFamily="66" charset="0"/>
              </a:rPr>
              <a:t>“Esta é a mensagem do Senhor a </a:t>
            </a:r>
            <a:r>
              <a:rPr lang="pt-BR" sz="1600" b="1" dirty="0" err="1">
                <a:solidFill>
                  <a:srgbClr val="B226A9"/>
                </a:solidFill>
                <a:latin typeface="Comic Sans MS" panose="030F0702030302020204" pitchFamily="66" charset="0"/>
              </a:rPr>
              <a:t>Zorobabel</a:t>
            </a:r>
            <a:r>
              <a:rPr lang="pt-BR" sz="1600" b="1" dirty="0">
                <a:solidFill>
                  <a:srgbClr val="B226A9"/>
                </a:solidFill>
                <a:latin typeface="Comic Sans MS" panose="030F0702030302020204" pitchFamily="66" charset="0"/>
              </a:rPr>
              <a:t>: Não depende do exército nem da força, mas do meu Espírito, diz o Senhor Todo poderoso” </a:t>
            </a:r>
            <a:r>
              <a:rPr lang="pt-BR" sz="1200" b="1" dirty="0">
                <a:solidFill>
                  <a:srgbClr val="B226A9"/>
                </a:solidFill>
                <a:latin typeface="Comic Sans MS" panose="030F0702030302020204" pitchFamily="66" charset="0"/>
              </a:rPr>
              <a:t>(Zacarias 4:6 </a:t>
            </a:r>
            <a:r>
              <a:rPr lang="pt-BR" sz="1050" b="1" dirty="0" err="1">
                <a:solidFill>
                  <a:srgbClr val="B226A9"/>
                </a:solidFill>
                <a:latin typeface="Comic Sans MS" panose="030F0702030302020204" pitchFamily="66" charset="0"/>
              </a:rPr>
              <a:t>DHHe</a:t>
            </a:r>
            <a:r>
              <a:rPr lang="pt-BR" sz="1200" b="1" dirty="0">
                <a:solidFill>
                  <a:srgbClr val="B226A9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D077476-5E53-A465-774B-093E266D94ED}"/>
              </a:ext>
            </a:extLst>
          </p:cNvPr>
          <p:cNvSpPr txBox="1"/>
          <p:nvPr/>
        </p:nvSpPr>
        <p:spPr>
          <a:xfrm>
            <a:off x="107419" y="1387576"/>
            <a:ext cx="6002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Quando a semente cai e morre, ela enfrenta vários problemas antes de dar frutos (como o tempo inclemente).</a:t>
            </a:r>
            <a:endParaRPr lang="es-ES" b="1" dirty="0"/>
          </a:p>
        </p:txBody>
      </p:sp>
      <p:pic>
        <p:nvPicPr>
          <p:cNvPr id="4" name="Imagen 3" descr="Imagen que contiene tabla, taza&#10;&#10;Descripción generada automáticamente">
            <a:extLst>
              <a:ext uri="{FF2B5EF4-FFF2-40B4-BE49-F238E27FC236}">
                <a16:creationId xmlns:a16="http://schemas.microsoft.com/office/drawing/2014/main" id="{4C0760D9-5933-2C77-68BC-5173F934F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9090" y="120936"/>
            <a:ext cx="2867491" cy="1896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F6F3FD"/>
                </a:gs>
                <a:gs pos="30000">
                  <a:srgbClr val="6A3665"/>
                </a:gs>
                <a:gs pos="28000">
                  <a:srgbClr val="F6F3FD"/>
                </a:gs>
                <a:gs pos="36000">
                  <a:srgbClr val="B122A9"/>
                </a:gs>
                <a:gs pos="100000">
                  <a:srgbClr val="B122A9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EB35D79-BF3E-C894-751E-AE8ADFE1FE01}"/>
              </a:ext>
            </a:extLst>
          </p:cNvPr>
          <p:cNvSpPr txBox="1"/>
          <p:nvPr/>
        </p:nvSpPr>
        <p:spPr>
          <a:xfrm>
            <a:off x="3592800" y="2033907"/>
            <a:ext cx="555120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Em sua aplicação espiritual, como lidamos com esses problemas determinará nosso "fruto". A única maneira certa é confiar no plano de Deus.</a:t>
            </a:r>
          </a:p>
          <a:p>
            <a:pPr>
              <a:spcBef>
                <a:spcPts val="600"/>
              </a:spcBef>
            </a:pPr>
            <a:r>
              <a:rPr lang="pt-BR" b="1" dirty="0"/>
              <a:t>Mas tendemos a procurar outros substitutos: a lógica humana; nossa experiência; negação do problema</a:t>
            </a:r>
            <a:r>
              <a:rPr lang="es-ES" b="1" dirty="0"/>
              <a:t>; …</a:t>
            </a:r>
          </a:p>
        </p:txBody>
      </p:sp>
      <p:pic>
        <p:nvPicPr>
          <p:cNvPr id="10" name="Imagen 9" descr="Una multitud de gente&#10;&#10;Descripción generada automáticamente">
            <a:extLst>
              <a:ext uri="{FF2B5EF4-FFF2-40B4-BE49-F238E27FC236}">
                <a16:creationId xmlns:a16="http://schemas.microsoft.com/office/drawing/2014/main" id="{C878C86C-84BA-6CAA-DCA6-0BE36A3530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09950" y="3604708"/>
            <a:ext cx="1450310" cy="14390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42A44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Mujer sentada en una silla&#10;&#10;Descripción generada automáticamente con confianza baja">
            <a:extLst>
              <a:ext uri="{FF2B5EF4-FFF2-40B4-BE49-F238E27FC236}">
                <a16:creationId xmlns:a16="http://schemas.microsoft.com/office/drawing/2014/main" id="{6E7308A1-DB69-C361-E4BE-CDEAC22CD8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834" y="3604708"/>
            <a:ext cx="1918747" cy="14390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42A44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Un hombre caminando a la orilla de la carretera&#10;&#10;Descripción generada automáticamente con confianza media">
            <a:extLst>
              <a:ext uri="{FF2B5EF4-FFF2-40B4-BE49-F238E27FC236}">
                <a16:creationId xmlns:a16="http://schemas.microsoft.com/office/drawing/2014/main" id="{68EF0A2A-952E-9534-73D7-9680AF4F07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7418" y="2127162"/>
            <a:ext cx="1349907" cy="13215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 descr="Una persona haciendo gestos con la mano levantada&#10;&#10;Descripción generada automáticamente con confianza media">
            <a:extLst>
              <a:ext uri="{FF2B5EF4-FFF2-40B4-BE49-F238E27FC236}">
                <a16:creationId xmlns:a16="http://schemas.microsoft.com/office/drawing/2014/main" id="{2DCA55FE-D384-3901-8AC5-A7E4367645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702" y="2131966"/>
            <a:ext cx="1927652" cy="1316790"/>
          </a:xfrm>
          <a:prstGeom prst="snip2DiagRect">
            <a:avLst/>
          </a:prstGeom>
          <a:solidFill>
            <a:srgbClr val="B226A9"/>
          </a:solidFill>
          <a:ln w="88900" cap="sq">
            <a:solidFill>
              <a:srgbClr val="54585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79635A6-1A96-3B59-B485-E0C7948B6294}"/>
              </a:ext>
            </a:extLst>
          </p:cNvPr>
          <p:cNvSpPr txBox="1"/>
          <p:nvPr/>
        </p:nvSpPr>
        <p:spPr>
          <a:xfrm>
            <a:off x="107418" y="3595323"/>
            <a:ext cx="53578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Ao reconstruir o templo, </a:t>
            </a:r>
            <a:r>
              <a:rPr lang="pt-BR" b="1" dirty="0" err="1"/>
              <a:t>Zorobabel</a:t>
            </a:r>
            <a:r>
              <a:rPr lang="pt-BR" b="1" dirty="0"/>
              <a:t> enfrentou sérios problemas na realização da obra. Como ele, Deus nos encoraja a não confiar em nós mesmos, mas na Palavra de Deus, e no poder do Espírito Santo. </a:t>
            </a:r>
            <a:r>
              <a:rPr lang="es-ES" b="1" dirty="0"/>
              <a:t>(Zacarias. 4:6-9).</a:t>
            </a:r>
          </a:p>
        </p:txBody>
      </p:sp>
    </p:spTree>
    <p:extLst>
      <p:ext uri="{BB962C8B-B14F-4D97-AF65-F5344CB8AC3E}">
        <p14:creationId xmlns:p14="http://schemas.microsoft.com/office/powerpoint/2010/main" val="150387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 uiExpand="1" build="p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346AD2C-DA81-3EFB-CB0A-7A3CF2ABB3EF}"/>
              </a:ext>
            </a:extLst>
          </p:cNvPr>
          <p:cNvSpPr txBox="1"/>
          <p:nvPr/>
        </p:nvSpPr>
        <p:spPr>
          <a:xfrm>
            <a:off x="799039" y="822229"/>
            <a:ext cx="754592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200" b="1" dirty="0">
                <a:latin typeface="Constantia" panose="02030602050306030303" pitchFamily="18" charset="0"/>
              </a:rPr>
              <a:t>“</a:t>
            </a:r>
            <a:r>
              <a:rPr lang="pt-BR" sz="2200" b="1" dirty="0">
                <a:latin typeface="Constantia" panose="02030602050306030303" pitchFamily="18" charset="0"/>
              </a:rPr>
              <a:t>É vital que entendamos como é essencial morrer para si mesmo. A crucificação deste colocará as almas em uma posição vantajosa. Exorto todos os cristãos que professam morrer para que possam estimular uma nova vida pelo poder do Espírito Santo. O arqui-inimigo está trabalhando com todo o engano de injustiça naqueles que se perdem. Diariamente precisamos do poder de Deus que converte, ou não seremos capazes de seguir os passos de Cristo. Enquanto a mente for iluminada na pureza e santificação e o coração responder aos esforços do Espírito Santo, o resultado será uma conversão diária."</a:t>
            </a:r>
            <a:endParaRPr lang="es-ES" sz="22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3A7B5B2-B613-7305-6EAE-1AA49BC4539C}"/>
              </a:ext>
            </a:extLst>
          </p:cNvPr>
          <p:cNvSpPr txBox="1"/>
          <p:nvPr/>
        </p:nvSpPr>
        <p:spPr>
          <a:xfrm>
            <a:off x="2305297" y="94287"/>
            <a:ext cx="5429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/>
              <a:t>E. G. W. (Levante seus olhos, 12 de setembro) </a:t>
            </a:r>
            <a:r>
              <a:rPr lang="pt-BR" sz="1400" dirty="0"/>
              <a:t>– Tradução livre</a:t>
            </a:r>
          </a:p>
        </p:txBody>
      </p:sp>
    </p:spTree>
    <p:extLst>
      <p:ext uri="{BB962C8B-B14F-4D97-AF65-F5344CB8AC3E}">
        <p14:creationId xmlns:p14="http://schemas.microsoft.com/office/powerpoint/2010/main" val="394331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33CCCC"/>
      </a:lt2>
      <a:accent1>
        <a:srgbClr val="339966"/>
      </a:accent1>
      <a:accent2>
        <a:srgbClr val="9900CC"/>
      </a:accent2>
      <a:accent3>
        <a:srgbClr val="FF3300"/>
      </a:accent3>
      <a:accent4>
        <a:srgbClr val="FFC000"/>
      </a:accent4>
      <a:accent5>
        <a:srgbClr val="0033CC"/>
      </a:accent5>
      <a:accent6>
        <a:srgbClr val="F5F010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978</Words>
  <Application>Microsoft Office PowerPoint</Application>
  <PresentationFormat>Apresentação na tela (16:9)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 Light</vt:lpstr>
      <vt:lpstr>Comic Sans MS</vt:lpstr>
      <vt:lpstr>Constantia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70</cp:revision>
  <dcterms:created xsi:type="dcterms:W3CDTF">2022-08-15T14:21:40Z</dcterms:created>
  <dcterms:modified xsi:type="dcterms:W3CDTF">2022-09-11T10:23:30Z</dcterms:modified>
</cp:coreProperties>
</file>