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67" r:id="rId4"/>
    <p:sldId id="266" r:id="rId5"/>
    <p:sldId id="263" r:id="rId6"/>
    <p:sldId id="260" r:id="rId7"/>
    <p:sldId id="261" r:id="rId8"/>
    <p:sldId id="262" r:id="rId9"/>
    <p:sldId id="264" r:id="rId10"/>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
      <p:font typeface="Cooper Black" panose="0208090404030B020404" pitchFamily="18"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210"/>
    <a:srgbClr val="F4C4B6"/>
    <a:srgbClr val="F3B043"/>
    <a:srgbClr val="F5BD64"/>
    <a:srgbClr val="073B75"/>
    <a:srgbClr val="FFFF99"/>
    <a:srgbClr val="B04E43"/>
    <a:srgbClr val="B04F3F"/>
    <a:srgbClr val="C2DBFA"/>
    <a:srgbClr val="245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6AD139-57D3-49FC-B473-D1FE35D28686}" type="doc">
      <dgm:prSet loTypeId="urn:microsoft.com/office/officeart/2005/8/layout/vList3" loCatId="picture" qsTypeId="urn:microsoft.com/office/officeart/2005/8/quickstyle/3d1" qsCatId="3D" csTypeId="urn:microsoft.com/office/officeart/2005/8/colors/colorful3" csCatId="colorful" phldr="1"/>
      <dgm:spPr/>
      <dgm:t>
        <a:bodyPr/>
        <a:lstStyle/>
        <a:p>
          <a:endParaRPr lang="es-ES"/>
        </a:p>
      </dgm:t>
    </dgm:pt>
    <dgm:pt modelId="{8EA39927-989D-4E5D-AE1A-789754DF9B2B}">
      <dgm:prSet custT="1"/>
      <dgm:spPr>
        <a:ln w="28575">
          <a:solidFill>
            <a:schemeClr val="tx1"/>
          </a:solidFill>
        </a:ln>
      </dgm:spPr>
      <dgm:t>
        <a:bodyPr lIns="0"/>
        <a:lstStyle/>
        <a:p>
          <a:pPr marL="0" indent="0"/>
          <a:r>
            <a:rPr lang="es-ES" sz="1800" b="1" dirty="0">
              <a:solidFill>
                <a:schemeClr val="tx1"/>
              </a:solidFill>
            </a:rPr>
            <a:t>Éxodo 19:6. Como sacerdotes, debían relacionarse íntimamente con Dios y ser intermediarios entre Él y los paganos.</a:t>
          </a:r>
          <a:endParaRPr lang="es-ES" sz="1800" dirty="0">
            <a:solidFill>
              <a:schemeClr val="tx1"/>
            </a:solidFill>
          </a:endParaRPr>
        </a:p>
      </dgm:t>
    </dgm:pt>
    <dgm:pt modelId="{0B9478B5-F200-4E89-BFB1-3187A82D0E89}" type="parTrans" cxnId="{51F9D709-81CF-424B-BD19-F16B6C0F9A55}">
      <dgm:prSet/>
      <dgm:spPr/>
      <dgm:t>
        <a:bodyPr/>
        <a:lstStyle/>
        <a:p>
          <a:endParaRPr lang="es-ES" sz="1800"/>
        </a:p>
      </dgm:t>
    </dgm:pt>
    <dgm:pt modelId="{8DFBD037-8E25-4B36-BAA2-D8023C3CBF96}" type="sibTrans" cxnId="{51F9D709-81CF-424B-BD19-F16B6C0F9A55}">
      <dgm:prSet/>
      <dgm:spPr/>
      <dgm:t>
        <a:bodyPr/>
        <a:lstStyle/>
        <a:p>
          <a:endParaRPr lang="es-ES" sz="1800"/>
        </a:p>
      </dgm:t>
    </dgm:pt>
    <dgm:pt modelId="{C450142B-8C13-4CC8-AA4E-A3455610AA51}">
      <dgm:prSet custT="1"/>
      <dgm:spPr>
        <a:ln w="28575">
          <a:solidFill>
            <a:schemeClr val="tx1"/>
          </a:solidFill>
        </a:ln>
      </dgm:spPr>
      <dgm:t>
        <a:bodyPr lIns="0"/>
        <a:lstStyle/>
        <a:p>
          <a:r>
            <a:rPr lang="es-ES" sz="1800" b="1" dirty="0">
              <a:solidFill>
                <a:schemeClr val="tx1"/>
              </a:solidFill>
            </a:rPr>
            <a:t>Isaías 49:6. Debían ser un ejemplo de santidad, e instruir al mundo en los principios del evangelio.</a:t>
          </a:r>
          <a:endParaRPr lang="es-ES" sz="1800" dirty="0">
            <a:solidFill>
              <a:schemeClr val="tx1"/>
            </a:solidFill>
          </a:endParaRPr>
        </a:p>
      </dgm:t>
    </dgm:pt>
    <dgm:pt modelId="{9D0167F7-4A8E-49FC-80E8-593465284927}" type="parTrans" cxnId="{4811A5AB-94A9-409A-8038-9AEA2EA2E836}">
      <dgm:prSet/>
      <dgm:spPr/>
      <dgm:t>
        <a:bodyPr/>
        <a:lstStyle/>
        <a:p>
          <a:endParaRPr lang="es-ES" sz="1800"/>
        </a:p>
      </dgm:t>
    </dgm:pt>
    <dgm:pt modelId="{FCF8CCAB-D1B9-48BA-966A-BF8FE57606E2}" type="sibTrans" cxnId="{4811A5AB-94A9-409A-8038-9AEA2EA2E836}">
      <dgm:prSet/>
      <dgm:spPr/>
      <dgm:t>
        <a:bodyPr/>
        <a:lstStyle/>
        <a:p>
          <a:endParaRPr lang="es-ES" sz="1800"/>
        </a:p>
      </dgm:t>
    </dgm:pt>
    <dgm:pt modelId="{81BB2758-B309-4F57-88A9-6919BFC3103E}" type="pres">
      <dgm:prSet presAssocID="{AA6AD139-57D3-49FC-B473-D1FE35D28686}" presName="linearFlow" presStyleCnt="0">
        <dgm:presLayoutVars>
          <dgm:dir/>
          <dgm:resizeHandles val="exact"/>
        </dgm:presLayoutVars>
      </dgm:prSet>
      <dgm:spPr/>
    </dgm:pt>
    <dgm:pt modelId="{88B752B7-D122-4EAA-9E59-D02C0BDDFBED}" type="pres">
      <dgm:prSet presAssocID="{8EA39927-989D-4E5D-AE1A-789754DF9B2B}" presName="composite" presStyleCnt="0"/>
      <dgm:spPr/>
    </dgm:pt>
    <dgm:pt modelId="{CEEEED5F-4882-469D-A5B6-776634D6194C}" type="pres">
      <dgm:prSet presAssocID="{8EA39927-989D-4E5D-AE1A-789754DF9B2B}" presName="imgShp" presStyleLbl="fgImgPlace1" presStyleIdx="0" presStyleCnt="2" custScaleX="112794" custLinFactX="-44699" custLinFactNeighborX="-100000" custLinFactNeighborY="991"/>
      <dgm:spPr>
        <a:prstGeom prst="snip2SameRect">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12700">
          <a:solidFill>
            <a:schemeClr val="tx1"/>
          </a:solidFill>
        </a:ln>
      </dgm:spPr>
    </dgm:pt>
    <dgm:pt modelId="{6386A589-D030-4020-8D95-2FF98BA262FB}" type="pres">
      <dgm:prSet presAssocID="{8EA39927-989D-4E5D-AE1A-789754DF9B2B}" presName="txShp" presStyleLbl="node1" presStyleIdx="0" presStyleCnt="2" custScaleX="121937" custLinFactNeighborX="1228">
        <dgm:presLayoutVars>
          <dgm:bulletEnabled val="1"/>
        </dgm:presLayoutVars>
      </dgm:prSet>
      <dgm:spPr>
        <a:prstGeom prst="roundRect">
          <a:avLst/>
        </a:prstGeom>
      </dgm:spPr>
    </dgm:pt>
    <dgm:pt modelId="{F50F1276-B1AC-40FF-86C0-8A3F6A23A400}" type="pres">
      <dgm:prSet presAssocID="{8DFBD037-8E25-4B36-BAA2-D8023C3CBF96}" presName="spacing" presStyleCnt="0"/>
      <dgm:spPr/>
    </dgm:pt>
    <dgm:pt modelId="{C5F36B81-D982-448B-8143-7AF49A32F2E8}" type="pres">
      <dgm:prSet presAssocID="{C450142B-8C13-4CC8-AA4E-A3455610AA51}" presName="composite" presStyleCnt="0"/>
      <dgm:spPr/>
    </dgm:pt>
    <dgm:pt modelId="{A99DDB53-E1A1-41C2-9D25-31D403316CD3}" type="pres">
      <dgm:prSet presAssocID="{C450142B-8C13-4CC8-AA4E-A3455610AA51}" presName="imgShp" presStyleLbl="fgImgPlace1" presStyleIdx="1" presStyleCnt="2" custScaleX="112794" custLinFactX="-44699" custLinFactNeighborX="-100000" custLinFactNeighborY="-20784"/>
      <dgm:spPr>
        <a:prstGeom prst="snip2SameRect">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w="12700">
          <a:solidFill>
            <a:schemeClr val="tx1"/>
          </a:solidFill>
        </a:ln>
      </dgm:spPr>
    </dgm:pt>
    <dgm:pt modelId="{8C17B85B-3746-4749-8CC1-8487329F23C1}" type="pres">
      <dgm:prSet presAssocID="{C450142B-8C13-4CC8-AA4E-A3455610AA51}" presName="txShp" presStyleLbl="node1" presStyleIdx="1" presStyleCnt="2" custScaleX="121937" custLinFactNeighborX="1228" custLinFactNeighborY="-18829">
        <dgm:presLayoutVars>
          <dgm:bulletEnabled val="1"/>
        </dgm:presLayoutVars>
      </dgm:prSet>
      <dgm:spPr>
        <a:prstGeom prst="roundRect">
          <a:avLst/>
        </a:prstGeom>
      </dgm:spPr>
    </dgm:pt>
  </dgm:ptLst>
  <dgm:cxnLst>
    <dgm:cxn modelId="{51F9D709-81CF-424B-BD19-F16B6C0F9A55}" srcId="{AA6AD139-57D3-49FC-B473-D1FE35D28686}" destId="{8EA39927-989D-4E5D-AE1A-789754DF9B2B}" srcOrd="0" destOrd="0" parTransId="{0B9478B5-F200-4E89-BFB1-3187A82D0E89}" sibTransId="{8DFBD037-8E25-4B36-BAA2-D8023C3CBF96}"/>
    <dgm:cxn modelId="{06621D53-D4BC-40BE-B597-9759D524EB29}" type="presOf" srcId="{8EA39927-989D-4E5D-AE1A-789754DF9B2B}" destId="{6386A589-D030-4020-8D95-2FF98BA262FB}" srcOrd="0" destOrd="0" presId="urn:microsoft.com/office/officeart/2005/8/layout/vList3"/>
    <dgm:cxn modelId="{BC754555-5B6B-4326-AF28-1077F5425BCA}" type="presOf" srcId="{AA6AD139-57D3-49FC-B473-D1FE35D28686}" destId="{81BB2758-B309-4F57-88A9-6919BFC3103E}" srcOrd="0" destOrd="0" presId="urn:microsoft.com/office/officeart/2005/8/layout/vList3"/>
    <dgm:cxn modelId="{4811A5AB-94A9-409A-8038-9AEA2EA2E836}" srcId="{AA6AD139-57D3-49FC-B473-D1FE35D28686}" destId="{C450142B-8C13-4CC8-AA4E-A3455610AA51}" srcOrd="1" destOrd="0" parTransId="{9D0167F7-4A8E-49FC-80E8-593465284927}" sibTransId="{FCF8CCAB-D1B9-48BA-966A-BF8FE57606E2}"/>
    <dgm:cxn modelId="{FA220AAF-FD5D-4494-AF7A-C8AC561EDB84}" type="presOf" srcId="{C450142B-8C13-4CC8-AA4E-A3455610AA51}" destId="{8C17B85B-3746-4749-8CC1-8487329F23C1}" srcOrd="0" destOrd="0" presId="urn:microsoft.com/office/officeart/2005/8/layout/vList3"/>
    <dgm:cxn modelId="{718B3859-3AB0-41B5-BEE6-3A864ECC7E4A}" type="presParOf" srcId="{81BB2758-B309-4F57-88A9-6919BFC3103E}" destId="{88B752B7-D122-4EAA-9E59-D02C0BDDFBED}" srcOrd="0" destOrd="0" presId="urn:microsoft.com/office/officeart/2005/8/layout/vList3"/>
    <dgm:cxn modelId="{192AD490-99CD-40E3-9B56-FD109EE4E802}" type="presParOf" srcId="{88B752B7-D122-4EAA-9E59-D02C0BDDFBED}" destId="{CEEEED5F-4882-469D-A5B6-776634D6194C}" srcOrd="0" destOrd="0" presId="urn:microsoft.com/office/officeart/2005/8/layout/vList3"/>
    <dgm:cxn modelId="{F1C5B9E3-4AC7-483C-9BFB-C87BDC423C55}" type="presParOf" srcId="{88B752B7-D122-4EAA-9E59-D02C0BDDFBED}" destId="{6386A589-D030-4020-8D95-2FF98BA262FB}" srcOrd="1" destOrd="0" presId="urn:microsoft.com/office/officeart/2005/8/layout/vList3"/>
    <dgm:cxn modelId="{DFC3CC64-5962-4F59-A10B-F74B9F3B9727}" type="presParOf" srcId="{81BB2758-B309-4F57-88A9-6919BFC3103E}" destId="{F50F1276-B1AC-40FF-86C0-8A3F6A23A400}" srcOrd="1" destOrd="0" presId="urn:microsoft.com/office/officeart/2005/8/layout/vList3"/>
    <dgm:cxn modelId="{495E36B6-20E8-4299-9D6B-EED3344B3B3D}" type="presParOf" srcId="{81BB2758-B309-4F57-88A9-6919BFC3103E}" destId="{C5F36B81-D982-448B-8143-7AF49A32F2E8}" srcOrd="2" destOrd="0" presId="urn:microsoft.com/office/officeart/2005/8/layout/vList3"/>
    <dgm:cxn modelId="{6B69F984-3C36-4585-AB7E-EA80834941D3}" type="presParOf" srcId="{C5F36B81-D982-448B-8143-7AF49A32F2E8}" destId="{A99DDB53-E1A1-41C2-9D25-31D403316CD3}" srcOrd="0" destOrd="0" presId="urn:microsoft.com/office/officeart/2005/8/layout/vList3"/>
    <dgm:cxn modelId="{A4B4CDD4-BC9B-4EB3-B8EC-58AA8A0F1FFA}" type="presParOf" srcId="{C5F36B81-D982-448B-8143-7AF49A32F2E8}" destId="{8C17B85B-3746-4749-8CC1-8487329F23C1}"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5C76E2-F5AF-4DFF-8198-B55F94C637E1}" type="doc">
      <dgm:prSet loTypeId="urn:microsoft.com/office/officeart/2005/8/layout/hierarchy3" loCatId="hierarchy" qsTypeId="urn:microsoft.com/office/officeart/2005/8/quickstyle/simple5" qsCatId="simple" csTypeId="urn:microsoft.com/office/officeart/2005/8/colors/colorful1" csCatId="colorful" phldr="1"/>
      <dgm:spPr/>
      <dgm:t>
        <a:bodyPr/>
        <a:lstStyle/>
        <a:p>
          <a:endParaRPr lang="es-ES"/>
        </a:p>
      </dgm:t>
    </dgm:pt>
    <dgm:pt modelId="{C0E73953-D0FE-4DEE-B465-4727313106D2}">
      <dgm:prSet/>
      <dgm:spPr>
        <a:solidFill>
          <a:schemeClr val="accent5">
            <a:lumMod val="75000"/>
          </a:schemeClr>
        </a:solidFill>
      </dgm:spPr>
      <dgm:t>
        <a:bodyPr/>
        <a:lstStyle/>
        <a:p>
          <a:r>
            <a:rPr lang="es-ES" b="1" dirty="0">
              <a:effectLst>
                <a:outerShdw blurRad="38100" dist="38100" dir="2700000" algn="tl">
                  <a:srgbClr val="000000">
                    <a:alpha val="43137"/>
                  </a:srgbClr>
                </a:outerShdw>
              </a:effectLst>
            </a:rPr>
            <a:t>Si obedecían (</a:t>
          </a:r>
          <a:r>
            <a:rPr lang="es-ES" b="1" dirty="0" err="1">
              <a:effectLst>
                <a:outerShdw blurRad="38100" dist="38100" dir="2700000" algn="tl">
                  <a:srgbClr val="000000">
                    <a:alpha val="43137"/>
                  </a:srgbClr>
                </a:outerShdw>
              </a:effectLst>
            </a:rPr>
            <a:t>Dt</a:t>
          </a:r>
          <a:r>
            <a:rPr lang="es-ES" b="1" dirty="0">
              <a:effectLst>
                <a:outerShdw blurRad="38100" dist="38100" dir="2700000" algn="tl">
                  <a:srgbClr val="000000">
                    <a:alpha val="43137"/>
                  </a:srgbClr>
                </a:outerShdw>
              </a:effectLst>
            </a:rPr>
            <a:t>. 28:1-14)</a:t>
          </a:r>
          <a:endParaRPr lang="es-ES" dirty="0">
            <a:effectLst>
              <a:outerShdw blurRad="38100" dist="38100" dir="2700000" algn="tl">
                <a:srgbClr val="000000">
                  <a:alpha val="43137"/>
                </a:srgbClr>
              </a:outerShdw>
            </a:effectLst>
          </a:endParaRPr>
        </a:p>
      </dgm:t>
    </dgm:pt>
    <dgm:pt modelId="{FD9345B3-B16C-45BF-9F98-F21EEFE726B1}" type="parTrans" cxnId="{23372D58-15D5-49BC-82AE-42F96037571B}">
      <dgm:prSet/>
      <dgm:spPr/>
      <dgm:t>
        <a:bodyPr/>
        <a:lstStyle/>
        <a:p>
          <a:endParaRPr lang="es-ES"/>
        </a:p>
      </dgm:t>
    </dgm:pt>
    <dgm:pt modelId="{B9ED8A7D-4C55-405B-AF6A-600987186F3F}" type="sibTrans" cxnId="{23372D58-15D5-49BC-82AE-42F96037571B}">
      <dgm:prSet/>
      <dgm:spPr/>
      <dgm:t>
        <a:bodyPr/>
        <a:lstStyle/>
        <a:p>
          <a:endParaRPr lang="es-ES"/>
        </a:p>
      </dgm:t>
    </dgm:pt>
    <dgm:pt modelId="{08F5AC46-9DBD-4C39-A213-DC780812FC49}">
      <dgm:prSet custT="1"/>
      <dgm:spPr>
        <a:ln w="12700">
          <a:solidFill>
            <a:schemeClr val="accent5">
              <a:lumMod val="75000"/>
            </a:schemeClr>
          </a:solidFill>
        </a:ln>
      </dgm:spPr>
      <dgm:t>
        <a:bodyPr/>
        <a:lstStyle/>
        <a:p>
          <a:r>
            <a:rPr lang="es-ES" sz="1800" b="1" dirty="0"/>
            <a:t>Recibirían bendición y prosperarían en la tierra.</a:t>
          </a:r>
          <a:endParaRPr lang="es-ES" sz="1800" dirty="0"/>
        </a:p>
      </dgm:t>
    </dgm:pt>
    <dgm:pt modelId="{3AAFF36E-54CA-4491-B124-DA411220BCC7}" type="parTrans" cxnId="{F4B55076-23A3-4558-A9CE-B8BEFCE96C68}">
      <dgm:prSet/>
      <dgm:spPr>
        <a:ln>
          <a:solidFill>
            <a:schemeClr val="accent5">
              <a:lumMod val="75000"/>
            </a:schemeClr>
          </a:solidFill>
        </a:ln>
      </dgm:spPr>
      <dgm:t>
        <a:bodyPr/>
        <a:lstStyle/>
        <a:p>
          <a:endParaRPr lang="es-ES"/>
        </a:p>
      </dgm:t>
    </dgm:pt>
    <dgm:pt modelId="{3B9A495D-E75F-4F07-915E-B03E453129A8}" type="sibTrans" cxnId="{F4B55076-23A3-4558-A9CE-B8BEFCE96C68}">
      <dgm:prSet/>
      <dgm:spPr/>
      <dgm:t>
        <a:bodyPr/>
        <a:lstStyle/>
        <a:p>
          <a:endParaRPr lang="es-ES"/>
        </a:p>
      </dgm:t>
    </dgm:pt>
    <dgm:pt modelId="{F315B583-1012-49C1-9ACC-81DF02D7A987}">
      <dgm:prSet custT="1"/>
      <dgm:spPr>
        <a:ln w="12700">
          <a:solidFill>
            <a:schemeClr val="accent5">
              <a:lumMod val="75000"/>
            </a:schemeClr>
          </a:solidFill>
        </a:ln>
      </dgm:spPr>
      <dgm:t>
        <a:bodyPr/>
        <a:lstStyle/>
        <a:p>
          <a:r>
            <a:rPr lang="es-ES" sz="1800" b="1" dirty="0"/>
            <a:t>Serían cabeza de las naciones.</a:t>
          </a:r>
          <a:endParaRPr lang="es-ES" sz="1800" dirty="0"/>
        </a:p>
      </dgm:t>
    </dgm:pt>
    <dgm:pt modelId="{D11F2044-C7E9-416E-81E1-0C286F0F7560}" type="parTrans" cxnId="{55739D41-8F2B-48BC-90F3-4B79C61CAEC3}">
      <dgm:prSet/>
      <dgm:spPr>
        <a:ln>
          <a:solidFill>
            <a:schemeClr val="accent5">
              <a:lumMod val="75000"/>
            </a:schemeClr>
          </a:solidFill>
        </a:ln>
      </dgm:spPr>
      <dgm:t>
        <a:bodyPr/>
        <a:lstStyle/>
        <a:p>
          <a:endParaRPr lang="es-ES"/>
        </a:p>
      </dgm:t>
    </dgm:pt>
    <dgm:pt modelId="{F78EC4E5-4169-446C-8A45-025E477D06AC}" type="sibTrans" cxnId="{55739D41-8F2B-48BC-90F3-4B79C61CAEC3}">
      <dgm:prSet/>
      <dgm:spPr/>
      <dgm:t>
        <a:bodyPr/>
        <a:lstStyle/>
        <a:p>
          <a:endParaRPr lang="es-ES"/>
        </a:p>
      </dgm:t>
    </dgm:pt>
    <dgm:pt modelId="{C9D0D746-EC31-4475-9DFB-30FF784414C4}">
      <dgm:prSet/>
      <dgm:spPr>
        <a:solidFill>
          <a:schemeClr val="accent2">
            <a:lumMod val="75000"/>
          </a:schemeClr>
        </a:solidFill>
      </dgm:spPr>
      <dgm:t>
        <a:bodyPr/>
        <a:lstStyle/>
        <a:p>
          <a:r>
            <a:rPr lang="es-ES" b="1" dirty="0">
              <a:effectLst>
                <a:outerShdw blurRad="38100" dist="38100" dir="2700000" algn="tl">
                  <a:srgbClr val="000000">
                    <a:alpha val="43137"/>
                  </a:srgbClr>
                </a:outerShdw>
              </a:effectLst>
            </a:rPr>
            <a:t>Si desobedecían (</a:t>
          </a:r>
          <a:r>
            <a:rPr lang="es-ES" b="1" dirty="0" err="1">
              <a:effectLst>
                <a:outerShdw blurRad="38100" dist="38100" dir="2700000" algn="tl">
                  <a:srgbClr val="000000">
                    <a:alpha val="43137"/>
                  </a:srgbClr>
                </a:outerShdw>
              </a:effectLst>
            </a:rPr>
            <a:t>Dt</a:t>
          </a:r>
          <a:r>
            <a:rPr lang="es-ES" b="1" dirty="0">
              <a:effectLst>
                <a:outerShdw blurRad="38100" dist="38100" dir="2700000" algn="tl">
                  <a:srgbClr val="000000">
                    <a:alpha val="43137"/>
                  </a:srgbClr>
                </a:outerShdw>
              </a:effectLst>
            </a:rPr>
            <a:t>. 28:15-68)</a:t>
          </a:r>
          <a:endParaRPr lang="es-ES" dirty="0">
            <a:effectLst>
              <a:outerShdw blurRad="38100" dist="38100" dir="2700000" algn="tl">
                <a:srgbClr val="000000">
                  <a:alpha val="43137"/>
                </a:srgbClr>
              </a:outerShdw>
            </a:effectLst>
          </a:endParaRPr>
        </a:p>
      </dgm:t>
    </dgm:pt>
    <dgm:pt modelId="{4A797851-E06F-4824-91E4-5468F87298E8}" type="parTrans" cxnId="{2939C863-C9B1-485A-867F-720BFC4391E6}">
      <dgm:prSet/>
      <dgm:spPr/>
      <dgm:t>
        <a:bodyPr/>
        <a:lstStyle/>
        <a:p>
          <a:endParaRPr lang="es-ES"/>
        </a:p>
      </dgm:t>
    </dgm:pt>
    <dgm:pt modelId="{E955C97E-5F0F-47B0-BBB6-8DA4311725E8}" type="sibTrans" cxnId="{2939C863-C9B1-485A-867F-720BFC4391E6}">
      <dgm:prSet/>
      <dgm:spPr/>
      <dgm:t>
        <a:bodyPr/>
        <a:lstStyle/>
        <a:p>
          <a:endParaRPr lang="es-ES"/>
        </a:p>
      </dgm:t>
    </dgm:pt>
    <dgm:pt modelId="{EB8DCF41-AA34-4BD2-8460-94675CD12258}">
      <dgm:prSet custT="1"/>
      <dgm:spPr>
        <a:ln w="12700">
          <a:solidFill>
            <a:schemeClr val="accent2">
              <a:lumMod val="75000"/>
            </a:schemeClr>
          </a:solidFill>
        </a:ln>
      </dgm:spPr>
      <dgm:t>
        <a:bodyPr/>
        <a:lstStyle/>
        <a:p>
          <a:r>
            <a:rPr lang="es-ES" sz="1800" b="1" dirty="0"/>
            <a:t>Recibirían maldiciones y serían expulsados de la tierra.</a:t>
          </a:r>
          <a:endParaRPr lang="es-ES" sz="1800" dirty="0"/>
        </a:p>
      </dgm:t>
    </dgm:pt>
    <dgm:pt modelId="{AB5ABE16-5AC5-4D19-BF38-055C95D82197}" type="parTrans" cxnId="{94FFCFED-C687-49EF-95C1-E2B55E84493E}">
      <dgm:prSet/>
      <dgm:spPr/>
      <dgm:t>
        <a:bodyPr/>
        <a:lstStyle/>
        <a:p>
          <a:endParaRPr lang="es-ES"/>
        </a:p>
      </dgm:t>
    </dgm:pt>
    <dgm:pt modelId="{55C60695-A285-4DDA-BBEA-048E86F281B7}" type="sibTrans" cxnId="{94FFCFED-C687-49EF-95C1-E2B55E84493E}">
      <dgm:prSet/>
      <dgm:spPr/>
      <dgm:t>
        <a:bodyPr/>
        <a:lstStyle/>
        <a:p>
          <a:endParaRPr lang="es-ES"/>
        </a:p>
      </dgm:t>
    </dgm:pt>
    <dgm:pt modelId="{F23C45AB-8870-4D7D-917A-2C8BDF6CB484}">
      <dgm:prSet custT="1"/>
      <dgm:spPr>
        <a:ln w="12700">
          <a:solidFill>
            <a:schemeClr val="accent2">
              <a:lumMod val="75000"/>
            </a:schemeClr>
          </a:solidFill>
        </a:ln>
      </dgm:spPr>
      <dgm:t>
        <a:bodyPr/>
        <a:lstStyle/>
        <a:p>
          <a:r>
            <a:rPr lang="es-ES" sz="1800" b="1" dirty="0"/>
            <a:t>Serían conquistados por otras naciones.</a:t>
          </a:r>
          <a:endParaRPr lang="es-ES" sz="1800" dirty="0"/>
        </a:p>
      </dgm:t>
    </dgm:pt>
    <dgm:pt modelId="{820C7E91-E8CB-4D5A-B2E5-E44D9BE5B097}" type="parTrans" cxnId="{1E1B7274-A0A5-4A7D-81BF-2ABEE84C8529}">
      <dgm:prSet/>
      <dgm:spPr/>
      <dgm:t>
        <a:bodyPr/>
        <a:lstStyle/>
        <a:p>
          <a:endParaRPr lang="es-ES"/>
        </a:p>
      </dgm:t>
    </dgm:pt>
    <dgm:pt modelId="{BA828D98-F0F6-4E8F-90EB-C0F9A3E57591}" type="sibTrans" cxnId="{1E1B7274-A0A5-4A7D-81BF-2ABEE84C8529}">
      <dgm:prSet/>
      <dgm:spPr/>
      <dgm:t>
        <a:bodyPr/>
        <a:lstStyle/>
        <a:p>
          <a:endParaRPr lang="es-ES"/>
        </a:p>
      </dgm:t>
    </dgm:pt>
    <dgm:pt modelId="{FFA900ED-8BB2-44CC-93A1-A5A35763917A}" type="pres">
      <dgm:prSet presAssocID="{D55C76E2-F5AF-4DFF-8198-B55F94C637E1}" presName="diagram" presStyleCnt="0">
        <dgm:presLayoutVars>
          <dgm:chPref val="1"/>
          <dgm:dir/>
          <dgm:animOne val="branch"/>
          <dgm:animLvl val="lvl"/>
          <dgm:resizeHandles/>
        </dgm:presLayoutVars>
      </dgm:prSet>
      <dgm:spPr/>
    </dgm:pt>
    <dgm:pt modelId="{F6DA77C1-C164-4865-94BB-5D1E95687294}" type="pres">
      <dgm:prSet presAssocID="{C0E73953-D0FE-4DEE-B465-4727313106D2}" presName="root" presStyleCnt="0"/>
      <dgm:spPr/>
    </dgm:pt>
    <dgm:pt modelId="{75B6D7D8-F360-4D60-A0A1-6D58BBF6C1A1}" type="pres">
      <dgm:prSet presAssocID="{C0E73953-D0FE-4DEE-B465-4727313106D2}" presName="rootComposite" presStyleCnt="0"/>
      <dgm:spPr/>
    </dgm:pt>
    <dgm:pt modelId="{4ECA7EE0-1AF9-4127-B0D2-A0D21D87872E}" type="pres">
      <dgm:prSet presAssocID="{C0E73953-D0FE-4DEE-B465-4727313106D2}" presName="rootText" presStyleLbl="node1" presStyleIdx="0" presStyleCnt="2" custScaleX="139529"/>
      <dgm:spPr/>
    </dgm:pt>
    <dgm:pt modelId="{A19A9D05-C4B1-4E87-A90E-73B159022FEE}" type="pres">
      <dgm:prSet presAssocID="{C0E73953-D0FE-4DEE-B465-4727313106D2}" presName="rootConnector" presStyleLbl="node1" presStyleIdx="0" presStyleCnt="2"/>
      <dgm:spPr/>
    </dgm:pt>
    <dgm:pt modelId="{AAC283B5-E368-4148-8866-9E7A91D03297}" type="pres">
      <dgm:prSet presAssocID="{C0E73953-D0FE-4DEE-B465-4727313106D2}" presName="childShape" presStyleCnt="0"/>
      <dgm:spPr/>
    </dgm:pt>
    <dgm:pt modelId="{C1BE892F-3ABE-439C-9B9D-918F3568BF2C}" type="pres">
      <dgm:prSet presAssocID="{3AAFF36E-54CA-4491-B124-DA411220BCC7}" presName="Name13" presStyleLbl="parChTrans1D2" presStyleIdx="0" presStyleCnt="4"/>
      <dgm:spPr/>
    </dgm:pt>
    <dgm:pt modelId="{5166980C-F1A0-4881-94EF-B02583ED4FD6}" type="pres">
      <dgm:prSet presAssocID="{08F5AC46-9DBD-4C39-A213-DC780812FC49}" presName="childText" presStyleLbl="bgAcc1" presStyleIdx="0" presStyleCnt="4" custScaleX="220958">
        <dgm:presLayoutVars>
          <dgm:bulletEnabled val="1"/>
        </dgm:presLayoutVars>
      </dgm:prSet>
      <dgm:spPr/>
    </dgm:pt>
    <dgm:pt modelId="{E05F9696-EB2F-490D-8E66-436E66653CA1}" type="pres">
      <dgm:prSet presAssocID="{D11F2044-C7E9-416E-81E1-0C286F0F7560}" presName="Name13" presStyleLbl="parChTrans1D2" presStyleIdx="1" presStyleCnt="4"/>
      <dgm:spPr/>
    </dgm:pt>
    <dgm:pt modelId="{91DF8FF0-F31D-4D72-99B6-6BBD5DF17236}" type="pres">
      <dgm:prSet presAssocID="{F315B583-1012-49C1-9ACC-81DF02D7A987}" presName="childText" presStyleLbl="bgAcc1" presStyleIdx="1" presStyleCnt="4" custScaleX="220958">
        <dgm:presLayoutVars>
          <dgm:bulletEnabled val="1"/>
        </dgm:presLayoutVars>
      </dgm:prSet>
      <dgm:spPr/>
    </dgm:pt>
    <dgm:pt modelId="{36BF2DEC-58E2-44F4-B22B-9B9C84E98616}" type="pres">
      <dgm:prSet presAssocID="{C9D0D746-EC31-4475-9DFB-30FF784414C4}" presName="root" presStyleCnt="0"/>
      <dgm:spPr/>
    </dgm:pt>
    <dgm:pt modelId="{873310F0-A28B-4040-8282-021381498657}" type="pres">
      <dgm:prSet presAssocID="{C9D0D746-EC31-4475-9DFB-30FF784414C4}" presName="rootComposite" presStyleCnt="0"/>
      <dgm:spPr/>
    </dgm:pt>
    <dgm:pt modelId="{10EC754B-5981-4653-AA23-3620B539F661}" type="pres">
      <dgm:prSet presAssocID="{C9D0D746-EC31-4475-9DFB-30FF784414C4}" presName="rootText" presStyleLbl="node1" presStyleIdx="1" presStyleCnt="2" custScaleX="139529"/>
      <dgm:spPr/>
    </dgm:pt>
    <dgm:pt modelId="{6154DBD1-355D-4A26-949A-DC6C969E17F2}" type="pres">
      <dgm:prSet presAssocID="{C9D0D746-EC31-4475-9DFB-30FF784414C4}" presName="rootConnector" presStyleLbl="node1" presStyleIdx="1" presStyleCnt="2"/>
      <dgm:spPr/>
    </dgm:pt>
    <dgm:pt modelId="{ADF4ACF9-F41E-4695-9FCA-1F670C935CD0}" type="pres">
      <dgm:prSet presAssocID="{C9D0D746-EC31-4475-9DFB-30FF784414C4}" presName="childShape" presStyleCnt="0"/>
      <dgm:spPr/>
    </dgm:pt>
    <dgm:pt modelId="{A571AD27-7A95-414C-8C73-C79F6E4EFE98}" type="pres">
      <dgm:prSet presAssocID="{AB5ABE16-5AC5-4D19-BF38-055C95D82197}" presName="Name13" presStyleLbl="parChTrans1D2" presStyleIdx="2" presStyleCnt="4"/>
      <dgm:spPr/>
    </dgm:pt>
    <dgm:pt modelId="{39912693-533C-4D31-8D2E-01FD0396B766}" type="pres">
      <dgm:prSet presAssocID="{EB8DCF41-AA34-4BD2-8460-94675CD12258}" presName="childText" presStyleLbl="bgAcc1" presStyleIdx="2" presStyleCnt="4" custScaleX="220958">
        <dgm:presLayoutVars>
          <dgm:bulletEnabled val="1"/>
        </dgm:presLayoutVars>
      </dgm:prSet>
      <dgm:spPr/>
    </dgm:pt>
    <dgm:pt modelId="{801A345E-64F1-4A03-967E-0818FD21B3AC}" type="pres">
      <dgm:prSet presAssocID="{820C7E91-E8CB-4D5A-B2E5-E44D9BE5B097}" presName="Name13" presStyleLbl="parChTrans1D2" presStyleIdx="3" presStyleCnt="4"/>
      <dgm:spPr/>
    </dgm:pt>
    <dgm:pt modelId="{EAB3D51A-4E96-4986-9BB6-077E633F80E2}" type="pres">
      <dgm:prSet presAssocID="{F23C45AB-8870-4D7D-917A-2C8BDF6CB484}" presName="childText" presStyleLbl="bgAcc1" presStyleIdx="3" presStyleCnt="4" custScaleX="220958">
        <dgm:presLayoutVars>
          <dgm:bulletEnabled val="1"/>
        </dgm:presLayoutVars>
      </dgm:prSet>
      <dgm:spPr/>
    </dgm:pt>
  </dgm:ptLst>
  <dgm:cxnLst>
    <dgm:cxn modelId="{D79E1802-E4A0-4447-862B-8CB6F05F91FC}" type="presOf" srcId="{C0E73953-D0FE-4DEE-B465-4727313106D2}" destId="{A19A9D05-C4B1-4E87-A90E-73B159022FEE}" srcOrd="1" destOrd="0" presId="urn:microsoft.com/office/officeart/2005/8/layout/hierarchy3"/>
    <dgm:cxn modelId="{AB1C5310-C167-47A3-BCDE-B52F92DC38A7}" type="presOf" srcId="{F315B583-1012-49C1-9ACC-81DF02D7A987}" destId="{91DF8FF0-F31D-4D72-99B6-6BBD5DF17236}" srcOrd="0" destOrd="0" presId="urn:microsoft.com/office/officeart/2005/8/layout/hierarchy3"/>
    <dgm:cxn modelId="{72A7971E-DFF8-41BB-A909-ED26F2653D4F}" type="presOf" srcId="{C9D0D746-EC31-4475-9DFB-30FF784414C4}" destId="{6154DBD1-355D-4A26-949A-DC6C969E17F2}" srcOrd="1" destOrd="0" presId="urn:microsoft.com/office/officeart/2005/8/layout/hierarchy3"/>
    <dgm:cxn modelId="{709B9C1F-1F19-4E79-8A09-32FF01E020C9}" type="presOf" srcId="{AB5ABE16-5AC5-4D19-BF38-055C95D82197}" destId="{A571AD27-7A95-414C-8C73-C79F6E4EFE98}" srcOrd="0" destOrd="0" presId="urn:microsoft.com/office/officeart/2005/8/layout/hierarchy3"/>
    <dgm:cxn modelId="{24614361-DF00-491E-86D9-164B75A672DC}" type="presOf" srcId="{D55C76E2-F5AF-4DFF-8198-B55F94C637E1}" destId="{FFA900ED-8BB2-44CC-93A1-A5A35763917A}" srcOrd="0" destOrd="0" presId="urn:microsoft.com/office/officeart/2005/8/layout/hierarchy3"/>
    <dgm:cxn modelId="{55739D41-8F2B-48BC-90F3-4B79C61CAEC3}" srcId="{C0E73953-D0FE-4DEE-B465-4727313106D2}" destId="{F315B583-1012-49C1-9ACC-81DF02D7A987}" srcOrd="1" destOrd="0" parTransId="{D11F2044-C7E9-416E-81E1-0C286F0F7560}" sibTransId="{F78EC4E5-4169-446C-8A45-025E477D06AC}"/>
    <dgm:cxn modelId="{2939C863-C9B1-485A-867F-720BFC4391E6}" srcId="{D55C76E2-F5AF-4DFF-8198-B55F94C637E1}" destId="{C9D0D746-EC31-4475-9DFB-30FF784414C4}" srcOrd="1" destOrd="0" parTransId="{4A797851-E06F-4824-91E4-5468F87298E8}" sibTransId="{E955C97E-5F0F-47B0-BBB6-8DA4311725E8}"/>
    <dgm:cxn modelId="{2708F245-DBA0-4A22-BC3B-C981AD6B8D50}" type="presOf" srcId="{C9D0D746-EC31-4475-9DFB-30FF784414C4}" destId="{10EC754B-5981-4653-AA23-3620B539F661}" srcOrd="0" destOrd="0" presId="urn:microsoft.com/office/officeart/2005/8/layout/hierarchy3"/>
    <dgm:cxn modelId="{D090E246-9A72-4B72-8964-F557E7F315CF}" type="presOf" srcId="{F23C45AB-8870-4D7D-917A-2C8BDF6CB484}" destId="{EAB3D51A-4E96-4986-9BB6-077E633F80E2}" srcOrd="0" destOrd="0" presId="urn:microsoft.com/office/officeart/2005/8/layout/hierarchy3"/>
    <dgm:cxn modelId="{94303E48-142B-45C8-8B1E-A221E29E4D07}" type="presOf" srcId="{EB8DCF41-AA34-4BD2-8460-94675CD12258}" destId="{39912693-533C-4D31-8D2E-01FD0396B766}" srcOrd="0" destOrd="0" presId="urn:microsoft.com/office/officeart/2005/8/layout/hierarchy3"/>
    <dgm:cxn modelId="{1E1B7274-A0A5-4A7D-81BF-2ABEE84C8529}" srcId="{C9D0D746-EC31-4475-9DFB-30FF784414C4}" destId="{F23C45AB-8870-4D7D-917A-2C8BDF6CB484}" srcOrd="1" destOrd="0" parTransId="{820C7E91-E8CB-4D5A-B2E5-E44D9BE5B097}" sibTransId="{BA828D98-F0F6-4E8F-90EB-C0F9A3E57591}"/>
    <dgm:cxn modelId="{F4B55076-23A3-4558-A9CE-B8BEFCE96C68}" srcId="{C0E73953-D0FE-4DEE-B465-4727313106D2}" destId="{08F5AC46-9DBD-4C39-A213-DC780812FC49}" srcOrd="0" destOrd="0" parTransId="{3AAFF36E-54CA-4491-B124-DA411220BCC7}" sibTransId="{3B9A495D-E75F-4F07-915E-B03E453129A8}"/>
    <dgm:cxn modelId="{23372D58-15D5-49BC-82AE-42F96037571B}" srcId="{D55C76E2-F5AF-4DFF-8198-B55F94C637E1}" destId="{C0E73953-D0FE-4DEE-B465-4727313106D2}" srcOrd="0" destOrd="0" parTransId="{FD9345B3-B16C-45BF-9F98-F21EEFE726B1}" sibTransId="{B9ED8A7D-4C55-405B-AF6A-600987186F3F}"/>
    <dgm:cxn modelId="{CD9A5A7C-0A59-4165-85A6-745C3366C4A9}" type="presOf" srcId="{3AAFF36E-54CA-4491-B124-DA411220BCC7}" destId="{C1BE892F-3ABE-439C-9B9D-918F3568BF2C}" srcOrd="0" destOrd="0" presId="urn:microsoft.com/office/officeart/2005/8/layout/hierarchy3"/>
    <dgm:cxn modelId="{6D028590-CA18-49A9-BC67-23A20070E6BB}" type="presOf" srcId="{C0E73953-D0FE-4DEE-B465-4727313106D2}" destId="{4ECA7EE0-1AF9-4127-B0D2-A0D21D87872E}" srcOrd="0" destOrd="0" presId="urn:microsoft.com/office/officeart/2005/8/layout/hierarchy3"/>
    <dgm:cxn modelId="{29AE08D7-B48D-42F9-BF96-CBED2127D4B1}" type="presOf" srcId="{D11F2044-C7E9-416E-81E1-0C286F0F7560}" destId="{E05F9696-EB2F-490D-8E66-436E66653CA1}" srcOrd="0" destOrd="0" presId="urn:microsoft.com/office/officeart/2005/8/layout/hierarchy3"/>
    <dgm:cxn modelId="{D422BADE-9C83-4016-92A9-7C83EA9E4864}" type="presOf" srcId="{08F5AC46-9DBD-4C39-A213-DC780812FC49}" destId="{5166980C-F1A0-4881-94EF-B02583ED4FD6}" srcOrd="0" destOrd="0" presId="urn:microsoft.com/office/officeart/2005/8/layout/hierarchy3"/>
    <dgm:cxn modelId="{94FFCFED-C687-49EF-95C1-E2B55E84493E}" srcId="{C9D0D746-EC31-4475-9DFB-30FF784414C4}" destId="{EB8DCF41-AA34-4BD2-8460-94675CD12258}" srcOrd="0" destOrd="0" parTransId="{AB5ABE16-5AC5-4D19-BF38-055C95D82197}" sibTransId="{55C60695-A285-4DDA-BBEA-048E86F281B7}"/>
    <dgm:cxn modelId="{297590F6-F56C-497E-A5E5-4D4CA6F0022B}" type="presOf" srcId="{820C7E91-E8CB-4D5A-B2E5-E44D9BE5B097}" destId="{801A345E-64F1-4A03-967E-0818FD21B3AC}" srcOrd="0" destOrd="0" presId="urn:microsoft.com/office/officeart/2005/8/layout/hierarchy3"/>
    <dgm:cxn modelId="{2556CF26-07CA-4B7A-B3C8-49CBD5A7103E}" type="presParOf" srcId="{FFA900ED-8BB2-44CC-93A1-A5A35763917A}" destId="{F6DA77C1-C164-4865-94BB-5D1E95687294}" srcOrd="0" destOrd="0" presId="urn:microsoft.com/office/officeart/2005/8/layout/hierarchy3"/>
    <dgm:cxn modelId="{B224FC97-F63C-4E64-9EE1-E34965C5DB79}" type="presParOf" srcId="{F6DA77C1-C164-4865-94BB-5D1E95687294}" destId="{75B6D7D8-F360-4D60-A0A1-6D58BBF6C1A1}" srcOrd="0" destOrd="0" presId="urn:microsoft.com/office/officeart/2005/8/layout/hierarchy3"/>
    <dgm:cxn modelId="{28EA729A-5233-41EB-8C20-D780FCE550C1}" type="presParOf" srcId="{75B6D7D8-F360-4D60-A0A1-6D58BBF6C1A1}" destId="{4ECA7EE0-1AF9-4127-B0D2-A0D21D87872E}" srcOrd="0" destOrd="0" presId="urn:microsoft.com/office/officeart/2005/8/layout/hierarchy3"/>
    <dgm:cxn modelId="{CD75B9FC-9B2A-4E7F-842B-B86B8B46314D}" type="presParOf" srcId="{75B6D7D8-F360-4D60-A0A1-6D58BBF6C1A1}" destId="{A19A9D05-C4B1-4E87-A90E-73B159022FEE}" srcOrd="1" destOrd="0" presId="urn:microsoft.com/office/officeart/2005/8/layout/hierarchy3"/>
    <dgm:cxn modelId="{043ED15E-FAC5-4813-A7A2-DF0ED5B84FFC}" type="presParOf" srcId="{F6DA77C1-C164-4865-94BB-5D1E95687294}" destId="{AAC283B5-E368-4148-8866-9E7A91D03297}" srcOrd="1" destOrd="0" presId="urn:microsoft.com/office/officeart/2005/8/layout/hierarchy3"/>
    <dgm:cxn modelId="{DB319544-FD67-40EA-94BB-B22A922DF497}" type="presParOf" srcId="{AAC283B5-E368-4148-8866-9E7A91D03297}" destId="{C1BE892F-3ABE-439C-9B9D-918F3568BF2C}" srcOrd="0" destOrd="0" presId="urn:microsoft.com/office/officeart/2005/8/layout/hierarchy3"/>
    <dgm:cxn modelId="{E279C086-05C6-437C-9415-8C431EE01F4C}" type="presParOf" srcId="{AAC283B5-E368-4148-8866-9E7A91D03297}" destId="{5166980C-F1A0-4881-94EF-B02583ED4FD6}" srcOrd="1" destOrd="0" presId="urn:microsoft.com/office/officeart/2005/8/layout/hierarchy3"/>
    <dgm:cxn modelId="{68B5DC47-864F-4882-93DF-21F3665998CD}" type="presParOf" srcId="{AAC283B5-E368-4148-8866-9E7A91D03297}" destId="{E05F9696-EB2F-490D-8E66-436E66653CA1}" srcOrd="2" destOrd="0" presId="urn:microsoft.com/office/officeart/2005/8/layout/hierarchy3"/>
    <dgm:cxn modelId="{882BEAFE-3178-4D4D-8BF8-693FE47746CF}" type="presParOf" srcId="{AAC283B5-E368-4148-8866-9E7A91D03297}" destId="{91DF8FF0-F31D-4D72-99B6-6BBD5DF17236}" srcOrd="3" destOrd="0" presId="urn:microsoft.com/office/officeart/2005/8/layout/hierarchy3"/>
    <dgm:cxn modelId="{128E01F0-AF3C-4EDB-8CBC-23FDAA5B2F37}" type="presParOf" srcId="{FFA900ED-8BB2-44CC-93A1-A5A35763917A}" destId="{36BF2DEC-58E2-44F4-B22B-9B9C84E98616}" srcOrd="1" destOrd="0" presId="urn:microsoft.com/office/officeart/2005/8/layout/hierarchy3"/>
    <dgm:cxn modelId="{EF338637-7459-48C1-B4ED-B2BEF2C4F601}" type="presParOf" srcId="{36BF2DEC-58E2-44F4-B22B-9B9C84E98616}" destId="{873310F0-A28B-4040-8282-021381498657}" srcOrd="0" destOrd="0" presId="urn:microsoft.com/office/officeart/2005/8/layout/hierarchy3"/>
    <dgm:cxn modelId="{3463EE36-557A-4535-B2EA-2DBB56DD8C3B}" type="presParOf" srcId="{873310F0-A28B-4040-8282-021381498657}" destId="{10EC754B-5981-4653-AA23-3620B539F661}" srcOrd="0" destOrd="0" presId="urn:microsoft.com/office/officeart/2005/8/layout/hierarchy3"/>
    <dgm:cxn modelId="{60C3DAB8-1855-4ABA-940A-5953F8314E61}" type="presParOf" srcId="{873310F0-A28B-4040-8282-021381498657}" destId="{6154DBD1-355D-4A26-949A-DC6C969E17F2}" srcOrd="1" destOrd="0" presId="urn:microsoft.com/office/officeart/2005/8/layout/hierarchy3"/>
    <dgm:cxn modelId="{9D76E040-AB83-40B5-9B45-88F7E213DCC5}" type="presParOf" srcId="{36BF2DEC-58E2-44F4-B22B-9B9C84E98616}" destId="{ADF4ACF9-F41E-4695-9FCA-1F670C935CD0}" srcOrd="1" destOrd="0" presId="urn:microsoft.com/office/officeart/2005/8/layout/hierarchy3"/>
    <dgm:cxn modelId="{10FCE3F9-B3C3-44B4-B548-9E29F0C84616}" type="presParOf" srcId="{ADF4ACF9-F41E-4695-9FCA-1F670C935CD0}" destId="{A571AD27-7A95-414C-8C73-C79F6E4EFE98}" srcOrd="0" destOrd="0" presId="urn:microsoft.com/office/officeart/2005/8/layout/hierarchy3"/>
    <dgm:cxn modelId="{EEE870E8-908D-4CBB-8610-CF2BE3D644E5}" type="presParOf" srcId="{ADF4ACF9-F41E-4695-9FCA-1F670C935CD0}" destId="{39912693-533C-4D31-8D2E-01FD0396B766}" srcOrd="1" destOrd="0" presId="urn:microsoft.com/office/officeart/2005/8/layout/hierarchy3"/>
    <dgm:cxn modelId="{632B9620-6321-4F55-BA08-BFE9859BDFC5}" type="presParOf" srcId="{ADF4ACF9-F41E-4695-9FCA-1F670C935CD0}" destId="{801A345E-64F1-4A03-967E-0818FD21B3AC}" srcOrd="2" destOrd="0" presId="urn:microsoft.com/office/officeart/2005/8/layout/hierarchy3"/>
    <dgm:cxn modelId="{F9D6CFDB-414F-47E9-84E6-C50745B65499}" type="presParOf" srcId="{ADF4ACF9-F41E-4695-9FCA-1F670C935CD0}" destId="{EAB3D51A-4E96-4986-9BB6-077E633F80E2}"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6A589-D030-4020-8D95-2FF98BA262FB}">
      <dsp:nvSpPr>
        <dsp:cNvPr id="0" name=""/>
        <dsp:cNvSpPr/>
      </dsp:nvSpPr>
      <dsp:spPr>
        <a:xfrm rot="10800000">
          <a:off x="906447" y="198"/>
          <a:ext cx="7155181" cy="72079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28575">
          <a:solidFill>
            <a:schemeClr val="tx1"/>
          </a:solid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1"/>
              </a:solidFill>
            </a:rPr>
            <a:t>Éxodo 19:6. Como sacerdotes, debían relacionarse íntimamente con Dios y ser intermediarios entre Él y los paganos.</a:t>
          </a:r>
          <a:endParaRPr lang="es-ES" sz="1800" kern="1200" dirty="0">
            <a:solidFill>
              <a:schemeClr val="tx1"/>
            </a:solidFill>
          </a:endParaRPr>
        </a:p>
      </dsp:txBody>
      <dsp:txXfrm rot="10800000">
        <a:off x="941633" y="35384"/>
        <a:ext cx="7084809" cy="650424"/>
      </dsp:txXfrm>
    </dsp:sp>
    <dsp:sp modelId="{CEEEED5F-4882-469D-A5B6-776634D6194C}">
      <dsp:nvSpPr>
        <dsp:cNvPr id="0" name=""/>
        <dsp:cNvSpPr/>
      </dsp:nvSpPr>
      <dsp:spPr>
        <a:xfrm>
          <a:off x="28520" y="7341"/>
          <a:ext cx="813015" cy="720796"/>
        </a:xfrm>
        <a:prstGeom prst="snip2SameRect">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12700">
          <a:solidFill>
            <a:schemeClr val="tx1"/>
          </a:solid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C17B85B-3746-4749-8CC1-8487329F23C1}">
      <dsp:nvSpPr>
        <dsp:cNvPr id="0" name=""/>
        <dsp:cNvSpPr/>
      </dsp:nvSpPr>
      <dsp:spPr>
        <a:xfrm rot="10800000">
          <a:off x="906447" y="765474"/>
          <a:ext cx="7155181" cy="720796"/>
        </a:xfrm>
        <a:prstGeom prst="roundRect">
          <a:avLst/>
        </a:prstGeom>
        <a:gradFill rotWithShape="0">
          <a:gsLst>
            <a:gs pos="0">
              <a:schemeClr val="accent3">
                <a:hueOff val="-1617565"/>
                <a:satOff val="41387"/>
                <a:lumOff val="1568"/>
                <a:alphaOff val="0"/>
                <a:satMod val="103000"/>
                <a:lumMod val="102000"/>
                <a:tint val="94000"/>
              </a:schemeClr>
            </a:gs>
            <a:gs pos="50000">
              <a:schemeClr val="accent3">
                <a:hueOff val="-1617565"/>
                <a:satOff val="41387"/>
                <a:lumOff val="1568"/>
                <a:alphaOff val="0"/>
                <a:satMod val="110000"/>
                <a:lumMod val="100000"/>
                <a:shade val="100000"/>
              </a:schemeClr>
            </a:gs>
            <a:gs pos="100000">
              <a:schemeClr val="accent3">
                <a:hueOff val="-1617565"/>
                <a:satOff val="41387"/>
                <a:lumOff val="1568"/>
                <a:alphaOff val="0"/>
                <a:lumMod val="99000"/>
                <a:satMod val="120000"/>
                <a:shade val="78000"/>
              </a:schemeClr>
            </a:gs>
          </a:gsLst>
          <a:lin ang="5400000" scaled="0"/>
        </a:gradFill>
        <a:ln w="28575">
          <a:solidFill>
            <a:schemeClr val="tx1"/>
          </a:solid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1"/>
              </a:solidFill>
            </a:rPr>
            <a:t>Isaías 49:6. Debían ser un ejemplo de santidad, e instruir al mundo en los principios del evangelio.</a:t>
          </a:r>
          <a:endParaRPr lang="es-ES" sz="1800" kern="1200" dirty="0">
            <a:solidFill>
              <a:schemeClr val="tx1"/>
            </a:solidFill>
          </a:endParaRPr>
        </a:p>
      </dsp:txBody>
      <dsp:txXfrm rot="10800000">
        <a:off x="941633" y="800660"/>
        <a:ext cx="7084809" cy="650424"/>
      </dsp:txXfrm>
    </dsp:sp>
    <dsp:sp modelId="{A99DDB53-E1A1-41C2-9D25-31D403316CD3}">
      <dsp:nvSpPr>
        <dsp:cNvPr id="0" name=""/>
        <dsp:cNvSpPr/>
      </dsp:nvSpPr>
      <dsp:spPr>
        <a:xfrm>
          <a:off x="28520" y="751383"/>
          <a:ext cx="813015" cy="720796"/>
        </a:xfrm>
        <a:prstGeom prst="snip2SameRect">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w="12700">
          <a:solidFill>
            <a:schemeClr val="tx1"/>
          </a:solid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A7EE0-1AF9-4127-B0D2-A0D21D87872E}">
      <dsp:nvSpPr>
        <dsp:cNvPr id="0" name=""/>
        <dsp:cNvSpPr/>
      </dsp:nvSpPr>
      <dsp:spPr>
        <a:xfrm>
          <a:off x="58572" y="264"/>
          <a:ext cx="2008921" cy="719894"/>
        </a:xfrm>
        <a:prstGeom prst="roundRect">
          <a:avLst>
            <a:gd name="adj" fmla="val 10000"/>
          </a:avLst>
        </a:prstGeom>
        <a:solidFill>
          <a:schemeClr val="accent5">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b="1" kern="1200" dirty="0">
              <a:effectLst>
                <a:outerShdw blurRad="38100" dist="38100" dir="2700000" algn="tl">
                  <a:srgbClr val="000000">
                    <a:alpha val="43137"/>
                  </a:srgbClr>
                </a:outerShdw>
              </a:effectLst>
            </a:rPr>
            <a:t>Si obedecían (</a:t>
          </a:r>
          <a:r>
            <a:rPr lang="es-ES" sz="2200" b="1" kern="1200" dirty="0" err="1">
              <a:effectLst>
                <a:outerShdw blurRad="38100" dist="38100" dir="2700000" algn="tl">
                  <a:srgbClr val="000000">
                    <a:alpha val="43137"/>
                  </a:srgbClr>
                </a:outerShdw>
              </a:effectLst>
            </a:rPr>
            <a:t>Dt</a:t>
          </a:r>
          <a:r>
            <a:rPr lang="es-ES" sz="2200" b="1" kern="1200" dirty="0">
              <a:effectLst>
                <a:outerShdw blurRad="38100" dist="38100" dir="2700000" algn="tl">
                  <a:srgbClr val="000000">
                    <a:alpha val="43137"/>
                  </a:srgbClr>
                </a:outerShdw>
              </a:effectLst>
            </a:rPr>
            <a:t>. 28:1-14)</a:t>
          </a:r>
          <a:endParaRPr lang="es-ES" sz="2200" kern="1200" dirty="0">
            <a:effectLst>
              <a:outerShdw blurRad="38100" dist="38100" dir="2700000" algn="tl">
                <a:srgbClr val="000000">
                  <a:alpha val="43137"/>
                </a:srgbClr>
              </a:outerShdw>
            </a:effectLst>
          </a:endParaRPr>
        </a:p>
      </dsp:txBody>
      <dsp:txXfrm>
        <a:off x="79657" y="21349"/>
        <a:ext cx="1966751" cy="677724"/>
      </dsp:txXfrm>
    </dsp:sp>
    <dsp:sp modelId="{C1BE892F-3ABE-439C-9B9D-918F3568BF2C}">
      <dsp:nvSpPr>
        <dsp:cNvPr id="0" name=""/>
        <dsp:cNvSpPr/>
      </dsp:nvSpPr>
      <dsp:spPr>
        <a:xfrm>
          <a:off x="259464" y="720158"/>
          <a:ext cx="200892" cy="539920"/>
        </a:xfrm>
        <a:custGeom>
          <a:avLst/>
          <a:gdLst/>
          <a:ahLst/>
          <a:cxnLst/>
          <a:rect l="0" t="0" r="0" b="0"/>
          <a:pathLst>
            <a:path>
              <a:moveTo>
                <a:pt x="0" y="0"/>
              </a:moveTo>
              <a:lnTo>
                <a:pt x="0" y="539920"/>
              </a:lnTo>
              <a:lnTo>
                <a:pt x="200892" y="539920"/>
              </a:lnTo>
            </a:path>
          </a:pathLst>
        </a:custGeom>
        <a:noFill/>
        <a:ln w="12700" cap="flat" cmpd="sng" algn="ctr">
          <a:solidFill>
            <a:schemeClr val="accent5">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5166980C-F1A0-4881-94EF-B02583ED4FD6}">
      <dsp:nvSpPr>
        <dsp:cNvPr id="0" name=""/>
        <dsp:cNvSpPr/>
      </dsp:nvSpPr>
      <dsp:spPr>
        <a:xfrm>
          <a:off x="460357" y="900132"/>
          <a:ext cx="2545061" cy="719894"/>
        </a:xfrm>
        <a:prstGeom prst="roundRect">
          <a:avLst>
            <a:gd name="adj" fmla="val 10000"/>
          </a:avLst>
        </a:prstGeom>
        <a:solidFill>
          <a:schemeClr val="lt1">
            <a:alpha val="90000"/>
            <a:hueOff val="0"/>
            <a:satOff val="0"/>
            <a:lumOff val="0"/>
            <a:alphaOff val="0"/>
          </a:schemeClr>
        </a:solidFill>
        <a:ln w="12700" cap="flat" cmpd="sng" algn="ctr">
          <a:solidFill>
            <a:schemeClr val="accent5">
              <a:lumMod val="75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Recibirían bendición y prosperarían en la tierra.</a:t>
          </a:r>
          <a:endParaRPr lang="es-ES" sz="1800" kern="1200" dirty="0"/>
        </a:p>
      </dsp:txBody>
      <dsp:txXfrm>
        <a:off x="481442" y="921217"/>
        <a:ext cx="2502891" cy="677724"/>
      </dsp:txXfrm>
    </dsp:sp>
    <dsp:sp modelId="{E05F9696-EB2F-490D-8E66-436E66653CA1}">
      <dsp:nvSpPr>
        <dsp:cNvPr id="0" name=""/>
        <dsp:cNvSpPr/>
      </dsp:nvSpPr>
      <dsp:spPr>
        <a:xfrm>
          <a:off x="259464" y="720158"/>
          <a:ext cx="200892" cy="1439788"/>
        </a:xfrm>
        <a:custGeom>
          <a:avLst/>
          <a:gdLst/>
          <a:ahLst/>
          <a:cxnLst/>
          <a:rect l="0" t="0" r="0" b="0"/>
          <a:pathLst>
            <a:path>
              <a:moveTo>
                <a:pt x="0" y="0"/>
              </a:moveTo>
              <a:lnTo>
                <a:pt x="0" y="1439788"/>
              </a:lnTo>
              <a:lnTo>
                <a:pt x="200892" y="1439788"/>
              </a:lnTo>
            </a:path>
          </a:pathLst>
        </a:custGeom>
        <a:noFill/>
        <a:ln w="12700" cap="flat" cmpd="sng" algn="ctr">
          <a:solidFill>
            <a:schemeClr val="accent5">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91DF8FF0-F31D-4D72-99B6-6BBD5DF17236}">
      <dsp:nvSpPr>
        <dsp:cNvPr id="0" name=""/>
        <dsp:cNvSpPr/>
      </dsp:nvSpPr>
      <dsp:spPr>
        <a:xfrm>
          <a:off x="460357" y="1800000"/>
          <a:ext cx="2545061" cy="719894"/>
        </a:xfrm>
        <a:prstGeom prst="roundRect">
          <a:avLst>
            <a:gd name="adj" fmla="val 10000"/>
          </a:avLst>
        </a:prstGeom>
        <a:solidFill>
          <a:schemeClr val="lt1">
            <a:alpha val="90000"/>
            <a:hueOff val="0"/>
            <a:satOff val="0"/>
            <a:lumOff val="0"/>
            <a:alphaOff val="0"/>
          </a:schemeClr>
        </a:solidFill>
        <a:ln w="12700" cap="flat" cmpd="sng" algn="ctr">
          <a:solidFill>
            <a:schemeClr val="accent5">
              <a:lumMod val="75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Serían cabeza de las naciones.</a:t>
          </a:r>
          <a:endParaRPr lang="es-ES" sz="1800" kern="1200" dirty="0"/>
        </a:p>
      </dsp:txBody>
      <dsp:txXfrm>
        <a:off x="481442" y="1821085"/>
        <a:ext cx="2502891" cy="677724"/>
      </dsp:txXfrm>
    </dsp:sp>
    <dsp:sp modelId="{10EC754B-5981-4653-AA23-3620B539F661}">
      <dsp:nvSpPr>
        <dsp:cNvPr id="0" name=""/>
        <dsp:cNvSpPr/>
      </dsp:nvSpPr>
      <dsp:spPr>
        <a:xfrm>
          <a:off x="2963581" y="264"/>
          <a:ext cx="2008921" cy="719894"/>
        </a:xfrm>
        <a:prstGeom prst="roundRect">
          <a:avLst>
            <a:gd name="adj" fmla="val 10000"/>
          </a:avLst>
        </a:prstGeom>
        <a:solidFill>
          <a:schemeClr val="accent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b="1" kern="1200" dirty="0">
              <a:effectLst>
                <a:outerShdw blurRad="38100" dist="38100" dir="2700000" algn="tl">
                  <a:srgbClr val="000000">
                    <a:alpha val="43137"/>
                  </a:srgbClr>
                </a:outerShdw>
              </a:effectLst>
            </a:rPr>
            <a:t>Si desobedecían (</a:t>
          </a:r>
          <a:r>
            <a:rPr lang="es-ES" sz="2200" b="1" kern="1200" dirty="0" err="1">
              <a:effectLst>
                <a:outerShdw blurRad="38100" dist="38100" dir="2700000" algn="tl">
                  <a:srgbClr val="000000">
                    <a:alpha val="43137"/>
                  </a:srgbClr>
                </a:outerShdw>
              </a:effectLst>
            </a:rPr>
            <a:t>Dt</a:t>
          </a:r>
          <a:r>
            <a:rPr lang="es-ES" sz="2200" b="1" kern="1200" dirty="0">
              <a:effectLst>
                <a:outerShdw blurRad="38100" dist="38100" dir="2700000" algn="tl">
                  <a:srgbClr val="000000">
                    <a:alpha val="43137"/>
                  </a:srgbClr>
                </a:outerShdw>
              </a:effectLst>
            </a:rPr>
            <a:t>. 28:15-68)</a:t>
          </a:r>
          <a:endParaRPr lang="es-ES" sz="2200" kern="1200" dirty="0">
            <a:effectLst>
              <a:outerShdw blurRad="38100" dist="38100" dir="2700000" algn="tl">
                <a:srgbClr val="000000">
                  <a:alpha val="43137"/>
                </a:srgbClr>
              </a:outerShdw>
            </a:effectLst>
          </a:endParaRPr>
        </a:p>
      </dsp:txBody>
      <dsp:txXfrm>
        <a:off x="2984666" y="21349"/>
        <a:ext cx="1966751" cy="677724"/>
      </dsp:txXfrm>
    </dsp:sp>
    <dsp:sp modelId="{A571AD27-7A95-414C-8C73-C79F6E4EFE98}">
      <dsp:nvSpPr>
        <dsp:cNvPr id="0" name=""/>
        <dsp:cNvSpPr/>
      </dsp:nvSpPr>
      <dsp:spPr>
        <a:xfrm>
          <a:off x="3164473" y="720158"/>
          <a:ext cx="200892" cy="539920"/>
        </a:xfrm>
        <a:custGeom>
          <a:avLst/>
          <a:gdLst/>
          <a:ahLst/>
          <a:cxnLst/>
          <a:rect l="0" t="0" r="0" b="0"/>
          <a:pathLst>
            <a:path>
              <a:moveTo>
                <a:pt x="0" y="0"/>
              </a:moveTo>
              <a:lnTo>
                <a:pt x="0" y="539920"/>
              </a:lnTo>
              <a:lnTo>
                <a:pt x="200892" y="5399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912693-533C-4D31-8D2E-01FD0396B766}">
      <dsp:nvSpPr>
        <dsp:cNvPr id="0" name=""/>
        <dsp:cNvSpPr/>
      </dsp:nvSpPr>
      <dsp:spPr>
        <a:xfrm>
          <a:off x="3365365" y="900132"/>
          <a:ext cx="2545061" cy="719894"/>
        </a:xfrm>
        <a:prstGeom prst="roundRect">
          <a:avLst>
            <a:gd name="adj" fmla="val 10000"/>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Recibirían maldiciones y serían expulsados de la tierra.</a:t>
          </a:r>
          <a:endParaRPr lang="es-ES" sz="1800" kern="1200" dirty="0"/>
        </a:p>
      </dsp:txBody>
      <dsp:txXfrm>
        <a:off x="3386450" y="921217"/>
        <a:ext cx="2502891" cy="677724"/>
      </dsp:txXfrm>
    </dsp:sp>
    <dsp:sp modelId="{801A345E-64F1-4A03-967E-0818FD21B3AC}">
      <dsp:nvSpPr>
        <dsp:cNvPr id="0" name=""/>
        <dsp:cNvSpPr/>
      </dsp:nvSpPr>
      <dsp:spPr>
        <a:xfrm>
          <a:off x="3164473" y="720158"/>
          <a:ext cx="200892" cy="1439788"/>
        </a:xfrm>
        <a:custGeom>
          <a:avLst/>
          <a:gdLst/>
          <a:ahLst/>
          <a:cxnLst/>
          <a:rect l="0" t="0" r="0" b="0"/>
          <a:pathLst>
            <a:path>
              <a:moveTo>
                <a:pt x="0" y="0"/>
              </a:moveTo>
              <a:lnTo>
                <a:pt x="0" y="1439788"/>
              </a:lnTo>
              <a:lnTo>
                <a:pt x="200892" y="143978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B3D51A-4E96-4986-9BB6-077E633F80E2}">
      <dsp:nvSpPr>
        <dsp:cNvPr id="0" name=""/>
        <dsp:cNvSpPr/>
      </dsp:nvSpPr>
      <dsp:spPr>
        <a:xfrm>
          <a:off x="3365365" y="1800000"/>
          <a:ext cx="2545061" cy="719894"/>
        </a:xfrm>
        <a:prstGeom prst="roundRect">
          <a:avLst>
            <a:gd name="adj" fmla="val 10000"/>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b="1" kern="1200" dirty="0"/>
            <a:t>Serían conquistados por otras naciones.</a:t>
          </a:r>
          <a:endParaRPr lang="es-ES" sz="1800" kern="1200" dirty="0"/>
        </a:p>
      </dsp:txBody>
      <dsp:txXfrm>
        <a:off x="3386450" y="1821085"/>
        <a:ext cx="2502891" cy="677724"/>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34E528A-0296-439F-AFD4-822F59A9F67A}" type="datetimeFigureOut">
              <a:rPr lang="es-ES" smtClean="0"/>
              <a:t>01/05/2021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177660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34E528A-0296-439F-AFD4-822F59A9F67A}" type="datetimeFigureOut">
              <a:rPr lang="es-ES" smtClean="0"/>
              <a:t>01/05/2021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241113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34E528A-0296-439F-AFD4-822F59A9F67A}" type="datetimeFigureOut">
              <a:rPr lang="es-ES" smtClean="0"/>
              <a:t>01/05/2021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233776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34E528A-0296-439F-AFD4-822F59A9F67A}" type="datetimeFigureOut">
              <a:rPr lang="es-ES" smtClean="0"/>
              <a:t>01/05/2021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1177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34E528A-0296-439F-AFD4-822F59A9F67A}" type="datetimeFigureOut">
              <a:rPr lang="es-ES" smtClean="0"/>
              <a:t>01/05/2021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138380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34E528A-0296-439F-AFD4-822F59A9F67A}" type="datetimeFigureOut">
              <a:rPr lang="es-ES" smtClean="0"/>
              <a:t>01/05/2021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384771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E528A-0296-439F-AFD4-822F59A9F67A}" type="datetimeFigureOut">
              <a:rPr lang="es-ES" smtClean="0"/>
              <a:t>01/05/2021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33789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34E528A-0296-439F-AFD4-822F59A9F67A}" type="datetimeFigureOut">
              <a:rPr lang="es-ES" smtClean="0"/>
              <a:t>01/05/2021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93475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34E528A-0296-439F-AFD4-822F59A9F67A}" type="datetimeFigureOut">
              <a:rPr lang="es-ES" smtClean="0"/>
              <a:t>01/05/2021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3687618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34E528A-0296-439F-AFD4-822F59A9F67A}" type="datetimeFigureOut">
              <a:rPr lang="es-ES" smtClean="0"/>
              <a:t>01/05/2021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303519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34E528A-0296-439F-AFD4-822F59A9F67A}" type="datetimeFigureOut">
              <a:rPr lang="es-ES" smtClean="0"/>
              <a:t>01/05/2021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6F7686D-F95D-435C-A6D7-A4AE737FF881}" type="slidenum">
              <a:rPr lang="es-ES" smtClean="0"/>
              <a:t>‹nº›</a:t>
            </a:fld>
            <a:endParaRPr lang="es-ES"/>
          </a:p>
        </p:txBody>
      </p:sp>
    </p:spTree>
    <p:extLst>
      <p:ext uri="{BB962C8B-B14F-4D97-AF65-F5344CB8AC3E}">
        <p14:creationId xmlns:p14="http://schemas.microsoft.com/office/powerpoint/2010/main" val="108544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34E528A-0296-439F-AFD4-822F59A9F67A}" type="datetimeFigureOut">
              <a:rPr lang="es-ES" smtClean="0"/>
              <a:t>01/05/2021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6F7686D-F95D-435C-A6D7-A4AE737FF881}" type="slidenum">
              <a:rPr lang="es-ES" smtClean="0"/>
              <a:t>‹nº›</a:t>
            </a:fld>
            <a:endParaRPr lang="es-ES"/>
          </a:p>
        </p:txBody>
      </p:sp>
    </p:spTree>
    <p:extLst>
      <p:ext uri="{BB962C8B-B14F-4D97-AF65-F5344CB8AC3E}">
        <p14:creationId xmlns:p14="http://schemas.microsoft.com/office/powerpoint/2010/main" val="2619990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16.jpeg"/><Relationship Id="rId5" Type="http://schemas.openxmlformats.org/officeDocument/2006/relationships/diagramLayout" Target="../diagrams/layout1.xml"/><Relationship Id="rId10" Type="http://schemas.openxmlformats.org/officeDocument/2006/relationships/image" Target="../media/image15.jpeg"/><Relationship Id="rId4" Type="http://schemas.openxmlformats.org/officeDocument/2006/relationships/diagramData" Target="../diagrams/data1.xml"/><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0.jpeg"/><Relationship Id="rId4" Type="http://schemas.openxmlformats.org/officeDocument/2006/relationships/diagramLayout" Target="../diagrams/layout2.xml"/><Relationship Id="rId9" Type="http://schemas.openxmlformats.org/officeDocument/2006/relationships/image" Target="../media/image19.jpg"/></Relationships>
</file>

<file path=ppt/slides/_rels/slide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1C4B7EB-5BAD-4AC8-ACE3-6C6991F5C50A}"/>
              </a:ext>
            </a:extLst>
          </p:cNvPr>
          <p:cNvSpPr txBox="1"/>
          <p:nvPr/>
        </p:nvSpPr>
        <p:spPr>
          <a:xfrm>
            <a:off x="2892253" y="181429"/>
            <a:ext cx="4249782" cy="2862322"/>
          </a:xfrm>
          <a:prstGeom prst="rect">
            <a:avLst/>
          </a:prstGeom>
          <a:noFill/>
        </p:spPr>
        <p:txBody>
          <a:bodyPr wrap="square" rtlCol="0">
            <a:spAutoFit/>
          </a:bodyPr>
          <a:lstStyle/>
          <a:p>
            <a:pPr algn="ctr"/>
            <a:r>
              <a:rPr lang="es-ES" sz="6000" b="1" dirty="0">
                <a:ln w="0"/>
                <a:solidFill>
                  <a:schemeClr val="bg2"/>
                </a:solidFill>
                <a:effectLst>
                  <a:innerShdw blurRad="63500" dist="50800" dir="13500000">
                    <a:srgbClr val="000000">
                      <a:alpha val="50000"/>
                    </a:srgbClr>
                  </a:innerShdw>
                </a:effectLst>
              </a:rPr>
              <a:t>LA SIMIENTE DE ABRAHAM</a:t>
            </a:r>
          </a:p>
        </p:txBody>
      </p:sp>
      <p:sp>
        <p:nvSpPr>
          <p:cNvPr id="5" name="CuadroTexto 4">
            <a:extLst>
              <a:ext uri="{FF2B5EF4-FFF2-40B4-BE49-F238E27FC236}">
                <a16:creationId xmlns:a16="http://schemas.microsoft.com/office/drawing/2014/main" id="{4F366C9F-4240-4FE9-BE15-3BB29B496C6E}"/>
              </a:ext>
            </a:extLst>
          </p:cNvPr>
          <p:cNvSpPr txBox="1"/>
          <p:nvPr/>
        </p:nvSpPr>
        <p:spPr>
          <a:xfrm>
            <a:off x="3394328" y="4723674"/>
            <a:ext cx="3245632" cy="338554"/>
          </a:xfrm>
          <a:prstGeom prst="rect">
            <a:avLst/>
          </a:prstGeom>
          <a:noFill/>
        </p:spPr>
        <p:txBody>
          <a:bodyPr wrap="none" rtlCol="0">
            <a:spAutoFit/>
          </a:bodyPr>
          <a:lstStyle/>
          <a:p>
            <a:pPr algn="ctr"/>
            <a:r>
              <a:rPr lang="es-ES" sz="1600" b="1" dirty="0">
                <a:solidFill>
                  <a:schemeClr val="accent4">
                    <a:lumMod val="60000"/>
                    <a:lumOff val="40000"/>
                  </a:schemeClr>
                </a:solidFill>
                <a:effectLst>
                  <a:outerShdw blurRad="38100" dist="38100" dir="2700000" algn="tl">
                    <a:srgbClr val="000000">
                      <a:alpha val="43137"/>
                    </a:srgbClr>
                  </a:outerShdw>
                </a:effectLst>
              </a:rPr>
              <a:t>Lección 6 para el 8 de mayo de 2021</a:t>
            </a:r>
          </a:p>
        </p:txBody>
      </p:sp>
    </p:spTree>
    <p:extLst>
      <p:ext uri="{BB962C8B-B14F-4D97-AF65-F5344CB8AC3E}">
        <p14:creationId xmlns:p14="http://schemas.microsoft.com/office/powerpoint/2010/main" val="156650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1FC33F5-D58D-475D-836C-E804BED24F36}"/>
              </a:ext>
            </a:extLst>
          </p:cNvPr>
          <p:cNvSpPr txBox="1"/>
          <p:nvPr/>
        </p:nvSpPr>
        <p:spPr>
          <a:xfrm>
            <a:off x="4037106" y="2895333"/>
            <a:ext cx="3227293" cy="2092881"/>
          </a:xfrm>
          <a:prstGeom prst="rect">
            <a:avLst/>
          </a:prstGeom>
          <a:noFill/>
        </p:spPr>
        <p:txBody>
          <a:bodyPr wrap="square" rtlCol="0">
            <a:spAutoFit/>
          </a:bodyPr>
          <a:lstStyle/>
          <a:p>
            <a:pPr>
              <a:spcBef>
                <a:spcPts val="1200"/>
              </a:spcBef>
            </a:pPr>
            <a:r>
              <a:rPr lang="es-ES" b="1" dirty="0">
                <a:solidFill>
                  <a:srgbClr val="FF90B3"/>
                </a:solidFill>
                <a:effectLst>
                  <a:outerShdw blurRad="38100" dist="38100" dir="2700000" algn="tl">
                    <a:srgbClr val="000000">
                      <a:alpha val="43137"/>
                    </a:srgbClr>
                  </a:outerShdw>
                </a:effectLst>
              </a:rPr>
              <a:t>La simiente especial.</a:t>
            </a:r>
          </a:p>
          <a:p>
            <a:pPr>
              <a:spcBef>
                <a:spcPts val="1200"/>
              </a:spcBef>
            </a:pPr>
            <a:r>
              <a:rPr lang="es-ES" b="1" dirty="0">
                <a:solidFill>
                  <a:srgbClr val="ECA9F1"/>
                </a:solidFill>
                <a:effectLst>
                  <a:outerShdw blurRad="38100" dist="38100" dir="2700000" algn="tl">
                    <a:srgbClr val="000000">
                      <a:alpha val="43137"/>
                    </a:srgbClr>
                  </a:outerShdw>
                </a:effectLst>
              </a:rPr>
              <a:t>La herencia de la simiente.</a:t>
            </a:r>
          </a:p>
          <a:p>
            <a:pPr>
              <a:spcBef>
                <a:spcPts val="1200"/>
              </a:spcBef>
            </a:pPr>
            <a:r>
              <a:rPr lang="es-ES" b="1" dirty="0">
                <a:solidFill>
                  <a:srgbClr val="8BFF8B"/>
                </a:solidFill>
                <a:effectLst>
                  <a:outerShdw blurRad="38100" dist="38100" dir="2700000" algn="tl">
                    <a:srgbClr val="000000">
                      <a:alpha val="43137"/>
                    </a:srgbClr>
                  </a:outerShdw>
                </a:effectLst>
              </a:rPr>
              <a:t>La simiente desleal.</a:t>
            </a:r>
          </a:p>
          <a:p>
            <a:pPr>
              <a:spcBef>
                <a:spcPts val="1200"/>
              </a:spcBef>
            </a:pPr>
            <a:r>
              <a:rPr lang="es-ES" b="1" dirty="0">
                <a:solidFill>
                  <a:srgbClr val="FF9C79"/>
                </a:solidFill>
                <a:effectLst>
                  <a:outerShdw blurRad="38100" dist="38100" dir="2700000" algn="tl">
                    <a:srgbClr val="000000">
                      <a:alpha val="43137"/>
                    </a:srgbClr>
                  </a:outerShdw>
                </a:effectLst>
              </a:rPr>
              <a:t>El resto de la simiente.</a:t>
            </a:r>
          </a:p>
          <a:p>
            <a:pPr>
              <a:spcBef>
                <a:spcPts val="1200"/>
              </a:spcBef>
            </a:pPr>
            <a:r>
              <a:rPr lang="es-ES" b="1" dirty="0">
                <a:solidFill>
                  <a:srgbClr val="FFE669"/>
                </a:solidFill>
                <a:effectLst>
                  <a:outerShdw blurRad="38100" dist="38100" dir="2700000" algn="tl">
                    <a:srgbClr val="000000">
                      <a:alpha val="43137"/>
                    </a:srgbClr>
                  </a:outerShdw>
                </a:effectLst>
              </a:rPr>
              <a:t>La simiente espiritual.</a:t>
            </a:r>
          </a:p>
        </p:txBody>
      </p:sp>
      <p:sp>
        <p:nvSpPr>
          <p:cNvPr id="3" name="CuadroTexto 2">
            <a:extLst>
              <a:ext uri="{FF2B5EF4-FFF2-40B4-BE49-F238E27FC236}">
                <a16:creationId xmlns:a16="http://schemas.microsoft.com/office/drawing/2014/main" id="{D17AEDB8-7136-4A6F-9B1D-43186E360277}"/>
              </a:ext>
            </a:extLst>
          </p:cNvPr>
          <p:cNvSpPr txBox="1"/>
          <p:nvPr/>
        </p:nvSpPr>
        <p:spPr>
          <a:xfrm>
            <a:off x="4572000" y="60298"/>
            <a:ext cx="4486752" cy="2662267"/>
          </a:xfrm>
          <a:prstGeom prst="rect">
            <a:avLst/>
          </a:prstGeom>
          <a:noFill/>
        </p:spPr>
        <p:txBody>
          <a:bodyPr wrap="square" rtlCol="0">
            <a:spAutoFit/>
          </a:bodyPr>
          <a:lstStyle/>
          <a:p>
            <a:pPr>
              <a:spcBef>
                <a:spcPts val="600"/>
              </a:spcBef>
            </a:pPr>
            <a:r>
              <a:rPr lang="es-ES" b="1" dirty="0"/>
              <a:t>El pacto que Dios hizo con Abraham incluía a su “simiente”, es decir, a sus descendientes. El pueblo de Israel, como simiente directa de Abraham, fue el receptor de las bendiciones del pacto.</a:t>
            </a:r>
          </a:p>
          <a:p>
            <a:pPr>
              <a:spcBef>
                <a:spcPts val="600"/>
              </a:spcBef>
            </a:pPr>
            <a:r>
              <a:rPr lang="es-ES" b="1" dirty="0"/>
              <a:t>También fue el encargado de mantener la fidelidad a este pacto, y de cumplir la misión que Dios le había encomendado: ser luz a las naciones y preparar la llegada del Salvador.</a:t>
            </a:r>
          </a:p>
        </p:txBody>
      </p:sp>
      <p:pic>
        <p:nvPicPr>
          <p:cNvPr id="5" name="Imagen 4">
            <a:extLst>
              <a:ext uri="{FF2B5EF4-FFF2-40B4-BE49-F238E27FC236}">
                <a16:creationId xmlns:a16="http://schemas.microsoft.com/office/drawing/2014/main" id="{E2336CAC-9F81-45D6-8322-20310FA7B48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4984" y="186482"/>
            <a:ext cx="4240476" cy="238526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9" name="Imagen 8">
            <a:extLst>
              <a:ext uri="{FF2B5EF4-FFF2-40B4-BE49-F238E27FC236}">
                <a16:creationId xmlns:a16="http://schemas.microsoft.com/office/drawing/2014/main" id="{84359C35-B8CA-47AE-9045-2E5F90CA148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15200" y="2812463"/>
            <a:ext cx="1691640" cy="2175872"/>
          </a:xfrm>
          <a:prstGeom prst="round2DiagRect">
            <a:avLst>
              <a:gd name="adj1" fmla="val 0"/>
              <a:gd name="adj2" fmla="val 19734"/>
            </a:avLst>
          </a:prstGeom>
          <a:ln w="38100" cap="sq">
            <a:solidFill>
              <a:srgbClr val="FFFFFF"/>
            </a:solidFill>
            <a:miter lim="800000"/>
          </a:ln>
          <a:effectLst>
            <a:outerShdw blurRad="254000" algn="tl" rotWithShape="0">
              <a:srgbClr val="000000">
                <a:alpha val="43000"/>
              </a:srgbClr>
            </a:outerShdw>
          </a:effectLst>
        </p:spPr>
      </p:pic>
      <p:pic>
        <p:nvPicPr>
          <p:cNvPr id="11" name="Imagen 10">
            <a:extLst>
              <a:ext uri="{FF2B5EF4-FFF2-40B4-BE49-F238E27FC236}">
                <a16:creationId xmlns:a16="http://schemas.microsoft.com/office/drawing/2014/main" id="{48F666DB-0031-4807-A689-BB84D81311A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94984" y="2734880"/>
            <a:ext cx="2331037" cy="2331037"/>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32" name="Imagen 31">
            <a:extLst>
              <a:ext uri="{FF2B5EF4-FFF2-40B4-BE49-F238E27FC236}">
                <a16:creationId xmlns:a16="http://schemas.microsoft.com/office/drawing/2014/main" id="{C95A2979-2329-47D0-A29B-FC9C4398234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338025" y="4641033"/>
            <a:ext cx="682960" cy="302985"/>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C84FF67A-04B9-4102-BEB6-DC1AE801D7B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338025" y="3787131"/>
            <a:ext cx="682960" cy="302985"/>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A84FB8E8-3770-4139-BED9-9CF2C9A0FC4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338025" y="3360180"/>
            <a:ext cx="682960" cy="302985"/>
          </a:xfrm>
          <a:prstGeom prst="rect">
            <a:avLst/>
          </a:prstGeom>
          <a:effectLst>
            <a:outerShdw blurRad="50800" dist="38100" dir="8100000" algn="tr" rotWithShape="0">
              <a:prstClr val="black">
                <a:alpha val="40000"/>
              </a:prstClr>
            </a:outerShdw>
          </a:effectLst>
        </p:spPr>
      </p:pic>
      <p:pic>
        <p:nvPicPr>
          <p:cNvPr id="38" name="Imagen 37">
            <a:extLst>
              <a:ext uri="{FF2B5EF4-FFF2-40B4-BE49-F238E27FC236}">
                <a16:creationId xmlns:a16="http://schemas.microsoft.com/office/drawing/2014/main" id="{0C48B713-E6A0-4EA8-AA1E-4077F6C6AE6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338025" y="2933229"/>
            <a:ext cx="682960" cy="302985"/>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A044A93A-894C-4510-BE06-6B10E718D51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338025" y="4214082"/>
            <a:ext cx="682960" cy="30298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5734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0-#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txEl>
                                              <p:pRg st="0" end="0"/>
                                            </p:txEl>
                                          </p:spTgt>
                                        </p:tgtEl>
                                        <p:attrNameLst>
                                          <p:attrName>style.visibility</p:attrName>
                                        </p:attrNameLst>
                                      </p:cBhvr>
                                      <p:to>
                                        <p:strVal val="visible"/>
                                      </p:to>
                                    </p:set>
                                    <p:animEffect transition="in" filter="wipe(left)">
                                      <p:cBhvr>
                                        <p:cTn id="33" dur="500"/>
                                        <p:tgtEl>
                                          <p:spTgt spid="2">
                                            <p:txEl>
                                              <p:pRg st="0" end="0"/>
                                            </p:txEl>
                                          </p:spTgt>
                                        </p:tgtEl>
                                      </p:cBhvr>
                                    </p:animEffect>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0-#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wipe(left)">
                                      <p:cBhvr>
                                        <p:cTn id="42" dur="500"/>
                                        <p:tgtEl>
                                          <p:spTgt spid="2">
                                            <p:txEl>
                                              <p:pRg st="1" end="1"/>
                                            </p:txEl>
                                          </p:spTgt>
                                        </p:tgtEl>
                                      </p:cBhvr>
                                    </p:animEffect>
                                  </p:childTnLst>
                                </p:cTn>
                              </p:par>
                            </p:childTnLst>
                          </p:cTn>
                        </p:par>
                        <p:par>
                          <p:cTn id="43" fill="hold">
                            <p:stCondLst>
                              <p:cond delay="2000"/>
                            </p:stCondLst>
                            <p:childTnLst>
                              <p:par>
                                <p:cTn id="44" presetID="2" presetClass="entr" presetSubtype="8"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2">
                                            <p:txEl>
                                              <p:pRg st="2" end="2"/>
                                            </p:txEl>
                                          </p:spTgt>
                                        </p:tgtEl>
                                        <p:attrNameLst>
                                          <p:attrName>style.visibility</p:attrName>
                                        </p:attrNameLst>
                                      </p:cBhvr>
                                      <p:to>
                                        <p:strVal val="visible"/>
                                      </p:to>
                                    </p:set>
                                    <p:animEffect transition="in" filter="wipe(left)">
                                      <p:cBhvr>
                                        <p:cTn id="51" dur="500"/>
                                        <p:tgtEl>
                                          <p:spTgt spid="2">
                                            <p:txEl>
                                              <p:pRg st="2" end="2"/>
                                            </p:txEl>
                                          </p:spTgt>
                                        </p:tgtEl>
                                      </p:cBhvr>
                                    </p:animEffect>
                                  </p:childTnLst>
                                </p:cTn>
                              </p:par>
                            </p:childTnLst>
                          </p:cTn>
                        </p:par>
                        <p:par>
                          <p:cTn id="52" fill="hold">
                            <p:stCondLst>
                              <p:cond delay="3000"/>
                            </p:stCondLst>
                            <p:childTnLst>
                              <p:par>
                                <p:cTn id="53" presetID="2" presetClass="entr" presetSubtype="8" fill="hold" nodeType="after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0-#ppt_w/2"/>
                                          </p:val>
                                        </p:tav>
                                        <p:tav tm="100000">
                                          <p:val>
                                            <p:strVal val="#ppt_x"/>
                                          </p:val>
                                        </p:tav>
                                      </p:tavLst>
                                    </p:anim>
                                    <p:anim calcmode="lin" valueType="num">
                                      <p:cBhvr additive="base">
                                        <p:cTn id="56" dur="500" fill="hold"/>
                                        <p:tgtEl>
                                          <p:spTgt spid="39"/>
                                        </p:tgtEl>
                                        <p:attrNameLst>
                                          <p:attrName>ppt_y</p:attrName>
                                        </p:attrNameLst>
                                      </p:cBhvr>
                                      <p:tavLst>
                                        <p:tav tm="0">
                                          <p:val>
                                            <p:strVal val="#ppt_y"/>
                                          </p:val>
                                        </p:tav>
                                        <p:tav tm="100000">
                                          <p:val>
                                            <p:strVal val="#ppt_y"/>
                                          </p:val>
                                        </p:tav>
                                      </p:tavLst>
                                    </p:anim>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2">
                                            <p:txEl>
                                              <p:pRg st="3" end="3"/>
                                            </p:txEl>
                                          </p:spTgt>
                                        </p:tgtEl>
                                        <p:attrNameLst>
                                          <p:attrName>style.visibility</p:attrName>
                                        </p:attrNameLst>
                                      </p:cBhvr>
                                      <p:to>
                                        <p:strVal val="visible"/>
                                      </p:to>
                                    </p:set>
                                    <p:animEffect transition="in" filter="wipe(left)">
                                      <p:cBhvr>
                                        <p:cTn id="60" dur="500"/>
                                        <p:tgtEl>
                                          <p:spTgt spid="2">
                                            <p:txEl>
                                              <p:pRg st="3" end="3"/>
                                            </p:txEl>
                                          </p:spTgt>
                                        </p:tgtEl>
                                      </p:cBhvr>
                                    </p:animEffect>
                                  </p:childTnLst>
                                </p:cTn>
                              </p:par>
                            </p:childTnLst>
                          </p:cTn>
                        </p:par>
                        <p:par>
                          <p:cTn id="61" fill="hold">
                            <p:stCondLst>
                              <p:cond delay="4000"/>
                            </p:stCondLst>
                            <p:childTnLst>
                              <p:par>
                                <p:cTn id="62" presetID="2" presetClass="entr" presetSubtype="8"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fill="hold"/>
                                        <p:tgtEl>
                                          <p:spTgt spid="32"/>
                                        </p:tgtEl>
                                        <p:attrNameLst>
                                          <p:attrName>ppt_x</p:attrName>
                                        </p:attrNameLst>
                                      </p:cBhvr>
                                      <p:tavLst>
                                        <p:tav tm="0">
                                          <p:val>
                                            <p:strVal val="0-#ppt_w/2"/>
                                          </p:val>
                                        </p:tav>
                                        <p:tav tm="100000">
                                          <p:val>
                                            <p:strVal val="#ppt_x"/>
                                          </p:val>
                                        </p:tav>
                                      </p:tavLst>
                                    </p:anim>
                                    <p:anim calcmode="lin" valueType="num">
                                      <p:cBhvr additive="base">
                                        <p:cTn id="65" dur="500" fill="hold"/>
                                        <p:tgtEl>
                                          <p:spTgt spid="32"/>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2">
                                            <p:txEl>
                                              <p:pRg st="4" end="4"/>
                                            </p:txEl>
                                          </p:spTgt>
                                        </p:tgtEl>
                                        <p:attrNameLst>
                                          <p:attrName>style.visibility</p:attrName>
                                        </p:attrNameLst>
                                      </p:cBhvr>
                                      <p:to>
                                        <p:strVal val="visible"/>
                                      </p:to>
                                    </p:set>
                                    <p:animEffect transition="in" filter="wipe(left)">
                                      <p:cBhvr>
                                        <p:cTn id="6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BBDB1B3-2CC4-4761-B5AA-80853A52B50D}"/>
              </a:ext>
            </a:extLst>
          </p:cNvPr>
          <p:cNvSpPr txBox="1"/>
          <p:nvPr/>
        </p:nvSpPr>
        <p:spPr>
          <a:xfrm>
            <a:off x="0" y="-42864"/>
            <a:ext cx="9144000" cy="769441"/>
          </a:xfrm>
          <a:prstGeom prst="rect">
            <a:avLst/>
          </a:prstGeom>
          <a:noFill/>
        </p:spPr>
        <p:txBody>
          <a:bodyPr wrap="square">
            <a:spAutoFit/>
            <a:scene3d>
              <a:camera prst="orthographicFront"/>
              <a:lightRig rig="sunrise" dir="t"/>
            </a:scene3d>
            <a:sp3d extrusionH="57150" contourW="19050">
              <a:bevelT h="25400" prst="softRound"/>
              <a:contourClr>
                <a:schemeClr val="bg2">
                  <a:lumMod val="25000"/>
                </a:schemeClr>
              </a:contourClr>
            </a:sp3d>
          </a:bodyPr>
          <a:lstStyle/>
          <a:p>
            <a:pPr algn="ctr"/>
            <a:r>
              <a:rPr lang="es-ES" sz="4400" b="1" spc="300" dirty="0">
                <a:ln w="12700" cmpd="sng">
                  <a:no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LA SIMIENTE ESPECIAL</a:t>
            </a:r>
          </a:p>
        </p:txBody>
      </p:sp>
      <p:sp>
        <p:nvSpPr>
          <p:cNvPr id="5" name="CuadroTexto 4">
            <a:extLst>
              <a:ext uri="{FF2B5EF4-FFF2-40B4-BE49-F238E27FC236}">
                <a16:creationId xmlns:a16="http://schemas.microsoft.com/office/drawing/2014/main" id="{B7C7BDA4-F83A-452C-89ED-EA247878234F}"/>
              </a:ext>
            </a:extLst>
          </p:cNvPr>
          <p:cNvSpPr txBox="1"/>
          <p:nvPr/>
        </p:nvSpPr>
        <p:spPr>
          <a:xfrm>
            <a:off x="2853721" y="572072"/>
            <a:ext cx="6305944" cy="830997"/>
          </a:xfrm>
          <a:prstGeom prst="rect">
            <a:avLst/>
          </a:prstGeom>
          <a:noFill/>
        </p:spPr>
        <p:txBody>
          <a:bodyPr wrap="square">
            <a:spAutoFit/>
          </a:bodyPr>
          <a:lstStyle/>
          <a:p>
            <a:r>
              <a:rPr lang="es-ES" sz="1600" b="1" dirty="0">
                <a:solidFill>
                  <a:srgbClr val="AFEAFF"/>
                </a:solidFill>
                <a:effectLst>
                  <a:outerShdw blurRad="38100" dist="38100" dir="2700000" algn="tl">
                    <a:srgbClr val="000000">
                      <a:alpha val="43137"/>
                    </a:srgbClr>
                  </a:outerShdw>
                </a:effectLst>
                <a:latin typeface="Comic Sans MS" panose="030F0702030302020204" pitchFamily="66" charset="0"/>
              </a:rPr>
              <a:t>“Porque tú eres pueblo santo para Jehová tu Dios; Jehová tu Dios te ha escogido para serle un pueblo especial, más que todos los pueblos que están sobre la tierra” </a:t>
            </a:r>
            <a:r>
              <a:rPr lang="es-ES" sz="1400" b="1" dirty="0">
                <a:solidFill>
                  <a:srgbClr val="AFEAFF"/>
                </a:solidFill>
                <a:effectLst>
                  <a:outerShdw blurRad="38100" dist="38100" dir="2700000" algn="tl">
                    <a:srgbClr val="000000">
                      <a:alpha val="43137"/>
                    </a:srgbClr>
                  </a:outerShdw>
                </a:effectLst>
                <a:latin typeface="Comic Sans MS" panose="030F0702030302020204" pitchFamily="66" charset="0"/>
              </a:rPr>
              <a:t>(Deuteronomio 7:6)</a:t>
            </a:r>
            <a:endParaRPr lang="es-ES" sz="1600" b="1" dirty="0">
              <a:solidFill>
                <a:srgbClr val="AFEAFF"/>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09856F7-2AE5-4CCA-8A46-C2A8325C7FD7}"/>
              </a:ext>
            </a:extLst>
          </p:cNvPr>
          <p:cNvSpPr txBox="1"/>
          <p:nvPr/>
        </p:nvSpPr>
        <p:spPr>
          <a:xfrm>
            <a:off x="2917371" y="1375799"/>
            <a:ext cx="6204858" cy="1831271"/>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¿Por qué escogió Dios a Israel? ¿Qué tenía de especial?</a:t>
            </a:r>
          </a:p>
          <a:p>
            <a:pPr>
              <a:spcBef>
                <a:spcPts val="600"/>
              </a:spcBef>
            </a:pPr>
            <a:r>
              <a:rPr lang="es-ES" b="1" dirty="0">
                <a:solidFill>
                  <a:schemeClr val="bg1"/>
                </a:solidFill>
                <a:effectLst>
                  <a:outerShdw blurRad="38100" dist="38100" dir="2700000" algn="tl">
                    <a:srgbClr val="000000">
                      <a:alpha val="43137"/>
                    </a:srgbClr>
                  </a:outerShdw>
                </a:effectLst>
              </a:rPr>
              <a:t>Las civilizaciones egipcias, hititas o caldeas eran mucho más avanzadas que el pueblo Israel. Los patriarcas no parecían moralmente mejores que otros. Pero Dios los amó, y los escogió para cumplir en ellos las promesas hechas a sus padres. Fue un acto de </a:t>
            </a:r>
            <a:r>
              <a:rPr lang="es-ES" b="1" dirty="0">
                <a:solidFill>
                  <a:srgbClr val="FFFF00"/>
                </a:solidFill>
                <a:effectLst>
                  <a:outerShdw blurRad="38100" dist="38100" dir="2700000" algn="tl">
                    <a:srgbClr val="000000">
                      <a:alpha val="43137"/>
                    </a:srgbClr>
                  </a:outerShdw>
                </a:effectLst>
              </a:rPr>
              <a:t>GRACIA</a:t>
            </a:r>
            <a:r>
              <a:rPr lang="es-ES" b="1" dirty="0">
                <a:solidFill>
                  <a:schemeClr val="bg1"/>
                </a:solidFill>
                <a:effectLst>
                  <a:outerShdw blurRad="38100" dist="38100" dir="2700000" algn="tl">
                    <a:srgbClr val="000000">
                      <a:alpha val="43137"/>
                    </a:srgbClr>
                  </a:outerShdw>
                </a:effectLst>
              </a:rPr>
              <a:t>.</a:t>
            </a:r>
          </a:p>
        </p:txBody>
      </p:sp>
      <p:graphicFrame>
        <p:nvGraphicFramePr>
          <p:cNvPr id="2" name="Diagrama 1">
            <a:extLst>
              <a:ext uri="{FF2B5EF4-FFF2-40B4-BE49-F238E27FC236}">
                <a16:creationId xmlns:a16="http://schemas.microsoft.com/office/drawing/2014/main" id="{CF63E948-7AE0-4F80-9F1E-D819D8A5DF7C}"/>
              </a:ext>
            </a:extLst>
          </p:cNvPr>
          <p:cNvGraphicFramePr/>
          <p:nvPr/>
        </p:nvGraphicFramePr>
        <p:xfrm>
          <a:off x="65721" y="3581908"/>
          <a:ext cx="8823960" cy="16221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CF071AF-CA2F-4888-A223-AE2CF567FC3F}"/>
              </a:ext>
            </a:extLst>
          </p:cNvPr>
          <p:cNvSpPr txBox="1"/>
          <p:nvPr/>
        </p:nvSpPr>
        <p:spPr>
          <a:xfrm>
            <a:off x="2853720" y="3182796"/>
            <a:ext cx="5340105" cy="400110"/>
          </a:xfrm>
          <a:prstGeom prst="rect">
            <a:avLst/>
          </a:prstGeom>
          <a:noFill/>
        </p:spPr>
        <p:txBody>
          <a:bodyPr wrap="square">
            <a:spAutoFit/>
          </a:bodyPr>
          <a:lstStyle/>
          <a:p>
            <a:pPr algn="ctr">
              <a:spcBef>
                <a:spcPts val="600"/>
              </a:spcBef>
            </a:pPr>
            <a:r>
              <a:rPr lang="es-ES" sz="2000" b="1" dirty="0"/>
              <a:t>¿Qué esperaba Dios de Israel?</a:t>
            </a:r>
          </a:p>
        </p:txBody>
      </p:sp>
      <p:pic>
        <p:nvPicPr>
          <p:cNvPr id="11" name="Imagen 10">
            <a:extLst>
              <a:ext uri="{FF2B5EF4-FFF2-40B4-BE49-F238E27FC236}">
                <a16:creationId xmlns:a16="http://schemas.microsoft.com/office/drawing/2014/main" id="{A6DBA18E-73A5-4959-93F6-ED03080895F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3389" y="664610"/>
            <a:ext cx="2750332" cy="2750332"/>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Rectángulo: esquinas superiores cortadas 11">
            <a:extLst>
              <a:ext uri="{FF2B5EF4-FFF2-40B4-BE49-F238E27FC236}">
                <a16:creationId xmlns:a16="http://schemas.microsoft.com/office/drawing/2014/main" id="{E1BC6C9B-A4BE-4C9C-84D8-971B5F3175B9}"/>
              </a:ext>
            </a:extLst>
          </p:cNvPr>
          <p:cNvSpPr/>
          <p:nvPr/>
        </p:nvSpPr>
        <p:spPr>
          <a:xfrm>
            <a:off x="8193825" y="3564412"/>
            <a:ext cx="813015" cy="720796"/>
          </a:xfrm>
          <a:prstGeom prst="snip2SameRect">
            <a:avLst/>
          </a:prstGeom>
          <a:blipFill rotWithShape="1">
            <a:blip r:embed="rId10" cstate="print">
              <a:extLst>
                <a:ext uri="{28A0092B-C50C-407E-A947-70E740481C1C}">
                  <a14:useLocalDpi xmlns:a14="http://schemas.microsoft.com/office/drawing/2010/main"/>
                </a:ext>
              </a:extLst>
            </a:blip>
            <a:srcRect/>
            <a:stretch>
              <a:fillRect/>
            </a:stretch>
          </a:blipFill>
          <a:ln w="12700">
            <a:solidFill>
              <a:schemeClr val="tx1"/>
            </a:solidFill>
          </a:ln>
          <a:scene3d>
            <a:camera prst="orthographicFront"/>
            <a:lightRig rig="flat" dir="t"/>
          </a:scene3d>
          <a:sp3d z="127000" prstMaterial="plastic">
            <a:bevelT w="88900" h="88900"/>
            <a:bevelB w="88900" h="31750" prst="angle"/>
          </a:sp3d>
        </p:spPr>
        <p:style>
          <a:lnRef idx="0">
            <a:scrgbClr r="0" g="0" b="0"/>
          </a:lnRef>
          <a:fillRef idx="3">
            <a:scrgbClr r="0" g="0" b="0"/>
          </a:fillRef>
          <a:effectRef idx="2">
            <a:schemeClr val="accent3">
              <a:tint val="50000"/>
              <a:hueOff val="0"/>
              <a:satOff val="0"/>
              <a:lumOff val="0"/>
              <a:alphaOff val="0"/>
            </a:schemeClr>
          </a:effectRef>
          <a:fontRef idx="minor">
            <a:schemeClr val="lt1">
              <a:hueOff val="0"/>
              <a:satOff val="0"/>
              <a:lumOff val="0"/>
              <a:alphaOff val="0"/>
            </a:schemeClr>
          </a:fontRef>
        </p:style>
      </p:sp>
      <p:sp>
        <p:nvSpPr>
          <p:cNvPr id="13" name="Rectángulo: esquinas superiores cortadas 12">
            <a:extLst>
              <a:ext uri="{FF2B5EF4-FFF2-40B4-BE49-F238E27FC236}">
                <a16:creationId xmlns:a16="http://schemas.microsoft.com/office/drawing/2014/main" id="{AC7B5B37-AD41-45D5-A5F8-92D948F02469}"/>
              </a:ext>
            </a:extLst>
          </p:cNvPr>
          <p:cNvSpPr/>
          <p:nvPr/>
        </p:nvSpPr>
        <p:spPr>
          <a:xfrm>
            <a:off x="8193825" y="4315711"/>
            <a:ext cx="813015" cy="720796"/>
          </a:xfrm>
          <a:prstGeom prst="snip2SameRect">
            <a:avLst/>
          </a:prstGeom>
          <a:blipFill rotWithShape="1">
            <a:blip r:embed="rId11" cstate="print">
              <a:extLst>
                <a:ext uri="{28A0092B-C50C-407E-A947-70E740481C1C}">
                  <a14:useLocalDpi xmlns:a14="http://schemas.microsoft.com/office/drawing/2010/main"/>
                </a:ext>
              </a:extLst>
            </a:blip>
            <a:srcRect/>
            <a:stretch>
              <a:fillRect/>
            </a:stretch>
          </a:blipFill>
          <a:ln w="12700">
            <a:solidFill>
              <a:schemeClr val="tx1"/>
            </a:solidFill>
          </a:ln>
          <a:scene3d>
            <a:camera prst="orthographicFront"/>
            <a:lightRig rig="flat" dir="t"/>
          </a:scene3d>
          <a:sp3d z="127000" prstMaterial="plastic">
            <a:bevelT w="88900" h="88900"/>
            <a:bevelB w="88900" h="31750" prst="angle"/>
          </a:sp3d>
        </p:spPr>
        <p:style>
          <a:lnRef idx="0">
            <a:scrgbClr r="0" g="0" b="0"/>
          </a:lnRef>
          <a:fillRef idx="3">
            <a:scrgbClr r="0" g="0" b="0"/>
          </a:fillRef>
          <a:effectRef idx="2">
            <a:schemeClr val="accent3">
              <a:tint val="50000"/>
              <a:hueOff val="-1968791"/>
              <a:satOff val="36726"/>
              <a:lumOff val="1875"/>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96945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upRight)">
                                      <p:cBhvr>
                                        <p:cTn id="16" dur="500"/>
                                        <p:tgtEl>
                                          <p:spTgt spid="11"/>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left)">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5"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8" dur="1000" fill="hold"/>
                                        <p:tgtEl>
                                          <p:spTgt spid="8"/>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2">
                                            <p:graphicEl>
                                              <a:dgm id="{CEEEED5F-4882-469D-A5B6-776634D6194C}"/>
                                            </p:graphicEl>
                                          </p:spTgt>
                                        </p:tgtEl>
                                        <p:attrNameLst>
                                          <p:attrName>style.visibility</p:attrName>
                                        </p:attrNameLst>
                                      </p:cBhvr>
                                      <p:to>
                                        <p:strVal val="visible"/>
                                      </p:to>
                                    </p:set>
                                    <p:anim calcmode="lin" valueType="num">
                                      <p:cBhvr additive="base">
                                        <p:cTn id="47" dur="500" fill="hold"/>
                                        <p:tgtEl>
                                          <p:spTgt spid="2">
                                            <p:graphicEl>
                                              <a:dgm id="{CEEEED5F-4882-469D-A5B6-776634D6194C}"/>
                                            </p:graphic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graphicEl>
                                              <a:dgm id="{CEEEED5F-4882-469D-A5B6-776634D6194C}"/>
                                            </p:graphicEl>
                                          </p:spTgt>
                                        </p:tgtEl>
                                        <p:attrNameLst>
                                          <p:attrName>ppt_y</p:attrName>
                                        </p:attrNameLst>
                                      </p:cBhvr>
                                      <p:tavLst>
                                        <p:tav tm="0">
                                          <p:val>
                                            <p:strVal val="#ppt_y"/>
                                          </p:val>
                                        </p:tav>
                                        <p:tav tm="100000">
                                          <p:val>
                                            <p:strVal val="#ppt_y"/>
                                          </p:val>
                                        </p:tav>
                                      </p:tavLst>
                                    </p:anim>
                                  </p:childTnLst>
                                </p:cTn>
                              </p:par>
                              <p:par>
                                <p:cTn id="49" presetID="53" presetClass="entr" presetSubtype="16" fill="hold" grpId="0" nodeType="withEffect">
                                  <p:stCondLst>
                                    <p:cond delay="0"/>
                                  </p:stCondLst>
                                  <p:childTnLst>
                                    <p:set>
                                      <p:cBhvr>
                                        <p:cTn id="50" dur="1" fill="hold">
                                          <p:stCondLst>
                                            <p:cond delay="0"/>
                                          </p:stCondLst>
                                        </p:cTn>
                                        <p:tgtEl>
                                          <p:spTgt spid="2">
                                            <p:graphicEl>
                                              <a:dgm id="{6386A589-D030-4020-8D95-2FF98BA262FB}"/>
                                            </p:graphicEl>
                                          </p:spTgt>
                                        </p:tgtEl>
                                        <p:attrNameLst>
                                          <p:attrName>style.visibility</p:attrName>
                                        </p:attrNameLst>
                                      </p:cBhvr>
                                      <p:to>
                                        <p:strVal val="visible"/>
                                      </p:to>
                                    </p:set>
                                    <p:anim calcmode="lin" valueType="num">
                                      <p:cBhvr>
                                        <p:cTn id="51" dur="500" fill="hold"/>
                                        <p:tgtEl>
                                          <p:spTgt spid="2">
                                            <p:graphicEl>
                                              <a:dgm id="{6386A589-D030-4020-8D95-2FF98BA262FB}"/>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6386A589-D030-4020-8D95-2FF98BA262FB}"/>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6386A589-D030-4020-8D95-2FF98BA262FB}"/>
                                            </p:graphicEl>
                                          </p:spTgt>
                                        </p:tgtEl>
                                      </p:cBhvr>
                                    </p:animEffect>
                                  </p:childTnLst>
                                </p:cTn>
                              </p:par>
                              <p:par>
                                <p:cTn id="54" presetID="2" presetClass="entr" presetSubtype="8"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0-#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2">
                                            <p:graphicEl>
                                              <a:dgm id="{A99DDB53-E1A1-41C2-9D25-31D403316CD3}"/>
                                            </p:graphicEl>
                                          </p:spTgt>
                                        </p:tgtEl>
                                        <p:attrNameLst>
                                          <p:attrName>style.visibility</p:attrName>
                                        </p:attrNameLst>
                                      </p:cBhvr>
                                      <p:to>
                                        <p:strVal val="visible"/>
                                      </p:to>
                                    </p:set>
                                    <p:anim calcmode="lin" valueType="num">
                                      <p:cBhvr additive="base">
                                        <p:cTn id="62" dur="500" fill="hold"/>
                                        <p:tgtEl>
                                          <p:spTgt spid="2">
                                            <p:graphicEl>
                                              <a:dgm id="{A99DDB53-E1A1-41C2-9D25-31D403316CD3}"/>
                                            </p:graphic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graphicEl>
                                              <a:dgm id="{A99DDB53-E1A1-41C2-9D25-31D403316CD3}"/>
                                            </p:graphicEl>
                                          </p:spTgt>
                                        </p:tgtEl>
                                        <p:attrNameLst>
                                          <p:attrName>ppt_y</p:attrName>
                                        </p:attrNameLst>
                                      </p:cBhvr>
                                      <p:tavLst>
                                        <p:tav tm="0">
                                          <p:val>
                                            <p:strVal val="#ppt_y"/>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2">
                                            <p:graphicEl>
                                              <a:dgm id="{8C17B85B-3746-4749-8CC1-8487329F23C1}"/>
                                            </p:graphicEl>
                                          </p:spTgt>
                                        </p:tgtEl>
                                        <p:attrNameLst>
                                          <p:attrName>style.visibility</p:attrName>
                                        </p:attrNameLst>
                                      </p:cBhvr>
                                      <p:to>
                                        <p:strVal val="visible"/>
                                      </p:to>
                                    </p:set>
                                    <p:anim calcmode="lin" valueType="num">
                                      <p:cBhvr>
                                        <p:cTn id="66" dur="500" fill="hold"/>
                                        <p:tgtEl>
                                          <p:spTgt spid="2">
                                            <p:graphicEl>
                                              <a:dgm id="{8C17B85B-3746-4749-8CC1-8487329F23C1}"/>
                                            </p:graphicEl>
                                          </p:spTgt>
                                        </p:tgtEl>
                                        <p:attrNameLst>
                                          <p:attrName>ppt_w</p:attrName>
                                        </p:attrNameLst>
                                      </p:cBhvr>
                                      <p:tavLst>
                                        <p:tav tm="0">
                                          <p:val>
                                            <p:fltVal val="0"/>
                                          </p:val>
                                        </p:tav>
                                        <p:tav tm="100000">
                                          <p:val>
                                            <p:strVal val="#ppt_w"/>
                                          </p:val>
                                        </p:tav>
                                      </p:tavLst>
                                    </p:anim>
                                    <p:anim calcmode="lin" valueType="num">
                                      <p:cBhvr>
                                        <p:cTn id="67" dur="500" fill="hold"/>
                                        <p:tgtEl>
                                          <p:spTgt spid="2">
                                            <p:graphicEl>
                                              <a:dgm id="{8C17B85B-3746-4749-8CC1-8487329F23C1}"/>
                                            </p:graphicEl>
                                          </p:spTgt>
                                        </p:tgtEl>
                                        <p:attrNameLst>
                                          <p:attrName>ppt_h</p:attrName>
                                        </p:attrNameLst>
                                      </p:cBhvr>
                                      <p:tavLst>
                                        <p:tav tm="0">
                                          <p:val>
                                            <p:fltVal val="0"/>
                                          </p:val>
                                        </p:tav>
                                        <p:tav tm="100000">
                                          <p:val>
                                            <p:strVal val="#ppt_h"/>
                                          </p:val>
                                        </p:tav>
                                      </p:tavLst>
                                    </p:anim>
                                    <p:animEffect transition="in" filter="fade">
                                      <p:cBhvr>
                                        <p:cTn id="68" dur="500"/>
                                        <p:tgtEl>
                                          <p:spTgt spid="2">
                                            <p:graphicEl>
                                              <a:dgm id="{8C17B85B-3746-4749-8CC1-8487329F23C1}"/>
                                            </p:graphicEl>
                                          </p:spTgt>
                                        </p:tgtEl>
                                      </p:cBhvr>
                                    </p:animEffect>
                                  </p:childTnLst>
                                </p:cTn>
                              </p:par>
                              <p:par>
                                <p:cTn id="69" presetID="2" presetClass="entr" presetSubtype="8"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0-#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Graphic spid="2" grpId="0" uiExpand="1">
        <p:bldSub>
          <a:bldDgm bld="one"/>
        </p:bldSub>
      </p:bldGraphic>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25F429F-F9E9-4529-9658-036BAEDC8C4D}"/>
              </a:ext>
            </a:extLst>
          </p:cNvPr>
          <p:cNvSpPr txBox="1"/>
          <p:nvPr/>
        </p:nvSpPr>
        <p:spPr>
          <a:xfrm>
            <a:off x="1873066" y="-58056"/>
            <a:ext cx="7212877" cy="769441"/>
          </a:xfrm>
          <a:prstGeom prst="rect">
            <a:avLst/>
          </a:prstGeom>
          <a:noFill/>
        </p:spPr>
        <p:txBody>
          <a:bodyPr wrap="square">
            <a:spAutoFit/>
            <a:scene3d>
              <a:camera prst="orthographicFront"/>
              <a:lightRig rig="chilly" dir="t"/>
            </a:scene3d>
            <a:sp3d extrusionH="57150" contourW="12700" prstMaterial="softEdge">
              <a:bevelT w="25400" h="38100"/>
              <a:contourClr>
                <a:schemeClr val="accent2">
                  <a:lumMod val="50000"/>
                </a:schemeClr>
              </a:contourClr>
            </a:sp3d>
          </a:bodyPr>
          <a:lstStyle/>
          <a:p>
            <a:pPr algn="ctr"/>
            <a:r>
              <a:rPr lang="es-ES" sz="4400" b="1" dirty="0">
                <a:ln/>
                <a:solidFill>
                  <a:schemeClr val="accent4"/>
                </a:solidFill>
              </a:rPr>
              <a:t>LA HERENCIA DE LA SIMIENTE</a:t>
            </a:r>
          </a:p>
        </p:txBody>
      </p:sp>
      <p:sp>
        <p:nvSpPr>
          <p:cNvPr id="5" name="CuadroTexto 4">
            <a:extLst>
              <a:ext uri="{FF2B5EF4-FFF2-40B4-BE49-F238E27FC236}">
                <a16:creationId xmlns:a16="http://schemas.microsoft.com/office/drawing/2014/main" id="{359D09A5-1004-4761-BA89-E46F3CD7ECF3}"/>
              </a:ext>
            </a:extLst>
          </p:cNvPr>
          <p:cNvSpPr txBox="1"/>
          <p:nvPr/>
        </p:nvSpPr>
        <p:spPr>
          <a:xfrm>
            <a:off x="1931122" y="597013"/>
            <a:ext cx="7197634" cy="830997"/>
          </a:xfrm>
          <a:prstGeom prst="rect">
            <a:avLst/>
          </a:prstGeom>
          <a:noFill/>
        </p:spPr>
        <p:txBody>
          <a:bodyPr wrap="square">
            <a:spAutoFit/>
          </a:bodyPr>
          <a:lstStyle/>
          <a:p>
            <a:r>
              <a:rPr lang="es-ES" sz="1600" b="1" dirty="0">
                <a:solidFill>
                  <a:srgbClr val="245A44"/>
                </a:solidFill>
                <a:latin typeface="Comic Sans MS" panose="030F0702030302020204" pitchFamily="66" charset="0"/>
              </a:rPr>
              <a:t>“Mirad, yo os he entregado la tierra; entrad y poseed la tierra que Jehová juró a vuestros padres Abraham, Isaac y Jacob, que les daría a ellos y a su descendencia después de ellos” </a:t>
            </a:r>
            <a:r>
              <a:rPr lang="es-ES" sz="1400" b="1" dirty="0">
                <a:solidFill>
                  <a:srgbClr val="245A44"/>
                </a:solidFill>
                <a:latin typeface="Comic Sans MS" panose="030F0702030302020204" pitchFamily="66" charset="0"/>
              </a:rPr>
              <a:t>(Deuteronomio 1:8)</a:t>
            </a:r>
          </a:p>
        </p:txBody>
      </p:sp>
      <p:sp>
        <p:nvSpPr>
          <p:cNvPr id="6" name="CuadroTexto 5">
            <a:extLst>
              <a:ext uri="{FF2B5EF4-FFF2-40B4-BE49-F238E27FC236}">
                <a16:creationId xmlns:a16="http://schemas.microsoft.com/office/drawing/2014/main" id="{96DB65FB-CCE4-4D25-9A1B-5A93E533AC30}"/>
              </a:ext>
            </a:extLst>
          </p:cNvPr>
          <p:cNvSpPr txBox="1"/>
          <p:nvPr/>
        </p:nvSpPr>
        <p:spPr>
          <a:xfrm>
            <a:off x="497114" y="1436748"/>
            <a:ext cx="6244771" cy="646331"/>
          </a:xfrm>
          <a:prstGeom prst="rect">
            <a:avLst/>
          </a:prstGeom>
          <a:noFill/>
        </p:spPr>
        <p:txBody>
          <a:bodyPr wrap="square" rtlCol="0">
            <a:spAutoFit/>
          </a:bodyPr>
          <a:lstStyle/>
          <a:p>
            <a:pPr>
              <a:spcBef>
                <a:spcPts val="600"/>
              </a:spcBef>
            </a:pPr>
            <a:r>
              <a:rPr lang="es-ES" b="1" dirty="0"/>
              <a:t>El pacto incluía la posesión de una herencia: la tierra de Canaán; y Dios cumplió su parte del pacto (Josué 23:14).</a:t>
            </a:r>
          </a:p>
        </p:txBody>
      </p:sp>
      <p:graphicFrame>
        <p:nvGraphicFramePr>
          <p:cNvPr id="2" name="Diagrama 1">
            <a:extLst>
              <a:ext uri="{FF2B5EF4-FFF2-40B4-BE49-F238E27FC236}">
                <a16:creationId xmlns:a16="http://schemas.microsoft.com/office/drawing/2014/main" id="{3BA128E5-F9E2-49FB-9A52-AC3044C35CC3}"/>
              </a:ext>
            </a:extLst>
          </p:cNvPr>
          <p:cNvGraphicFramePr/>
          <p:nvPr>
            <p:extLst>
              <p:ext uri="{D42A27DB-BD31-4B8C-83A1-F6EECF244321}">
                <p14:modId xmlns:p14="http://schemas.microsoft.com/office/powerpoint/2010/main" val="2448371883"/>
              </p:ext>
            </p:extLst>
          </p:nvPr>
        </p:nvGraphicFramePr>
        <p:xfrm>
          <a:off x="228600" y="2496457"/>
          <a:ext cx="5969000" cy="2520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44F748DA-CAE1-4E62-BDE0-B761D4F4D3B6}"/>
              </a:ext>
            </a:extLst>
          </p:cNvPr>
          <p:cNvSpPr txBox="1"/>
          <p:nvPr/>
        </p:nvSpPr>
        <p:spPr>
          <a:xfrm>
            <a:off x="497114" y="2055832"/>
            <a:ext cx="5118665" cy="369332"/>
          </a:xfrm>
          <a:prstGeom prst="rect">
            <a:avLst/>
          </a:prstGeom>
          <a:noFill/>
        </p:spPr>
        <p:txBody>
          <a:bodyPr wrap="square">
            <a:spAutoFit/>
          </a:bodyPr>
          <a:lstStyle/>
          <a:p>
            <a:pPr>
              <a:spcBef>
                <a:spcPts val="600"/>
              </a:spcBef>
            </a:pPr>
            <a:r>
              <a:rPr lang="es-ES" b="1" dirty="0"/>
              <a:t>Pero la posesión de la tierra era condicional:</a:t>
            </a:r>
          </a:p>
        </p:txBody>
      </p:sp>
      <p:pic>
        <p:nvPicPr>
          <p:cNvPr id="10" name="Imagen 9">
            <a:extLst>
              <a:ext uri="{FF2B5EF4-FFF2-40B4-BE49-F238E27FC236}">
                <a16:creationId xmlns:a16="http://schemas.microsoft.com/office/drawing/2014/main" id="{0797FE52-8ED4-462B-BA1A-72B02118D8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741886" y="1503711"/>
            <a:ext cx="2048763" cy="2344122"/>
          </a:xfrm>
          <a:prstGeom prst="roundRect">
            <a:avLst>
              <a:gd name="adj" fmla="val 922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6" name="Grupo 15">
            <a:extLst>
              <a:ext uri="{FF2B5EF4-FFF2-40B4-BE49-F238E27FC236}">
                <a16:creationId xmlns:a16="http://schemas.microsoft.com/office/drawing/2014/main" id="{74A4AD05-3266-4760-8733-C27BA721913B}"/>
              </a:ext>
            </a:extLst>
          </p:cNvPr>
          <p:cNvGrpSpPr/>
          <p:nvPr/>
        </p:nvGrpSpPr>
        <p:grpSpPr>
          <a:xfrm>
            <a:off x="175343" y="112167"/>
            <a:ext cx="1640668" cy="1251808"/>
            <a:chOff x="175343" y="112167"/>
            <a:chExt cx="1640668" cy="1251808"/>
          </a:xfrm>
        </p:grpSpPr>
        <p:pic>
          <p:nvPicPr>
            <p:cNvPr id="15" name="Imagen 14">
              <a:extLst>
                <a:ext uri="{FF2B5EF4-FFF2-40B4-BE49-F238E27FC236}">
                  <a16:creationId xmlns:a16="http://schemas.microsoft.com/office/drawing/2014/main" id="{C530AE80-C7EB-4609-8F6E-F629A996D916}"/>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75343" y="112167"/>
              <a:ext cx="1640668" cy="12518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38B3C451-2EFE-43E5-80E2-3C544D89B26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5400000">
              <a:off x="1207236" y="653305"/>
              <a:ext cx="646331" cy="491546"/>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grpSp>
      <p:sp>
        <p:nvSpPr>
          <p:cNvPr id="8" name="CuadroTexto 7">
            <a:extLst>
              <a:ext uri="{FF2B5EF4-FFF2-40B4-BE49-F238E27FC236}">
                <a16:creationId xmlns:a16="http://schemas.microsoft.com/office/drawing/2014/main" id="{7994EB1A-97BA-477C-A41C-3E7E2E4A119D}"/>
              </a:ext>
            </a:extLst>
          </p:cNvPr>
          <p:cNvSpPr txBox="1"/>
          <p:nvPr/>
        </p:nvSpPr>
        <p:spPr>
          <a:xfrm>
            <a:off x="6298474" y="3847771"/>
            <a:ext cx="2845525" cy="1200329"/>
          </a:xfrm>
          <a:prstGeom prst="rect">
            <a:avLst/>
          </a:prstGeom>
          <a:noFill/>
        </p:spPr>
        <p:txBody>
          <a:bodyPr wrap="square" rtlCol="0">
            <a:spAutoFit/>
          </a:bodyPr>
          <a:lstStyle/>
          <a:p>
            <a:pPr>
              <a:spcBef>
                <a:spcPts val="600"/>
              </a:spcBef>
            </a:pPr>
            <a:r>
              <a:rPr lang="es-ES" b="1" dirty="0"/>
              <a:t>Si no cumplían su parte del pacto, las promesas se anularían y perderían su tierra (Levítico 26:27-33).</a:t>
            </a:r>
          </a:p>
        </p:txBody>
      </p:sp>
    </p:spTree>
    <p:extLst>
      <p:ext uri="{BB962C8B-B14F-4D97-AF65-F5344CB8AC3E}">
        <p14:creationId xmlns:p14="http://schemas.microsoft.com/office/powerpoint/2010/main" val="308872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randombar(horizontal)">
                                      <p:cBhvr>
                                        <p:cTn id="33" dur="500"/>
                                        <p:tgtEl>
                                          <p:spTgt spid="10"/>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
                                            <p:graphicEl>
                                              <a:dgm id="{4ECA7EE0-1AF9-4127-B0D2-A0D21D87872E}"/>
                                            </p:graphicEl>
                                          </p:spTgt>
                                        </p:tgtEl>
                                        <p:attrNameLst>
                                          <p:attrName>style.visibility</p:attrName>
                                        </p:attrNameLst>
                                      </p:cBhvr>
                                      <p:to>
                                        <p:strVal val="visible"/>
                                      </p:to>
                                    </p:set>
                                    <p:animEffect transition="in" filter="wipe(up)">
                                      <p:cBhvr>
                                        <p:cTn id="42" dur="500"/>
                                        <p:tgtEl>
                                          <p:spTgt spid="2">
                                            <p:graphicEl>
                                              <a:dgm id="{4ECA7EE0-1AF9-4127-B0D2-A0D21D87872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
                                            <p:graphicEl>
                                              <a:dgm id="{C1BE892F-3ABE-439C-9B9D-918F3568BF2C}"/>
                                            </p:graphicEl>
                                          </p:spTgt>
                                        </p:tgtEl>
                                        <p:attrNameLst>
                                          <p:attrName>style.visibility</p:attrName>
                                        </p:attrNameLst>
                                      </p:cBhvr>
                                      <p:to>
                                        <p:strVal val="visible"/>
                                      </p:to>
                                    </p:set>
                                    <p:animEffect transition="in" filter="wipe(up)">
                                      <p:cBhvr>
                                        <p:cTn id="47" dur="500"/>
                                        <p:tgtEl>
                                          <p:spTgt spid="2">
                                            <p:graphicEl>
                                              <a:dgm id="{C1BE892F-3ABE-439C-9B9D-918F3568BF2C}"/>
                                            </p:graphicEl>
                                          </p:spTgt>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
                                            <p:graphicEl>
                                              <a:dgm id="{5166980C-F1A0-4881-94EF-B02583ED4FD6}"/>
                                            </p:graphicEl>
                                          </p:spTgt>
                                        </p:tgtEl>
                                        <p:attrNameLst>
                                          <p:attrName>style.visibility</p:attrName>
                                        </p:attrNameLst>
                                      </p:cBhvr>
                                      <p:to>
                                        <p:strVal val="visible"/>
                                      </p:to>
                                    </p:set>
                                    <p:animEffect transition="in" filter="wipe(up)">
                                      <p:cBhvr>
                                        <p:cTn id="50" dur="500"/>
                                        <p:tgtEl>
                                          <p:spTgt spid="2">
                                            <p:graphicEl>
                                              <a:dgm id="{5166980C-F1A0-4881-94EF-B02583ED4FD6}"/>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
                                            <p:graphicEl>
                                              <a:dgm id="{E05F9696-EB2F-490D-8E66-436E66653CA1}"/>
                                            </p:graphicEl>
                                          </p:spTgt>
                                        </p:tgtEl>
                                        <p:attrNameLst>
                                          <p:attrName>style.visibility</p:attrName>
                                        </p:attrNameLst>
                                      </p:cBhvr>
                                      <p:to>
                                        <p:strVal val="visible"/>
                                      </p:to>
                                    </p:set>
                                    <p:animEffect transition="in" filter="wipe(up)">
                                      <p:cBhvr>
                                        <p:cTn id="55" dur="500"/>
                                        <p:tgtEl>
                                          <p:spTgt spid="2">
                                            <p:graphicEl>
                                              <a:dgm id="{E05F9696-EB2F-490D-8E66-436E66653CA1}"/>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
                                            <p:graphicEl>
                                              <a:dgm id="{91DF8FF0-F31D-4D72-99B6-6BBD5DF17236}"/>
                                            </p:graphicEl>
                                          </p:spTgt>
                                        </p:tgtEl>
                                        <p:attrNameLst>
                                          <p:attrName>style.visibility</p:attrName>
                                        </p:attrNameLst>
                                      </p:cBhvr>
                                      <p:to>
                                        <p:strVal val="visible"/>
                                      </p:to>
                                    </p:set>
                                    <p:animEffect transition="in" filter="wipe(up)">
                                      <p:cBhvr>
                                        <p:cTn id="58" dur="500"/>
                                        <p:tgtEl>
                                          <p:spTgt spid="2">
                                            <p:graphicEl>
                                              <a:dgm id="{91DF8FF0-F31D-4D72-99B6-6BBD5DF17236}"/>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
                                            <p:graphicEl>
                                              <a:dgm id="{10EC754B-5981-4653-AA23-3620B539F661}"/>
                                            </p:graphicEl>
                                          </p:spTgt>
                                        </p:tgtEl>
                                        <p:attrNameLst>
                                          <p:attrName>style.visibility</p:attrName>
                                        </p:attrNameLst>
                                      </p:cBhvr>
                                      <p:to>
                                        <p:strVal val="visible"/>
                                      </p:to>
                                    </p:set>
                                    <p:animEffect transition="in" filter="wipe(up)">
                                      <p:cBhvr>
                                        <p:cTn id="63" dur="500"/>
                                        <p:tgtEl>
                                          <p:spTgt spid="2">
                                            <p:graphicEl>
                                              <a:dgm id="{10EC754B-5981-4653-AA23-3620B539F661}"/>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2">
                                            <p:graphicEl>
                                              <a:dgm id="{A571AD27-7A95-414C-8C73-C79F6E4EFE98}"/>
                                            </p:graphicEl>
                                          </p:spTgt>
                                        </p:tgtEl>
                                        <p:attrNameLst>
                                          <p:attrName>style.visibility</p:attrName>
                                        </p:attrNameLst>
                                      </p:cBhvr>
                                      <p:to>
                                        <p:strVal val="visible"/>
                                      </p:to>
                                    </p:set>
                                    <p:animEffect transition="in" filter="wipe(up)">
                                      <p:cBhvr>
                                        <p:cTn id="68" dur="500"/>
                                        <p:tgtEl>
                                          <p:spTgt spid="2">
                                            <p:graphicEl>
                                              <a:dgm id="{A571AD27-7A95-414C-8C73-C79F6E4EFE98}"/>
                                            </p:graphicEl>
                                          </p:spTgt>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2">
                                            <p:graphicEl>
                                              <a:dgm id="{39912693-533C-4D31-8D2E-01FD0396B766}"/>
                                            </p:graphicEl>
                                          </p:spTgt>
                                        </p:tgtEl>
                                        <p:attrNameLst>
                                          <p:attrName>style.visibility</p:attrName>
                                        </p:attrNameLst>
                                      </p:cBhvr>
                                      <p:to>
                                        <p:strVal val="visible"/>
                                      </p:to>
                                    </p:set>
                                    <p:animEffect transition="in" filter="wipe(up)">
                                      <p:cBhvr>
                                        <p:cTn id="71" dur="500"/>
                                        <p:tgtEl>
                                          <p:spTgt spid="2">
                                            <p:graphicEl>
                                              <a:dgm id="{39912693-533C-4D31-8D2E-01FD0396B766}"/>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2">
                                            <p:graphicEl>
                                              <a:dgm id="{801A345E-64F1-4A03-967E-0818FD21B3AC}"/>
                                            </p:graphicEl>
                                          </p:spTgt>
                                        </p:tgtEl>
                                        <p:attrNameLst>
                                          <p:attrName>style.visibility</p:attrName>
                                        </p:attrNameLst>
                                      </p:cBhvr>
                                      <p:to>
                                        <p:strVal val="visible"/>
                                      </p:to>
                                    </p:set>
                                    <p:animEffect transition="in" filter="wipe(up)">
                                      <p:cBhvr>
                                        <p:cTn id="76" dur="500"/>
                                        <p:tgtEl>
                                          <p:spTgt spid="2">
                                            <p:graphicEl>
                                              <a:dgm id="{801A345E-64F1-4A03-967E-0818FD21B3AC}"/>
                                            </p:graphicEl>
                                          </p:spTgt>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2">
                                            <p:graphicEl>
                                              <a:dgm id="{EAB3D51A-4E96-4986-9BB6-077E633F80E2}"/>
                                            </p:graphicEl>
                                          </p:spTgt>
                                        </p:tgtEl>
                                        <p:attrNameLst>
                                          <p:attrName>style.visibility</p:attrName>
                                        </p:attrNameLst>
                                      </p:cBhvr>
                                      <p:to>
                                        <p:strVal val="visible"/>
                                      </p:to>
                                    </p:set>
                                    <p:animEffect transition="in" filter="wipe(up)">
                                      <p:cBhvr>
                                        <p:cTn id="79" dur="500"/>
                                        <p:tgtEl>
                                          <p:spTgt spid="2">
                                            <p:graphicEl>
                                              <a:dgm id="{EAB3D51A-4E96-4986-9BB6-077E633F80E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5" presetClass="entr" presetSubtype="0" fill="hold" grpId="0" nodeType="click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p:cTn id="84" dur="1000" fill="hold"/>
                                        <p:tgtEl>
                                          <p:spTgt spid="8"/>
                                        </p:tgtEl>
                                        <p:attrNameLst>
                                          <p:attrName>ppt_w</p:attrName>
                                        </p:attrNameLst>
                                      </p:cBhvr>
                                      <p:tavLst>
                                        <p:tav tm="0">
                                          <p:val>
                                            <p:fltVal val="0"/>
                                          </p:val>
                                        </p:tav>
                                        <p:tav tm="100000">
                                          <p:val>
                                            <p:strVal val="#ppt_w"/>
                                          </p:val>
                                        </p:tav>
                                      </p:tavLst>
                                    </p:anim>
                                    <p:anim calcmode="lin" valueType="num">
                                      <p:cBhvr>
                                        <p:cTn id="85" dur="1000" fill="hold"/>
                                        <p:tgtEl>
                                          <p:spTgt spid="8"/>
                                        </p:tgtEl>
                                        <p:attrNameLst>
                                          <p:attrName>ppt_h</p:attrName>
                                        </p:attrNameLst>
                                      </p:cBhvr>
                                      <p:tavLst>
                                        <p:tav tm="0">
                                          <p:val>
                                            <p:fltVal val="0"/>
                                          </p:val>
                                        </p:tav>
                                        <p:tav tm="100000">
                                          <p:val>
                                            <p:strVal val="#ppt_h"/>
                                          </p:val>
                                        </p:tav>
                                      </p:tavLst>
                                    </p:anim>
                                    <p:anim calcmode="lin" valueType="num">
                                      <p:cBhvr>
                                        <p:cTn id="8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87"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73493AD-31F3-4747-B083-47BC4A2CD6BB}"/>
              </a:ext>
            </a:extLst>
          </p:cNvPr>
          <p:cNvSpPr txBox="1"/>
          <p:nvPr/>
        </p:nvSpPr>
        <p:spPr>
          <a:xfrm>
            <a:off x="1320435" y="861428"/>
            <a:ext cx="7453448" cy="3170099"/>
          </a:xfrm>
          <a:prstGeom prst="rect">
            <a:avLst/>
          </a:prstGeom>
          <a:noFill/>
        </p:spPr>
        <p:txBody>
          <a:bodyPr wrap="square">
            <a:spAutoFit/>
          </a:bodyPr>
          <a:lstStyle/>
          <a:p>
            <a:pPr>
              <a:spcBef>
                <a:spcPts val="600"/>
              </a:spcBef>
            </a:pPr>
            <a:r>
              <a:rPr lang="es-ES" sz="2000" dirty="0">
                <a:latin typeface="Cooper Black" panose="0208090404030B020404" pitchFamily="18" charset="0"/>
              </a:rPr>
              <a:t>“Los hijos de Israel debían ocupar todo el territorio que Dios les había señalado […] Pero Dios quería que mediante la revelación de su carácter por Israel, los hombres fuesen atraídos a él. La invitación del Evangelio debía ser dada a todo el mundo. Por la enseñanza del sistema de sacrificios, Cristo debía ser ensalzado ante las naciones, y habrían de vivir todos los que mirasen a él […] A medida que aumentase el número de los israelitas, debían ensanchar sus términos, hasta que su reino abarcase el mundo entero”</a:t>
            </a:r>
          </a:p>
        </p:txBody>
      </p:sp>
      <p:sp>
        <p:nvSpPr>
          <p:cNvPr id="4" name="CuadroTexto 3">
            <a:extLst>
              <a:ext uri="{FF2B5EF4-FFF2-40B4-BE49-F238E27FC236}">
                <a16:creationId xmlns:a16="http://schemas.microsoft.com/office/drawing/2014/main" id="{6B9C8ADD-E16E-4CD9-B733-EA1AE76BF55C}"/>
              </a:ext>
            </a:extLst>
          </p:cNvPr>
          <p:cNvSpPr txBox="1"/>
          <p:nvPr/>
        </p:nvSpPr>
        <p:spPr>
          <a:xfrm>
            <a:off x="6114186" y="3980728"/>
            <a:ext cx="2874185" cy="338554"/>
          </a:xfrm>
          <a:prstGeom prst="rect">
            <a:avLst/>
          </a:prstGeom>
          <a:noFill/>
        </p:spPr>
        <p:txBody>
          <a:bodyPr wrap="none" rtlCol="0">
            <a:spAutoFit/>
          </a:bodyPr>
          <a:lstStyle/>
          <a:p>
            <a:pPr algn="r"/>
            <a:r>
              <a:rPr lang="es-ES" sz="1600" b="1" dirty="0" err="1"/>
              <a:t>E.G.W</a:t>
            </a:r>
            <a:r>
              <a:rPr lang="es-ES" sz="1600" b="1" dirty="0"/>
              <a:t>. (Profetas y reyes, pg. 13)</a:t>
            </a:r>
          </a:p>
        </p:txBody>
      </p:sp>
    </p:spTree>
    <p:extLst>
      <p:ext uri="{BB962C8B-B14F-4D97-AF65-F5344CB8AC3E}">
        <p14:creationId xmlns:p14="http://schemas.microsoft.com/office/powerpoint/2010/main" val="349954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DFBE540-FC72-412E-80FC-BB456D9360D0}"/>
              </a:ext>
            </a:extLst>
          </p:cNvPr>
          <p:cNvSpPr txBox="1"/>
          <p:nvPr/>
        </p:nvSpPr>
        <p:spPr>
          <a:xfrm>
            <a:off x="362503" y="-43542"/>
            <a:ext cx="7684234" cy="769441"/>
          </a:xfrm>
          <a:prstGeom prst="rect">
            <a:avLst/>
          </a:prstGeom>
          <a:noFill/>
        </p:spPr>
        <p:txBody>
          <a:bodyPr wrap="square">
            <a:spAutoFit/>
          </a:bodyPr>
          <a:lstStyle/>
          <a:p>
            <a:pPr algn="ctr"/>
            <a:r>
              <a:rPr lang="es-ES" sz="4400" b="1" spc="3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LA SIMIENTE DESLEAL</a:t>
            </a:r>
          </a:p>
        </p:txBody>
      </p:sp>
      <p:sp>
        <p:nvSpPr>
          <p:cNvPr id="5" name="CuadroTexto 4">
            <a:extLst>
              <a:ext uri="{FF2B5EF4-FFF2-40B4-BE49-F238E27FC236}">
                <a16:creationId xmlns:a16="http://schemas.microsoft.com/office/drawing/2014/main" id="{20EEC717-3341-40AF-9FD6-A6B1EEC66B8B}"/>
              </a:ext>
            </a:extLst>
          </p:cNvPr>
          <p:cNvSpPr txBox="1"/>
          <p:nvPr/>
        </p:nvSpPr>
        <p:spPr>
          <a:xfrm>
            <a:off x="543754" y="577190"/>
            <a:ext cx="7321731" cy="584775"/>
          </a:xfrm>
          <a:prstGeom prst="rect">
            <a:avLst/>
          </a:prstGeom>
          <a:noFill/>
        </p:spPr>
        <p:txBody>
          <a:bodyPr wrap="square">
            <a:spAutoFit/>
          </a:bodyPr>
          <a:lstStyle/>
          <a:p>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“Pero como la esposa infiel abandona a su compañero, así prevaricasteis contra mí, oh casa de Israel, dice Jehová”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(Jeremías 3:20)</a:t>
            </a:r>
            <a:endPar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65C36536-6C18-4EC3-BF9D-3889A78BD496}"/>
              </a:ext>
            </a:extLst>
          </p:cNvPr>
          <p:cNvSpPr txBox="1"/>
          <p:nvPr/>
        </p:nvSpPr>
        <p:spPr>
          <a:xfrm>
            <a:off x="2222475" y="1177936"/>
            <a:ext cx="5201582" cy="2108269"/>
          </a:xfrm>
          <a:prstGeom prst="rect">
            <a:avLst/>
          </a:prstGeom>
          <a:noFill/>
        </p:spPr>
        <p:txBody>
          <a:bodyPr wrap="square" rtlCol="0">
            <a:spAutoFit/>
          </a:bodyPr>
          <a:lstStyle/>
          <a:p>
            <a:pPr>
              <a:spcBef>
                <a:spcPts val="600"/>
              </a:spcBef>
            </a:pPr>
            <a:r>
              <a:rPr lang="es-ES" b="1" dirty="0"/>
              <a:t>El Pacto Eterno está basado en la relación entre Dios y las personas, una relación ejemplificada en la relación matrimonial.</a:t>
            </a:r>
          </a:p>
          <a:p>
            <a:pPr>
              <a:spcBef>
                <a:spcPts val="600"/>
              </a:spcBef>
            </a:pPr>
            <a:r>
              <a:rPr lang="es-ES" b="1" dirty="0"/>
              <a:t>Ante la persistente deslealtad de Israel, Dios trajo “sobre ellos todas las palabras de este pacto” (Jeremías 11:8). Es decir, las maldiciones asociadas a la ruptura del pacto.</a:t>
            </a:r>
          </a:p>
        </p:txBody>
      </p:sp>
      <p:pic>
        <p:nvPicPr>
          <p:cNvPr id="18" name="Imagen 17">
            <a:extLst>
              <a:ext uri="{FF2B5EF4-FFF2-40B4-BE49-F238E27FC236}">
                <a16:creationId xmlns:a16="http://schemas.microsoft.com/office/drawing/2014/main" id="{8CCD4E5D-42CE-45E5-B890-B2366C197F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971" y="1219349"/>
            <a:ext cx="2015649" cy="1988457"/>
          </a:xfrm>
          <a:prstGeom prst="rect">
            <a:avLst/>
          </a:prstGeom>
          <a:solidFill>
            <a:srgbClr val="B04F3F"/>
          </a:solidFill>
          <a:ln w="88900" cap="sq">
            <a:solidFill>
              <a:srgbClr val="B04E43"/>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DF6939A4-C8E1-43A4-BE21-A015D4DAB4C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885" y="3359127"/>
            <a:ext cx="2608943" cy="16642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1" name="CuadroTexto 20">
            <a:extLst>
              <a:ext uri="{FF2B5EF4-FFF2-40B4-BE49-F238E27FC236}">
                <a16:creationId xmlns:a16="http://schemas.microsoft.com/office/drawing/2014/main" id="{8360A83D-47F8-43B8-B316-1CE47A89A2F2}"/>
              </a:ext>
            </a:extLst>
          </p:cNvPr>
          <p:cNvSpPr txBox="1"/>
          <p:nvPr/>
        </p:nvSpPr>
        <p:spPr>
          <a:xfrm>
            <a:off x="2627085" y="3286205"/>
            <a:ext cx="5003075" cy="1831271"/>
          </a:xfrm>
          <a:prstGeom prst="rect">
            <a:avLst/>
          </a:prstGeom>
          <a:noFill/>
        </p:spPr>
        <p:txBody>
          <a:bodyPr wrap="square">
            <a:spAutoFit/>
          </a:bodyPr>
          <a:lstStyle/>
          <a:p>
            <a:pPr>
              <a:spcBef>
                <a:spcPts val="600"/>
              </a:spcBef>
            </a:pPr>
            <a:r>
              <a:rPr lang="es-ES" b="1" dirty="0"/>
              <a:t>Si Noé hubiese rechazado a Dios, hubiese perecido en el diluvio. Cuando Israel rechazó obstinadamente a Dios, y tampoco aceptó al Mesías, perdió su estatus de pueblo elegido.</a:t>
            </a:r>
          </a:p>
          <a:p>
            <a:pPr>
              <a:spcBef>
                <a:spcPts val="600"/>
              </a:spcBef>
            </a:pPr>
            <a:r>
              <a:rPr lang="es-ES" b="1" dirty="0"/>
              <a:t>Cuando rechazamos persistente y obstinadamente a Dios, Él no puede salvarnos más (2Ts. 2:11-12).</a:t>
            </a:r>
          </a:p>
        </p:txBody>
      </p:sp>
      <p:pic>
        <p:nvPicPr>
          <p:cNvPr id="22" name="Imagen 21">
            <a:extLst>
              <a:ext uri="{FF2B5EF4-FFF2-40B4-BE49-F238E27FC236}">
                <a16:creationId xmlns:a16="http://schemas.microsoft.com/office/drawing/2014/main" id="{C35A0CCF-29FC-4D10-A1AB-B46DC990AEF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46736" y="83733"/>
            <a:ext cx="962802" cy="10777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Imagen 24">
            <a:extLst>
              <a:ext uri="{FF2B5EF4-FFF2-40B4-BE49-F238E27FC236}">
                <a16:creationId xmlns:a16="http://schemas.microsoft.com/office/drawing/2014/main" id="{FDA8C49B-2BE0-45B2-B713-8E24369D118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86115" y="1257252"/>
            <a:ext cx="1523423" cy="1978472"/>
          </a:xfrm>
          <a:prstGeom prst="rect">
            <a:avLst/>
          </a:prstGeom>
          <a:effectLst>
            <a:outerShdw blurRad="50800" dist="38100" dir="2700000" algn="tl" rotWithShape="0">
              <a:prstClr val="black">
                <a:alpha val="40000"/>
              </a:prstClr>
            </a:outerShdw>
          </a:effectLst>
        </p:spPr>
      </p:pic>
      <p:pic>
        <p:nvPicPr>
          <p:cNvPr id="23" name="Imagen 22">
            <a:extLst>
              <a:ext uri="{FF2B5EF4-FFF2-40B4-BE49-F238E27FC236}">
                <a16:creationId xmlns:a16="http://schemas.microsoft.com/office/drawing/2014/main" id="{D13A65C2-EA55-419E-9AA3-2CB5DCAC14B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630160" y="3381960"/>
            <a:ext cx="1415869" cy="16891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2237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1000"/>
                                        <p:tgtEl>
                                          <p:spTgt spid="18"/>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left)">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animEffect transition="in" filter="wipe(left)">
                                      <p:cBhvr>
                                        <p:cTn id="41" dur="500"/>
                                        <p:tgtEl>
                                          <p:spTgt spid="6">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randombar(horizontal)">
                                      <p:cBhvr>
                                        <p:cTn id="46" dur="500"/>
                                        <p:tgtEl>
                                          <p:spTgt spid="25"/>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21">
                                            <p:txEl>
                                              <p:pRg st="0" end="0"/>
                                            </p:txEl>
                                          </p:spTgt>
                                        </p:tgtEl>
                                        <p:attrNameLst>
                                          <p:attrName>style.visibility</p:attrName>
                                        </p:attrNameLst>
                                      </p:cBhvr>
                                      <p:to>
                                        <p:strVal val="visible"/>
                                      </p:to>
                                    </p:set>
                                    <p:animEffect transition="in" filter="wipe(left)">
                                      <p:cBhvr>
                                        <p:cTn id="50" dur="500"/>
                                        <p:tgtEl>
                                          <p:spTgt spid="21">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21">
                                            <p:txEl>
                                              <p:pRg st="1" end="1"/>
                                            </p:txEl>
                                          </p:spTgt>
                                        </p:tgtEl>
                                        <p:attrNameLst>
                                          <p:attrName>style.visibility</p:attrName>
                                        </p:attrNameLst>
                                      </p:cBhvr>
                                      <p:to>
                                        <p:strVal val="visible"/>
                                      </p:to>
                                    </p:set>
                                    <p:animEffect transition="in" filter="wipe(left)">
                                      <p:cBhvr>
                                        <p:cTn id="62"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uiExpand="1" build="p"/>
      <p:bldP spid="2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CBA03F4-ED1A-4E83-8E01-9106AA49E230}"/>
              </a:ext>
            </a:extLst>
          </p:cNvPr>
          <p:cNvSpPr txBox="1"/>
          <p:nvPr/>
        </p:nvSpPr>
        <p:spPr>
          <a:xfrm>
            <a:off x="3768634" y="-79827"/>
            <a:ext cx="5375366" cy="646331"/>
          </a:xfrm>
          <a:prstGeom prst="rect">
            <a:avLst/>
          </a:prstGeom>
          <a:noFill/>
        </p:spPr>
        <p:txBody>
          <a:bodyPr wrap="square">
            <a:spAutoFit/>
          </a:bodyPr>
          <a:lstStyle/>
          <a:p>
            <a:pPr algn="ctr"/>
            <a:r>
              <a:rPr lang="es-E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EL RESTO DE LA SIMIENTE</a:t>
            </a:r>
          </a:p>
        </p:txBody>
      </p:sp>
      <p:sp>
        <p:nvSpPr>
          <p:cNvPr id="5" name="CuadroTexto 4">
            <a:extLst>
              <a:ext uri="{FF2B5EF4-FFF2-40B4-BE49-F238E27FC236}">
                <a16:creationId xmlns:a16="http://schemas.microsoft.com/office/drawing/2014/main" id="{C0A8E1A0-4DD4-4EF9-B2D4-F6647B91C33E}"/>
              </a:ext>
            </a:extLst>
          </p:cNvPr>
          <p:cNvSpPr txBox="1"/>
          <p:nvPr/>
        </p:nvSpPr>
        <p:spPr>
          <a:xfrm>
            <a:off x="4022091" y="537494"/>
            <a:ext cx="4918166" cy="584775"/>
          </a:xfrm>
          <a:prstGeom prst="rect">
            <a:avLst/>
          </a:prstGeom>
          <a:noFill/>
        </p:spPr>
        <p:txBody>
          <a:bodyPr wrap="square">
            <a:spAutoFit/>
          </a:bodyPr>
          <a:lstStyle/>
          <a:p>
            <a:r>
              <a:rPr lang="es-ES" sz="1600" b="1" dirty="0">
                <a:solidFill>
                  <a:srgbClr val="073B75"/>
                </a:solidFill>
                <a:latin typeface="Comic Sans MS" panose="030F0702030302020204" pitchFamily="66" charset="0"/>
              </a:rPr>
              <a:t>“Así también aun en este tiempo ha quedado un remanente escogido por gracia” </a:t>
            </a:r>
            <a:r>
              <a:rPr lang="es-ES" sz="1400" b="1" dirty="0">
                <a:solidFill>
                  <a:srgbClr val="073B75"/>
                </a:solidFill>
                <a:latin typeface="Comic Sans MS" panose="030F0702030302020204" pitchFamily="66" charset="0"/>
              </a:rPr>
              <a:t>(Romanos 11:5)</a:t>
            </a:r>
          </a:p>
        </p:txBody>
      </p:sp>
      <p:sp>
        <p:nvSpPr>
          <p:cNvPr id="6" name="CuadroTexto 5">
            <a:extLst>
              <a:ext uri="{FF2B5EF4-FFF2-40B4-BE49-F238E27FC236}">
                <a16:creationId xmlns:a16="http://schemas.microsoft.com/office/drawing/2014/main" id="{480B9252-07EA-484A-90A4-64B0239ECD2D}"/>
              </a:ext>
            </a:extLst>
          </p:cNvPr>
          <p:cNvSpPr txBox="1"/>
          <p:nvPr/>
        </p:nvSpPr>
        <p:spPr>
          <a:xfrm>
            <a:off x="102268" y="2316892"/>
            <a:ext cx="5375366" cy="1477328"/>
          </a:xfrm>
          <a:prstGeom prst="rect">
            <a:avLst/>
          </a:prstGeom>
          <a:noFill/>
        </p:spPr>
        <p:txBody>
          <a:bodyPr wrap="square" rtlCol="0">
            <a:spAutoFit/>
          </a:bodyPr>
          <a:lstStyle/>
          <a:p>
            <a:pPr>
              <a:spcBef>
                <a:spcPts val="600"/>
              </a:spcBef>
            </a:pPr>
            <a:r>
              <a:rPr lang="es-ES" b="1" dirty="0"/>
              <a:t>Siete mil que no doblan su rodilla a Baal; un etíope que salva a Jeremías de la muerte; Daniel y sus amigos que, a pesar de sufrir por la deslealtad de Israel, se mantienen firmes en Babilonia. Dios siempre se ha reservado un remante escogido por gracia.</a:t>
            </a:r>
          </a:p>
        </p:txBody>
      </p:sp>
      <p:pic>
        <p:nvPicPr>
          <p:cNvPr id="4" name="Imagen 3">
            <a:extLst>
              <a:ext uri="{FF2B5EF4-FFF2-40B4-BE49-F238E27FC236}">
                <a16:creationId xmlns:a16="http://schemas.microsoft.com/office/drawing/2014/main" id="{FE0D1FC2-8F38-46C5-B901-63F2DBAD50E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35749" y="2366140"/>
            <a:ext cx="1124770" cy="1443555"/>
          </a:xfrm>
          <a:prstGeom prst="snip2DiagRect">
            <a:avLst/>
          </a:prstGeom>
          <a:solidFill>
            <a:srgbClr val="FFFFFF">
              <a:shade val="85000"/>
            </a:srgbClr>
          </a:solidFill>
          <a:ln w="57150" cap="sq">
            <a:solidFill>
              <a:srgbClr val="FFFF9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87FDC77-60A1-48F9-B716-36C1BB37569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09347" y="2366144"/>
            <a:ext cx="1015835" cy="1443554"/>
          </a:xfrm>
          <a:prstGeom prst="snip2DiagRect">
            <a:avLst>
              <a:gd name="adj1" fmla="val 16431"/>
              <a:gd name="adj2" fmla="val 16667"/>
            </a:avLst>
          </a:prstGeom>
          <a:solidFill>
            <a:srgbClr val="FFFFFF">
              <a:shade val="85000"/>
            </a:srgbClr>
          </a:solidFill>
          <a:ln w="57150" cap="sq">
            <a:solidFill>
              <a:srgbClr val="FFFF9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9E439B2A-0A4C-4DA4-B412-132FD4762D7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974009" y="2366140"/>
            <a:ext cx="1017588" cy="1443555"/>
          </a:xfrm>
          <a:prstGeom prst="snip2DiagRect">
            <a:avLst>
              <a:gd name="adj1" fmla="val 15690"/>
              <a:gd name="adj2" fmla="val 0"/>
            </a:avLst>
          </a:prstGeom>
          <a:solidFill>
            <a:srgbClr val="FFFFFF">
              <a:shade val="85000"/>
            </a:srgbClr>
          </a:solidFill>
          <a:ln w="57150" cap="sq">
            <a:solidFill>
              <a:srgbClr val="FFFF9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CuadroTexto 11">
            <a:extLst>
              <a:ext uri="{FF2B5EF4-FFF2-40B4-BE49-F238E27FC236}">
                <a16:creationId xmlns:a16="http://schemas.microsoft.com/office/drawing/2014/main" id="{35F6EF15-FA20-4F50-A971-2763F1B48511}"/>
              </a:ext>
            </a:extLst>
          </p:cNvPr>
          <p:cNvSpPr txBox="1"/>
          <p:nvPr/>
        </p:nvSpPr>
        <p:spPr>
          <a:xfrm>
            <a:off x="3842444" y="1115012"/>
            <a:ext cx="5279116" cy="1200329"/>
          </a:xfrm>
          <a:prstGeom prst="rect">
            <a:avLst/>
          </a:prstGeom>
          <a:noFill/>
        </p:spPr>
        <p:txBody>
          <a:bodyPr wrap="square">
            <a:spAutoFit/>
          </a:bodyPr>
          <a:lstStyle/>
          <a:p>
            <a:pPr>
              <a:spcBef>
                <a:spcPts val="600"/>
              </a:spcBef>
            </a:pPr>
            <a:r>
              <a:rPr lang="es-ES" b="1" dirty="0"/>
              <a:t>A pesar de la persistente deslealtad del pueblo de Israel, siempre hubo personas que se mantuvieron fieles al pacto, amando y obedeciendo a Dios. A este grupo se lo conoce como el “remanente”.</a:t>
            </a:r>
          </a:p>
        </p:txBody>
      </p:sp>
      <p:sp>
        <p:nvSpPr>
          <p:cNvPr id="14" name="CuadroTexto 13">
            <a:extLst>
              <a:ext uri="{FF2B5EF4-FFF2-40B4-BE49-F238E27FC236}">
                <a16:creationId xmlns:a16="http://schemas.microsoft.com/office/drawing/2014/main" id="{C50044A9-7D4C-44B2-A7D8-F4808EBA1058}"/>
              </a:ext>
            </a:extLst>
          </p:cNvPr>
          <p:cNvSpPr txBox="1"/>
          <p:nvPr/>
        </p:nvSpPr>
        <p:spPr>
          <a:xfrm>
            <a:off x="4223657" y="3864970"/>
            <a:ext cx="4920344" cy="1200329"/>
          </a:xfrm>
          <a:prstGeom prst="rect">
            <a:avLst/>
          </a:prstGeom>
          <a:noFill/>
        </p:spPr>
        <p:txBody>
          <a:bodyPr wrap="square">
            <a:spAutoFit/>
          </a:bodyPr>
          <a:lstStyle/>
          <a:p>
            <a:pPr>
              <a:spcBef>
                <a:spcPts val="600"/>
              </a:spcBef>
            </a:pPr>
            <a:r>
              <a:rPr lang="es-ES" b="1" dirty="0"/>
              <a:t>La función de este remanente es contagiar el amor de Dios a los que le rodean. Son los testigos fieles de Dios en el mundo. Oyen la voz del Salvador, y le siguen (Juan 10:27-28).</a:t>
            </a:r>
          </a:p>
        </p:txBody>
      </p:sp>
      <p:pic>
        <p:nvPicPr>
          <p:cNvPr id="16" name="Imagen 15">
            <a:extLst>
              <a:ext uri="{FF2B5EF4-FFF2-40B4-BE49-F238E27FC236}">
                <a16:creationId xmlns:a16="http://schemas.microsoft.com/office/drawing/2014/main" id="{73A0C11F-6D64-44EF-A5BE-9EDFC6F82C8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19595" y="3864969"/>
            <a:ext cx="2040558" cy="1200329"/>
          </a:xfrm>
          <a:prstGeom prst="rect">
            <a:avLst/>
          </a:prstGeom>
          <a:ln w="38100" cap="sq">
            <a:solidFill>
              <a:srgbClr val="073B75"/>
            </a:solidFill>
            <a:prstDash val="solid"/>
            <a:miter lim="800000"/>
          </a:ln>
          <a:effectLst>
            <a:outerShdw blurRad="50800" dist="38100" dir="2700000" algn="tl" rotWithShape="0">
              <a:srgbClr val="000000">
                <a:alpha val="43000"/>
              </a:srgbClr>
            </a:outerShdw>
          </a:effectLst>
        </p:spPr>
      </p:pic>
      <p:pic>
        <p:nvPicPr>
          <p:cNvPr id="18" name="Imagen 17">
            <a:extLst>
              <a:ext uri="{FF2B5EF4-FFF2-40B4-BE49-F238E27FC236}">
                <a16:creationId xmlns:a16="http://schemas.microsoft.com/office/drawing/2014/main" id="{3DBC1550-D314-473F-B847-8F13F2C01AD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67581" y="3864970"/>
            <a:ext cx="1600439" cy="1200329"/>
          </a:xfrm>
          <a:prstGeom prst="rect">
            <a:avLst/>
          </a:prstGeom>
          <a:ln w="38100" cap="sq">
            <a:solidFill>
              <a:srgbClr val="073B75"/>
            </a:solidFill>
            <a:prstDash val="solid"/>
            <a:miter lim="800000"/>
          </a:ln>
          <a:effectLst>
            <a:outerShdw blurRad="50800" dist="38100" dir="2700000" algn="tl" rotWithShape="0">
              <a:srgbClr val="000000">
                <a:alpha val="43000"/>
              </a:srgbClr>
            </a:outerShdw>
          </a:effectLst>
        </p:spPr>
      </p:pic>
      <p:pic>
        <p:nvPicPr>
          <p:cNvPr id="20" name="Imagen 19">
            <a:extLst>
              <a:ext uri="{FF2B5EF4-FFF2-40B4-BE49-F238E27FC236}">
                <a16:creationId xmlns:a16="http://schemas.microsoft.com/office/drawing/2014/main" id="{04B0CF64-631A-4C81-AD9C-AF2CC933400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2268" y="177461"/>
            <a:ext cx="3691558" cy="206807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556948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1000" fill="hold"/>
                                        <p:tgtEl>
                                          <p:spTgt spid="20"/>
                                        </p:tgtEl>
                                        <p:attrNameLst>
                                          <p:attrName>ppt_w</p:attrName>
                                        </p:attrNameLst>
                                      </p:cBhvr>
                                      <p:tavLst>
                                        <p:tav tm="0">
                                          <p:val>
                                            <p:fltVal val="0"/>
                                          </p:val>
                                        </p:tav>
                                        <p:tav tm="100000">
                                          <p:val>
                                            <p:strVal val="#ppt_w"/>
                                          </p:val>
                                        </p:tav>
                                      </p:tavLst>
                                    </p:anim>
                                    <p:anim calcmode="lin" valueType="num">
                                      <p:cBhvr>
                                        <p:cTn id="17" dur="1000" fill="hold"/>
                                        <p:tgtEl>
                                          <p:spTgt spid="20"/>
                                        </p:tgtEl>
                                        <p:attrNameLst>
                                          <p:attrName>ppt_h</p:attrName>
                                        </p:attrNameLst>
                                      </p:cBhvr>
                                      <p:tavLst>
                                        <p:tav tm="0">
                                          <p:val>
                                            <p:fltVal val="0"/>
                                          </p:val>
                                        </p:tav>
                                        <p:tav tm="100000">
                                          <p:val>
                                            <p:strVal val="#ppt_h"/>
                                          </p:val>
                                        </p:tav>
                                      </p:tavLst>
                                    </p:anim>
                                    <p:anim calcmode="lin" valueType="num">
                                      <p:cBhvr>
                                        <p:cTn id="18" dur="1000" fill="hold"/>
                                        <p:tgtEl>
                                          <p:spTgt spid="20"/>
                                        </p:tgtEl>
                                        <p:attrNameLst>
                                          <p:attrName>style.rotation</p:attrName>
                                        </p:attrNameLst>
                                      </p:cBhvr>
                                      <p:tavLst>
                                        <p:tav tm="0">
                                          <p:val>
                                            <p:fltVal val="90"/>
                                          </p:val>
                                        </p:tav>
                                        <p:tav tm="100000">
                                          <p:val>
                                            <p:fltVal val="0"/>
                                          </p:val>
                                        </p:tav>
                                      </p:tavLst>
                                    </p:anim>
                                    <p:animEffect transition="in" filter="fade">
                                      <p:cBhvr>
                                        <p:cTn id="19" dur="1000"/>
                                        <p:tgtEl>
                                          <p:spTgt spid="2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900" decel="100000" fill="hold"/>
                                        <p:tgtEl>
                                          <p:spTgt spid="4"/>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25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900" decel="100000" fill="hold"/>
                                        <p:tgtEl>
                                          <p:spTgt spid="8"/>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5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900" decel="100000" fill="hold"/>
                                        <p:tgtEl>
                                          <p:spTgt spid="10"/>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left)">
                                      <p:cBhvr>
                                        <p:cTn id="54" dur="5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E2071F6-8C66-435F-94FD-783E4A408C55}"/>
              </a:ext>
            </a:extLst>
          </p:cNvPr>
          <p:cNvSpPr txBox="1"/>
          <p:nvPr/>
        </p:nvSpPr>
        <p:spPr>
          <a:xfrm>
            <a:off x="0" y="-36285"/>
            <a:ext cx="6640287"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dirty="0">
                <a:ln/>
                <a:solidFill>
                  <a:schemeClr val="accent3"/>
                </a:solidFill>
              </a:rPr>
              <a:t>LA SIMIENTE ESPIRITUAL</a:t>
            </a:r>
          </a:p>
        </p:txBody>
      </p:sp>
      <p:sp>
        <p:nvSpPr>
          <p:cNvPr id="4" name="CuadroTexto 3">
            <a:extLst>
              <a:ext uri="{FF2B5EF4-FFF2-40B4-BE49-F238E27FC236}">
                <a16:creationId xmlns:a16="http://schemas.microsoft.com/office/drawing/2014/main" id="{12A171EE-3A46-46B1-8BC8-C0390895DA7E}"/>
              </a:ext>
            </a:extLst>
          </p:cNvPr>
          <p:cNvSpPr txBox="1"/>
          <p:nvPr/>
        </p:nvSpPr>
        <p:spPr>
          <a:xfrm>
            <a:off x="198121" y="593160"/>
            <a:ext cx="6244046" cy="584775"/>
          </a:xfrm>
          <a:prstGeom prst="rect">
            <a:avLst/>
          </a:prstGeom>
          <a:noFill/>
        </p:spPr>
        <p:txBody>
          <a:bodyPr wrap="square">
            <a:spAutoFit/>
          </a:bodyPr>
          <a:lstStyle/>
          <a:p>
            <a:pPr algn="ctr"/>
            <a:r>
              <a:rPr lang="es-ES" sz="1600" b="1" dirty="0">
                <a:solidFill>
                  <a:srgbClr val="662210"/>
                </a:solidFill>
                <a:latin typeface="Comic Sans MS" panose="030F0702030302020204" pitchFamily="66" charset="0"/>
              </a:rPr>
              <a:t>“Y si vosotros sois de Cristo, ciertamente linaje de Abraham sois, y herederos según la promesa” </a:t>
            </a:r>
            <a:r>
              <a:rPr lang="es-ES" sz="1400" b="1" dirty="0">
                <a:solidFill>
                  <a:srgbClr val="662210"/>
                </a:solidFill>
                <a:latin typeface="Comic Sans MS" panose="030F0702030302020204" pitchFamily="66" charset="0"/>
              </a:rPr>
              <a:t>(Gálatas 3:29)</a:t>
            </a:r>
          </a:p>
        </p:txBody>
      </p:sp>
      <p:sp>
        <p:nvSpPr>
          <p:cNvPr id="5" name="CuadroTexto 4">
            <a:extLst>
              <a:ext uri="{FF2B5EF4-FFF2-40B4-BE49-F238E27FC236}">
                <a16:creationId xmlns:a16="http://schemas.microsoft.com/office/drawing/2014/main" id="{FFCC9285-FB12-49C7-89BC-CB7C8276DC77}"/>
              </a:ext>
            </a:extLst>
          </p:cNvPr>
          <p:cNvSpPr txBox="1"/>
          <p:nvPr/>
        </p:nvSpPr>
        <p:spPr>
          <a:xfrm>
            <a:off x="106167" y="1209685"/>
            <a:ext cx="6439776" cy="2108269"/>
          </a:xfrm>
          <a:prstGeom prst="rect">
            <a:avLst/>
          </a:prstGeom>
          <a:noFill/>
        </p:spPr>
        <p:txBody>
          <a:bodyPr wrap="square" rtlCol="0">
            <a:spAutoFit/>
          </a:bodyPr>
          <a:lstStyle/>
          <a:p>
            <a:pPr>
              <a:spcBef>
                <a:spcPts val="600"/>
              </a:spcBef>
            </a:pPr>
            <a:r>
              <a:rPr lang="es-ES" b="1" dirty="0"/>
              <a:t>La “simiente espiritual” de Abraham, más conocida como el “Israel espiritual”, está compuesta por aquellos que, por fe, aceptan a Jesús como su Salvador (Gálatas 3:7).</a:t>
            </a:r>
          </a:p>
          <a:p>
            <a:pPr>
              <a:spcBef>
                <a:spcPts val="600"/>
              </a:spcBef>
            </a:pPr>
            <a:r>
              <a:rPr lang="es-ES" b="1" dirty="0"/>
              <a:t>Mediante el bautismo, adquirimos el derecho a participar en las promesas hechas a Abraham (Gálatas 3:27). Para los que están revestidos de Cristo ya no hay distinción alguna; ni de nacionalidades, ni de estatus, ni de sexos (Gálatas 3:28).</a:t>
            </a:r>
          </a:p>
        </p:txBody>
      </p:sp>
      <p:pic>
        <p:nvPicPr>
          <p:cNvPr id="8" name="Imagen 7">
            <a:extLst>
              <a:ext uri="{FF2B5EF4-FFF2-40B4-BE49-F238E27FC236}">
                <a16:creationId xmlns:a16="http://schemas.microsoft.com/office/drawing/2014/main" id="{61AC355F-DA50-4264-9174-0AD6F3A0F2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58578" y="160394"/>
            <a:ext cx="2162627" cy="288350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0" name="CuadroTexto 9">
            <a:extLst>
              <a:ext uri="{FF2B5EF4-FFF2-40B4-BE49-F238E27FC236}">
                <a16:creationId xmlns:a16="http://schemas.microsoft.com/office/drawing/2014/main" id="{2EF1A41C-74F2-4CB9-9DFD-3A9831BC21D2}"/>
              </a:ext>
            </a:extLst>
          </p:cNvPr>
          <p:cNvSpPr txBox="1"/>
          <p:nvPr/>
        </p:nvSpPr>
        <p:spPr>
          <a:xfrm>
            <a:off x="2110880" y="3349704"/>
            <a:ext cx="3421596" cy="1754326"/>
          </a:xfrm>
          <a:prstGeom prst="rect">
            <a:avLst/>
          </a:prstGeom>
          <a:noFill/>
        </p:spPr>
        <p:txBody>
          <a:bodyPr wrap="square">
            <a:spAutoFit/>
          </a:bodyPr>
          <a:lstStyle/>
          <a:p>
            <a:pPr>
              <a:spcBef>
                <a:spcPts val="600"/>
              </a:spcBef>
            </a:pPr>
            <a:r>
              <a:rPr lang="es-ES" b="1" dirty="0"/>
              <a:t>La herencia prometida es el mundo (Romanos 4:13). Recibiremos esta herencia cuando Jesús nos lleve a la Tierra Nueva, donde viviremos por siempre con Él (Apocalipsis 22:5).</a:t>
            </a:r>
          </a:p>
        </p:txBody>
      </p:sp>
      <p:pic>
        <p:nvPicPr>
          <p:cNvPr id="14" name="Imagen 13">
            <a:extLst>
              <a:ext uri="{FF2B5EF4-FFF2-40B4-BE49-F238E27FC236}">
                <a16:creationId xmlns:a16="http://schemas.microsoft.com/office/drawing/2014/main" id="{0A56CE7D-77A8-44BB-BDE8-09DBA07B7F6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8910" y="3325211"/>
            <a:ext cx="1853262" cy="1680403"/>
          </a:xfrm>
          <a:prstGeom prst="rect">
            <a:avLst/>
          </a:prstGeom>
          <a:ln w="38100" cap="sq">
            <a:solidFill>
              <a:srgbClr val="66221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AFE92DB3-D38B-451D-BA22-F3C1E25844E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21431947">
            <a:off x="5364367" y="3241996"/>
            <a:ext cx="3674306" cy="1663645"/>
          </a:xfrm>
          <a:prstGeom prst="rect">
            <a:avLst/>
          </a:prstGeom>
          <a:solidFill>
            <a:srgbClr val="FFFFFF">
              <a:shade val="85000"/>
            </a:srgbClr>
          </a:solidFill>
          <a:ln w="133350" cap="rnd">
            <a:solidFill>
              <a:srgbClr val="F3B043"/>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099319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900" decel="100000" fill="hold"/>
                                        <p:tgtEl>
                                          <p:spTgt spid="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5">
                                            <p:txEl>
                                              <p:pRg st="0" end="0"/>
                                            </p:txEl>
                                          </p:spTgt>
                                        </p:tgtEl>
                                        <p:attrNameLst>
                                          <p:attrName>style.visibility</p:attrName>
                                        </p:attrNameLst>
                                      </p:cBhvr>
                                      <p:to>
                                        <p:strVal val="visible"/>
                                      </p:to>
                                    </p:set>
                                    <p:animEffect transition="in" filter="wipe(left)">
                                      <p:cBhvr>
                                        <p:cTn id="30" dur="500"/>
                                        <p:tgtEl>
                                          <p:spTgt spid="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32"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circle(out)">
                                      <p:cBhvr>
                                        <p:cTn id="35" dur="1000"/>
                                        <p:tgtEl>
                                          <p:spTgt spid="14"/>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animEffect transition="in" filter="wipe(left)">
                                      <p:cBhvr>
                                        <p:cTn id="39" dur="500"/>
                                        <p:tgtEl>
                                          <p:spTgt spid="5">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000" fill="hold"/>
                                        <p:tgtEl>
                                          <p:spTgt spid="6"/>
                                        </p:tgtEl>
                                        <p:attrNameLst>
                                          <p:attrName>ppt_w</p:attrName>
                                        </p:attrNameLst>
                                      </p:cBhvr>
                                      <p:tavLst>
                                        <p:tav tm="0">
                                          <p:val>
                                            <p:fltVal val="0"/>
                                          </p:val>
                                        </p:tav>
                                        <p:tav tm="100000">
                                          <p:val>
                                            <p:strVal val="#ppt_w"/>
                                          </p:val>
                                        </p:tav>
                                      </p:tavLst>
                                    </p:anim>
                                    <p:anim calcmode="lin" valueType="num">
                                      <p:cBhvr>
                                        <p:cTn id="45" dur="1000" fill="hold"/>
                                        <p:tgtEl>
                                          <p:spTgt spid="6"/>
                                        </p:tgtEl>
                                        <p:attrNameLst>
                                          <p:attrName>ppt_h</p:attrName>
                                        </p:attrNameLst>
                                      </p:cBhvr>
                                      <p:tavLst>
                                        <p:tav tm="0">
                                          <p:val>
                                            <p:fltVal val="0"/>
                                          </p:val>
                                        </p:tav>
                                        <p:tav tm="100000">
                                          <p:val>
                                            <p:strVal val="#ppt_h"/>
                                          </p:val>
                                        </p:tav>
                                      </p:tavLst>
                                    </p:anim>
                                    <p:anim calcmode="lin" valueType="num">
                                      <p:cBhvr>
                                        <p:cTn id="46" dur="1000" fill="hold"/>
                                        <p:tgtEl>
                                          <p:spTgt spid="6"/>
                                        </p:tgtEl>
                                        <p:attrNameLst>
                                          <p:attrName>style.rotation</p:attrName>
                                        </p:attrNameLst>
                                      </p:cBhvr>
                                      <p:tavLst>
                                        <p:tav tm="0">
                                          <p:val>
                                            <p:fltVal val="90"/>
                                          </p:val>
                                        </p:tav>
                                        <p:tav tm="100000">
                                          <p:val>
                                            <p:fltVal val="0"/>
                                          </p:val>
                                        </p:tav>
                                      </p:tavLst>
                                    </p:anim>
                                    <p:animEffect transition="in" filter="fade">
                                      <p:cBhvr>
                                        <p:cTn id="47" dur="1000"/>
                                        <p:tgtEl>
                                          <p:spTgt spid="6"/>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uiExpand="1" build="p"/>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73493AD-31F3-4747-B083-47BC4A2CD6BB}"/>
              </a:ext>
            </a:extLst>
          </p:cNvPr>
          <p:cNvSpPr txBox="1"/>
          <p:nvPr/>
        </p:nvSpPr>
        <p:spPr>
          <a:xfrm>
            <a:off x="761637" y="775792"/>
            <a:ext cx="7054306" cy="3785652"/>
          </a:xfrm>
          <a:prstGeom prst="rect">
            <a:avLst/>
          </a:prstGeom>
          <a:noFill/>
        </p:spPr>
        <p:txBody>
          <a:bodyPr wrap="square">
            <a:spAutoFit/>
          </a:bodyPr>
          <a:lstStyle/>
          <a:p>
            <a:pPr>
              <a:spcBef>
                <a:spcPts val="600"/>
              </a:spcBef>
            </a:pPr>
            <a:r>
              <a:rPr lang="es-ES" sz="2400" dirty="0">
                <a:latin typeface="Cooper Black" panose="0208090404030B020404" pitchFamily="18" charset="0"/>
              </a:rPr>
              <a:t>“Si hemos de llegar a poseer la herencia celestial, la sustancia gloriosa y eterna, debemos entrar en una relación de pacto con Dios […] El pueblo de Dios debe ser santo y peculiar, distinto del mundo en carácter y prácticas […] El Señor ha puesto su iglesia como una luz en este mundo, para guiarlos hacia el cielo. Debe ser parte del cielo sobre la tierra, alumbrando con luz divina el sendero de las almas en tinieblas”</a:t>
            </a:r>
          </a:p>
        </p:txBody>
      </p:sp>
      <p:sp>
        <p:nvSpPr>
          <p:cNvPr id="4" name="CuadroTexto 3">
            <a:extLst>
              <a:ext uri="{FF2B5EF4-FFF2-40B4-BE49-F238E27FC236}">
                <a16:creationId xmlns:a16="http://schemas.microsoft.com/office/drawing/2014/main" id="{6B9C8ADD-E16E-4CD9-B733-EA1AE76BF55C}"/>
              </a:ext>
            </a:extLst>
          </p:cNvPr>
          <p:cNvSpPr txBox="1"/>
          <p:nvPr/>
        </p:nvSpPr>
        <p:spPr>
          <a:xfrm>
            <a:off x="4205133" y="4651103"/>
            <a:ext cx="3694666" cy="338554"/>
          </a:xfrm>
          <a:prstGeom prst="rect">
            <a:avLst/>
          </a:prstGeom>
          <a:noFill/>
        </p:spPr>
        <p:txBody>
          <a:bodyPr wrap="none" rtlCol="0">
            <a:spAutoFit/>
          </a:bodyPr>
          <a:lstStyle/>
          <a:p>
            <a:pPr algn="r"/>
            <a:r>
              <a:rPr lang="es-ES" sz="1600" b="1" dirty="0" err="1"/>
              <a:t>E.G.W</a:t>
            </a:r>
            <a:r>
              <a:rPr lang="es-ES" sz="1600" b="1" dirty="0"/>
              <a:t>. (The </a:t>
            </a:r>
            <a:r>
              <a:rPr lang="es-ES" sz="1600" b="1" dirty="0" err="1"/>
              <a:t>Faith</a:t>
            </a:r>
            <a:r>
              <a:rPr lang="es-ES" sz="1600" b="1" dirty="0"/>
              <a:t> I Live </a:t>
            </a:r>
            <a:r>
              <a:rPr lang="es-ES" sz="1600" b="1" dirty="0" err="1"/>
              <a:t>By</a:t>
            </a:r>
            <a:r>
              <a:rPr lang="es-ES" sz="1600" b="1" dirty="0"/>
              <a:t>, 25 de octubre)</a:t>
            </a:r>
          </a:p>
        </p:txBody>
      </p:sp>
    </p:spTree>
    <p:extLst>
      <p:ext uri="{BB962C8B-B14F-4D97-AF65-F5344CB8AC3E}">
        <p14:creationId xmlns:p14="http://schemas.microsoft.com/office/powerpoint/2010/main" val="18359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402</TotalTime>
  <Words>1061</Words>
  <Application>Microsoft Office PowerPoint</Application>
  <PresentationFormat>Apresentação na tela (16:9)</PresentationFormat>
  <Paragraphs>47</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Calibri Light</vt:lpstr>
      <vt:lpstr>Comic Sans MS</vt:lpstr>
      <vt:lpstr>Cooper Black</vt:lpstr>
      <vt:lpstr>Calibri</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69</cp:revision>
  <dcterms:created xsi:type="dcterms:W3CDTF">2021-04-19T06:45:47Z</dcterms:created>
  <dcterms:modified xsi:type="dcterms:W3CDTF">2021-05-01T20:50:48Z</dcterms:modified>
</cp:coreProperties>
</file>