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66" r:id="rId2"/>
    <p:sldId id="257" r:id="rId3"/>
    <p:sldId id="258" r:id="rId4"/>
    <p:sldId id="259" r:id="rId5"/>
    <p:sldId id="260" r:id="rId6"/>
    <p:sldId id="261" r:id="rId7"/>
    <p:sldId id="265" r:id="rId8"/>
    <p:sldId id="267" r:id="rId9"/>
    <p:sldId id="263"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
      <p:font typeface="Meiryo" panose="020B0604030504040204" pitchFamily="34" charset="-128"/>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257D"/>
    <a:srgbClr val="116B69"/>
    <a:srgbClr val="0E2860"/>
    <a:srgbClr val="552579"/>
    <a:srgbClr val="C39BE1"/>
    <a:srgbClr val="E8D9F3"/>
    <a:srgbClr val="AA72D4"/>
    <a:srgbClr val="B8DA80"/>
    <a:srgbClr val="9BCC4E"/>
    <a:srgbClr val="2DBA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E1D08F2-CD8D-41DE-ACAA-D7F4F04B1DC1}" type="datetimeFigureOut">
              <a:rPr lang="es-ES" smtClean="0"/>
              <a:t>23/04/2021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132329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E1D08F2-CD8D-41DE-ACAA-D7F4F04B1DC1}" type="datetimeFigureOut">
              <a:rPr lang="es-ES" smtClean="0"/>
              <a:t>23/04/2021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154127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E1D08F2-CD8D-41DE-ACAA-D7F4F04B1DC1}" type="datetimeFigureOut">
              <a:rPr lang="es-ES" smtClean="0"/>
              <a:t>23/04/2021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92804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E1D08F2-CD8D-41DE-ACAA-D7F4F04B1DC1}" type="datetimeFigureOut">
              <a:rPr lang="es-ES" smtClean="0"/>
              <a:t>23/04/2021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391915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E1D08F2-CD8D-41DE-ACAA-D7F4F04B1DC1}" type="datetimeFigureOut">
              <a:rPr lang="es-ES" smtClean="0"/>
              <a:t>23/04/2021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404114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E1D08F2-CD8D-41DE-ACAA-D7F4F04B1DC1}" type="datetimeFigureOut">
              <a:rPr lang="es-ES" smtClean="0"/>
              <a:t>23/04/2021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54260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D08F2-CD8D-41DE-ACAA-D7F4F04B1DC1}" type="datetimeFigureOut">
              <a:rPr lang="es-ES" smtClean="0"/>
              <a:t>23/04/2021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86060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1D08F2-CD8D-41DE-ACAA-D7F4F04B1DC1}" type="datetimeFigureOut">
              <a:rPr lang="es-ES" smtClean="0"/>
              <a:t>23/04/2021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384597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1D08F2-CD8D-41DE-ACAA-D7F4F04B1DC1}" type="datetimeFigureOut">
              <a:rPr lang="es-ES" smtClean="0"/>
              <a:t>23/04/2021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370718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E1D08F2-CD8D-41DE-ACAA-D7F4F04B1DC1}" type="datetimeFigureOut">
              <a:rPr lang="es-ES" smtClean="0"/>
              <a:t>23/04/2021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64396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E1D08F2-CD8D-41DE-ACAA-D7F4F04B1DC1}" type="datetimeFigureOut">
              <a:rPr lang="es-ES" smtClean="0"/>
              <a:t>23/04/2021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DA58B8-4348-4D15-B29C-5A8990F70FAD}" type="slidenum">
              <a:rPr lang="es-ES" smtClean="0"/>
              <a:t>‹nº›</a:t>
            </a:fld>
            <a:endParaRPr lang="es-ES"/>
          </a:p>
        </p:txBody>
      </p:sp>
    </p:spTree>
    <p:extLst>
      <p:ext uri="{BB962C8B-B14F-4D97-AF65-F5344CB8AC3E}">
        <p14:creationId xmlns:p14="http://schemas.microsoft.com/office/powerpoint/2010/main" val="342594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E1D08F2-CD8D-41DE-ACAA-D7F4F04B1DC1}" type="datetimeFigureOut">
              <a:rPr lang="es-ES" smtClean="0"/>
              <a:t>23/04/2021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4DA58B8-4348-4D15-B29C-5A8990F70FAD}" type="slidenum">
              <a:rPr lang="es-ES" smtClean="0"/>
              <a:t>‹nº›</a:t>
            </a:fld>
            <a:endParaRPr lang="es-ES"/>
          </a:p>
        </p:txBody>
      </p:sp>
    </p:spTree>
    <p:extLst>
      <p:ext uri="{BB962C8B-B14F-4D97-AF65-F5344CB8AC3E}">
        <p14:creationId xmlns:p14="http://schemas.microsoft.com/office/powerpoint/2010/main" val="4044564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s>
</file>

<file path=ppt/slides/_rels/slide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3" name="Imagen 2">
            <a:extLst>
              <a:ext uri="{FF2B5EF4-FFF2-40B4-BE49-F238E27FC236}">
                <a16:creationId xmlns:a16="http://schemas.microsoft.com/office/drawing/2014/main" id="{B8B6E761-C6DD-4CF2-A323-1E05419C5F3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10872"/>
          <a:stretch/>
        </p:blipFill>
        <p:spPr>
          <a:xfrm>
            <a:off x="20" y="10"/>
            <a:ext cx="7460291" cy="5143490"/>
          </a:xfrm>
          <a:prstGeom prst="rect">
            <a:avLst/>
          </a:prstGeom>
        </p:spPr>
      </p:pic>
      <p:sp>
        <p:nvSpPr>
          <p:cNvPr id="12" name="Freeform: Shape 11">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239536" y="0"/>
            <a:ext cx="3904464" cy="51435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1169" y="0"/>
            <a:ext cx="3782831" cy="51435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22759" y="0"/>
            <a:ext cx="1897293" cy="51435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CuadroTexto 4">
            <a:extLst>
              <a:ext uri="{FF2B5EF4-FFF2-40B4-BE49-F238E27FC236}">
                <a16:creationId xmlns:a16="http://schemas.microsoft.com/office/drawing/2014/main" id="{7BCDA5F4-04EA-48EE-8B89-BBC59049BF68}"/>
              </a:ext>
            </a:extLst>
          </p:cNvPr>
          <p:cNvSpPr txBox="1"/>
          <p:nvPr/>
        </p:nvSpPr>
        <p:spPr>
          <a:xfrm>
            <a:off x="6545580" y="4587241"/>
            <a:ext cx="2598420" cy="556250"/>
          </a:xfrm>
          <a:prstGeom prst="rect">
            <a:avLst/>
          </a:prstGeom>
          <a:solidFill>
            <a:srgbClr val="EADEDA"/>
          </a:solidFill>
          <a:ln>
            <a:noFill/>
          </a:ln>
        </p:spPr>
        <p:txBody>
          <a:bodyPr wrap="square" rtlCol="0">
            <a:no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s-ES" sz="1600" b="1" i="0" u="none" strike="noStrike" kern="1200" cap="none" spc="0" normalizeH="0" baseline="0" noProof="0" dirty="0">
                <a:ln>
                  <a:noFill/>
                </a:ln>
                <a:solidFill>
                  <a:srgbClr val="55454A"/>
                </a:solidFill>
                <a:effectLst/>
                <a:uLnTx/>
                <a:uFillTx/>
                <a:latin typeface="Calibri" panose="020F0502020204030204"/>
                <a:ea typeface="+mn-ea"/>
                <a:cs typeface="+mn-cs"/>
              </a:rPr>
              <a:t>Lección 5 para el 1 de mayo de 2021</a:t>
            </a:r>
          </a:p>
        </p:txBody>
      </p:sp>
      <p:sp>
        <p:nvSpPr>
          <p:cNvPr id="11" name="CuadroTexto 10">
            <a:extLst>
              <a:ext uri="{FF2B5EF4-FFF2-40B4-BE49-F238E27FC236}">
                <a16:creationId xmlns:a16="http://schemas.microsoft.com/office/drawing/2014/main" id="{E2F4D980-CA10-4CC8-8BE9-A11C865A7BD1}"/>
              </a:ext>
            </a:extLst>
          </p:cNvPr>
          <p:cNvSpPr txBox="1"/>
          <p:nvPr/>
        </p:nvSpPr>
        <p:spPr>
          <a:xfrm>
            <a:off x="5806439" y="191092"/>
            <a:ext cx="3356941" cy="370300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s-ES" sz="5400" b="1" i="0" u="none" strike="noStrike" kern="1200" cap="none" spc="0" normalizeH="0" baseline="0" noProof="0" dirty="0">
                <a:ln/>
                <a:solidFill>
                  <a:srgbClr val="D49108"/>
                </a:solidFill>
                <a:effectLst/>
                <a:uLnTx/>
                <a:uFillTx/>
                <a:latin typeface="Calibri" panose="020F0502020204030204"/>
                <a:ea typeface="+mn-ea"/>
                <a:cs typeface="+mn-cs"/>
              </a:rPr>
              <a:t>HIJOS</a:t>
            </a:r>
            <a:br>
              <a:rPr kumimoji="0" lang="es-ES" sz="5400" b="1" i="0" u="none" strike="noStrike" kern="1200" cap="none" spc="0" normalizeH="0" baseline="0" noProof="0" dirty="0">
                <a:ln/>
                <a:solidFill>
                  <a:srgbClr val="D49108"/>
                </a:solidFill>
                <a:effectLst/>
                <a:uLnTx/>
                <a:uFillTx/>
                <a:latin typeface="Calibri" panose="020F0502020204030204"/>
                <a:ea typeface="+mn-ea"/>
                <a:cs typeface="+mn-cs"/>
              </a:rPr>
            </a:br>
            <a:r>
              <a:rPr kumimoji="0" lang="es-ES" sz="5400" b="1" i="0" u="none" strike="noStrike" kern="1200" cap="none" spc="0" normalizeH="0" baseline="0" noProof="0" dirty="0">
                <a:ln/>
                <a:solidFill>
                  <a:srgbClr val="D49108"/>
                </a:solidFill>
                <a:effectLst/>
                <a:uLnTx/>
                <a:uFillTx/>
                <a:latin typeface="Calibri" panose="020F0502020204030204"/>
                <a:ea typeface="+mn-ea"/>
                <a:cs typeface="+mn-cs"/>
              </a:rPr>
              <a:t>DE LA PROMESA</a:t>
            </a:r>
          </a:p>
        </p:txBody>
      </p:sp>
    </p:spTree>
    <p:extLst>
      <p:ext uri="{BB962C8B-B14F-4D97-AF65-F5344CB8AC3E}">
        <p14:creationId xmlns:p14="http://schemas.microsoft.com/office/powerpoint/2010/main" val="400520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3003CC6-F8CB-4737-96B8-E8D8EE533F4C}"/>
              </a:ext>
            </a:extLst>
          </p:cNvPr>
          <p:cNvSpPr txBox="1"/>
          <p:nvPr/>
        </p:nvSpPr>
        <p:spPr>
          <a:xfrm>
            <a:off x="7166051" y="2802434"/>
            <a:ext cx="1985554"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Proteger</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Bendecir</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Salvar</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Anunciar</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Engrandecer</a:t>
            </a:r>
          </a:p>
        </p:txBody>
      </p:sp>
      <p:sp>
        <p:nvSpPr>
          <p:cNvPr id="3" name="CuadroTexto 2">
            <a:extLst>
              <a:ext uri="{FF2B5EF4-FFF2-40B4-BE49-F238E27FC236}">
                <a16:creationId xmlns:a16="http://schemas.microsoft.com/office/drawing/2014/main" id="{38E8C5FF-95B9-4285-90F3-27E135C52F2E}"/>
              </a:ext>
            </a:extLst>
          </p:cNvPr>
          <p:cNvSpPr txBox="1"/>
          <p:nvPr/>
        </p:nvSpPr>
        <p:spPr>
          <a:xfrm>
            <a:off x="0" y="32929"/>
            <a:ext cx="7194421" cy="21698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“Juntadme mis santos, los que hicieron conmigo pacto con sacrificio” (Salmos 50:5).</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¿Cuál es el propósito del pacto?</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¿Qué quiere hacer Dios con los que se unan a Él en pacto eterno?</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Descubriremos las respuestas a estas preguntas estudiando el pacto que Dios concertó con Abraham.</a:t>
            </a:r>
          </a:p>
        </p:txBody>
      </p:sp>
      <p:pic>
        <p:nvPicPr>
          <p:cNvPr id="7" name="Imagen 6">
            <a:extLst>
              <a:ext uri="{FF2B5EF4-FFF2-40B4-BE49-F238E27FC236}">
                <a16:creationId xmlns:a16="http://schemas.microsoft.com/office/drawing/2014/main" id="{08C915DE-E4D1-4527-8464-861AD823B92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175371" y="85746"/>
            <a:ext cx="1852409" cy="2567659"/>
          </a:xfrm>
          <a:prstGeom prst="rect">
            <a:avLst/>
          </a:prstGeom>
          <a:ln w="38100" cap="sq">
            <a:solidFill>
              <a:srgbClr val="D65B07"/>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5206319E-3145-4A7B-8533-8164C446C4A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56796" y="2289614"/>
            <a:ext cx="1997196" cy="2688533"/>
          </a:xfrm>
          <a:prstGeom prst="snip2DiagRect">
            <a:avLst>
              <a:gd name="adj1" fmla="val 22415"/>
              <a:gd name="adj2" fmla="val 16667"/>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7B78C625-8FFE-4724-BAF4-76404B302A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7645" y="2289614"/>
            <a:ext cx="4182472" cy="2701325"/>
          </a:xfrm>
          <a:prstGeom prst="snip2DiagRect">
            <a:avLst>
              <a:gd name="adj1" fmla="val 0"/>
              <a:gd name="adj2" fmla="val 16667"/>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362D5B7-978C-4A14-AC4B-57C87A7C850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724101" y="3317442"/>
            <a:ext cx="431207" cy="295275"/>
          </a:xfrm>
          <a:prstGeom prst="rect">
            <a:avLst/>
          </a:prstGeom>
        </p:spPr>
      </p:pic>
      <p:pic>
        <p:nvPicPr>
          <p:cNvPr id="15" name="Imagen 14">
            <a:extLst>
              <a:ext uri="{FF2B5EF4-FFF2-40B4-BE49-F238E27FC236}">
                <a16:creationId xmlns:a16="http://schemas.microsoft.com/office/drawing/2014/main" id="{57341FE7-4D01-44D4-85CD-FDBB34DBBAC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724101" y="4686139"/>
            <a:ext cx="431207" cy="295275"/>
          </a:xfrm>
          <a:prstGeom prst="rect">
            <a:avLst/>
          </a:prstGeom>
        </p:spPr>
      </p:pic>
      <p:pic>
        <p:nvPicPr>
          <p:cNvPr id="21" name="Imagen 20">
            <a:extLst>
              <a:ext uri="{FF2B5EF4-FFF2-40B4-BE49-F238E27FC236}">
                <a16:creationId xmlns:a16="http://schemas.microsoft.com/office/drawing/2014/main" id="{3D22CA8E-55E5-4393-AA08-DE59741D9F4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24101" y="4229906"/>
            <a:ext cx="431207" cy="295275"/>
          </a:xfrm>
          <a:prstGeom prst="rect">
            <a:avLst/>
          </a:prstGeom>
        </p:spPr>
      </p:pic>
      <p:pic>
        <p:nvPicPr>
          <p:cNvPr id="24" name="Imagen 23">
            <a:extLst>
              <a:ext uri="{FF2B5EF4-FFF2-40B4-BE49-F238E27FC236}">
                <a16:creationId xmlns:a16="http://schemas.microsoft.com/office/drawing/2014/main" id="{5CB93F5A-065E-438F-8B7C-3D8F788289B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724101" y="3773674"/>
            <a:ext cx="431207" cy="295275"/>
          </a:xfrm>
          <a:prstGeom prst="rect">
            <a:avLst/>
          </a:prstGeom>
        </p:spPr>
      </p:pic>
      <p:pic>
        <p:nvPicPr>
          <p:cNvPr id="25" name="Imagen 24">
            <a:extLst>
              <a:ext uri="{FF2B5EF4-FFF2-40B4-BE49-F238E27FC236}">
                <a16:creationId xmlns:a16="http://schemas.microsoft.com/office/drawing/2014/main" id="{4CF49C7E-9E58-4794-B894-CA1050AFE1B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24101" y="2861210"/>
            <a:ext cx="431207" cy="295275"/>
          </a:xfrm>
          <a:prstGeom prst="rect">
            <a:avLst/>
          </a:prstGeom>
        </p:spPr>
      </p:pic>
    </p:spTree>
    <p:extLst>
      <p:ext uri="{BB962C8B-B14F-4D97-AF65-F5344CB8AC3E}">
        <p14:creationId xmlns:p14="http://schemas.microsoft.com/office/powerpoint/2010/main" val="96842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left)">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left)">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25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41" dur="25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42" dur="250" accel="50000" fill="hold">
                                          <p:stCondLst>
                                            <p:cond delay="250"/>
                                          </p:stCondLst>
                                        </p:cTn>
                                        <p:tgtEl>
                                          <p:spTgt spid="25"/>
                                        </p:tgtEl>
                                        <p:attrNameLst>
                                          <p:attrName>ppt_w</p:attrName>
                                        </p:attrNameLst>
                                      </p:cBhvr>
                                      <p:tavLst>
                                        <p:tav tm="0">
                                          <p:val>
                                            <p:strVal val="#ppt_w*.05"/>
                                          </p:val>
                                        </p:tav>
                                        <p:tav tm="100000">
                                          <p:val>
                                            <p:strVal val="#ppt_w"/>
                                          </p:val>
                                        </p:tav>
                                      </p:tavLst>
                                    </p:anim>
                                    <p:anim calcmode="lin" valueType="num">
                                      <p:cBhvr>
                                        <p:cTn id="43" dur="500" fill="hold"/>
                                        <p:tgtEl>
                                          <p:spTgt spid="25"/>
                                        </p:tgtEl>
                                        <p:attrNameLst>
                                          <p:attrName>ppt_h</p:attrName>
                                        </p:attrNameLst>
                                      </p:cBhvr>
                                      <p:tavLst>
                                        <p:tav tm="0">
                                          <p:val>
                                            <p:strVal val="#ppt_h"/>
                                          </p:val>
                                        </p:tav>
                                        <p:tav tm="100000">
                                          <p:val>
                                            <p:strVal val="#ppt_h"/>
                                          </p:val>
                                        </p:tav>
                                      </p:tavLst>
                                    </p:anim>
                                    <p:anim calcmode="lin" valueType="num">
                                      <p:cBhvr>
                                        <p:cTn id="44" dur="25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45" dur="25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46" dur="250" accel="50000" fill="hold">
                                          <p:stCondLst>
                                            <p:cond delay="250"/>
                                          </p:stCondLst>
                                        </p:cTn>
                                        <p:tgtEl>
                                          <p:spTgt spid="25"/>
                                        </p:tgtEl>
                                        <p:attrNameLst>
                                          <p:attrName>ppt_y</p:attrName>
                                        </p:attrNameLst>
                                      </p:cBhvr>
                                      <p:tavLst>
                                        <p:tav tm="0">
                                          <p:val>
                                            <p:strVal val="#ppt_y+.1"/>
                                          </p:val>
                                        </p:tav>
                                        <p:tav tm="100000">
                                          <p:val>
                                            <p:strVal val="#ppt_y"/>
                                          </p:val>
                                        </p:tav>
                                      </p:tavLst>
                                    </p:anim>
                                    <p:animEffect transition="in" filter="fade">
                                      <p:cBhvr>
                                        <p:cTn id="47" dur="500" decel="50000">
                                          <p:stCondLst>
                                            <p:cond delay="0"/>
                                          </p:stCondLst>
                                        </p:cTn>
                                        <p:tgtEl>
                                          <p:spTgt spid="25"/>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txEl>
                                              <p:pRg st="0" end="0"/>
                                            </p:txEl>
                                          </p:spTgt>
                                        </p:tgtEl>
                                        <p:attrNameLst>
                                          <p:attrName>style.visibility</p:attrName>
                                        </p:attrNameLst>
                                      </p:cBhvr>
                                      <p:to>
                                        <p:strVal val="visible"/>
                                      </p:to>
                                    </p:set>
                                    <p:animEffect transition="in" filter="wipe(left)">
                                      <p:cBhvr>
                                        <p:cTn id="51" dur="500"/>
                                        <p:tgtEl>
                                          <p:spTgt spid="2">
                                            <p:txEl>
                                              <p:pRg st="0" end="0"/>
                                            </p:txEl>
                                          </p:spTgt>
                                        </p:tgtEl>
                                      </p:cBhvr>
                                    </p:animEffect>
                                  </p:childTnLst>
                                </p:cTn>
                              </p:par>
                            </p:childTnLst>
                          </p:cTn>
                        </p:par>
                        <p:par>
                          <p:cTn id="52" fill="hold">
                            <p:stCondLst>
                              <p:cond delay="1000"/>
                            </p:stCondLst>
                            <p:childTnLst>
                              <p:par>
                                <p:cTn id="53" presetID="25"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25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6" dur="25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7" dur="250" accel="50000" fill="hold">
                                          <p:stCondLst>
                                            <p:cond delay="250"/>
                                          </p:stCondLst>
                                        </p:cTn>
                                        <p:tgtEl>
                                          <p:spTgt spid="14"/>
                                        </p:tgtEl>
                                        <p:attrNameLst>
                                          <p:attrName>ppt_w</p:attrName>
                                        </p:attrNameLst>
                                      </p:cBhvr>
                                      <p:tavLst>
                                        <p:tav tm="0">
                                          <p:val>
                                            <p:strVal val="#ppt_w*.05"/>
                                          </p:val>
                                        </p:tav>
                                        <p:tav tm="100000">
                                          <p:val>
                                            <p:strVal val="#ppt_w"/>
                                          </p:val>
                                        </p:tav>
                                      </p:tavLst>
                                    </p:anim>
                                    <p:anim calcmode="lin" valueType="num">
                                      <p:cBhvr>
                                        <p:cTn id="58" dur="500" fill="hold"/>
                                        <p:tgtEl>
                                          <p:spTgt spid="14"/>
                                        </p:tgtEl>
                                        <p:attrNameLst>
                                          <p:attrName>ppt_h</p:attrName>
                                        </p:attrNameLst>
                                      </p:cBhvr>
                                      <p:tavLst>
                                        <p:tav tm="0">
                                          <p:val>
                                            <p:strVal val="#ppt_h"/>
                                          </p:val>
                                        </p:tav>
                                        <p:tav tm="100000">
                                          <p:val>
                                            <p:strVal val="#ppt_h"/>
                                          </p:val>
                                        </p:tav>
                                      </p:tavLst>
                                    </p:anim>
                                    <p:anim calcmode="lin" valueType="num">
                                      <p:cBhvr>
                                        <p:cTn id="59" dur="25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60" dur="25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61" dur="250" accel="50000" fill="hold">
                                          <p:stCondLst>
                                            <p:cond delay="250"/>
                                          </p:stCondLst>
                                        </p:cTn>
                                        <p:tgtEl>
                                          <p:spTgt spid="14"/>
                                        </p:tgtEl>
                                        <p:attrNameLst>
                                          <p:attrName>ppt_y</p:attrName>
                                        </p:attrNameLst>
                                      </p:cBhvr>
                                      <p:tavLst>
                                        <p:tav tm="0">
                                          <p:val>
                                            <p:strVal val="#ppt_y+.1"/>
                                          </p:val>
                                        </p:tav>
                                        <p:tav tm="100000">
                                          <p:val>
                                            <p:strVal val="#ppt_y"/>
                                          </p:val>
                                        </p:tav>
                                      </p:tavLst>
                                    </p:anim>
                                    <p:animEffect transition="in" filter="fade">
                                      <p:cBhvr>
                                        <p:cTn id="62" dur="500" decel="50000">
                                          <p:stCondLst>
                                            <p:cond delay="0"/>
                                          </p:stCondLst>
                                        </p:cTn>
                                        <p:tgtEl>
                                          <p:spTgt spid="14"/>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2">
                                            <p:txEl>
                                              <p:pRg st="1" end="1"/>
                                            </p:txEl>
                                          </p:spTgt>
                                        </p:tgtEl>
                                        <p:attrNameLst>
                                          <p:attrName>style.visibility</p:attrName>
                                        </p:attrNameLst>
                                      </p:cBhvr>
                                      <p:to>
                                        <p:strVal val="visible"/>
                                      </p:to>
                                    </p:set>
                                    <p:animEffect transition="in" filter="wipe(left)">
                                      <p:cBhvr>
                                        <p:cTn id="66" dur="500"/>
                                        <p:tgtEl>
                                          <p:spTgt spid="2">
                                            <p:txEl>
                                              <p:pRg st="1" end="1"/>
                                            </p:txEl>
                                          </p:spTgt>
                                        </p:tgtEl>
                                      </p:cBhvr>
                                    </p:animEffect>
                                  </p:childTnLst>
                                </p:cTn>
                              </p:par>
                            </p:childTnLst>
                          </p:cTn>
                        </p:par>
                        <p:par>
                          <p:cTn id="67" fill="hold">
                            <p:stCondLst>
                              <p:cond delay="2000"/>
                            </p:stCondLst>
                            <p:childTnLst>
                              <p:par>
                                <p:cTn id="68" presetID="25" presetClass="entr" presetSubtype="0"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25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71" dur="25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72" dur="250" accel="50000" fill="hold">
                                          <p:stCondLst>
                                            <p:cond delay="250"/>
                                          </p:stCondLst>
                                        </p:cTn>
                                        <p:tgtEl>
                                          <p:spTgt spid="24"/>
                                        </p:tgtEl>
                                        <p:attrNameLst>
                                          <p:attrName>ppt_w</p:attrName>
                                        </p:attrNameLst>
                                      </p:cBhvr>
                                      <p:tavLst>
                                        <p:tav tm="0">
                                          <p:val>
                                            <p:strVal val="#ppt_w*.05"/>
                                          </p:val>
                                        </p:tav>
                                        <p:tav tm="100000">
                                          <p:val>
                                            <p:strVal val="#ppt_w"/>
                                          </p:val>
                                        </p:tav>
                                      </p:tavLst>
                                    </p:anim>
                                    <p:anim calcmode="lin" valueType="num">
                                      <p:cBhvr>
                                        <p:cTn id="73" dur="500" fill="hold"/>
                                        <p:tgtEl>
                                          <p:spTgt spid="24"/>
                                        </p:tgtEl>
                                        <p:attrNameLst>
                                          <p:attrName>ppt_h</p:attrName>
                                        </p:attrNameLst>
                                      </p:cBhvr>
                                      <p:tavLst>
                                        <p:tav tm="0">
                                          <p:val>
                                            <p:strVal val="#ppt_h"/>
                                          </p:val>
                                        </p:tav>
                                        <p:tav tm="100000">
                                          <p:val>
                                            <p:strVal val="#ppt_h"/>
                                          </p:val>
                                        </p:tav>
                                      </p:tavLst>
                                    </p:anim>
                                    <p:anim calcmode="lin" valueType="num">
                                      <p:cBhvr>
                                        <p:cTn id="74" dur="25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75" dur="25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76" dur="250" accel="50000" fill="hold">
                                          <p:stCondLst>
                                            <p:cond delay="250"/>
                                          </p:stCondLst>
                                        </p:cTn>
                                        <p:tgtEl>
                                          <p:spTgt spid="24"/>
                                        </p:tgtEl>
                                        <p:attrNameLst>
                                          <p:attrName>ppt_y</p:attrName>
                                        </p:attrNameLst>
                                      </p:cBhvr>
                                      <p:tavLst>
                                        <p:tav tm="0">
                                          <p:val>
                                            <p:strVal val="#ppt_y+.1"/>
                                          </p:val>
                                        </p:tav>
                                        <p:tav tm="100000">
                                          <p:val>
                                            <p:strVal val="#ppt_y"/>
                                          </p:val>
                                        </p:tav>
                                      </p:tavLst>
                                    </p:anim>
                                    <p:animEffect transition="in" filter="fade">
                                      <p:cBhvr>
                                        <p:cTn id="77" dur="500" decel="50000">
                                          <p:stCondLst>
                                            <p:cond delay="0"/>
                                          </p:stCondLst>
                                        </p:cTn>
                                        <p:tgtEl>
                                          <p:spTgt spid="24"/>
                                        </p:tgtEl>
                                      </p:cBhvr>
                                    </p:animEffect>
                                  </p:childTnLst>
                                </p:cTn>
                              </p:par>
                            </p:childTnLst>
                          </p:cTn>
                        </p:par>
                        <p:par>
                          <p:cTn id="78" fill="hold">
                            <p:stCondLst>
                              <p:cond delay="2500"/>
                            </p:stCondLst>
                            <p:childTnLst>
                              <p:par>
                                <p:cTn id="79" presetID="22" presetClass="entr" presetSubtype="8" fill="hold" grpId="0" nodeType="afterEffect">
                                  <p:stCondLst>
                                    <p:cond delay="0"/>
                                  </p:stCondLst>
                                  <p:childTnLst>
                                    <p:set>
                                      <p:cBhvr>
                                        <p:cTn id="80" dur="1" fill="hold">
                                          <p:stCondLst>
                                            <p:cond delay="0"/>
                                          </p:stCondLst>
                                        </p:cTn>
                                        <p:tgtEl>
                                          <p:spTgt spid="2">
                                            <p:txEl>
                                              <p:pRg st="2" end="2"/>
                                            </p:txEl>
                                          </p:spTgt>
                                        </p:tgtEl>
                                        <p:attrNameLst>
                                          <p:attrName>style.visibility</p:attrName>
                                        </p:attrNameLst>
                                      </p:cBhvr>
                                      <p:to>
                                        <p:strVal val="visible"/>
                                      </p:to>
                                    </p:set>
                                    <p:animEffect transition="in" filter="wipe(left)">
                                      <p:cBhvr>
                                        <p:cTn id="81" dur="500"/>
                                        <p:tgtEl>
                                          <p:spTgt spid="2">
                                            <p:txEl>
                                              <p:pRg st="2" end="2"/>
                                            </p:txEl>
                                          </p:spTgt>
                                        </p:tgtEl>
                                      </p:cBhvr>
                                    </p:animEffect>
                                  </p:childTnLst>
                                </p:cTn>
                              </p:par>
                            </p:childTnLst>
                          </p:cTn>
                        </p:par>
                        <p:par>
                          <p:cTn id="82" fill="hold">
                            <p:stCondLst>
                              <p:cond delay="3000"/>
                            </p:stCondLst>
                            <p:childTnLst>
                              <p:par>
                                <p:cTn id="83" presetID="25"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25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86" dur="25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87" dur="250" accel="50000" fill="hold">
                                          <p:stCondLst>
                                            <p:cond delay="250"/>
                                          </p:stCondLst>
                                        </p:cTn>
                                        <p:tgtEl>
                                          <p:spTgt spid="21"/>
                                        </p:tgtEl>
                                        <p:attrNameLst>
                                          <p:attrName>ppt_w</p:attrName>
                                        </p:attrNameLst>
                                      </p:cBhvr>
                                      <p:tavLst>
                                        <p:tav tm="0">
                                          <p:val>
                                            <p:strVal val="#ppt_w*.05"/>
                                          </p:val>
                                        </p:tav>
                                        <p:tav tm="100000">
                                          <p:val>
                                            <p:strVal val="#ppt_w"/>
                                          </p:val>
                                        </p:tav>
                                      </p:tavLst>
                                    </p:anim>
                                    <p:anim calcmode="lin" valueType="num">
                                      <p:cBhvr>
                                        <p:cTn id="88" dur="500" fill="hold"/>
                                        <p:tgtEl>
                                          <p:spTgt spid="21"/>
                                        </p:tgtEl>
                                        <p:attrNameLst>
                                          <p:attrName>ppt_h</p:attrName>
                                        </p:attrNameLst>
                                      </p:cBhvr>
                                      <p:tavLst>
                                        <p:tav tm="0">
                                          <p:val>
                                            <p:strVal val="#ppt_h"/>
                                          </p:val>
                                        </p:tav>
                                        <p:tav tm="100000">
                                          <p:val>
                                            <p:strVal val="#ppt_h"/>
                                          </p:val>
                                        </p:tav>
                                      </p:tavLst>
                                    </p:anim>
                                    <p:anim calcmode="lin" valueType="num">
                                      <p:cBhvr>
                                        <p:cTn id="89" dur="25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90" dur="25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91" dur="250" accel="50000" fill="hold">
                                          <p:stCondLst>
                                            <p:cond delay="250"/>
                                          </p:stCondLst>
                                        </p:cTn>
                                        <p:tgtEl>
                                          <p:spTgt spid="21"/>
                                        </p:tgtEl>
                                        <p:attrNameLst>
                                          <p:attrName>ppt_y</p:attrName>
                                        </p:attrNameLst>
                                      </p:cBhvr>
                                      <p:tavLst>
                                        <p:tav tm="0">
                                          <p:val>
                                            <p:strVal val="#ppt_y+.1"/>
                                          </p:val>
                                        </p:tav>
                                        <p:tav tm="100000">
                                          <p:val>
                                            <p:strVal val="#ppt_y"/>
                                          </p:val>
                                        </p:tav>
                                      </p:tavLst>
                                    </p:anim>
                                    <p:animEffect transition="in" filter="fade">
                                      <p:cBhvr>
                                        <p:cTn id="92" dur="500" decel="50000">
                                          <p:stCondLst>
                                            <p:cond delay="0"/>
                                          </p:stCondLst>
                                        </p:cTn>
                                        <p:tgtEl>
                                          <p:spTgt spid="21"/>
                                        </p:tgtEl>
                                      </p:cBhvr>
                                    </p:animEffect>
                                  </p:childTnLst>
                                </p:cTn>
                              </p:par>
                            </p:childTnLst>
                          </p:cTn>
                        </p:par>
                        <p:par>
                          <p:cTn id="93" fill="hold">
                            <p:stCondLst>
                              <p:cond delay="3500"/>
                            </p:stCondLst>
                            <p:childTnLst>
                              <p:par>
                                <p:cTn id="94" presetID="22" presetClass="entr" presetSubtype="8" fill="hold" grpId="0" nodeType="afterEffect">
                                  <p:stCondLst>
                                    <p:cond delay="0"/>
                                  </p:stCondLst>
                                  <p:childTnLst>
                                    <p:set>
                                      <p:cBhvr>
                                        <p:cTn id="95" dur="1" fill="hold">
                                          <p:stCondLst>
                                            <p:cond delay="0"/>
                                          </p:stCondLst>
                                        </p:cTn>
                                        <p:tgtEl>
                                          <p:spTgt spid="2">
                                            <p:txEl>
                                              <p:pRg st="3" end="3"/>
                                            </p:txEl>
                                          </p:spTgt>
                                        </p:tgtEl>
                                        <p:attrNameLst>
                                          <p:attrName>style.visibility</p:attrName>
                                        </p:attrNameLst>
                                      </p:cBhvr>
                                      <p:to>
                                        <p:strVal val="visible"/>
                                      </p:to>
                                    </p:set>
                                    <p:animEffect transition="in" filter="wipe(left)">
                                      <p:cBhvr>
                                        <p:cTn id="96" dur="500"/>
                                        <p:tgtEl>
                                          <p:spTgt spid="2">
                                            <p:txEl>
                                              <p:pRg st="3" end="3"/>
                                            </p:txEl>
                                          </p:spTgt>
                                        </p:tgtEl>
                                      </p:cBhvr>
                                    </p:animEffect>
                                  </p:childTnLst>
                                </p:cTn>
                              </p:par>
                            </p:childTnLst>
                          </p:cTn>
                        </p:par>
                        <p:par>
                          <p:cTn id="97" fill="hold">
                            <p:stCondLst>
                              <p:cond delay="4000"/>
                            </p:stCondLst>
                            <p:childTnLst>
                              <p:par>
                                <p:cTn id="98" presetID="25" presetClass="entr" presetSubtype="0" fill="hold" nodeType="after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25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01" dur="25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02" dur="250" accel="50000" fill="hold">
                                          <p:stCondLst>
                                            <p:cond delay="250"/>
                                          </p:stCondLst>
                                        </p:cTn>
                                        <p:tgtEl>
                                          <p:spTgt spid="15"/>
                                        </p:tgtEl>
                                        <p:attrNameLst>
                                          <p:attrName>ppt_w</p:attrName>
                                        </p:attrNameLst>
                                      </p:cBhvr>
                                      <p:tavLst>
                                        <p:tav tm="0">
                                          <p:val>
                                            <p:strVal val="#ppt_w*.05"/>
                                          </p:val>
                                        </p:tav>
                                        <p:tav tm="100000">
                                          <p:val>
                                            <p:strVal val="#ppt_w"/>
                                          </p:val>
                                        </p:tav>
                                      </p:tavLst>
                                    </p:anim>
                                    <p:anim calcmode="lin" valueType="num">
                                      <p:cBhvr>
                                        <p:cTn id="103" dur="500" fill="hold"/>
                                        <p:tgtEl>
                                          <p:spTgt spid="15"/>
                                        </p:tgtEl>
                                        <p:attrNameLst>
                                          <p:attrName>ppt_h</p:attrName>
                                        </p:attrNameLst>
                                      </p:cBhvr>
                                      <p:tavLst>
                                        <p:tav tm="0">
                                          <p:val>
                                            <p:strVal val="#ppt_h"/>
                                          </p:val>
                                        </p:tav>
                                        <p:tav tm="100000">
                                          <p:val>
                                            <p:strVal val="#ppt_h"/>
                                          </p:val>
                                        </p:tav>
                                      </p:tavLst>
                                    </p:anim>
                                    <p:anim calcmode="lin" valueType="num">
                                      <p:cBhvr>
                                        <p:cTn id="104" dur="25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05" dur="25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06" dur="250" accel="50000" fill="hold">
                                          <p:stCondLst>
                                            <p:cond delay="250"/>
                                          </p:stCondLst>
                                        </p:cTn>
                                        <p:tgtEl>
                                          <p:spTgt spid="15"/>
                                        </p:tgtEl>
                                        <p:attrNameLst>
                                          <p:attrName>ppt_y</p:attrName>
                                        </p:attrNameLst>
                                      </p:cBhvr>
                                      <p:tavLst>
                                        <p:tav tm="0">
                                          <p:val>
                                            <p:strVal val="#ppt_y+.1"/>
                                          </p:val>
                                        </p:tav>
                                        <p:tav tm="100000">
                                          <p:val>
                                            <p:strVal val="#ppt_y"/>
                                          </p:val>
                                        </p:tav>
                                      </p:tavLst>
                                    </p:anim>
                                    <p:animEffect transition="in" filter="fade">
                                      <p:cBhvr>
                                        <p:cTn id="107" dur="500" decel="50000">
                                          <p:stCondLst>
                                            <p:cond delay="0"/>
                                          </p:stCondLst>
                                        </p:cTn>
                                        <p:tgtEl>
                                          <p:spTgt spid="15"/>
                                        </p:tgtEl>
                                      </p:cBhvr>
                                    </p:animEffect>
                                  </p:childTnLst>
                                </p:cTn>
                              </p:par>
                            </p:childTnLst>
                          </p:cTn>
                        </p:par>
                        <p:par>
                          <p:cTn id="108" fill="hold">
                            <p:stCondLst>
                              <p:cond delay="4500"/>
                            </p:stCondLst>
                            <p:childTnLst>
                              <p:par>
                                <p:cTn id="109" presetID="22" presetClass="entr" presetSubtype="8" fill="hold" grpId="0" nodeType="afterEffect">
                                  <p:stCondLst>
                                    <p:cond delay="0"/>
                                  </p:stCondLst>
                                  <p:childTnLst>
                                    <p:set>
                                      <p:cBhvr>
                                        <p:cTn id="110" dur="1" fill="hold">
                                          <p:stCondLst>
                                            <p:cond delay="0"/>
                                          </p:stCondLst>
                                        </p:cTn>
                                        <p:tgtEl>
                                          <p:spTgt spid="2">
                                            <p:txEl>
                                              <p:pRg st="4" end="4"/>
                                            </p:txEl>
                                          </p:spTgt>
                                        </p:tgtEl>
                                        <p:attrNameLst>
                                          <p:attrName>style.visibility</p:attrName>
                                        </p:attrNameLst>
                                      </p:cBhvr>
                                      <p:to>
                                        <p:strVal val="visible"/>
                                      </p:to>
                                    </p:set>
                                    <p:animEffect transition="in" filter="wipe(left)">
                                      <p:cBhvr>
                                        <p:cTn id="11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B003EC6-8553-40BE-A684-8C2EC08A559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109915" y="108857"/>
            <a:ext cx="2174090" cy="2177658"/>
          </a:xfrm>
          <a:prstGeom prst="rect">
            <a:avLst/>
          </a:prstGeom>
        </p:spPr>
      </p:pic>
      <p:sp>
        <p:nvSpPr>
          <p:cNvPr id="3" name="CuadroTexto 2">
            <a:extLst>
              <a:ext uri="{FF2B5EF4-FFF2-40B4-BE49-F238E27FC236}">
                <a16:creationId xmlns:a16="http://schemas.microsoft.com/office/drawing/2014/main" id="{FD7FBB6A-E13A-4D62-8174-9BAC165CE2DD}"/>
              </a:ext>
            </a:extLst>
          </p:cNvPr>
          <p:cNvSpPr txBox="1"/>
          <p:nvPr/>
        </p:nvSpPr>
        <p:spPr>
          <a:xfrm>
            <a:off x="1944914" y="228969"/>
            <a:ext cx="2968171"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dirty="0">
                <a:ln w="10160">
                  <a:solidFill>
                    <a:srgbClr val="E64823"/>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PROTEGER</a:t>
            </a:r>
          </a:p>
        </p:txBody>
      </p:sp>
      <p:sp>
        <p:nvSpPr>
          <p:cNvPr id="7" name="CuadroTexto 6">
            <a:extLst>
              <a:ext uri="{FF2B5EF4-FFF2-40B4-BE49-F238E27FC236}">
                <a16:creationId xmlns:a16="http://schemas.microsoft.com/office/drawing/2014/main" id="{29D9418A-EF22-49A5-8CCD-E3F8FE443204}"/>
              </a:ext>
            </a:extLst>
          </p:cNvPr>
          <p:cNvSpPr txBox="1"/>
          <p:nvPr/>
        </p:nvSpPr>
        <p:spPr>
          <a:xfrm>
            <a:off x="4913085" y="39929"/>
            <a:ext cx="4135513" cy="129266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FFCA08">
                    <a:lumMod val="60000"/>
                    <a:lumOff val="4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“Después de estas cosas vino la palabra de Jehová a Abram en visión, diciendo: No temas, Abram; yo soy tu escudo, y tu galardón será sobremanera grande” </a:t>
            </a:r>
            <a:r>
              <a:rPr kumimoji="0" lang="es-ES" sz="1400" b="1" i="0" u="none" strike="noStrike" kern="1200" cap="none" spc="0" normalizeH="0" baseline="0" noProof="0" dirty="0">
                <a:ln>
                  <a:noFill/>
                </a:ln>
                <a:solidFill>
                  <a:srgbClr val="FFCA08">
                    <a:lumMod val="60000"/>
                    <a:lumOff val="4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(Génesis 15:1)</a:t>
            </a:r>
            <a:endParaRPr kumimoji="0" lang="es-ES" sz="1600" b="1" i="0" u="none" strike="noStrike" kern="1200" cap="none" spc="0" normalizeH="0" baseline="0" noProof="0" dirty="0">
              <a:ln>
                <a:noFill/>
              </a:ln>
              <a:solidFill>
                <a:srgbClr val="FFCA08">
                  <a:lumMod val="60000"/>
                  <a:lumOff val="4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8" name="CuadroTexto 7">
            <a:extLst>
              <a:ext uri="{FF2B5EF4-FFF2-40B4-BE49-F238E27FC236}">
                <a16:creationId xmlns:a16="http://schemas.microsoft.com/office/drawing/2014/main" id="{2DEEAF7B-718E-495E-B58E-7F38254F6CC0}"/>
              </a:ext>
            </a:extLst>
          </p:cNvPr>
          <p:cNvSpPr txBox="1"/>
          <p:nvPr/>
        </p:nvSpPr>
        <p:spPr>
          <a:xfrm>
            <a:off x="1944914" y="1150911"/>
            <a:ext cx="4460091"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“Yo soy tu escudo”. Dios se presenta ante Abram de forma personal. Él no es “un” escudo, sino “tu” escudo, el escudo de cada uno de nosotros.</a:t>
            </a:r>
          </a:p>
        </p:txBody>
      </p:sp>
      <p:sp>
        <p:nvSpPr>
          <p:cNvPr id="9" name="CuadroTexto 8">
            <a:extLst>
              <a:ext uri="{FF2B5EF4-FFF2-40B4-BE49-F238E27FC236}">
                <a16:creationId xmlns:a16="http://schemas.microsoft.com/office/drawing/2014/main" id="{9137FC52-DC2C-4F70-B80E-D0BA9E2F29EE}"/>
              </a:ext>
            </a:extLst>
          </p:cNvPr>
          <p:cNvSpPr txBox="1"/>
          <p:nvPr/>
        </p:nvSpPr>
        <p:spPr>
          <a:xfrm>
            <a:off x="537029" y="2824558"/>
            <a:ext cx="5634779"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FCBC49"/>
                </a:solidFill>
                <a:effectLst>
                  <a:outerShdw blurRad="38100" dist="38100" dir="2700000" algn="tl">
                    <a:srgbClr val="000000">
                      <a:alpha val="65000"/>
                    </a:srgbClr>
                  </a:outerShdw>
                </a:effectLst>
                <a:uLnTx/>
                <a:uFillTx/>
                <a:latin typeface="Calibri" panose="020F0502020204030204"/>
                <a:ea typeface="+mn-ea"/>
                <a:cs typeface="+mn-cs"/>
              </a:rPr>
              <a:t>Protección física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 91:4-7). Dios puede librarnos de cualquier peligro, aunque en ocasiones puede decidir no hacerlo.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B8DA80"/>
                </a:solidFill>
                <a:effectLst>
                  <a:outerShdw blurRad="38100" dist="38100" dir="2700000" algn="tl">
                    <a:srgbClr val="000000">
                      <a:alpha val="65000"/>
                    </a:srgbClr>
                  </a:outerShdw>
                </a:effectLst>
                <a:uLnTx/>
                <a:uFillTx/>
                <a:latin typeface="Calibri" panose="020F0502020204030204"/>
                <a:ea typeface="+mn-ea"/>
                <a:cs typeface="+mn-cs"/>
              </a:rPr>
              <a:t>Protección contra la tentación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(1Co. 10:13). Dios siempre protege de la tentación a quien se lo pide.</a:t>
            </a:r>
          </a:p>
        </p:txBody>
      </p:sp>
      <p:sp>
        <p:nvSpPr>
          <p:cNvPr id="10" name="CuadroTexto 9">
            <a:extLst>
              <a:ext uri="{FF2B5EF4-FFF2-40B4-BE49-F238E27FC236}">
                <a16:creationId xmlns:a16="http://schemas.microsoft.com/office/drawing/2014/main" id="{25C55EFF-85DF-47DB-9835-213B1CB20B3C}"/>
              </a:ext>
            </a:extLst>
          </p:cNvPr>
          <p:cNvSpPr txBox="1"/>
          <p:nvPr/>
        </p:nvSpPr>
        <p:spPr>
          <a:xfrm>
            <a:off x="215535" y="4207261"/>
            <a:ext cx="607640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Si nos amparamos detrás de él, el escudo divino siempre nos protegerá de las circunstancias que pudiesen impedir que alcancemos la salvación.</a:t>
            </a:r>
          </a:p>
        </p:txBody>
      </p:sp>
      <p:pic>
        <p:nvPicPr>
          <p:cNvPr id="12" name="Imagen 11">
            <a:extLst>
              <a:ext uri="{FF2B5EF4-FFF2-40B4-BE49-F238E27FC236}">
                <a16:creationId xmlns:a16="http://schemas.microsoft.com/office/drawing/2014/main" id="{608D4C09-C2F4-4E6A-A97E-C1EC0EEF9D8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05005" y="1367793"/>
            <a:ext cx="2643594" cy="3675921"/>
          </a:xfrm>
          <a:prstGeom prst="rect">
            <a:avLst/>
          </a:prstGeom>
          <a:ln w="50800">
            <a:solidFill>
              <a:schemeClr val="bg1"/>
            </a:solidFill>
          </a:ln>
        </p:spPr>
      </p:pic>
      <p:sp>
        <p:nvSpPr>
          <p:cNvPr id="14" name="CuadroTexto 13">
            <a:extLst>
              <a:ext uri="{FF2B5EF4-FFF2-40B4-BE49-F238E27FC236}">
                <a16:creationId xmlns:a16="http://schemas.microsoft.com/office/drawing/2014/main" id="{421AB37B-0C3D-4F92-B228-4EFF0F98223A}"/>
              </a:ext>
            </a:extLst>
          </p:cNvPr>
          <p:cNvSpPr txBox="1"/>
          <p:nvPr/>
        </p:nvSpPr>
        <p:spPr>
          <a:xfrm>
            <a:off x="95401" y="2233545"/>
            <a:ext cx="6196542"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Otros autores bíblicos vieron también a Dios como escudo (</a:t>
            </a:r>
            <a:r>
              <a:rPr kumimoji="0" lang="es-ES" sz="1800" b="1" i="0" u="none" strike="noStrike" kern="1200" cap="none" spc="0" normalizeH="0" baseline="0" noProof="0" dirty="0" err="1">
                <a:ln>
                  <a:noFill/>
                </a:ln>
                <a:solidFill>
                  <a:prstClr val="black"/>
                </a:solidFill>
                <a:effectLst/>
                <a:uLnTx/>
                <a:uFillTx/>
                <a:latin typeface="Calibri" panose="020F0502020204030204"/>
                <a:ea typeface="+mn-ea"/>
                <a:cs typeface="+mn-cs"/>
              </a:rPr>
              <a:t>Dt</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 33:29; 2S. 22:3; Sal. 7:10; 18:30). ¿Qué implica esto?</a:t>
            </a:r>
          </a:p>
        </p:txBody>
      </p:sp>
      <p:pic>
        <p:nvPicPr>
          <p:cNvPr id="16" name="Imagen 15">
            <a:extLst>
              <a:ext uri="{FF2B5EF4-FFF2-40B4-BE49-F238E27FC236}">
                <a16:creationId xmlns:a16="http://schemas.microsoft.com/office/drawing/2014/main" id="{A1BA29E0-E505-43E3-B2F2-7D23DB0BE29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57662" y="3694868"/>
            <a:ext cx="286624" cy="288471"/>
          </a:xfrm>
          <a:prstGeom prst="rect">
            <a:avLst/>
          </a:prstGeom>
        </p:spPr>
      </p:pic>
      <p:pic>
        <p:nvPicPr>
          <p:cNvPr id="26" name="Imagen 25">
            <a:extLst>
              <a:ext uri="{FF2B5EF4-FFF2-40B4-BE49-F238E27FC236}">
                <a16:creationId xmlns:a16="http://schemas.microsoft.com/office/drawing/2014/main" id="{511CBD7F-6267-4844-972C-43C542880AA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57662" y="2863244"/>
            <a:ext cx="286624" cy="288471"/>
          </a:xfrm>
          <a:prstGeom prst="rect">
            <a:avLst/>
          </a:prstGeom>
        </p:spPr>
      </p:pic>
    </p:spTree>
    <p:extLst>
      <p:ext uri="{BB962C8B-B14F-4D97-AF65-F5344CB8AC3E}">
        <p14:creationId xmlns:p14="http://schemas.microsoft.com/office/powerpoint/2010/main" val="273207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wipe(left)">
                                      <p:cBhvr>
                                        <p:cTn id="31" dur="500"/>
                                        <p:tgtEl>
                                          <p:spTgt spid="1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9"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strips(upLeft)">
                                      <p:cBhvr>
                                        <p:cTn id="36" dur="500"/>
                                        <p:tgtEl>
                                          <p:spTgt spid="12"/>
                                        </p:tgtEl>
                                      </p:cBhvr>
                                    </p:animEffect>
                                  </p:childTnLst>
                                </p:cTn>
                              </p:par>
                            </p:childTnLst>
                          </p:cTn>
                        </p:par>
                        <p:par>
                          <p:cTn id="37" fill="hold">
                            <p:stCondLst>
                              <p:cond delay="500"/>
                            </p:stCondLst>
                            <p:childTnLst>
                              <p:par>
                                <p:cTn id="38" presetID="25"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25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41" dur="25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42" dur="250" accel="50000" fill="hold">
                                          <p:stCondLst>
                                            <p:cond delay="250"/>
                                          </p:stCondLst>
                                        </p:cTn>
                                        <p:tgtEl>
                                          <p:spTgt spid="26"/>
                                        </p:tgtEl>
                                        <p:attrNameLst>
                                          <p:attrName>ppt_w</p:attrName>
                                        </p:attrNameLst>
                                      </p:cBhvr>
                                      <p:tavLst>
                                        <p:tav tm="0">
                                          <p:val>
                                            <p:strVal val="#ppt_w*.05"/>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anim calcmode="lin" valueType="num">
                                      <p:cBhvr>
                                        <p:cTn id="44" dur="25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45" dur="25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46" dur="250" accel="50000" fill="hold">
                                          <p:stCondLst>
                                            <p:cond delay="250"/>
                                          </p:stCondLst>
                                        </p:cTn>
                                        <p:tgtEl>
                                          <p:spTgt spid="26"/>
                                        </p:tgtEl>
                                        <p:attrNameLst>
                                          <p:attrName>ppt_y</p:attrName>
                                        </p:attrNameLst>
                                      </p:cBhvr>
                                      <p:tavLst>
                                        <p:tav tm="0">
                                          <p:val>
                                            <p:strVal val="#ppt_y+.1"/>
                                          </p:val>
                                        </p:tav>
                                        <p:tav tm="100000">
                                          <p:val>
                                            <p:strVal val="#ppt_y"/>
                                          </p:val>
                                        </p:tav>
                                      </p:tavLst>
                                    </p:anim>
                                    <p:animEffect transition="in" filter="fade">
                                      <p:cBhvr>
                                        <p:cTn id="47" dur="500" decel="50000">
                                          <p:stCondLst>
                                            <p:cond delay="0"/>
                                          </p:stCondLst>
                                        </p:cTn>
                                        <p:tgtEl>
                                          <p:spTgt spid="26"/>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9">
                                            <p:txEl>
                                              <p:pRg st="0" end="0"/>
                                            </p:txEl>
                                          </p:spTgt>
                                        </p:tgtEl>
                                        <p:attrNameLst>
                                          <p:attrName>style.visibility</p:attrName>
                                        </p:attrNameLst>
                                      </p:cBhvr>
                                      <p:to>
                                        <p:strVal val="visible"/>
                                      </p:to>
                                    </p:set>
                                    <p:animEffect transition="in" filter="wipe(left)">
                                      <p:cBhvr>
                                        <p:cTn id="51" dur="500"/>
                                        <p:tgtEl>
                                          <p:spTgt spid="9">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5"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25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57" dur="25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58" dur="250" accel="50000" fill="hold">
                                          <p:stCondLst>
                                            <p:cond delay="250"/>
                                          </p:stCondLst>
                                        </p:cTn>
                                        <p:tgtEl>
                                          <p:spTgt spid="16"/>
                                        </p:tgtEl>
                                        <p:attrNameLst>
                                          <p:attrName>ppt_w</p:attrName>
                                        </p:attrNameLst>
                                      </p:cBhvr>
                                      <p:tavLst>
                                        <p:tav tm="0">
                                          <p:val>
                                            <p:strVal val="#ppt_w*.05"/>
                                          </p:val>
                                        </p:tav>
                                        <p:tav tm="100000">
                                          <p:val>
                                            <p:strVal val="#ppt_w"/>
                                          </p:val>
                                        </p:tav>
                                      </p:tavLst>
                                    </p:anim>
                                    <p:anim calcmode="lin" valueType="num">
                                      <p:cBhvr>
                                        <p:cTn id="59" dur="500" fill="hold"/>
                                        <p:tgtEl>
                                          <p:spTgt spid="16"/>
                                        </p:tgtEl>
                                        <p:attrNameLst>
                                          <p:attrName>ppt_h</p:attrName>
                                        </p:attrNameLst>
                                      </p:cBhvr>
                                      <p:tavLst>
                                        <p:tav tm="0">
                                          <p:val>
                                            <p:strVal val="#ppt_h"/>
                                          </p:val>
                                        </p:tav>
                                        <p:tav tm="100000">
                                          <p:val>
                                            <p:strVal val="#ppt_h"/>
                                          </p:val>
                                        </p:tav>
                                      </p:tavLst>
                                    </p:anim>
                                    <p:anim calcmode="lin" valueType="num">
                                      <p:cBhvr>
                                        <p:cTn id="60" dur="25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61" dur="25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62" dur="250" accel="50000" fill="hold">
                                          <p:stCondLst>
                                            <p:cond delay="250"/>
                                          </p:stCondLst>
                                        </p:cTn>
                                        <p:tgtEl>
                                          <p:spTgt spid="16"/>
                                        </p:tgtEl>
                                        <p:attrNameLst>
                                          <p:attrName>ppt_y</p:attrName>
                                        </p:attrNameLst>
                                      </p:cBhvr>
                                      <p:tavLst>
                                        <p:tav tm="0">
                                          <p:val>
                                            <p:strVal val="#ppt_y+.1"/>
                                          </p:val>
                                        </p:tav>
                                        <p:tav tm="100000">
                                          <p:val>
                                            <p:strVal val="#ppt_y"/>
                                          </p:val>
                                        </p:tav>
                                      </p:tavLst>
                                    </p:anim>
                                    <p:animEffect transition="in" filter="fade">
                                      <p:cBhvr>
                                        <p:cTn id="63" dur="500" decel="50000">
                                          <p:stCondLst>
                                            <p:cond delay="0"/>
                                          </p:stCondLst>
                                        </p:cTn>
                                        <p:tgtEl>
                                          <p:spTgt spid="16"/>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9">
                                            <p:txEl>
                                              <p:pRg st="1" end="1"/>
                                            </p:txEl>
                                          </p:spTgt>
                                        </p:tgtEl>
                                        <p:attrNameLst>
                                          <p:attrName>style.visibility</p:attrName>
                                        </p:attrNameLst>
                                      </p:cBhvr>
                                      <p:to>
                                        <p:strVal val="visible"/>
                                      </p:to>
                                    </p:set>
                                    <p:animEffect transition="in" filter="wipe(left)">
                                      <p:cBhvr>
                                        <p:cTn id="67" dur="500"/>
                                        <p:tgtEl>
                                          <p:spTgt spid="9">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left)">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uiExpand="1" build="p"/>
      <p:bldP spid="10" grpId="0"/>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C3F67AD-0098-43C5-A887-C21065DB5A91}"/>
              </a:ext>
            </a:extLst>
          </p:cNvPr>
          <p:cNvSpPr txBox="1"/>
          <p:nvPr/>
        </p:nvSpPr>
        <p:spPr>
          <a:xfrm>
            <a:off x="6778171" y="150634"/>
            <a:ext cx="2365829" cy="707886"/>
          </a:xfrm>
          <a:prstGeom prst="rect">
            <a:avLst/>
          </a:prstGeom>
          <a:noFill/>
        </p:spPr>
        <p:txBody>
          <a:bodyPr wrap="square">
            <a:spAutoFit/>
            <a:scene3d>
              <a:camera prst="orthographicFront"/>
              <a:lightRig rig="threePt" dir="t"/>
            </a:scene3d>
            <a:sp3d extrusionH="57150">
              <a:bevelT w="38100" h="38100" prst="relaxedInset"/>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w="0"/>
                <a:gradFill>
                  <a:gsLst>
                    <a:gs pos="0">
                      <a:srgbClr val="552579"/>
                    </a:gs>
                    <a:gs pos="65000">
                      <a:srgbClr val="C39BE1"/>
                    </a:gs>
                    <a:gs pos="100000">
                      <a:srgbClr val="7030A0"/>
                    </a:gs>
                  </a:gsLst>
                  <a:lin ang="5400000"/>
                </a:gradFill>
                <a:effectLst>
                  <a:reflection blurRad="6350" stA="53000" endA="300" endPos="35500" dir="5400000" sy="-90000" algn="bl" rotWithShape="0"/>
                </a:effectLst>
                <a:uLnTx/>
                <a:uFillTx/>
                <a:latin typeface="Calibri" panose="020F0502020204030204"/>
                <a:ea typeface="+mn-ea"/>
                <a:cs typeface="+mn-cs"/>
              </a:rPr>
              <a:t>BENDECIR</a:t>
            </a:r>
          </a:p>
        </p:txBody>
      </p:sp>
      <p:sp>
        <p:nvSpPr>
          <p:cNvPr id="5" name="CuadroTexto 4">
            <a:extLst>
              <a:ext uri="{FF2B5EF4-FFF2-40B4-BE49-F238E27FC236}">
                <a16:creationId xmlns:a16="http://schemas.microsoft.com/office/drawing/2014/main" id="{B1415F35-9817-4795-B2F8-32F5EB5F9D6C}"/>
              </a:ext>
            </a:extLst>
          </p:cNvPr>
          <p:cNvSpPr txBox="1"/>
          <p:nvPr/>
        </p:nvSpPr>
        <p:spPr>
          <a:xfrm>
            <a:off x="1847040" y="78064"/>
            <a:ext cx="4931131" cy="830997"/>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E64823">
                    <a:lumMod val="50000"/>
                  </a:srgbClr>
                </a:solidFill>
                <a:effectLst/>
                <a:uLnTx/>
                <a:uFillTx/>
                <a:latin typeface="Comic Sans MS" panose="030F0702030302020204" pitchFamily="66" charset="0"/>
                <a:ea typeface="+mn-ea"/>
                <a:cs typeface="+mn-cs"/>
              </a:rPr>
              <a:t>“Bendeciré a los que te bendijeren, y a los que te maldijeren maldeciré; y serán benditas en ti todas las familias de la tierra” </a:t>
            </a:r>
            <a:r>
              <a:rPr kumimoji="0" lang="es-ES" sz="1400" b="1" i="0" u="none" strike="noStrike" kern="1200" cap="none" spc="0" normalizeH="0" baseline="0" noProof="0" dirty="0">
                <a:ln>
                  <a:noFill/>
                </a:ln>
                <a:solidFill>
                  <a:srgbClr val="E64823">
                    <a:lumMod val="50000"/>
                  </a:srgbClr>
                </a:solidFill>
                <a:effectLst/>
                <a:uLnTx/>
                <a:uFillTx/>
                <a:latin typeface="Comic Sans MS" panose="030F0702030302020204" pitchFamily="66" charset="0"/>
                <a:ea typeface="+mn-ea"/>
                <a:cs typeface="+mn-cs"/>
              </a:rPr>
              <a:t>(Génesis 12:3)</a:t>
            </a:r>
          </a:p>
        </p:txBody>
      </p:sp>
      <p:sp>
        <p:nvSpPr>
          <p:cNvPr id="6" name="CuadroTexto 5">
            <a:extLst>
              <a:ext uri="{FF2B5EF4-FFF2-40B4-BE49-F238E27FC236}">
                <a16:creationId xmlns:a16="http://schemas.microsoft.com/office/drawing/2014/main" id="{D49EC66E-5E68-4F8A-9D71-8F16473BCED0}"/>
              </a:ext>
            </a:extLst>
          </p:cNvPr>
          <p:cNvSpPr txBox="1"/>
          <p:nvPr/>
        </p:nvSpPr>
        <p:spPr>
          <a:xfrm>
            <a:off x="1807762" y="1129174"/>
            <a:ext cx="4732175" cy="155427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¿De qué forma iban a ser benditas todas las familias de la tierra a través de Abraham?</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Por un lado, a través de los descendientes físicos de Abraham el mundo conocería el Plan de Redención.</a:t>
            </a:r>
          </a:p>
        </p:txBody>
      </p:sp>
      <p:pic>
        <p:nvPicPr>
          <p:cNvPr id="4" name="Imagen 3">
            <a:extLst>
              <a:ext uri="{FF2B5EF4-FFF2-40B4-BE49-F238E27FC236}">
                <a16:creationId xmlns:a16="http://schemas.microsoft.com/office/drawing/2014/main" id="{635AB8AA-8B80-4689-9694-3A794D4C259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97761" y="1033314"/>
            <a:ext cx="2451701" cy="18433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AE16EA98-4902-41B6-82CD-4DF2538CF8D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04104" y="2962573"/>
            <a:ext cx="3545358" cy="2049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0233C971-F1E0-4421-83C9-541310FBF88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38083" y="67398"/>
            <a:ext cx="1596375" cy="256694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4" name="CuadroTexto 13">
            <a:extLst>
              <a:ext uri="{FF2B5EF4-FFF2-40B4-BE49-F238E27FC236}">
                <a16:creationId xmlns:a16="http://schemas.microsoft.com/office/drawing/2014/main" id="{6ABA6B6C-A5F7-4C3D-8D08-732DF09253BF}"/>
              </a:ext>
            </a:extLst>
          </p:cNvPr>
          <p:cNvSpPr txBox="1"/>
          <p:nvPr/>
        </p:nvSpPr>
        <p:spPr>
          <a:xfrm>
            <a:off x="94538" y="2664890"/>
            <a:ext cx="5341062" cy="2462213"/>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Pero la bendición plena habría de llegar a través de “tu simiente”, es decir, de la simiente de Abraham (Génesis 28:14).</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Pablo aclara que la simiente prometida se refiere específicamente a Jesucristo (Gálatas 3:16).</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El Redentor mismo se convierte en el medio por el que se cumplen los compromisos del Pacto y todas sus demás promesas.</a:t>
            </a:r>
          </a:p>
        </p:txBody>
      </p:sp>
      <p:pic>
        <p:nvPicPr>
          <p:cNvPr id="18" name="Imagen 17">
            <a:extLst>
              <a:ext uri="{FF2B5EF4-FFF2-40B4-BE49-F238E27FC236}">
                <a16:creationId xmlns:a16="http://schemas.microsoft.com/office/drawing/2014/main" id="{90C072B9-7C5F-4E44-AFB0-42614ABCC8A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90328" y="1523235"/>
            <a:ext cx="1321644" cy="863474"/>
          </a:xfrm>
          <a:prstGeom prst="rect">
            <a:avLst/>
          </a:prstGeom>
        </p:spPr>
      </p:pic>
    </p:spTree>
    <p:extLst>
      <p:ext uri="{BB962C8B-B14F-4D97-AF65-F5344CB8AC3E}">
        <p14:creationId xmlns:p14="http://schemas.microsoft.com/office/powerpoint/2010/main" val="186515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900" decel="100000" fill="hold"/>
                                        <p:tgtEl>
                                          <p:spTgt spid="12"/>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out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5"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 calcmode="lin" valueType="num">
                                      <p:cBhvr>
                                        <p:cTn id="28" dur="500" decel="50000" fill="hold">
                                          <p:stCondLst>
                                            <p:cond delay="0"/>
                                          </p:stCondLst>
                                        </p:cTn>
                                        <p:tgtEl>
                                          <p:spTgt spid="6">
                                            <p:txEl>
                                              <p:pRg st="0" end="0"/>
                                            </p:txEl>
                                          </p:spTgt>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6">
                                            <p:txEl>
                                              <p:pRg st="0" end="0"/>
                                            </p:txEl>
                                          </p:spTgt>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6">
                                            <p:txEl>
                                              <p:pRg st="0" end="0"/>
                                            </p:txEl>
                                          </p:spTgt>
                                        </p:tgtEl>
                                        <p:attrNameLst>
                                          <p:attrName>ppt_w</p:attrName>
                                        </p:attrNameLst>
                                      </p:cBhvr>
                                      <p:tavLst>
                                        <p:tav tm="0">
                                          <p:val>
                                            <p:strVal val="#ppt_w*.05"/>
                                          </p:val>
                                        </p:tav>
                                        <p:tav tm="100000">
                                          <p:val>
                                            <p:strVal val="#ppt_w"/>
                                          </p:val>
                                        </p:tav>
                                      </p:tavLst>
                                    </p:anim>
                                    <p:anim calcmode="lin" valueType="num">
                                      <p:cBhvr>
                                        <p:cTn id="31" dur="10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6">
                                            <p:txEl>
                                              <p:pRg st="0" end="0"/>
                                            </p:txEl>
                                          </p:spTgt>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6">
                                            <p:txEl>
                                              <p:pRg st="0" end="0"/>
                                            </p:txEl>
                                          </p:spTgt>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6">
                                            <p:txEl>
                                              <p:pRg st="0" end="0"/>
                                            </p:txEl>
                                          </p:spTgt>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wipe(left)">
                                      <p:cBhvr>
                                        <p:cTn id="44" dur="500"/>
                                        <p:tgtEl>
                                          <p:spTgt spid="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4">
                                            <p:txEl>
                                              <p:pRg st="0" end="0"/>
                                            </p:txEl>
                                          </p:spTgt>
                                        </p:tgtEl>
                                        <p:attrNameLst>
                                          <p:attrName>style.visibility</p:attrName>
                                        </p:attrNameLst>
                                      </p:cBhvr>
                                      <p:to>
                                        <p:strVal val="visible"/>
                                      </p:to>
                                    </p:set>
                                    <p:animEffect transition="in" filter="wipe(left)">
                                      <p:cBhvr>
                                        <p:cTn id="49" dur="500"/>
                                        <p:tgtEl>
                                          <p:spTgt spid="14">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3"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heel(3)">
                                      <p:cBhvr>
                                        <p:cTn id="54" dur="1000"/>
                                        <p:tgtEl>
                                          <p:spTgt spid="4"/>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4">
                                            <p:txEl>
                                              <p:pRg st="1" end="1"/>
                                            </p:txEl>
                                          </p:spTgt>
                                        </p:tgtEl>
                                        <p:attrNameLst>
                                          <p:attrName>style.visibility</p:attrName>
                                        </p:attrNameLst>
                                      </p:cBhvr>
                                      <p:to>
                                        <p:strVal val="visible"/>
                                      </p:to>
                                    </p:set>
                                    <p:animEffect transition="in" filter="wipe(left)">
                                      <p:cBhvr>
                                        <p:cTn id="58" dur="500"/>
                                        <p:tgtEl>
                                          <p:spTgt spid="14">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0" fill="hold"/>
                                        <p:tgtEl>
                                          <p:spTgt spid="8"/>
                                        </p:tgtEl>
                                        <p:attrNameLst>
                                          <p:attrName>ppt_w</p:attrName>
                                        </p:attrNameLst>
                                      </p:cBhvr>
                                      <p:tavLst>
                                        <p:tav tm="0">
                                          <p:val>
                                            <p:fltVal val="0"/>
                                          </p:val>
                                        </p:tav>
                                        <p:tav tm="100000">
                                          <p:val>
                                            <p:strVal val="#ppt_w"/>
                                          </p:val>
                                        </p:tav>
                                      </p:tavLst>
                                    </p:anim>
                                    <p:anim calcmode="lin" valueType="num">
                                      <p:cBhvr>
                                        <p:cTn id="64" dur="1000" fill="hold"/>
                                        <p:tgtEl>
                                          <p:spTgt spid="8"/>
                                        </p:tgtEl>
                                        <p:attrNameLst>
                                          <p:attrName>ppt_h</p:attrName>
                                        </p:attrNameLst>
                                      </p:cBhvr>
                                      <p:tavLst>
                                        <p:tav tm="0">
                                          <p:val>
                                            <p:fltVal val="0"/>
                                          </p:val>
                                        </p:tav>
                                        <p:tav tm="100000">
                                          <p:val>
                                            <p:strVal val="#ppt_h"/>
                                          </p:val>
                                        </p:tav>
                                      </p:tavLst>
                                    </p:anim>
                                    <p:anim calcmode="lin" valueType="num">
                                      <p:cBhvr>
                                        <p:cTn id="65" dur="1000" fill="hold"/>
                                        <p:tgtEl>
                                          <p:spTgt spid="8"/>
                                        </p:tgtEl>
                                        <p:attrNameLst>
                                          <p:attrName>style.rotation</p:attrName>
                                        </p:attrNameLst>
                                      </p:cBhvr>
                                      <p:tavLst>
                                        <p:tav tm="0">
                                          <p:val>
                                            <p:fltVal val="90"/>
                                          </p:val>
                                        </p:tav>
                                        <p:tav tm="100000">
                                          <p:val>
                                            <p:fltVal val="0"/>
                                          </p:val>
                                        </p:tav>
                                      </p:tavLst>
                                    </p:anim>
                                    <p:animEffect transition="in" filter="fade">
                                      <p:cBhvr>
                                        <p:cTn id="66" dur="1000"/>
                                        <p:tgtEl>
                                          <p:spTgt spid="8"/>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14">
                                            <p:txEl>
                                              <p:pRg st="2" end="2"/>
                                            </p:txEl>
                                          </p:spTgt>
                                        </p:tgtEl>
                                        <p:attrNameLst>
                                          <p:attrName>style.visibility</p:attrName>
                                        </p:attrNameLst>
                                      </p:cBhvr>
                                      <p:to>
                                        <p:strVal val="visible"/>
                                      </p:to>
                                    </p:set>
                                    <p:animEffect transition="in" filter="wipe(left)">
                                      <p:cBhvr>
                                        <p:cTn id="70"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1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8496996-0571-4381-9CF5-1B3FD5AA6F3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008" y="76049"/>
            <a:ext cx="1690249" cy="1258608"/>
          </a:xfrm>
          <a:prstGeom prst="round2DiagRect">
            <a:avLst>
              <a:gd name="adj1" fmla="val 0"/>
              <a:gd name="adj2" fmla="val 16145"/>
            </a:avLst>
          </a:prstGeom>
          <a:ln w="28575" cap="sq">
            <a:solidFill>
              <a:srgbClr val="FFFFFF"/>
            </a:solidFill>
            <a:miter lim="800000"/>
          </a:ln>
          <a:effectLst>
            <a:outerShdw blurRad="254000" algn="tl" rotWithShape="0">
              <a:srgbClr val="000000">
                <a:alpha val="43000"/>
              </a:srgbClr>
            </a:outerShdw>
          </a:effectLst>
        </p:spPr>
      </p:pic>
      <p:pic>
        <p:nvPicPr>
          <p:cNvPr id="14" name="Imagen 13">
            <a:extLst>
              <a:ext uri="{FF2B5EF4-FFF2-40B4-BE49-F238E27FC236}">
                <a16:creationId xmlns:a16="http://schemas.microsoft.com/office/drawing/2014/main" id="{400BDABE-68E6-4220-B804-03151BAF20C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88166" y="76048"/>
            <a:ext cx="1060826" cy="1258607"/>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p:spPr>
      </p:pic>
      <p:sp>
        <p:nvSpPr>
          <p:cNvPr id="3" name="CuadroTexto 2">
            <a:extLst>
              <a:ext uri="{FF2B5EF4-FFF2-40B4-BE49-F238E27FC236}">
                <a16:creationId xmlns:a16="http://schemas.microsoft.com/office/drawing/2014/main" id="{5D52665D-1A3A-4419-A56A-F0F3B86BC1EF}"/>
              </a:ext>
            </a:extLst>
          </p:cNvPr>
          <p:cNvSpPr txBox="1"/>
          <p:nvPr/>
        </p:nvSpPr>
        <p:spPr>
          <a:xfrm>
            <a:off x="0" y="-79827"/>
            <a:ext cx="9144000"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50" normalizeH="0" baseline="0" noProof="0" dirty="0">
                <a:ln w="9525" cmpd="sng">
                  <a:solidFill>
                    <a:srgbClr val="FFCA08"/>
                  </a:solidFill>
                  <a:prstDash val="solid"/>
                </a:ln>
                <a:solidFill>
                  <a:srgbClr val="70AD47">
                    <a:tint val="1000"/>
                  </a:srgbClr>
                </a:solidFill>
                <a:effectLst>
                  <a:glow rad="38100">
                    <a:srgbClr val="FFFF00">
                      <a:alpha val="90000"/>
                    </a:srgbClr>
                  </a:glow>
                  <a:reflection blurRad="6350" stA="55000" endA="300" endPos="45500" dir="5400000" sy="-100000" algn="bl" rotWithShape="0"/>
                </a:effectLst>
                <a:uLnTx/>
                <a:uFillTx/>
                <a:latin typeface="Calibri" panose="020F0502020204030204"/>
                <a:ea typeface="+mn-ea"/>
                <a:cs typeface="+mn-cs"/>
              </a:rPr>
              <a:t>SALVAR</a:t>
            </a:r>
          </a:p>
        </p:txBody>
      </p:sp>
      <p:sp>
        <p:nvSpPr>
          <p:cNvPr id="7" name="CuadroTexto 6">
            <a:extLst>
              <a:ext uri="{FF2B5EF4-FFF2-40B4-BE49-F238E27FC236}">
                <a16:creationId xmlns:a16="http://schemas.microsoft.com/office/drawing/2014/main" id="{0EAEE8DD-1B70-474F-B4A1-D44E034737C2}"/>
              </a:ext>
            </a:extLst>
          </p:cNvPr>
          <p:cNvSpPr txBox="1"/>
          <p:nvPr/>
        </p:nvSpPr>
        <p:spPr>
          <a:xfrm>
            <a:off x="1840410" y="750638"/>
            <a:ext cx="6087291"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“Mas gracias sean dadas a Dios, que nos da la victoria por medio de nuestro Señor Jesucristo” </a:t>
            </a:r>
            <a:r>
              <a:rPr kumimoji="0" lang="es-ES" sz="1400" b="1" i="0" u="none"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(1ª de Corintios 15:57)</a:t>
            </a:r>
          </a:p>
        </p:txBody>
      </p:sp>
      <p:sp>
        <p:nvSpPr>
          <p:cNvPr id="8" name="CuadroTexto 7">
            <a:extLst>
              <a:ext uri="{FF2B5EF4-FFF2-40B4-BE49-F238E27FC236}">
                <a16:creationId xmlns:a16="http://schemas.microsoft.com/office/drawing/2014/main" id="{66EE3BE7-CB3E-430B-9AF7-42277CE9A73E}"/>
              </a:ext>
            </a:extLst>
          </p:cNvPr>
          <p:cNvSpPr txBox="1"/>
          <p:nvPr/>
        </p:nvSpPr>
        <p:spPr>
          <a:xfrm>
            <a:off x="195942" y="1361295"/>
            <a:ext cx="8875488" cy="12772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En un mundo dominado por el pecado y la maldad, nuestra única seguridad de alcanzar un mundo mejor está en refugiarnos en el Escudo, y confiar en la “simiente”.</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Lo que para nosotros era imposible (pagar el precio de nuestros pecados [Sal. 49:8]), Jesús lo hizo posible con su muerte y resurrección.</a:t>
            </a:r>
          </a:p>
        </p:txBody>
      </p:sp>
      <p:pic>
        <p:nvPicPr>
          <p:cNvPr id="4" name="Imagen 3">
            <a:extLst>
              <a:ext uri="{FF2B5EF4-FFF2-40B4-BE49-F238E27FC236}">
                <a16:creationId xmlns:a16="http://schemas.microsoft.com/office/drawing/2014/main" id="{D7C3E963-8484-4BA7-88A3-D0BACB77C5B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79886" y="2508513"/>
            <a:ext cx="3091544" cy="2433769"/>
          </a:xfrm>
          <a:prstGeom prst="rect">
            <a:avLst/>
          </a:prstGeom>
        </p:spPr>
      </p:pic>
      <p:sp>
        <p:nvSpPr>
          <p:cNvPr id="12" name="CuadroTexto 11">
            <a:extLst>
              <a:ext uri="{FF2B5EF4-FFF2-40B4-BE49-F238E27FC236}">
                <a16:creationId xmlns:a16="http://schemas.microsoft.com/office/drawing/2014/main" id="{C8BE2231-0F34-4C17-8AE8-FEF2D9D0FB7C}"/>
              </a:ext>
            </a:extLst>
          </p:cNvPr>
          <p:cNvSpPr txBox="1"/>
          <p:nvPr/>
        </p:nvSpPr>
        <p:spPr>
          <a:xfrm>
            <a:off x="2220687" y="2663189"/>
            <a:ext cx="3679372" cy="2385268"/>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Aún hoy, sigue intercediendo por cada uno de nosotros a través de su intercesión en el Santuario Celestial, como nuestro Sumo Sacerdote</a:t>
            </a:r>
            <a:b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s-ES" sz="1800" b="1" i="0" u="none" strike="noStrike" kern="1200" cap="none" spc="0" normalizeH="0" baseline="0" noProof="0" dirty="0" err="1">
                <a:ln>
                  <a:noFill/>
                </a:ln>
                <a:solidFill>
                  <a:prstClr val="black"/>
                </a:solidFill>
                <a:effectLst/>
                <a:uLnTx/>
                <a:uFillTx/>
                <a:latin typeface="Calibri" panose="020F0502020204030204"/>
                <a:ea typeface="+mn-ea"/>
                <a:cs typeface="+mn-cs"/>
              </a:rPr>
              <a:t>Heb</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 4:14-16; 7:25).</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Jesús es el cumplimiento definitivo de la promesa del pacto que Dios hizo a Abraham.</a:t>
            </a:r>
          </a:p>
        </p:txBody>
      </p:sp>
      <p:pic>
        <p:nvPicPr>
          <p:cNvPr id="20" name="Imagen 19">
            <a:extLst>
              <a:ext uri="{FF2B5EF4-FFF2-40B4-BE49-F238E27FC236}">
                <a16:creationId xmlns:a16="http://schemas.microsoft.com/office/drawing/2014/main" id="{82A41411-C741-4C8F-9108-7F78F3897C7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47564" y="2648675"/>
            <a:ext cx="2029580" cy="15221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a:sp3d>
        </p:spPr>
      </p:pic>
      <p:pic>
        <p:nvPicPr>
          <p:cNvPr id="16" name="Imagen 15">
            <a:extLst>
              <a:ext uri="{FF2B5EF4-FFF2-40B4-BE49-F238E27FC236}">
                <a16:creationId xmlns:a16="http://schemas.microsoft.com/office/drawing/2014/main" id="{14DEE6C7-E874-4882-98BA-ED393D7C7E4B}"/>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103086" y="3585030"/>
            <a:ext cx="1012374" cy="14078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5729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wipe(left)">
                                      <p:cBhvr>
                                        <p:cTn id="33" dur="500"/>
                                        <p:tgtEl>
                                          <p:spTgt spid="8">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5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1250"/>
                            </p:stCondLst>
                            <p:childTnLst>
                              <p:par>
                                <p:cTn id="47" presetID="22" presetClass="entr" presetSubtype="8" fill="hold" grpId="0" nodeType="afterEffect">
                                  <p:stCondLst>
                                    <p:cond delay="0"/>
                                  </p:stCondLst>
                                  <p:childTnLst>
                                    <p:set>
                                      <p:cBhvr>
                                        <p:cTn id="48" dur="1" fill="hold">
                                          <p:stCondLst>
                                            <p:cond delay="0"/>
                                          </p:stCondLst>
                                        </p:cTn>
                                        <p:tgtEl>
                                          <p:spTgt spid="8">
                                            <p:txEl>
                                              <p:pRg st="1" end="1"/>
                                            </p:txEl>
                                          </p:spTgt>
                                        </p:tgtEl>
                                        <p:attrNameLst>
                                          <p:attrName>style.visibility</p:attrName>
                                        </p:attrNameLst>
                                      </p:cBhvr>
                                      <p:to>
                                        <p:strVal val="visible"/>
                                      </p:to>
                                    </p:set>
                                    <p:animEffect transition="in" filter="wipe(left)">
                                      <p:cBhvr>
                                        <p:cTn id="49" dur="500"/>
                                        <p:tgtEl>
                                          <p:spTgt spid="8">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randombar(horizontal)">
                                      <p:cBhvr>
                                        <p:cTn id="54" dur="500"/>
                                        <p:tgtEl>
                                          <p:spTgt spid="4"/>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12">
                                            <p:txEl>
                                              <p:pRg st="0" end="0"/>
                                            </p:txEl>
                                          </p:spTgt>
                                        </p:tgtEl>
                                        <p:attrNameLst>
                                          <p:attrName>style.visibility</p:attrName>
                                        </p:attrNameLst>
                                      </p:cBhvr>
                                      <p:to>
                                        <p:strVal val="visible"/>
                                      </p:to>
                                    </p:set>
                                    <p:animEffect transition="in" filter="wipe(left)">
                                      <p:cBhvr>
                                        <p:cTn id="58" dur="500"/>
                                        <p:tgtEl>
                                          <p:spTgt spid="1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2">
                                            <p:txEl>
                                              <p:pRg st="1" end="1"/>
                                            </p:txEl>
                                          </p:spTgt>
                                        </p:tgtEl>
                                        <p:attrNameLst>
                                          <p:attrName>style.visibility</p:attrName>
                                        </p:attrNameLst>
                                      </p:cBhvr>
                                      <p:to>
                                        <p:strVal val="visible"/>
                                      </p:to>
                                    </p:set>
                                    <p:animEffect transition="in" filter="wipe(left)">
                                      <p:cBhvr>
                                        <p:cTn id="63"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uiExpand="1" build="p"/>
      <p:bldP spid="1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A93A4AD-BA53-4517-BDEE-9CAB91148C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71950" y="0"/>
            <a:ext cx="3672048" cy="5143500"/>
          </a:xfrm>
          <a:prstGeom prst="rect">
            <a:avLst/>
          </a:prstGeom>
        </p:spPr>
      </p:pic>
      <p:sp>
        <p:nvSpPr>
          <p:cNvPr id="3" name="CuadroTexto 2">
            <a:extLst>
              <a:ext uri="{FF2B5EF4-FFF2-40B4-BE49-F238E27FC236}">
                <a16:creationId xmlns:a16="http://schemas.microsoft.com/office/drawing/2014/main" id="{1AC43177-002F-4991-A575-5772DF0CE452}"/>
              </a:ext>
            </a:extLst>
          </p:cNvPr>
          <p:cNvSpPr txBox="1"/>
          <p:nvPr/>
        </p:nvSpPr>
        <p:spPr>
          <a:xfrm>
            <a:off x="5465418" y="46319"/>
            <a:ext cx="3672051"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300" normalizeH="0" baseline="0" noProof="0" dirty="0">
                <a:ln w="12700">
                  <a:solidFill>
                    <a:srgbClr val="E64823"/>
                  </a:solidFill>
                  <a:prstDash val="solid"/>
                </a:ln>
                <a:pattFill prst="ltDnDiag">
                  <a:fgClr>
                    <a:srgbClr val="E64823">
                      <a:lumMod val="60000"/>
                      <a:lumOff val="40000"/>
                    </a:srgbClr>
                  </a:fgClr>
                  <a:bgClr>
                    <a:prstClr val="white"/>
                  </a:bgClr>
                </a:pattFill>
                <a:effectLst/>
                <a:uLnTx/>
                <a:uFillTx/>
                <a:latin typeface="Calibri" panose="020F0502020204030204"/>
                <a:ea typeface="+mn-ea"/>
                <a:cs typeface="+mn-cs"/>
              </a:rPr>
              <a:t>ANUNCIAR</a:t>
            </a:r>
          </a:p>
        </p:txBody>
      </p:sp>
      <p:sp>
        <p:nvSpPr>
          <p:cNvPr id="5" name="CuadroTexto 4">
            <a:extLst>
              <a:ext uri="{FF2B5EF4-FFF2-40B4-BE49-F238E27FC236}">
                <a16:creationId xmlns:a16="http://schemas.microsoft.com/office/drawing/2014/main" id="{AC6A2707-1479-4400-94BA-68CCD7D821BF}"/>
              </a:ext>
            </a:extLst>
          </p:cNvPr>
          <p:cNvSpPr txBox="1"/>
          <p:nvPr/>
        </p:nvSpPr>
        <p:spPr>
          <a:xfrm>
            <a:off x="0" y="79700"/>
            <a:ext cx="5471947" cy="1323439"/>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rPr>
              <a:t>“Guardadlos, pues, y ponedlos por obra; porque esta es vuestra sabiduría y vuestra inteligencia ante los ojos de los pueblos, los cuales oirán todos estos estatutos, y dirán: Ciertamente pueblo sabio y entendido, nación grande es esta” </a:t>
            </a:r>
            <a:r>
              <a:rPr kumimoji="0" lang="es-ES" sz="1400" b="1"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rPr>
              <a:t>(Deuteronomio 4:6)</a:t>
            </a:r>
          </a:p>
        </p:txBody>
      </p:sp>
      <p:sp>
        <p:nvSpPr>
          <p:cNvPr id="6" name="CuadroTexto 5">
            <a:extLst>
              <a:ext uri="{FF2B5EF4-FFF2-40B4-BE49-F238E27FC236}">
                <a16:creationId xmlns:a16="http://schemas.microsoft.com/office/drawing/2014/main" id="{943129DF-406E-469E-8FCD-0D8B128B4CBF}"/>
              </a:ext>
            </a:extLst>
          </p:cNvPr>
          <p:cNvSpPr txBox="1"/>
          <p:nvPr/>
        </p:nvSpPr>
        <p:spPr>
          <a:xfrm>
            <a:off x="111034" y="1450029"/>
            <a:ext cx="5354384" cy="36471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Cuando Dios le hizo las promesas a Abraham, éste ni siquiera tenía un hijo que le heredase. Sin embargo, cuando salieron de Egipto, los descendientes de Abraham ya eran un gran pueblo.</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Dios ratificó su Pacto con este pueblo, y le encomendó una misión concreta: ser un ejemplo para todas las naciones, una luz en las tinieblas (Isaías 60:1-3).</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La intención divina era que la humanidad buscase al Dios de Israel y aceptase al Mesías, al Salvador del mundo.</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“Cristo debía ser levantado ante las naciones, y todos los que lo miraran vivirían” (</a:t>
            </a:r>
            <a:r>
              <a:rPr kumimoji="0" lang="es-ES" sz="1800" b="1" i="0" u="none" strike="noStrike" kern="1200" cap="none" spc="0" normalizeH="0" baseline="0" noProof="0" dirty="0" err="1">
                <a:ln>
                  <a:noFill/>
                </a:ln>
                <a:solidFill>
                  <a:prstClr val="black"/>
                </a:solidFill>
                <a:effectLst/>
                <a:uLnTx/>
                <a:uFillTx/>
                <a:latin typeface="Calibri" panose="020F0502020204030204"/>
                <a:ea typeface="+mn-ea"/>
                <a:cs typeface="+mn-cs"/>
              </a:rPr>
              <a:t>PVGM</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 232).</a:t>
            </a:r>
          </a:p>
        </p:txBody>
      </p:sp>
    </p:spTree>
    <p:extLst>
      <p:ext uri="{BB962C8B-B14F-4D97-AF65-F5344CB8AC3E}">
        <p14:creationId xmlns:p14="http://schemas.microsoft.com/office/powerpoint/2010/main" val="315426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left)">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animEffect transition="in" filter="wipe(left)">
                                      <p:cBhvr>
                                        <p:cTn id="3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303DD31-084E-402E-AD23-5425858ABDC7}"/>
              </a:ext>
            </a:extLst>
          </p:cNvPr>
          <p:cNvSpPr txBox="1"/>
          <p:nvPr/>
        </p:nvSpPr>
        <p:spPr>
          <a:xfrm>
            <a:off x="2197246" y="558501"/>
            <a:ext cx="6857161" cy="2800767"/>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2200" b="0" i="0" u="none" strike="noStrike" kern="1200" cap="none" spc="0" normalizeH="0" baseline="0" noProof="0" dirty="0">
                <a:ln>
                  <a:noFill/>
                </a:ln>
                <a:solidFill>
                  <a:prstClr val="black"/>
                </a:solidFill>
                <a:effectLst/>
                <a:uLnTx/>
                <a:uFillTx/>
                <a:latin typeface="Cooper Black" panose="0208090404030B020404" pitchFamily="18" charset="0"/>
                <a:ea typeface="+mn-ea"/>
                <a:cs typeface="+mn-cs"/>
              </a:rPr>
              <a:t>“Los hijos de Dios son sus representantes en la tierra y él quiere que sean luces en medio de las tinieblas morales de este mundo. Esparcidos por todos los ámbitos de la tierra, en pueblos, ciudades y aldeas, son testigos de Dios, los medios por los cuales él ha de comunicar a un mundo incrédulo el conocimiento de su voluntad y las maravillas de su gracia”</a:t>
            </a:r>
          </a:p>
        </p:txBody>
      </p:sp>
      <p:sp>
        <p:nvSpPr>
          <p:cNvPr id="4" name="CuadroTexto 3">
            <a:extLst>
              <a:ext uri="{FF2B5EF4-FFF2-40B4-BE49-F238E27FC236}">
                <a16:creationId xmlns:a16="http://schemas.microsoft.com/office/drawing/2014/main" id="{4111AA25-458C-493C-AA1D-A0EA992C5B7E}"/>
              </a:ext>
            </a:extLst>
          </p:cNvPr>
          <p:cNvSpPr txBox="1"/>
          <p:nvPr/>
        </p:nvSpPr>
        <p:spPr>
          <a:xfrm>
            <a:off x="5688421" y="3590600"/>
            <a:ext cx="3365986" cy="338554"/>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err="1">
                <a:ln>
                  <a:noFill/>
                </a:ln>
                <a:solidFill>
                  <a:prstClr val="black"/>
                </a:solidFill>
                <a:effectLst/>
                <a:uLnTx/>
                <a:uFillTx/>
                <a:latin typeface="Calibri" panose="020F0502020204030204"/>
                <a:ea typeface="+mn-ea"/>
                <a:cs typeface="+mn-cs"/>
              </a:rPr>
              <a:t>E.G.W</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 (Patriarcas y profetas, pg. 113)</a:t>
            </a:r>
          </a:p>
        </p:txBody>
      </p:sp>
    </p:spTree>
    <p:extLst>
      <p:ext uri="{BB962C8B-B14F-4D97-AF65-F5344CB8AC3E}">
        <p14:creationId xmlns:p14="http://schemas.microsoft.com/office/powerpoint/2010/main" val="366501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8FBD396-DC40-406C-8A7B-45FAC88C7FA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05502" y="148098"/>
            <a:ext cx="1346251" cy="1795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5C9CDE8F-7E0E-4E8E-8509-9DBF42EDCFBB}"/>
              </a:ext>
            </a:extLst>
          </p:cNvPr>
          <p:cNvSpPr txBox="1"/>
          <p:nvPr/>
        </p:nvSpPr>
        <p:spPr>
          <a:xfrm>
            <a:off x="0" y="-147481"/>
            <a:ext cx="5793991"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0" i="0" u="none" strike="noStrike" kern="1200" cap="none" spc="60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ENGRANDECER</a:t>
            </a:r>
          </a:p>
        </p:txBody>
      </p:sp>
      <p:sp>
        <p:nvSpPr>
          <p:cNvPr id="5" name="CuadroTexto 4">
            <a:extLst>
              <a:ext uri="{FF2B5EF4-FFF2-40B4-BE49-F238E27FC236}">
                <a16:creationId xmlns:a16="http://schemas.microsoft.com/office/drawing/2014/main" id="{6E129EE0-C641-4F8A-8AB3-9CFCB723F03F}"/>
              </a:ext>
            </a:extLst>
          </p:cNvPr>
          <p:cNvSpPr txBox="1"/>
          <p:nvPr/>
        </p:nvSpPr>
        <p:spPr>
          <a:xfrm>
            <a:off x="214612" y="625776"/>
            <a:ext cx="5094807" cy="83099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57257D"/>
                </a:solidFill>
                <a:effectLst/>
                <a:uLnTx/>
                <a:uFillTx/>
                <a:latin typeface="Comic Sans MS" panose="030F0702030302020204" pitchFamily="66" charset="0"/>
                <a:ea typeface="+mn-ea"/>
                <a:cs typeface="+mn-cs"/>
              </a:rPr>
              <a:t>“Y haré de ti una nación grande, y te bendeciré, y engrandeceré tu nombre, y serás bendición” </a:t>
            </a:r>
            <a:r>
              <a:rPr kumimoji="0" lang="es-ES" sz="1400" b="1" i="0" u="none" strike="noStrike" kern="1200" cap="none" spc="0" normalizeH="0" baseline="0" noProof="0" dirty="0">
                <a:ln>
                  <a:noFill/>
                </a:ln>
                <a:solidFill>
                  <a:srgbClr val="57257D"/>
                </a:solidFill>
                <a:effectLst/>
                <a:uLnTx/>
                <a:uFillTx/>
                <a:latin typeface="Comic Sans MS" panose="030F0702030302020204" pitchFamily="66" charset="0"/>
                <a:ea typeface="+mn-ea"/>
                <a:cs typeface="+mn-cs"/>
              </a:rPr>
              <a:t>(Génesis 12:2)</a:t>
            </a:r>
          </a:p>
        </p:txBody>
      </p:sp>
      <p:sp>
        <p:nvSpPr>
          <p:cNvPr id="6" name="CuadroTexto 5">
            <a:extLst>
              <a:ext uri="{FF2B5EF4-FFF2-40B4-BE49-F238E27FC236}">
                <a16:creationId xmlns:a16="http://schemas.microsoft.com/office/drawing/2014/main" id="{0C3A4ADA-8056-47F3-A5A2-2D22B054AFB9}"/>
              </a:ext>
            </a:extLst>
          </p:cNvPr>
          <p:cNvSpPr txBox="1"/>
          <p:nvPr/>
        </p:nvSpPr>
        <p:spPr>
          <a:xfrm>
            <a:off x="121645" y="1386848"/>
            <a:ext cx="5477431" cy="183127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En Babel, los hombres quisieron engrandecerse construyendo una torre, pero fueron humillados por Dios (Génesis 11:4, 8).</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Pero Dios tomó a un hombre humilde, Abraham, y lo engrandeció; porque “Dios resiste a los soberbios, y da gracia a los humildes” (Santiago 4:6).</a:t>
            </a:r>
          </a:p>
        </p:txBody>
      </p:sp>
      <p:pic>
        <p:nvPicPr>
          <p:cNvPr id="10" name="Imagen 9">
            <a:extLst>
              <a:ext uri="{FF2B5EF4-FFF2-40B4-BE49-F238E27FC236}">
                <a16:creationId xmlns:a16="http://schemas.microsoft.com/office/drawing/2014/main" id="{DEF44687-892B-4659-9125-D57975FC9BE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86249" y="2084914"/>
            <a:ext cx="1365504" cy="1002792"/>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98A94DC5-BDA3-44D8-A2D7-072E2C144B5D}"/>
              </a:ext>
            </a:extLst>
          </p:cNvPr>
          <p:cNvSpPr txBox="1"/>
          <p:nvPr/>
        </p:nvSpPr>
        <p:spPr>
          <a:xfrm>
            <a:off x="3415657" y="3242660"/>
            <a:ext cx="5728343" cy="1831271"/>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No obstante, la grandeza con que Dios exaltó a Abraham no es la misma grandeza que el mundo entiende como tal.</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 la vista de Dios, la grandeza tiene que ver con el carácter, la fe, la obediencia, la humildad y el amor a los demás. Por lo tanto, no busques tu propia grandeza, deja que sea Dios quien te engrandezca.</a:t>
            </a:r>
          </a:p>
        </p:txBody>
      </p:sp>
      <p:pic>
        <p:nvPicPr>
          <p:cNvPr id="14" name="Imagen 13">
            <a:extLst>
              <a:ext uri="{FF2B5EF4-FFF2-40B4-BE49-F238E27FC236}">
                <a16:creationId xmlns:a16="http://schemas.microsoft.com/office/drawing/2014/main" id="{A6A80F4C-6A2B-4E75-84E9-3CFEDDDA489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1645" y="3218120"/>
            <a:ext cx="3213472" cy="1807578"/>
          </a:xfrm>
          <a:prstGeom prst="rect">
            <a:avLst/>
          </a:prstGeom>
          <a:ln>
            <a:noFill/>
          </a:ln>
          <a:effectLst>
            <a:softEdge rad="112500"/>
          </a:effectLst>
        </p:spPr>
      </p:pic>
      <p:pic>
        <p:nvPicPr>
          <p:cNvPr id="8" name="Imagen 7">
            <a:extLst>
              <a:ext uri="{FF2B5EF4-FFF2-40B4-BE49-F238E27FC236}">
                <a16:creationId xmlns:a16="http://schemas.microsoft.com/office/drawing/2014/main" id="{B4426A81-2159-4927-98D1-22813B7AB9B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58179" y="148098"/>
            <a:ext cx="1856595" cy="2939608"/>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54237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ppt_w</p:attrName>
                                        </p:attrNameLst>
                                      </p:cBhvr>
                                      <p:tavLst>
                                        <p:tav tm="0" fmla="#ppt_w*sin(2.5*pi*$)">
                                          <p:val>
                                            <p:fltVal val="0"/>
                                          </p:val>
                                        </p:tav>
                                        <p:tav tm="100000">
                                          <p:val>
                                            <p:fltVal val="1"/>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left)">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ppt_w</p:attrName>
                                        </p:attrNameLst>
                                      </p:cBhvr>
                                      <p:tavLst>
                                        <p:tav tm="0" fmla="#ppt_w*sin(2.5*pi*$)">
                                          <p:val>
                                            <p:fltVal val="0"/>
                                          </p:val>
                                        </p:tav>
                                        <p:tav tm="100000">
                                          <p:val>
                                            <p:fltVal val="1"/>
                                          </p:val>
                                        </p:tav>
                                      </p:tavLst>
                                    </p:anim>
                                    <p:anim calcmode="lin" valueType="num">
                                      <p:cBhvr>
                                        <p:cTn id="35" dur="500" fill="hold"/>
                                        <p:tgtEl>
                                          <p:spTgt spid="10"/>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Effect transition="in" filter="wipe(left)">
                                      <p:cBhvr>
                                        <p:cTn id="39" dur="500"/>
                                        <p:tgtEl>
                                          <p:spTgt spid="6">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12">
                                            <p:txEl>
                                              <p:pRg st="0" end="0"/>
                                            </p:txEl>
                                          </p:spTgt>
                                        </p:tgtEl>
                                        <p:attrNameLst>
                                          <p:attrName>style.visibility</p:attrName>
                                        </p:attrNameLst>
                                      </p:cBhvr>
                                      <p:to>
                                        <p:strVal val="visible"/>
                                      </p:to>
                                    </p:set>
                                    <p:animEffect transition="in" filter="wipe(left)">
                                      <p:cBhvr>
                                        <p:cTn id="50" dur="500"/>
                                        <p:tgtEl>
                                          <p:spTgt spid="1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randombar(horizontal)">
                                      <p:cBhvr>
                                        <p:cTn id="55" dur="500"/>
                                        <p:tgtEl>
                                          <p:spTgt spid="14"/>
                                        </p:tgtEl>
                                      </p:cBhvr>
                                    </p:animEffect>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12">
                                            <p:txEl>
                                              <p:pRg st="1" end="1"/>
                                            </p:txEl>
                                          </p:spTgt>
                                        </p:tgtEl>
                                        <p:attrNameLst>
                                          <p:attrName>style.visibility</p:attrName>
                                        </p:attrNameLst>
                                      </p:cBhvr>
                                      <p:to>
                                        <p:strVal val="visible"/>
                                      </p:to>
                                    </p:set>
                                    <p:animEffect transition="in" filter="wipe(left)">
                                      <p:cBhvr>
                                        <p:cTn id="59"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1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303DD31-084E-402E-AD23-5425858ABDC7}"/>
              </a:ext>
            </a:extLst>
          </p:cNvPr>
          <p:cNvSpPr txBox="1"/>
          <p:nvPr/>
        </p:nvSpPr>
        <p:spPr>
          <a:xfrm>
            <a:off x="140108" y="569926"/>
            <a:ext cx="8679426" cy="4493538"/>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s-ES" sz="2200" b="0" i="0" u="none" strike="noStrike" kern="1200" cap="none" spc="0" normalizeH="0" baseline="0" noProof="0" dirty="0">
                <a:ln>
                  <a:noFill/>
                </a:ln>
                <a:solidFill>
                  <a:prstClr val="black"/>
                </a:solidFill>
                <a:effectLst/>
                <a:uLnTx/>
                <a:uFillTx/>
                <a:latin typeface="Cooper Black" panose="0208090404030B020404" pitchFamily="18" charset="0"/>
                <a:ea typeface="+mn-ea"/>
                <a:cs typeface="+mn-cs"/>
              </a:rPr>
              <a:t>“¡Qué precioso Salvador es Jesús! Seguridad, auxilio, confianza y paz hay en El. Es el disipador de todas nuestras dudas, la prenda de todas nuestras esperanzas. Cuán precioso es el pensamiento de que realmente podemos llegar a ser participantes de la naturaleza divina, con la que podemos vencer así como Jesús venció. Jesús es la plenitud de nuestras expectativas. Es la melodía de nuestros himnos, la sombra de una gran roca en el desierto. Es el agua viva para el alma sedienta. Es nuestro refugio en la tempestad. Es nuestra justicia, nuestra santificación, nuestra redención. Cuando Cristo es nuestro Salvador personal, anunciaremos las virtudes de Aquel que nos llamó de las tinieblas a su luz admirable”</a:t>
            </a:r>
          </a:p>
        </p:txBody>
      </p:sp>
      <p:sp>
        <p:nvSpPr>
          <p:cNvPr id="4" name="CuadroTexto 3">
            <a:extLst>
              <a:ext uri="{FF2B5EF4-FFF2-40B4-BE49-F238E27FC236}">
                <a16:creationId xmlns:a16="http://schemas.microsoft.com/office/drawing/2014/main" id="{4111AA25-458C-493C-AA1D-A0EA992C5B7E}"/>
              </a:ext>
            </a:extLst>
          </p:cNvPr>
          <p:cNvSpPr txBox="1"/>
          <p:nvPr/>
        </p:nvSpPr>
        <p:spPr>
          <a:xfrm>
            <a:off x="73742" y="80036"/>
            <a:ext cx="7270955"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err="1">
                <a:ln>
                  <a:noFill/>
                </a:ln>
                <a:solidFill>
                  <a:prstClr val="black"/>
                </a:solidFill>
                <a:effectLst/>
                <a:uLnTx/>
                <a:uFillTx/>
                <a:latin typeface="Calibri" panose="020F0502020204030204"/>
                <a:ea typeface="+mn-ea"/>
                <a:cs typeface="+mn-cs"/>
              </a:rPr>
              <a:t>E.G.W</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 (Reflejemos a Jesús, 7 de enero)</a:t>
            </a:r>
          </a:p>
        </p:txBody>
      </p:sp>
    </p:spTree>
    <p:extLst>
      <p:ext uri="{BB962C8B-B14F-4D97-AF65-F5344CB8AC3E}">
        <p14:creationId xmlns:p14="http://schemas.microsoft.com/office/powerpoint/2010/main" val="199135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Amarillo">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379</TotalTime>
  <Words>1073</Words>
  <Application>Microsoft Office PowerPoint</Application>
  <PresentationFormat>Apresentação na tela (16:9)</PresentationFormat>
  <Paragraphs>47</Paragraphs>
  <Slides>9</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9</vt:i4>
      </vt:variant>
    </vt:vector>
  </HeadingPairs>
  <TitlesOfParts>
    <vt:vector size="16" baseType="lpstr">
      <vt:lpstr>Arial</vt:lpstr>
      <vt:lpstr>Calibri Light</vt:lpstr>
      <vt:lpstr>Meiryo</vt:lpstr>
      <vt:lpstr>Cooper Black</vt:lpstr>
      <vt:lpstr>Comic Sans MS</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91</cp:revision>
  <dcterms:created xsi:type="dcterms:W3CDTF">2021-04-11T06:56:33Z</dcterms:created>
  <dcterms:modified xsi:type="dcterms:W3CDTF">2021-04-23T23:32:40Z</dcterms:modified>
</cp:coreProperties>
</file>