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5" r:id="rId8"/>
    <p:sldId id="267" r:id="rId9"/>
    <p:sldId id="263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oper Black" panose="0208090404030B020404" pitchFamily="18" charset="0"/>
      <p:regular r:id="rId21"/>
    </p:embeddedFont>
    <p:embeddedFont>
      <p:font typeface="Meiryo" panose="020B0604030504040204" pitchFamily="34" charset="-128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257D"/>
    <a:srgbClr val="116B69"/>
    <a:srgbClr val="0E2860"/>
    <a:srgbClr val="552579"/>
    <a:srgbClr val="C39BE1"/>
    <a:srgbClr val="E8D9F3"/>
    <a:srgbClr val="AA72D4"/>
    <a:srgbClr val="B8DA80"/>
    <a:srgbClr val="9BCC4E"/>
    <a:srgbClr val="2DBA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329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127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804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915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114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260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060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597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18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396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59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D08F2-CD8D-41DE-ACAA-D7F4F04B1DC1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A58B8-4348-4D15-B29C-5A8990F70F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456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8B6E761-C6DD-4CF2-A323-1E05419C5F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872"/>
          <a:stretch/>
        </p:blipFill>
        <p:spPr>
          <a:xfrm>
            <a:off x="20" y="10"/>
            <a:ext cx="7460291" cy="51434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239536" y="0"/>
            <a:ext cx="3904464" cy="51435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1169" y="0"/>
            <a:ext cx="3782831" cy="51435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022759" y="0"/>
            <a:ext cx="1897293" cy="51435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BCDA5F4-04EA-48EE-8B89-BBC59049BF68}"/>
              </a:ext>
            </a:extLst>
          </p:cNvPr>
          <p:cNvSpPr txBox="1"/>
          <p:nvPr/>
        </p:nvSpPr>
        <p:spPr>
          <a:xfrm>
            <a:off x="6545580" y="4587241"/>
            <a:ext cx="2598420" cy="556250"/>
          </a:xfrm>
          <a:prstGeom prst="rect">
            <a:avLst/>
          </a:prstGeom>
          <a:solidFill>
            <a:srgbClr val="EADEDA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pt-BR" sz="1600" b="1">
                <a:solidFill>
                  <a:srgbClr val="55454A"/>
                </a:solidFill>
              </a:rPr>
              <a:t>Lição 5 para  1 de maio de 2021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2F4D980-CA10-4CC8-8BE9-A11C865A7BD1}"/>
              </a:ext>
            </a:extLst>
          </p:cNvPr>
          <p:cNvSpPr txBox="1"/>
          <p:nvPr/>
        </p:nvSpPr>
        <p:spPr>
          <a:xfrm>
            <a:off x="5667271" y="191092"/>
            <a:ext cx="3496110" cy="370300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s-ES" sz="5400" b="1" dirty="0">
                <a:ln/>
                <a:solidFill>
                  <a:srgbClr val="D49108"/>
                </a:solidFill>
              </a:rPr>
              <a:t>FILHOS</a:t>
            </a:r>
            <a:br>
              <a:rPr lang="es-ES" sz="5400" b="1" dirty="0">
                <a:ln/>
                <a:solidFill>
                  <a:srgbClr val="D49108"/>
                </a:solidFill>
              </a:rPr>
            </a:br>
            <a:r>
              <a:rPr lang="es-ES" sz="5400" b="1" dirty="0">
                <a:ln/>
                <a:solidFill>
                  <a:srgbClr val="D49108"/>
                </a:solidFill>
              </a:rPr>
              <a:t>DA PROMESSA</a:t>
            </a:r>
          </a:p>
        </p:txBody>
      </p:sp>
    </p:spTree>
    <p:extLst>
      <p:ext uri="{BB962C8B-B14F-4D97-AF65-F5344CB8AC3E}">
        <p14:creationId xmlns:p14="http://schemas.microsoft.com/office/powerpoint/2010/main" val="400520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3003CC6-F8CB-4737-96B8-E8D8EE533F4C}"/>
              </a:ext>
            </a:extLst>
          </p:cNvPr>
          <p:cNvSpPr txBox="1"/>
          <p:nvPr/>
        </p:nvSpPr>
        <p:spPr>
          <a:xfrm>
            <a:off x="7166051" y="2802434"/>
            <a:ext cx="19855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BR" sz="2000" b="1" dirty="0"/>
              <a:t>Proteger</a:t>
            </a:r>
          </a:p>
          <a:p>
            <a:pPr>
              <a:spcBef>
                <a:spcPts val="1200"/>
              </a:spcBef>
            </a:pPr>
            <a:r>
              <a:rPr lang="pt-BR" sz="2000" b="1" dirty="0"/>
              <a:t>Abençoar</a:t>
            </a:r>
          </a:p>
          <a:p>
            <a:pPr>
              <a:spcBef>
                <a:spcPts val="1200"/>
              </a:spcBef>
            </a:pPr>
            <a:r>
              <a:rPr lang="pt-BR" sz="2000" b="1" dirty="0"/>
              <a:t>Salvar</a:t>
            </a:r>
          </a:p>
          <a:p>
            <a:pPr>
              <a:spcBef>
                <a:spcPts val="1200"/>
              </a:spcBef>
            </a:pPr>
            <a:r>
              <a:rPr lang="pt-BR" sz="2000" b="1" dirty="0"/>
              <a:t>Anunciar</a:t>
            </a:r>
          </a:p>
          <a:p>
            <a:pPr>
              <a:spcBef>
                <a:spcPts val="1200"/>
              </a:spcBef>
            </a:pPr>
            <a:r>
              <a:rPr lang="pt-BR" sz="2000" b="1" dirty="0"/>
              <a:t>Engrandecer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8E8C5FF-95B9-4285-90F3-27E135C52F2E}"/>
              </a:ext>
            </a:extLst>
          </p:cNvPr>
          <p:cNvSpPr txBox="1"/>
          <p:nvPr/>
        </p:nvSpPr>
        <p:spPr>
          <a:xfrm>
            <a:off x="0" y="32929"/>
            <a:ext cx="719442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"Reúna-me meus santos, que fizeram um pacto comigo com sacrifício" (Salmo 50:5).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Qual é o propósito do pacto? O que Deus quer fazer com aqueles que vêm a Ele em aliança eterna?</a:t>
            </a:r>
          </a:p>
          <a:p>
            <a:pPr>
              <a:spcBef>
                <a:spcPts val="600"/>
              </a:spcBef>
            </a:pPr>
            <a:r>
              <a:rPr lang="pt-BR" sz="2000" b="1" dirty="0"/>
              <a:t>Descobriremos as respostas a essas perguntas estudando o pacto que Deus fez com Abraão.</a:t>
            </a:r>
            <a:endParaRPr lang="es-ES" sz="2000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8C915DE-E4D1-4527-8464-861AD823B9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5371" y="85746"/>
            <a:ext cx="1852409" cy="2567659"/>
          </a:xfrm>
          <a:prstGeom prst="rect">
            <a:avLst/>
          </a:prstGeom>
          <a:ln w="38100" cap="sq">
            <a:solidFill>
              <a:srgbClr val="D65B07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206319E-3145-4A7B-8533-8164C446C4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796" y="2289614"/>
            <a:ext cx="1997196" cy="2688533"/>
          </a:xfrm>
          <a:prstGeom prst="snip2DiagRect">
            <a:avLst>
              <a:gd name="adj1" fmla="val 22415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B78C625-8FFE-4724-BAF4-76404B302A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45" y="2289614"/>
            <a:ext cx="4182472" cy="270132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362D5B7-978C-4A14-AC4B-57C87A7C850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101" y="3317442"/>
            <a:ext cx="431207" cy="29527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7341FE7-4D01-44D4-85CD-FDBB34DBBAC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101" y="4686139"/>
            <a:ext cx="431207" cy="29527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D22CA8E-55E5-4393-AA08-DE59741D9F4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101" y="4229906"/>
            <a:ext cx="431207" cy="29527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CB93F5A-065E-438F-8B7C-3D8F788289B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101" y="3773674"/>
            <a:ext cx="431207" cy="29527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4CF49C7E-9E58-4794-B894-CA1050AFE1B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101" y="2861210"/>
            <a:ext cx="431207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42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B003EC6-8553-40BE-A684-8C2EC08A55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79" r="30798"/>
          <a:stretch/>
        </p:blipFill>
        <p:spPr>
          <a:xfrm flipH="1">
            <a:off x="109915" y="108857"/>
            <a:ext cx="2174090" cy="217765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D7FBB6A-E13A-4D62-8174-9BAC165CE2DD}"/>
              </a:ext>
            </a:extLst>
          </p:cNvPr>
          <p:cNvSpPr txBox="1"/>
          <p:nvPr/>
        </p:nvSpPr>
        <p:spPr>
          <a:xfrm>
            <a:off x="1944914" y="228969"/>
            <a:ext cx="29681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PROTEGER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9D9418A-EF22-49A5-8CCD-E3F8FE443204}"/>
              </a:ext>
            </a:extLst>
          </p:cNvPr>
          <p:cNvSpPr txBox="1"/>
          <p:nvPr/>
        </p:nvSpPr>
        <p:spPr>
          <a:xfrm>
            <a:off x="4913085" y="39929"/>
            <a:ext cx="413551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“Depois destas coisas veio a palavra do SENHOR a Abrão em visão, dizendo: Não temas, Abrão, eu sou o teu escudo, o teu grandíssimo galardão.” </a:t>
            </a:r>
            <a:r>
              <a:rPr lang="pt-BR" sz="14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(Gênesis 15:1)</a:t>
            </a:r>
            <a:endParaRPr lang="pt-BR" sz="1600" b="1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DEEAF7B-718E-495E-B58E-7F38254F6CC0}"/>
              </a:ext>
            </a:extLst>
          </p:cNvPr>
          <p:cNvSpPr txBox="1"/>
          <p:nvPr/>
        </p:nvSpPr>
        <p:spPr>
          <a:xfrm>
            <a:off x="1703070" y="1276641"/>
            <a:ext cx="47019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"Eu sou seu escudo." Deus se apresenta a Abrão pessoalmente. Ele não é "um" escudo, mas “teu" escudo, o escudo de cada um de nós.</a:t>
            </a:r>
            <a:endParaRPr lang="es-ES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137FC52-DC2C-4F70-B80E-D0BA9E2F29EE}"/>
              </a:ext>
            </a:extLst>
          </p:cNvPr>
          <p:cNvSpPr txBox="1"/>
          <p:nvPr/>
        </p:nvSpPr>
        <p:spPr>
          <a:xfrm>
            <a:off x="537029" y="2824558"/>
            <a:ext cx="56347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CBC49"/>
                </a:solidFill>
                <a:effectLst>
                  <a:outerShdw blurRad="38100" dist="38100" dir="2700000" algn="tl">
                    <a:srgbClr val="000000">
                      <a:alpha val="65000"/>
                    </a:srgbClr>
                  </a:outerShdw>
                </a:effectLst>
              </a:rPr>
              <a:t>Proteção física </a:t>
            </a:r>
            <a:r>
              <a:rPr lang="pt-BR" b="1" dirty="0"/>
              <a:t>(Sal. 91:4-7). Deus pode nos livrar de qualquer perigo, embora às vezes Ele possa decidir não fazê-lo.</a:t>
            </a:r>
          </a:p>
          <a:p>
            <a:r>
              <a:rPr lang="pt-BR" b="1" dirty="0">
                <a:solidFill>
                  <a:srgbClr val="B8DA80"/>
                </a:solidFill>
                <a:effectLst>
                  <a:outerShdw blurRad="38100" dist="38100" dir="2700000" algn="tl">
                    <a:srgbClr val="000000">
                      <a:alpha val="65000"/>
                    </a:srgbClr>
                  </a:outerShdw>
                </a:effectLst>
              </a:rPr>
              <a:t>Proteção contra a tentação </a:t>
            </a:r>
            <a:r>
              <a:rPr lang="pt-BR" b="1" dirty="0"/>
              <a:t>(1Co. 10:13). Deus sempre protege da tentação àquele que pede.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C55EFF-85DF-47DB-9835-213B1CB20B3C}"/>
              </a:ext>
            </a:extLst>
          </p:cNvPr>
          <p:cNvSpPr txBox="1"/>
          <p:nvPr/>
        </p:nvSpPr>
        <p:spPr>
          <a:xfrm>
            <a:off x="215535" y="4207261"/>
            <a:ext cx="6076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Se nos protegermos atrás dele, o escudo divino sempre nos protegerá de circunstâncias que poderiam nos impedir de alcançar a salvação.</a:t>
            </a:r>
            <a:endParaRPr lang="es-ES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08D4C09-C2F4-4E6A-A97E-C1EC0EEF9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005" y="1367793"/>
            <a:ext cx="2643594" cy="3675921"/>
          </a:xfrm>
          <a:prstGeom prst="rect">
            <a:avLst/>
          </a:prstGeom>
          <a:ln w="50800">
            <a:solidFill>
              <a:schemeClr val="bg1"/>
            </a:solidFill>
          </a:ln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21AB37B-0C3D-4F92-B228-4EFF0F98223A}"/>
              </a:ext>
            </a:extLst>
          </p:cNvPr>
          <p:cNvSpPr txBox="1"/>
          <p:nvPr/>
        </p:nvSpPr>
        <p:spPr>
          <a:xfrm>
            <a:off x="95401" y="2233545"/>
            <a:ext cx="6196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Outros autores bíblicos também viram Deus como um escudo (</a:t>
            </a:r>
            <a:r>
              <a:rPr lang="pt-BR" b="1" dirty="0" err="1"/>
              <a:t>Dt</a:t>
            </a:r>
            <a:r>
              <a:rPr lang="pt-BR" b="1" dirty="0"/>
              <a:t>. 33:29; 2S. 22:3; Salmo 7:10; 18:30). O que isso implica?</a:t>
            </a:r>
            <a:endParaRPr lang="es-ES" b="1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A1BA29E0-E505-43E3-B2F2-7D23DB0BE29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62" y="3694868"/>
            <a:ext cx="286624" cy="288471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511CBD7F-6267-4844-972C-43C542880AA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62" y="2863244"/>
            <a:ext cx="286624" cy="28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7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 uiExpand="1" build="p"/>
      <p:bldP spid="10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C3F67AD-0098-43C5-A887-C21065DB5A91}"/>
              </a:ext>
            </a:extLst>
          </p:cNvPr>
          <p:cNvSpPr txBox="1"/>
          <p:nvPr/>
        </p:nvSpPr>
        <p:spPr>
          <a:xfrm>
            <a:off x="6539937" y="150634"/>
            <a:ext cx="2604063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s-ES" sz="4000" b="1" dirty="0">
                <a:ln w="0"/>
                <a:gradFill>
                  <a:gsLst>
                    <a:gs pos="0">
                      <a:srgbClr val="552579"/>
                    </a:gs>
                    <a:gs pos="65000">
                      <a:srgbClr val="C39BE1"/>
                    </a:gs>
                    <a:gs pos="100000">
                      <a:srgbClr val="7030A0"/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ABENÇOAR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1415F35-9817-4795-B2F8-32F5EB5F9D6C}"/>
              </a:ext>
            </a:extLst>
          </p:cNvPr>
          <p:cNvSpPr txBox="1"/>
          <p:nvPr/>
        </p:nvSpPr>
        <p:spPr>
          <a:xfrm>
            <a:off x="1847040" y="78064"/>
            <a:ext cx="4931131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pt-BR" sz="16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“E abençoarei os que te abençoarem, e amaldiçoarei os que te amaldiçoarem; e em ti serão benditas todas as famílias da terra.” 								 </a:t>
            </a:r>
            <a:r>
              <a:rPr lang="pt-BR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(Gênesis 12:3)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9EC66E-5E68-4F8A-9D71-8F16473BCED0}"/>
              </a:ext>
            </a:extLst>
          </p:cNvPr>
          <p:cNvSpPr txBox="1"/>
          <p:nvPr/>
        </p:nvSpPr>
        <p:spPr>
          <a:xfrm>
            <a:off x="1807762" y="1129174"/>
            <a:ext cx="473217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Como todas as famílias da terra seriam abençoadas através de Abraão?</a:t>
            </a:r>
          </a:p>
          <a:p>
            <a:pPr>
              <a:spcBef>
                <a:spcPts val="600"/>
              </a:spcBef>
            </a:pPr>
            <a:r>
              <a:rPr lang="pt-BR" b="1" dirty="0"/>
              <a:t>Por um lado, através dos descendentes físicos de Abraão o mundo conheceria o Plano de Redenção.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5AB8AA-8B80-4689-9694-3A794D4C2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761" y="1033314"/>
            <a:ext cx="2451701" cy="18433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E16EA98-4902-41B6-82CD-4DF2538CF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4104" y="2962573"/>
            <a:ext cx="3545358" cy="20496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233C971-F1E0-4421-83C9-541310FBF8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083" y="67398"/>
            <a:ext cx="1596375" cy="256694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6ABA6B6C-A5F7-4C3D-8D08-732DF09253BF}"/>
              </a:ext>
            </a:extLst>
          </p:cNvPr>
          <p:cNvSpPr txBox="1"/>
          <p:nvPr/>
        </p:nvSpPr>
        <p:spPr>
          <a:xfrm>
            <a:off x="94538" y="2664890"/>
            <a:ext cx="534106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Mas a bênção completa viria através de "sua semente", ou seja, a semente de Abraão (Gênesis 28:14).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Paulo esclarece que a semente prometida refere-se especificamente a Jesus Cristo (Gálatas 3:16).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O próprio Redentor torna-se o meio pelo qual os compromissos da Aliança e todas as suas outras promessas são cumpridas.</a:t>
            </a:r>
            <a:endParaRPr lang="es-ES" b="1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0C072B9-7C5F-4E44-AFB0-42614ABCC8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328" y="1523235"/>
            <a:ext cx="1321644" cy="86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5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uiExpand="1" build="p"/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8496996-0571-4381-9CF5-1B3FD5AA6F3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08" y="76049"/>
            <a:ext cx="1690249" cy="1258608"/>
          </a:xfrm>
          <a:prstGeom prst="round2DiagRect">
            <a:avLst>
              <a:gd name="adj1" fmla="val 0"/>
              <a:gd name="adj2" fmla="val 16145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00BDABE-68E6-4220-B804-03151BAF20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8166" y="76048"/>
            <a:ext cx="1060826" cy="1258607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D52665D-1A3A-4419-A56A-F0F3B86BC1EF}"/>
              </a:ext>
            </a:extLst>
          </p:cNvPr>
          <p:cNvSpPr txBox="1"/>
          <p:nvPr/>
        </p:nvSpPr>
        <p:spPr>
          <a:xfrm>
            <a:off x="0" y="-79827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FF00">
                      <a:alpha val="90000"/>
                    </a:srgbClr>
                  </a:glow>
                  <a:reflection blurRad="6350" stA="55000" endA="300" endPos="45500" dir="5400000" sy="-100000" algn="bl" rotWithShape="0"/>
                </a:effectLst>
              </a:rPr>
              <a:t>SALVAR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EAEE8DD-1B70-474F-B4A1-D44E034737C2}"/>
              </a:ext>
            </a:extLst>
          </p:cNvPr>
          <p:cNvSpPr txBox="1"/>
          <p:nvPr/>
        </p:nvSpPr>
        <p:spPr>
          <a:xfrm>
            <a:off x="1840410" y="750638"/>
            <a:ext cx="60872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>
                <a:solidFill>
                  <a:srgbClr val="002060"/>
                </a:solidFill>
                <a:latin typeface="Comic Sans MS" panose="030F0702030302020204" pitchFamily="66" charset="0"/>
              </a:rPr>
              <a:t>“Mas graças a Deus que nos dá a vitória por nosso Senhor Jesus Cristo.” </a:t>
            </a:r>
            <a:r>
              <a:rPr lang="pt-BR" sz="1400" b="1">
                <a:solidFill>
                  <a:srgbClr val="002060"/>
                </a:solidFill>
                <a:latin typeface="Comic Sans MS" panose="030F0702030302020204" pitchFamily="66" charset="0"/>
              </a:rPr>
              <a:t>(1 Coríntios 15:57)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6EE3BE7-CB3E-430B-9AF7-42277CE9A73E}"/>
              </a:ext>
            </a:extLst>
          </p:cNvPr>
          <p:cNvSpPr txBox="1"/>
          <p:nvPr/>
        </p:nvSpPr>
        <p:spPr>
          <a:xfrm>
            <a:off x="195942" y="1361295"/>
            <a:ext cx="88754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Em um mundo dominado pelo pecado e pelo mal, nossa única segurança de alcançar um mundo melhor é refugiar-se no Escudo, e confiar na "semente".</a:t>
            </a:r>
          </a:p>
          <a:p>
            <a:pPr>
              <a:spcBef>
                <a:spcPts val="600"/>
              </a:spcBef>
            </a:pPr>
            <a:r>
              <a:rPr lang="pt-BR" b="1" dirty="0"/>
              <a:t>O que era impossível para nós (pagar o preço pelos nossos pecados [Sal. 49:8]), Jesus tornou possível com sua morte e ressurreição.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C3E963-8484-4BA7-88A3-D0BACB77C5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9886" y="2508513"/>
            <a:ext cx="3091544" cy="243376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8BE2231-0F34-4C17-8AE8-FEF2D9D0FB7C}"/>
              </a:ext>
            </a:extLst>
          </p:cNvPr>
          <p:cNvSpPr txBox="1"/>
          <p:nvPr/>
        </p:nvSpPr>
        <p:spPr>
          <a:xfrm>
            <a:off x="2220687" y="2663189"/>
            <a:ext cx="3679372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Ainda hoje, ele continua a interceder por cada um de nós através de sua intercessão no Santuário Celestial, como nosso Sumo Sacerdote</a:t>
            </a:r>
            <a:br>
              <a:rPr lang="pt-BR" b="1" dirty="0"/>
            </a:br>
            <a:r>
              <a:rPr lang="pt-BR" b="1" dirty="0"/>
              <a:t>(</a:t>
            </a:r>
            <a:r>
              <a:rPr lang="pt-BR" b="1" dirty="0" err="1"/>
              <a:t>Heb</a:t>
            </a:r>
            <a:r>
              <a:rPr lang="pt-BR" b="1" dirty="0"/>
              <a:t>. 4:14-16; 7:25).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Jesus é o cumprimento definitivo da promessa de pacto de Deus com  Abraão.</a:t>
            </a:r>
            <a:endParaRPr lang="es-ES" b="1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82A41411-C741-4C8F-9108-7F78F3897C7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4" y="2648675"/>
            <a:ext cx="2029580" cy="15221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4DEE6C7-E874-4882-98BA-ED393D7C7E4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3086" y="3585030"/>
            <a:ext cx="1012374" cy="14078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572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 uiExpand="1" build="p"/>
      <p:bldP spid="1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A93A4AD-BA53-4517-BDEE-9CAB91148C9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1950" y="0"/>
            <a:ext cx="3672048" cy="51435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C43177-002F-4991-A575-5772DF0CE452}"/>
              </a:ext>
            </a:extLst>
          </p:cNvPr>
          <p:cNvSpPr txBox="1"/>
          <p:nvPr/>
        </p:nvSpPr>
        <p:spPr>
          <a:xfrm>
            <a:off x="5465418" y="46319"/>
            <a:ext cx="36720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spc="30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ANUNCIAR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C6A2707-1479-4400-94BA-68CCD7D821BF}"/>
              </a:ext>
            </a:extLst>
          </p:cNvPr>
          <p:cNvSpPr txBox="1"/>
          <p:nvPr/>
        </p:nvSpPr>
        <p:spPr>
          <a:xfrm>
            <a:off x="0" y="79700"/>
            <a:ext cx="5471947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pt-BR" sz="1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“Guardai-os pois, e cumpri-os, porque isso será a vossa sabedoria e o vosso entendimento perante os olhos dos povos, que ouvirão todos estes estatutos, e dirão: Este grande povo é nação sábia e entendida.” </a:t>
            </a:r>
            <a:r>
              <a:rPr lang="pt-BR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(Deuteronômio 4:6)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43129DF-406E-469E-8FCD-0D8B128B4CBF}"/>
              </a:ext>
            </a:extLst>
          </p:cNvPr>
          <p:cNvSpPr txBox="1"/>
          <p:nvPr/>
        </p:nvSpPr>
        <p:spPr>
          <a:xfrm>
            <a:off x="111034" y="1450029"/>
            <a:ext cx="535438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Quando Deus fez as promessas a Abraão, Abraão nem sequer tinha um filho para herdar dele. No entanto, quando deixaram o Egito, os descendentes de Abraão já eram um grande povo.</a:t>
            </a:r>
          </a:p>
          <a:p>
            <a:pPr>
              <a:spcBef>
                <a:spcPts val="600"/>
              </a:spcBef>
            </a:pPr>
            <a:r>
              <a:rPr lang="pt-BR" b="1" dirty="0"/>
              <a:t>Deus ratificou sua Aliança com este povo, e confiou-lhe uma missão concreta: ser um exemplo para todas as nações, uma luz na escuridão (Isaías 60:1-3).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A intenção divina era que a humanidade procurasse o Deus de Israel e aceitasse o Messias, o Salvador do mundo.</a:t>
            </a:r>
          </a:p>
          <a:p>
            <a:pPr>
              <a:spcBef>
                <a:spcPts val="600"/>
              </a:spcBef>
            </a:pPr>
            <a:r>
              <a:rPr lang="pt-BR" b="1" dirty="0"/>
              <a:t>"Cristo deveria ser levantado diante das nações, e todos os que olhassem à ele viveriam" (PJ 232).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15426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303DD31-084E-402E-AD23-5425858ABDC7}"/>
              </a:ext>
            </a:extLst>
          </p:cNvPr>
          <p:cNvSpPr txBox="1"/>
          <p:nvPr/>
        </p:nvSpPr>
        <p:spPr>
          <a:xfrm>
            <a:off x="2197246" y="558501"/>
            <a:ext cx="685716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200" dirty="0">
                <a:latin typeface="Cooper Black" panose="0208090404030B020404" pitchFamily="18" charset="0"/>
              </a:rPr>
              <a:t>“</a:t>
            </a:r>
            <a:r>
              <a:rPr lang="pt-BR" sz="2200" dirty="0">
                <a:latin typeface="Cooper Black" panose="0208090404030B020404" pitchFamily="18" charset="0"/>
              </a:rPr>
              <a:t>O povo de Deus são os seus representantes na Terra, e é Seu desígnio que sejam luzes nas trevas morais deste mundo. Espalhados por todo o país, nas cidades, vilas e aldeias, são eles como testemunhas de Deus, os condutos pelos quais Ele comunicará a um mundo incrédulo o conhecimento de Sua vontade e como maravilhas de Sua graça</a:t>
            </a:r>
            <a:r>
              <a:rPr lang="es-ES" sz="2200" dirty="0">
                <a:latin typeface="Cooper Black" panose="0208090404030B020404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11AA25-458C-493C-AA1D-A0EA992C5B7E}"/>
              </a:ext>
            </a:extLst>
          </p:cNvPr>
          <p:cNvSpPr txBox="1"/>
          <p:nvPr/>
        </p:nvSpPr>
        <p:spPr>
          <a:xfrm>
            <a:off x="5787807" y="3590600"/>
            <a:ext cx="3266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 err="1"/>
              <a:t>E.G.W</a:t>
            </a:r>
            <a:r>
              <a:rPr lang="es-ES" sz="1600" b="1" dirty="0"/>
              <a:t>. (Patriarcas e profetas, pg. 87)</a:t>
            </a:r>
          </a:p>
        </p:txBody>
      </p:sp>
    </p:spTree>
    <p:extLst>
      <p:ext uri="{BB962C8B-B14F-4D97-AF65-F5344CB8AC3E}">
        <p14:creationId xmlns:p14="http://schemas.microsoft.com/office/powerpoint/2010/main" val="366501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8FBD396-DC40-406C-8A7B-45FAC88C7FA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5502" y="148098"/>
            <a:ext cx="1346251" cy="1795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C9CDE8F-7E0E-4E8E-8509-9DBF42EDCFBB}"/>
              </a:ext>
            </a:extLst>
          </p:cNvPr>
          <p:cNvSpPr txBox="1"/>
          <p:nvPr/>
        </p:nvSpPr>
        <p:spPr>
          <a:xfrm>
            <a:off x="0" y="-147481"/>
            <a:ext cx="57939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spc="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ENGRANDECER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E129EE0-C641-4F8A-8AB3-9CFCB723F03F}"/>
              </a:ext>
            </a:extLst>
          </p:cNvPr>
          <p:cNvSpPr txBox="1"/>
          <p:nvPr/>
        </p:nvSpPr>
        <p:spPr>
          <a:xfrm>
            <a:off x="214612" y="625776"/>
            <a:ext cx="5094807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sz="1600" b="1" dirty="0">
                <a:solidFill>
                  <a:srgbClr val="57257D"/>
                </a:solidFill>
                <a:latin typeface="Comic Sans MS" panose="030F0702030302020204" pitchFamily="66" charset="0"/>
              </a:rPr>
              <a:t>“E far-te-ei uma grande nação, e abençoar-te-ei e engrandecerei o teu nome; e tu serás uma bênção.” </a:t>
            </a:r>
            <a:r>
              <a:rPr lang="pt-BR" sz="1400" b="1" dirty="0">
                <a:solidFill>
                  <a:srgbClr val="57257D"/>
                </a:solidFill>
                <a:latin typeface="Comic Sans MS" panose="030F0702030302020204" pitchFamily="66" charset="0"/>
              </a:rPr>
              <a:t>(Gênesis 12:2)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C3A4ADA-8056-47F3-A5A2-2D22B054AFB9}"/>
              </a:ext>
            </a:extLst>
          </p:cNvPr>
          <p:cNvSpPr txBox="1"/>
          <p:nvPr/>
        </p:nvSpPr>
        <p:spPr>
          <a:xfrm>
            <a:off x="121645" y="1386848"/>
            <a:ext cx="547743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Em Babel, os homens queriam engrandecer-se construindo uma torre, mas foram humilhados por Deus (Gênesis 11:4, 8).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Mas Deus pegou um homem humilde, Abraão, e o engrandeceu; para "Deus resiste aos orgulhosos, e dá graça aos humildes" (Tiago 4:6).</a:t>
            </a:r>
            <a:endParaRPr lang="es-ES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EF44687-892B-4659-9125-D57975FC9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249" y="2084914"/>
            <a:ext cx="1365504" cy="100279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8A94DC5-BDA3-44D8-A2D7-072E2C144B5D}"/>
              </a:ext>
            </a:extLst>
          </p:cNvPr>
          <p:cNvSpPr txBox="1"/>
          <p:nvPr/>
        </p:nvSpPr>
        <p:spPr>
          <a:xfrm>
            <a:off x="3415657" y="3242660"/>
            <a:ext cx="5728343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No entanto, a grandeza com que Deus exaltou Abraão não é a mesma grandeza que o mundo entende como tal.</a:t>
            </a:r>
          </a:p>
          <a:p>
            <a:pPr>
              <a:spcBef>
                <a:spcPts val="600"/>
              </a:spcBef>
            </a:pPr>
            <a:r>
              <a:rPr lang="pt-BR" b="1" dirty="0"/>
              <a:t>À vista de Deus, a grandeza tem a ver com caráter, fé, obediência, humildade e amor pelos outros. Portanto, não busque sua própria grandeza, deixe que seja Deus o engrandeça.</a:t>
            </a:r>
            <a:endParaRPr lang="es-ES" b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6A80F4C-6A2B-4E75-84E9-3CFEDDDA48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45" y="3218120"/>
            <a:ext cx="3213472" cy="1807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4426A81-2159-4927-98D1-22813B7AB9B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179" y="148098"/>
            <a:ext cx="1856595" cy="293960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423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uiExpand="1" build="p"/>
      <p:bldP spid="1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303DD31-084E-402E-AD23-5425858ABDC7}"/>
              </a:ext>
            </a:extLst>
          </p:cNvPr>
          <p:cNvSpPr txBox="1"/>
          <p:nvPr/>
        </p:nvSpPr>
        <p:spPr>
          <a:xfrm>
            <a:off x="140108" y="569926"/>
            <a:ext cx="8679426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200" dirty="0">
                <a:latin typeface="Cooper Black" panose="0208090404030B020404" pitchFamily="18" charset="0"/>
              </a:rPr>
              <a:t>“Jesus, precioso Salvador! Certeza, solicitude, segurança e paz, se acham todas </a:t>
            </a:r>
            <a:r>
              <a:rPr lang="pt-BR" sz="2200" dirty="0" err="1">
                <a:latin typeface="Cooper Black" panose="0208090404030B020404" pitchFamily="18" charset="0"/>
              </a:rPr>
              <a:t>nEle</a:t>
            </a:r>
            <a:r>
              <a:rPr lang="pt-BR" sz="2200" dirty="0">
                <a:latin typeface="Cooper Black" panose="0208090404030B020404" pitchFamily="18" charset="0"/>
              </a:rPr>
              <a:t>. Ele dissipa todas as nossas dúvidas, o penhor de todas as nossas esperanças. Quão precioso é o pensamento de que podemos tornar-nos participantes da natureza divina, e assim vencer como Cristo venceu! Jesus é a plenitude de nossas expectativas. Ele é a melodia de nossos cânticos, a sombra de uma grande rocha em terra ressecada. Ele é a água viva para a alma sedenta. É o nosso refúgio em meio à tempestade. É a nossa justiça, nossa santificação, nossa redenção. Quando Cristo Se torna nosso Salvador pessoal, exibimos os louvores </a:t>
            </a:r>
            <a:r>
              <a:rPr lang="pt-BR" sz="2200" dirty="0" err="1">
                <a:latin typeface="Cooper Black" panose="0208090404030B020404" pitchFamily="18" charset="0"/>
              </a:rPr>
              <a:t>dAquele</a:t>
            </a:r>
            <a:r>
              <a:rPr lang="pt-BR" sz="2200" dirty="0">
                <a:latin typeface="Cooper Black" panose="0208090404030B020404" pitchFamily="18" charset="0"/>
              </a:rPr>
              <a:t> que nos chamou das trevas para a Sua maravilhosa luz</a:t>
            </a:r>
            <a:r>
              <a:rPr lang="es-ES" sz="2200" dirty="0">
                <a:latin typeface="Cooper Black" panose="0208090404030B020404" pitchFamily="18" charset="0"/>
              </a:rPr>
              <a:t>”.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11AA25-458C-493C-AA1D-A0EA992C5B7E}"/>
              </a:ext>
            </a:extLst>
          </p:cNvPr>
          <p:cNvSpPr txBox="1"/>
          <p:nvPr/>
        </p:nvSpPr>
        <p:spPr>
          <a:xfrm>
            <a:off x="73742" y="80036"/>
            <a:ext cx="72709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/>
              <a:t>E.G.W. (Refletindo a Cristo, 7 de janeiro)</a:t>
            </a:r>
          </a:p>
        </p:txBody>
      </p:sp>
    </p:spTree>
    <p:extLst>
      <p:ext uri="{BB962C8B-B14F-4D97-AF65-F5344CB8AC3E}">
        <p14:creationId xmlns:p14="http://schemas.microsoft.com/office/powerpoint/2010/main" val="199135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Amarillo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</TotalTime>
  <Words>1013</Words>
  <Application>Microsoft Office PowerPoint</Application>
  <PresentationFormat>Apresentação na tela (16:9)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Arial</vt:lpstr>
      <vt:lpstr>Calibri Light</vt:lpstr>
      <vt:lpstr>Meiryo</vt:lpstr>
      <vt:lpstr>Cooper Black</vt:lpstr>
      <vt:lpstr>Comic Sans MS</vt:lpstr>
      <vt:lpstr>Calibri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76</cp:revision>
  <dcterms:created xsi:type="dcterms:W3CDTF">2021-04-11T06:56:33Z</dcterms:created>
  <dcterms:modified xsi:type="dcterms:W3CDTF">2021-04-23T23:35:13Z</dcterms:modified>
</cp:coreProperties>
</file>