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5" r:id="rId8"/>
    <p:sldId id="293" r:id="rId9"/>
    <p:sldId id="267" r:id="rId10"/>
    <p:sldId id="270" r:id="rId11"/>
    <p:sldId id="266" r:id="rId12"/>
    <p:sldId id="294" r:id="rId13"/>
    <p:sldId id="274" r:id="rId14"/>
    <p:sldId id="306" r:id="rId15"/>
    <p:sldId id="303" r:id="rId16"/>
    <p:sldId id="307" r:id="rId17"/>
    <p:sldId id="304" r:id="rId18"/>
    <p:sldId id="308" r:id="rId19"/>
    <p:sldId id="268" r:id="rId20"/>
    <p:sldId id="295" r:id="rId21"/>
    <p:sldId id="271" r:id="rId22"/>
    <p:sldId id="269" r:id="rId23"/>
    <p:sldId id="296" r:id="rId24"/>
    <p:sldId id="272" r:id="rId25"/>
    <p:sldId id="309" r:id="rId26"/>
    <p:sldId id="277" r:id="rId27"/>
    <p:sldId id="276" r:id="rId28"/>
    <p:sldId id="275" r:id="rId29"/>
    <p:sldId id="310" r:id="rId30"/>
    <p:sldId id="273" r:id="rId31"/>
    <p:sldId id="311" r:id="rId32"/>
    <p:sldId id="312" r:id="rId33"/>
    <p:sldId id="292" r:id="rId34"/>
    <p:sldId id="291" r:id="rId3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779B13-C9C1-4840-BF42-3C1D4F446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00AE5E-13A6-46FC-852C-5EA041F52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FB1383-FBE7-468C-9FC2-8EB77D18A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30/04/2021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180F5D-EEC2-4FE0-8AE9-B56F71F65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143B8E-4189-4717-A82E-F58955D13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4860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62CD5F-7F17-45F2-900B-022E4FD5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A3C13D-A199-44CF-934F-AFA968DD0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F118AE-AA41-402B-BE62-D00859AE3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30/04/2021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438907-44AD-4642-B431-B405F0113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D2520C-F0D9-4A0D-B2AD-CDB40EA64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025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C7F3A6-B28D-43A6-8335-AA2DE3321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D5F4E5-8113-483F-BAC8-E32F62E39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BCE059-73CE-497A-A89C-6A55852C3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30/04/2021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79C447-1DD3-4B65-98BD-8A02EB8CC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0A8C29-C7A3-452B-852F-0DCBA84D8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7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43094-CDFA-4F9B-8823-8425AF5A2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DF25C-9DFE-4624-A8D4-5B5CA28D49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1876892-EB87-4912-A923-E9F121C35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E9CE78-D9A8-4C7E-AC61-EE70FADE6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30/04/2021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BCA380-785A-48F3-A949-B41BDB16E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252FFF-3427-4A41-BF7D-506D36FF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28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CB6A76-922D-403A-976A-B758F3965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FC4214-4744-444F-A362-0674D66EB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E215760-9024-4B13-BFFA-A6A06179F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33C9DFC-0B13-4CEC-A87A-9E60E583C6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1EFA6DA-FDA5-4566-AB44-4A70E2A00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FA33DE5-6BF8-40A9-BC80-465CF8ED0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30/04/2021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6F7E889-41D7-4669-802E-B144E59EB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4E34200-38D9-4A38-89C2-EF4DDC77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867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12F8A-641A-457C-B944-FDD1E6EB5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3BC083A-83F5-4BED-80D1-F751BC50D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30/04/2021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EB2A32-E77A-49D2-B3ED-762619823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3DC50AE-025A-4886-983E-22FCDBA87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880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24FEB2F-12E5-4D04-A699-51AB637CF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30/04/2021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5092280-3B87-481E-9D9E-FA3CDA2A9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4ADF7B-54A9-4AC7-AE93-7E872F7B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860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42189-BD40-4F7E-AF6D-065C72A2D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B28C37-8E13-4979-94E5-194CC2993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2E873FA-11F2-47B5-BE8B-475E2BD88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3A7805-47BB-437C-87B1-DA135B03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30/04/2021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E2794A-97DE-4BB1-8FBE-16BE3E974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7DAF97-B37C-4C3C-9B59-CA091166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42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69CD72-542D-4427-8CEA-74FDB7562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402F03A-70BA-465E-9F8D-307D601FE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E79C09-6CA1-432C-A181-DA2B2EB9F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63E50D-9909-4351-B78E-D3AC4EE1B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30/04/2021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6165F3-FFCC-4B37-AB20-AA71CE57F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F8FF0DB-CB82-48F7-B641-3CF6F2CEB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46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20A4C-36C9-4F66-BA8F-E3725B6DD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5A78245-755B-4752-9DAB-AC2E7CDA33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C912C6-6E7E-48F9-806D-5CDDA34D4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30/04/2021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EAA4F7-7F99-4669-80EF-F4607BFF7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3C30CA-A8FA-49C8-BE75-95847BC0A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80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BABB836-4D0B-444B-9E2B-C4846EEFC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24EC968-20FE-4CC2-B2F7-B014AE33C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3E9A82-8643-4E0F-AA61-EF6B38AC0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30/04/2021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9DACB2-B984-4622-B3FC-60B2DC93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7F3A44-58BA-4A1F-96F3-7C5457F6D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727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5612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D8E8189-5953-4633-AF17-5432A8952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2DDA7C-9307-4A5C-950E-9A1DFF565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438E34-83C5-4675-A3B8-7AAD8F29B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4C91F-F66D-43C1-8C51-B26898623E3E}" type="datetimeFigureOut">
              <a:rPr lang="pt-BR" smtClean="0"/>
              <a:t>30/04/2021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B16016-F364-486A-B8CC-A23EB1041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019E85-9456-47CE-97D8-7F6CD1670B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698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1ADCD-53DB-49F4-A785-4139D64BB2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99EEC3-2F4F-43C9-9538-F5AA281140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6851C92A-DE04-4A4B-BA3C-72FEB4438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7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93F048-F061-4183-8820-2D5511E13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" name="Imagem 10" descr="Uma imagem contendo Site&#10;&#10;Descrição gerada automaticamente">
            <a:extLst>
              <a:ext uri="{FF2B5EF4-FFF2-40B4-BE49-F238E27FC236}">
                <a16:creationId xmlns:a16="http://schemas.microsoft.com/office/drawing/2014/main" id="{0EAA9021-CB86-4169-9E68-1D9111E06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ítulo 9">
            <a:extLst>
              <a:ext uri="{FF2B5EF4-FFF2-40B4-BE49-F238E27FC236}">
                <a16:creationId xmlns:a16="http://schemas.microsoft.com/office/drawing/2014/main" id="{27804283-A92A-4D44-B577-54C2564F9B67}"/>
              </a:ext>
            </a:extLst>
          </p:cNvPr>
          <p:cNvSpPr txBox="1">
            <a:spLocks/>
          </p:cNvSpPr>
          <p:nvPr/>
        </p:nvSpPr>
        <p:spPr>
          <a:xfrm>
            <a:off x="1033780" y="521493"/>
            <a:ext cx="3629025" cy="1012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8000" b="1" dirty="0">
                <a:latin typeface="Trebuchet MS" panose="020B0603020202020204" pitchFamily="34" charset="0"/>
              </a:rPr>
              <a:t>Lição 5</a:t>
            </a:r>
          </a:p>
        </p:txBody>
      </p:sp>
      <p:sp>
        <p:nvSpPr>
          <p:cNvPr id="13" name="Título 9">
            <a:extLst>
              <a:ext uri="{FF2B5EF4-FFF2-40B4-BE49-F238E27FC236}">
                <a16:creationId xmlns:a16="http://schemas.microsoft.com/office/drawing/2014/main" id="{E927BD9B-6F69-4049-B9AB-CFA7EC671BBB}"/>
              </a:ext>
            </a:extLst>
          </p:cNvPr>
          <p:cNvSpPr txBox="1">
            <a:spLocks/>
          </p:cNvSpPr>
          <p:nvPr/>
        </p:nvSpPr>
        <p:spPr>
          <a:xfrm>
            <a:off x="5280638" y="1196857"/>
            <a:ext cx="6690995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Filhos da promessa</a:t>
            </a:r>
          </a:p>
        </p:txBody>
      </p:sp>
      <p:sp>
        <p:nvSpPr>
          <p:cNvPr id="14" name="Subtítulo 10">
            <a:extLst>
              <a:ext uri="{FF2B5EF4-FFF2-40B4-BE49-F238E27FC236}">
                <a16:creationId xmlns:a16="http://schemas.microsoft.com/office/drawing/2014/main" id="{8FD3139E-D6FC-472A-B424-902F3F001C12}"/>
              </a:ext>
            </a:extLst>
          </p:cNvPr>
          <p:cNvSpPr txBox="1">
            <a:spLocks/>
          </p:cNvSpPr>
          <p:nvPr/>
        </p:nvSpPr>
        <p:spPr>
          <a:xfrm>
            <a:off x="5715001" y="4236440"/>
            <a:ext cx="6256632" cy="78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dirty="0">
                <a:latin typeface="Trebuchet MS" panose="020B0603020202020204" pitchFamily="34" charset="0"/>
              </a:rPr>
              <a:t>“E eis que estou com vocês todos os dias até o fim dos tempos” (</a:t>
            </a:r>
            <a:r>
              <a:rPr lang="pt-BR" sz="1800" dirty="0" err="1">
                <a:latin typeface="Trebuchet MS" panose="020B0603020202020204" pitchFamily="34" charset="0"/>
              </a:rPr>
              <a:t>Mt</a:t>
            </a:r>
            <a:r>
              <a:rPr lang="pt-BR" sz="1800" dirty="0">
                <a:latin typeface="Trebuchet MS" panose="020B0603020202020204" pitchFamily="34" charset="0"/>
              </a:rPr>
              <a:t> 28:20).</a:t>
            </a:r>
            <a:endParaRPr lang="pt-BR" sz="45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400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comida&#10;&#10;Descrição gerada automaticamente">
            <a:extLst>
              <a:ext uri="{FF2B5EF4-FFF2-40B4-BE49-F238E27FC236}">
                <a16:creationId xmlns:a16="http://schemas.microsoft.com/office/drawing/2014/main" id="{68AB662C-04C5-4C38-9556-DFDA09715E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6AC1991-8FE2-454A-BF2D-514A99363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984" y="1992894"/>
            <a:ext cx="6362700" cy="431482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dirty="0">
                <a:latin typeface="Trebuchet MS" panose="020B0603020202020204" pitchFamily="34" charset="0"/>
              </a:rPr>
              <a:t>Por que o Senhor Se referiu a Si mesmo como escudo de Abraão? Como “todas as famílias da Terra” seriam abençoadas por meio de Abraão? Qual é a maior de todas as promessas da aliança?</a:t>
            </a:r>
          </a:p>
        </p:txBody>
      </p:sp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BA94F727-99E0-4D8C-BB1D-54464A38D88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1" y="1271587"/>
            <a:ext cx="4371975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03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776" y="2463183"/>
            <a:ext cx="6654800" cy="652780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O seu escudo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A promessa do Messias (1)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A promessa do Messias (2)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Uma grande e poderosa nação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Engrandecerei o seu nome</a:t>
            </a:r>
          </a:p>
          <a:p>
            <a:pPr marL="514350" indent="-514350" algn="just">
              <a:buFont typeface="+mj-lt"/>
              <a:buAutoNum type="arabicPeriod"/>
            </a:pPr>
            <a:endParaRPr lang="pt-BR" sz="3600" dirty="0">
              <a:latin typeface="Trebuchet MS" panose="020B0603020202020204" pitchFamily="34" charset="0"/>
            </a:endParaRPr>
          </a:p>
        </p:txBody>
      </p:sp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731889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2626338" y="-488642"/>
            <a:ext cx="8003562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Temas da Semana</a:t>
            </a:r>
          </a:p>
        </p:txBody>
      </p:sp>
    </p:spTree>
    <p:extLst>
      <p:ext uri="{BB962C8B-B14F-4D97-AF65-F5344CB8AC3E}">
        <p14:creationId xmlns:p14="http://schemas.microsoft.com/office/powerpoint/2010/main" val="116893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2641600" y="2292658"/>
            <a:ext cx="9283700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O seu escudo</a:t>
            </a:r>
          </a:p>
        </p:txBody>
      </p:sp>
    </p:spTree>
    <p:extLst>
      <p:ext uri="{BB962C8B-B14F-4D97-AF65-F5344CB8AC3E}">
        <p14:creationId xmlns:p14="http://schemas.microsoft.com/office/powerpoint/2010/main" val="2680640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241" y="1160448"/>
            <a:ext cx="5522887" cy="65278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sz="3600" dirty="0">
                <a:latin typeface="Trebuchet MS" panose="020B0603020202020204" pitchFamily="34" charset="0"/>
              </a:rPr>
              <a:t>“Depois destes acontecimentos, a palavra do Senhor veio a Abrão, numa visão, dizendo: - Não tenha medo, Abrão, Eu sou o seu escudo, e lhe darei uma grande recompensa” (</a:t>
            </a:r>
            <a:r>
              <a:rPr lang="pt-BR" sz="3600" dirty="0" err="1">
                <a:latin typeface="Trebuchet MS" panose="020B0603020202020204" pitchFamily="34" charset="0"/>
              </a:rPr>
              <a:t>Gn</a:t>
            </a:r>
            <a:r>
              <a:rPr lang="pt-BR" sz="3600" dirty="0">
                <a:latin typeface="Trebuchet MS" panose="020B0603020202020204" pitchFamily="34" charset="0"/>
              </a:rPr>
              <a:t> 15:1).</a:t>
            </a:r>
          </a:p>
        </p:txBody>
      </p:sp>
      <p:pic>
        <p:nvPicPr>
          <p:cNvPr id="8" name="Imagem 7" descr="Forma&#10;&#10;Descrição gerada automaticamente">
            <a:extLst>
              <a:ext uri="{FF2B5EF4-FFF2-40B4-BE49-F238E27FC236}">
                <a16:creationId xmlns:a16="http://schemas.microsoft.com/office/drawing/2014/main" id="{D4173752-BF27-4179-8EF2-3D905BE555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862" y="1145565"/>
            <a:ext cx="3836170" cy="456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77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141080"/>
            <a:ext cx="11220451" cy="142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b="1" dirty="0"/>
              <a:t>Em qual contexto a promessa de Gênesis 15:1-3 foi dada? Por que a primeira coisa que o Senhor disse a Abrão foi: “Não tenha medo”? O que Abrão teria que temer? </a:t>
            </a:r>
            <a:endParaRPr lang="pt-BR" sz="4000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926" y="896341"/>
            <a:ext cx="11172272" cy="52758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200" dirty="0">
                <a:latin typeface="Trebuchet MS" panose="020B0603020202020204" pitchFamily="34" charset="0"/>
              </a:rPr>
              <a:t>É interessante nesse texto o fato de que o Senhor declarou a Abrão: “Eu sou o </a:t>
            </a:r>
            <a:r>
              <a:rPr lang="pt-BR" sz="3200" i="1" dirty="0">
                <a:latin typeface="Trebuchet MS" panose="020B0603020202020204" pitchFamily="34" charset="0"/>
              </a:rPr>
              <a:t>seu</a:t>
            </a:r>
            <a:r>
              <a:rPr lang="pt-BR" sz="3200" dirty="0">
                <a:latin typeface="Trebuchet MS" panose="020B0603020202020204" pitchFamily="34" charset="0"/>
              </a:rPr>
              <a:t> escudo”. O uso do pronome pessoal mostra a natureza pessoal do relacionamento. Deus Se relacionaria com Abrão individualmente, como Ele faz com todos nós.</a:t>
            </a:r>
          </a:p>
          <a:p>
            <a:pPr marL="0" indent="0">
              <a:buNone/>
            </a:pPr>
            <a:endParaRPr lang="pt-BR" sz="32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pt-BR" sz="3200" dirty="0">
                <a:latin typeface="Trebuchet MS" panose="020B0603020202020204" pitchFamily="34" charset="0"/>
              </a:rPr>
              <a:t>A denominação de Deus como “escudo” aparece aqui pela primeira vez na Bíblia. Além disso, essa foi a única vez em que Ele a usou para Se </a:t>
            </a:r>
            <a:r>
              <a:rPr lang="pt-BR" sz="3200" dirty="0" err="1">
                <a:latin typeface="Trebuchet MS" panose="020B0603020202020204" pitchFamily="34" charset="0"/>
              </a:rPr>
              <a:t>re-velar</a:t>
            </a:r>
            <a:r>
              <a:rPr lang="pt-BR" sz="3200" dirty="0">
                <a:latin typeface="Trebuchet MS" panose="020B0603020202020204" pitchFamily="34" charset="0"/>
              </a:rPr>
              <a:t>, mesmo que outros escritores da Bíblia tenham usado o termo para falar </a:t>
            </a:r>
            <a:r>
              <a:rPr lang="pt-BR" sz="3200" i="1" dirty="0">
                <a:latin typeface="Trebuchet MS" panose="020B0603020202020204" pitchFamily="34" charset="0"/>
              </a:rPr>
              <a:t>sobre</a:t>
            </a:r>
            <a:r>
              <a:rPr lang="pt-BR" sz="3200" dirty="0">
                <a:latin typeface="Trebuchet MS" panose="020B0603020202020204" pitchFamily="34" charset="0"/>
              </a:rPr>
              <a:t> Deus (</a:t>
            </a:r>
            <a:r>
              <a:rPr lang="pt-BR" sz="3200" dirty="0" err="1">
                <a:latin typeface="Trebuchet MS" panose="020B0603020202020204" pitchFamily="34" charset="0"/>
              </a:rPr>
              <a:t>Dt</a:t>
            </a:r>
            <a:r>
              <a:rPr lang="pt-BR" sz="3200" dirty="0">
                <a:latin typeface="Trebuchet MS" panose="020B0603020202020204" pitchFamily="34" charset="0"/>
              </a:rPr>
              <a:t> 33:29; </a:t>
            </a:r>
            <a:r>
              <a:rPr lang="pt-BR" sz="3200" dirty="0" err="1">
                <a:latin typeface="Trebuchet MS" panose="020B0603020202020204" pitchFamily="34" charset="0"/>
              </a:rPr>
              <a:t>Sl</a:t>
            </a:r>
            <a:r>
              <a:rPr lang="pt-BR" sz="3200" dirty="0">
                <a:latin typeface="Trebuchet MS" panose="020B0603020202020204" pitchFamily="34" charset="0"/>
              </a:rPr>
              <a:t> 18:30; </a:t>
            </a:r>
            <a:r>
              <a:rPr lang="pt-BR" sz="3200" dirty="0" err="1">
                <a:latin typeface="Trebuchet MS" panose="020B0603020202020204" pitchFamily="34" charset="0"/>
              </a:rPr>
              <a:t>Sl</a:t>
            </a:r>
            <a:r>
              <a:rPr lang="pt-BR" sz="3200" dirty="0">
                <a:latin typeface="Trebuchet MS" panose="020B0603020202020204" pitchFamily="34" charset="0"/>
              </a:rPr>
              <a:t> 84:11; </a:t>
            </a:r>
            <a:r>
              <a:rPr lang="pt-BR" sz="3200" dirty="0" err="1">
                <a:latin typeface="Trebuchet MS" panose="020B0603020202020204" pitchFamily="34" charset="0"/>
              </a:rPr>
              <a:t>Sl</a:t>
            </a:r>
            <a:r>
              <a:rPr lang="pt-BR" sz="3200" dirty="0">
                <a:latin typeface="Trebuchet MS" panose="020B0603020202020204" pitchFamily="34" charset="0"/>
              </a:rPr>
              <a:t> 144:2).</a:t>
            </a:r>
          </a:p>
        </p:txBody>
      </p:sp>
    </p:spTree>
    <p:extLst>
      <p:ext uri="{BB962C8B-B14F-4D97-AF65-F5344CB8AC3E}">
        <p14:creationId xmlns:p14="http://schemas.microsoft.com/office/powerpoint/2010/main" val="4273071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  <p:sp>
        <p:nvSpPr>
          <p:cNvPr id="7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EFADD04B-F52E-45C8-BBEC-56E72B8974A0}"/>
              </a:ext>
            </a:extLst>
          </p:cNvPr>
          <p:cNvSpPr txBox="1"/>
          <p:nvPr/>
        </p:nvSpPr>
        <p:spPr>
          <a:xfrm>
            <a:off x="441833" y="1705761"/>
            <a:ext cx="11460203" cy="1983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400" b="1" dirty="0"/>
              <a:t>Quando Deus Se refere a Si mesmo como escudo de alguém, o que isso significa? O significado para Abrão é diferente do que isso representa para nós? Podemos reivindicar essa promessa? Isso significa que nenhum dano físico ocorrerá conosco? De que maneira Deus é um escudo? Como você entende essa comparação?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24002714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534" y="870008"/>
            <a:ext cx="6642217" cy="7430898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sz="2400" dirty="0">
                <a:latin typeface="Trebuchet MS" panose="020B0603020202020204" pitchFamily="34" charset="0"/>
              </a:rPr>
              <a:t>“Cristo não tem em nós um interesse casual, mas um interesse mais vigoroso do que o de mãe por seus filhos [...]. Nosso Salvador comprou-nos por sofrimento e dor humanos, pelo insulto, difamação, maus-tratos, zombaria, rejeição e morte. Cuida de ti, tremente filho de Deus. Ele te porá a salvo sob Sua proteção [...]. A fraqueza inerente à nossa natureza humana não nos impedirá o acesso ao Pai celestial, pois Ele [Cristo] morreu para </a:t>
            </a:r>
            <a:r>
              <a:rPr lang="pt-BR" sz="2400" dirty="0" err="1">
                <a:latin typeface="Trebuchet MS" panose="020B0603020202020204" pitchFamily="34" charset="0"/>
              </a:rPr>
              <a:t>inter-ceder</a:t>
            </a:r>
            <a:r>
              <a:rPr lang="pt-BR" sz="2400" dirty="0">
                <a:latin typeface="Trebuchet MS" panose="020B0603020202020204" pitchFamily="34" charset="0"/>
              </a:rPr>
              <a:t> por nós” (Ellen G. White, </a:t>
            </a:r>
            <a:r>
              <a:rPr lang="pt-BR" sz="2400" i="1" dirty="0">
                <a:latin typeface="Trebuchet MS" panose="020B0603020202020204" pitchFamily="34" charset="0"/>
              </a:rPr>
              <a:t>Filhos e Filhas de Deus,</a:t>
            </a:r>
            <a:r>
              <a:rPr lang="pt-BR" sz="2400" dirty="0">
                <a:latin typeface="Trebuchet MS" panose="020B0603020202020204" pitchFamily="34" charset="0"/>
              </a:rPr>
              <a:t> p. 77 [11 de março]).</a:t>
            </a:r>
            <a:endParaRPr lang="pt-BR" sz="3600" dirty="0">
              <a:latin typeface="Trebuchet MS" panose="020B0603020202020204" pitchFamily="34" charset="0"/>
            </a:endParaRPr>
          </a:p>
        </p:txBody>
      </p:sp>
      <p:pic>
        <p:nvPicPr>
          <p:cNvPr id="12" name="Imagem 11" descr="Ícone&#10;&#10;Descrição gerada automaticamente">
            <a:extLst>
              <a:ext uri="{FF2B5EF4-FFF2-40B4-BE49-F238E27FC236}">
                <a16:creationId xmlns:a16="http://schemas.microsoft.com/office/drawing/2014/main" id="{B48B3AC4-3F7E-4C1B-88A0-5EF1E2BE5F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25" y="624192"/>
            <a:ext cx="6578367" cy="370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28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1974850" y="1759258"/>
            <a:ext cx="9895572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A promessa </a:t>
            </a:r>
          </a:p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do Messias (1)</a:t>
            </a:r>
          </a:p>
        </p:txBody>
      </p:sp>
    </p:spTree>
    <p:extLst>
      <p:ext uri="{BB962C8B-B14F-4D97-AF65-F5344CB8AC3E}">
        <p14:creationId xmlns:p14="http://schemas.microsoft.com/office/powerpoint/2010/main" val="1937500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824" y="427141"/>
            <a:ext cx="11720352" cy="6527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“Em você e na sua descendência serão benditas todas as famílias da Terra"(</a:t>
            </a:r>
            <a:r>
              <a:rPr lang="pt-BR" dirty="0" err="1">
                <a:latin typeface="Trebuchet MS" panose="020B0603020202020204" pitchFamily="34" charset="0"/>
              </a:rPr>
              <a:t>Gn</a:t>
            </a:r>
            <a:r>
              <a:rPr lang="pt-BR" dirty="0">
                <a:latin typeface="Trebuchet MS" panose="020B0603020202020204" pitchFamily="34" charset="0"/>
              </a:rPr>
              <a:t> 28:14).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“E, se vocês são de Cristo, são também descendentes de Abraão e herdeiros segundo a promessa” (</a:t>
            </a:r>
            <a:r>
              <a:rPr lang="pt-BR" dirty="0" err="1">
                <a:latin typeface="Trebuchet MS" panose="020B0603020202020204" pitchFamily="34" charset="0"/>
              </a:rPr>
              <a:t>Gl</a:t>
            </a:r>
            <a:r>
              <a:rPr lang="pt-BR" dirty="0">
                <a:latin typeface="Trebuchet MS" panose="020B0603020202020204" pitchFamily="34" charset="0"/>
              </a:rPr>
              <a:t> 3:29).</a:t>
            </a:r>
          </a:p>
          <a:p>
            <a:pPr marL="0" indent="0" algn="just">
              <a:buNone/>
            </a:pPr>
            <a:endParaRPr lang="pt-BR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solidFill>
                  <a:srgbClr val="FF0000"/>
                </a:solidFill>
                <a:latin typeface="Trebuchet MS" panose="020B0603020202020204" pitchFamily="34" charset="0"/>
              </a:rPr>
              <a:t>Mais de uma vez o Senhor disse a Abraão que, em sua descendência, todas as nações da Terra seriam abençoadas</a:t>
            </a:r>
            <a:r>
              <a:rPr lang="pt-BR" dirty="0">
                <a:latin typeface="Trebuchet MS" panose="020B0603020202020204" pitchFamily="34" charset="0"/>
              </a:rPr>
              <a:t> (</a:t>
            </a:r>
            <a:r>
              <a:rPr lang="pt-BR" dirty="0" err="1">
                <a:latin typeface="Trebuchet MS" panose="020B0603020202020204" pitchFamily="34" charset="0"/>
              </a:rPr>
              <a:t>Gn</a:t>
            </a:r>
            <a:r>
              <a:rPr lang="pt-BR" dirty="0">
                <a:latin typeface="Trebuchet MS" panose="020B0603020202020204" pitchFamily="34" charset="0"/>
              </a:rPr>
              <a:t> 12:3; 18:18; 22:18). Essa maravilhosa promessa da aliança é repetida, pois, de todas as promessas, essa é a mais importante, a mais duradoura, a que faz todas as outras valerem a pena. Em certo sentido, essa era uma promessa da ascensão da nação judaica, por meio da qual o Senhor desejava ensinar “todas as famílias da Terra” sobre o verdadeiro Deus e Seu plano de salvação. Contudo, </a:t>
            </a:r>
            <a:r>
              <a:rPr lang="pt-BR" dirty="0">
                <a:solidFill>
                  <a:srgbClr val="FF0000"/>
                </a:solidFill>
                <a:latin typeface="Trebuchet MS" panose="020B0603020202020204" pitchFamily="34" charset="0"/>
              </a:rPr>
              <a:t>a promessa alcançou cumprimento completo somente no Descendente de Abraão, Cristo, que, na cruz, pagou pelos pecados de “todas as famílias da Terra”.</a:t>
            </a:r>
          </a:p>
        </p:txBody>
      </p:sp>
    </p:spTree>
    <p:extLst>
      <p:ext uri="{BB962C8B-B14F-4D97-AF65-F5344CB8AC3E}">
        <p14:creationId xmlns:p14="http://schemas.microsoft.com/office/powerpoint/2010/main" val="2936022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1903213"/>
            <a:ext cx="11220451" cy="1860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b="1" dirty="0"/>
              <a:t>Pense na promessa da aliança feita após o dilúvio (na qual o Senhor prometeu não destruir o mundo com água novamente). De que adiantaria isso sem a promessa de redenção em Jesus? Qual é o proveito de </a:t>
            </a:r>
            <a:r>
              <a:rPr lang="pt-BR" sz="2800" b="1" dirty="0" err="1"/>
              <a:t>qual-quer</a:t>
            </a:r>
            <a:r>
              <a:rPr lang="pt-BR" sz="2800" b="1" dirty="0"/>
              <a:t> promessa sem a vida eterna?</a:t>
            </a:r>
            <a:endParaRPr lang="pt-BR" sz="3200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5541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395656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400" b="1" dirty="0"/>
              <a:t>Como você entende a noção de que, em Abraão, por meio de Jesus, “todas as famílias da Terra” seriam abençoadas? O que isso significa?</a:t>
            </a:r>
            <a:endParaRPr lang="pt-BR" sz="3600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0647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7" y="682625"/>
            <a:ext cx="11439525" cy="617537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sz="3200" dirty="0">
                <a:solidFill>
                  <a:srgbClr val="FF0000"/>
                </a:solidFill>
                <a:latin typeface="Trebuchet MS" panose="020B0603020202020204" pitchFamily="34" charset="0"/>
              </a:rPr>
              <a:t>Evidentemente, a promessa da aliança do Salvador do mundo é a maior de todas as promessas de Deus. </a:t>
            </a:r>
            <a:r>
              <a:rPr lang="pt-BR" sz="3200" dirty="0">
                <a:latin typeface="Trebuchet MS" panose="020B0603020202020204" pitchFamily="34" charset="0"/>
              </a:rPr>
              <a:t>O próprio Redentor Se tornou o </a:t>
            </a:r>
            <a:r>
              <a:rPr lang="pt-BR" sz="3200" i="1" dirty="0">
                <a:latin typeface="Trebuchet MS" panose="020B0603020202020204" pitchFamily="34" charset="0"/>
              </a:rPr>
              <a:t>meio</a:t>
            </a:r>
            <a:r>
              <a:rPr lang="pt-BR" sz="3200" dirty="0">
                <a:latin typeface="Trebuchet MS" panose="020B0603020202020204" pitchFamily="34" charset="0"/>
              </a:rPr>
              <a:t> pelo qual as obrigações da aliança foram cumpridas e todas as suas outras promessas, concretizadas. Todos, judeus ou gentios, que entram em união com Ele são considerados a verdadeira família de Abraão e herdeiros da promessa (</a:t>
            </a:r>
            <a:r>
              <a:rPr lang="pt-BR" sz="3200" dirty="0" err="1">
                <a:latin typeface="Trebuchet MS" panose="020B0603020202020204" pitchFamily="34" charset="0"/>
              </a:rPr>
              <a:t>Gl</a:t>
            </a:r>
            <a:r>
              <a:rPr lang="pt-BR" sz="3200" dirty="0">
                <a:latin typeface="Trebuchet MS" panose="020B0603020202020204" pitchFamily="34" charset="0"/>
              </a:rPr>
              <a:t> 3:8, 9, 27-29), isto é – a promessa da vida eterna em um ambiente sem pecado, onde o mal, a dor e o sofrimento nunca mais surgirão. Você consegue pensar em uma promessa melhor do que essa?</a:t>
            </a:r>
          </a:p>
        </p:txBody>
      </p:sp>
    </p:spTree>
    <p:extLst>
      <p:ext uri="{BB962C8B-B14F-4D97-AF65-F5344CB8AC3E}">
        <p14:creationId xmlns:p14="http://schemas.microsoft.com/office/powerpoint/2010/main" val="1891960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1974850" y="1759258"/>
            <a:ext cx="9895572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A promessa </a:t>
            </a:r>
          </a:p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do Messias (2)</a:t>
            </a:r>
          </a:p>
        </p:txBody>
      </p:sp>
    </p:spTree>
    <p:extLst>
      <p:ext uri="{BB962C8B-B14F-4D97-AF65-F5344CB8AC3E}">
        <p14:creationId xmlns:p14="http://schemas.microsoft.com/office/powerpoint/2010/main" val="264213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7" y="1606261"/>
            <a:ext cx="11439525" cy="617537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sz="3200" dirty="0">
                <a:latin typeface="Trebuchet MS" panose="020B0603020202020204" pitchFamily="34" charset="0"/>
              </a:rPr>
              <a:t>“Para desfrutar da verdadeira felicidade precisamos viajar para um país muito distante e até para fora de nós mesmos"(Thomas Browne).</a:t>
            </a:r>
          </a:p>
        </p:txBody>
      </p:sp>
      <p:pic>
        <p:nvPicPr>
          <p:cNvPr id="8" name="Imagem 7" descr="Foto modificada de rosto de homem visto de perto&#10;&#10;Descrição gerada automaticamente">
            <a:extLst>
              <a:ext uri="{FF2B5EF4-FFF2-40B4-BE49-F238E27FC236}">
                <a16:creationId xmlns:a16="http://schemas.microsoft.com/office/drawing/2014/main" id="{5C5B0270-6CA5-48D2-9CD0-4FA69F2B1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40" y="3132281"/>
            <a:ext cx="2803671" cy="280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48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272546"/>
            <a:ext cx="11220451" cy="1121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3200" b="1" dirty="0"/>
              <a:t>Você concorda com a citação anterior, escrita no século 17? 1Ts 4:16-18; </a:t>
            </a:r>
            <a:r>
              <a:rPr lang="pt-BR" sz="3200" b="1" dirty="0" err="1"/>
              <a:t>Ap</a:t>
            </a:r>
            <a:r>
              <a:rPr lang="pt-BR" sz="3200" b="1" dirty="0"/>
              <a:t> 3:12</a:t>
            </a:r>
            <a:endParaRPr lang="pt-BR" sz="4800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8037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99" y="384561"/>
            <a:ext cx="11674475" cy="679093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>
                <a:latin typeface="Trebuchet MS" panose="020B0603020202020204" pitchFamily="34" charset="0"/>
              </a:rPr>
              <a:t>Agostinho escreveu sobre a condição humana: “Essa nossa vida – se é que uma vida repleta de males tão grandes pode ser apropriadamente chamada de vida – é um testemunho do fato de que, desde o início, a humanidade mortal tem sido uma raça condenada. Pense, primeiramente, no terrível abismo da ignorância da qual procede todo erro e que assim envolve os filhos de Adão em uma poça sombria da qual ninguém pode </a:t>
            </a:r>
            <a:r>
              <a:rPr lang="pt-BR" dirty="0" err="1">
                <a:latin typeface="Trebuchet MS" panose="020B0603020202020204" pitchFamily="34" charset="0"/>
              </a:rPr>
              <a:t>es-capar</a:t>
            </a:r>
            <a:r>
              <a:rPr lang="pt-BR" dirty="0">
                <a:latin typeface="Trebuchet MS" panose="020B0603020202020204" pitchFamily="34" charset="0"/>
              </a:rPr>
              <a:t> sem labutas, lágrimas e medos. Então, tome o nosso amor por todas as coisas que se mostram tão vãs e venenosas e que geram tantas mágoas, tantos problemas, dores e medos; tantas alegrias insanas na discórdia, tantos conflitos e guerras; tanta fraude, tanto furto e roubo; tanta perfídia e tanto orgulho, tanta inveja e ambição, tanto homicídio e assassinato, tanta crueldade e selvageria, ilegalidade e luxúria; todas as paixões desavergonhadas dos impuros – fornicação e adultério, incesto e pecados não naturais, estupro e inúmeras outras impurezas desagradáveis demais para serem mencionadas; os pecados contra a religião – sacrilégio e heresia, blasfêmia e perjúrio; as iniquidades contra nossos vizinhos – calúnias e trapaças, mentiras e testemunho falso, violência contra pessoas e propriedades; as injustiças dos tribunais e as inúmeras outras misérias e doenças que enchem o mundo, mas escapam à atenção” (Agostinho de Hipona, </a:t>
            </a:r>
            <a:r>
              <a:rPr lang="pt-BR" i="1" dirty="0">
                <a:latin typeface="Trebuchet MS" panose="020B0603020202020204" pitchFamily="34" charset="0"/>
              </a:rPr>
              <a:t>City </a:t>
            </a:r>
            <a:r>
              <a:rPr lang="pt-BR" i="1" dirty="0" err="1">
                <a:latin typeface="Trebuchet MS" panose="020B0603020202020204" pitchFamily="34" charset="0"/>
              </a:rPr>
              <a:t>of</a:t>
            </a:r>
            <a:r>
              <a:rPr lang="pt-BR" i="1" dirty="0">
                <a:latin typeface="Trebuchet MS" panose="020B0603020202020204" pitchFamily="34" charset="0"/>
              </a:rPr>
              <a:t> </a:t>
            </a:r>
            <a:r>
              <a:rPr lang="pt-BR" i="1" dirty="0" err="1">
                <a:latin typeface="Trebuchet MS" panose="020B0603020202020204" pitchFamily="34" charset="0"/>
              </a:rPr>
              <a:t>God</a:t>
            </a:r>
            <a:r>
              <a:rPr lang="pt-BR" dirty="0">
                <a:latin typeface="Trebuchet MS" panose="020B0603020202020204" pitchFamily="34" charset="0"/>
              </a:rPr>
              <a:t> [Cidade de Deus], Tradução de Gerald G. Walsh, S. J. Nova York: </a:t>
            </a:r>
            <a:r>
              <a:rPr lang="pt-BR" dirty="0" err="1">
                <a:latin typeface="Trebuchet MS" panose="020B0603020202020204" pitchFamily="34" charset="0"/>
              </a:rPr>
              <a:t>Doubleday</a:t>
            </a:r>
            <a:r>
              <a:rPr lang="pt-BR" dirty="0">
                <a:latin typeface="Trebuchet MS" panose="020B0603020202020204" pitchFamily="34" charset="0"/>
              </a:rPr>
              <a:t> e Co., 1958, v. 22, cap. 22, p. 519).</a:t>
            </a:r>
          </a:p>
        </p:txBody>
      </p:sp>
      <p:pic>
        <p:nvPicPr>
          <p:cNvPr id="9" name="Imagem 8" descr="Desenho em preto e branco&#10;&#10;Descrição gerada automaticamente">
            <a:extLst>
              <a:ext uri="{FF2B5EF4-FFF2-40B4-BE49-F238E27FC236}">
                <a16:creationId xmlns:a16="http://schemas.microsoft.com/office/drawing/2014/main" id="{C0102186-1D17-4495-8D56-A41052018F7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436" y="3224212"/>
            <a:ext cx="781050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25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31" y="822162"/>
            <a:ext cx="7512409" cy="6527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citação de Agostinho poderia se aplicar à maioria das cidades modernas; no entanto, ele escreveu essas palavras há mais de mil e quinhentos anos. Pouco sobre a humanidade mudou. Por isso, as pessoas querem fugir.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Felizmente, por mais difícil que seja nossa situação, o futuro será brilhante, mas apenas em razão do que Deus fez por nós mediante a vida, a morte, a ressurreição e o ministério sacerdotal de Jesus Cristo – o </a:t>
            </a:r>
            <a:r>
              <a:rPr lang="pt-BR" dirty="0" err="1">
                <a:latin typeface="Trebuchet MS" panose="020B0603020202020204" pitchFamily="34" charset="0"/>
              </a:rPr>
              <a:t>cumpri-mento</a:t>
            </a:r>
            <a:r>
              <a:rPr lang="pt-BR" dirty="0">
                <a:latin typeface="Trebuchet MS" panose="020B0603020202020204" pitchFamily="34" charset="0"/>
              </a:rPr>
              <a:t> supremo da promessa da aliança feita a Abraão de que, por meio de sua descendência, todas as famílias da Terra seriam abençoadas.</a:t>
            </a:r>
          </a:p>
        </p:txBody>
      </p:sp>
      <p:pic>
        <p:nvPicPr>
          <p:cNvPr id="5" name="Imagem 4" descr="Desenho em preto e branco&#10;&#10;Descrição gerada automaticamente">
            <a:extLst>
              <a:ext uri="{FF2B5EF4-FFF2-40B4-BE49-F238E27FC236}">
                <a16:creationId xmlns:a16="http://schemas.microsoft.com/office/drawing/2014/main" id="{7EE622B0-AF02-4699-BC1E-76D856EA976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305" y="1438031"/>
            <a:ext cx="781050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72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2275876" y="1627003"/>
            <a:ext cx="9283700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Uma grande </a:t>
            </a:r>
          </a:p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e poderosa nação</a:t>
            </a:r>
          </a:p>
        </p:txBody>
      </p:sp>
    </p:spTree>
    <p:extLst>
      <p:ext uri="{BB962C8B-B14F-4D97-AF65-F5344CB8AC3E}">
        <p14:creationId xmlns:p14="http://schemas.microsoft.com/office/powerpoint/2010/main" val="2834143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329" y="565026"/>
            <a:ext cx="11579021" cy="6527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Deus não apenas prometeu a Abraão que, nele, todas as famílias da Terra seriam abençoadas; o Senhor também disse que faria dele uma "grande e poderosa nação"(</a:t>
            </a:r>
            <a:r>
              <a:rPr lang="pt-BR" dirty="0" err="1">
                <a:latin typeface="Trebuchet MS" panose="020B0603020202020204" pitchFamily="34" charset="0"/>
              </a:rPr>
              <a:t>Gn</a:t>
            </a:r>
            <a:r>
              <a:rPr lang="pt-BR" dirty="0">
                <a:latin typeface="Trebuchet MS" panose="020B0603020202020204" pitchFamily="34" charset="0"/>
              </a:rPr>
              <a:t> 18:18; </a:t>
            </a:r>
            <a:r>
              <a:rPr lang="pt-BR" dirty="0" err="1">
                <a:latin typeface="Trebuchet MS" panose="020B0603020202020204" pitchFamily="34" charset="0"/>
              </a:rPr>
              <a:t>Gn</a:t>
            </a:r>
            <a:r>
              <a:rPr lang="pt-BR" dirty="0">
                <a:latin typeface="Trebuchet MS" panose="020B0603020202020204" pitchFamily="34" charset="0"/>
              </a:rPr>
              <a:t> 12:2; </a:t>
            </a:r>
            <a:r>
              <a:rPr lang="pt-BR" dirty="0" err="1">
                <a:latin typeface="Trebuchet MS" panose="020B0603020202020204" pitchFamily="34" charset="0"/>
              </a:rPr>
              <a:t>Gn</a:t>
            </a:r>
            <a:r>
              <a:rPr lang="pt-BR" dirty="0">
                <a:latin typeface="Trebuchet MS" panose="020B0603020202020204" pitchFamily="34" charset="0"/>
              </a:rPr>
              <a:t> 46:3) - uma grande promessa a um homem casado com uma mulher que já havia passado da idade de ter filhos. Portanto, quando Abraão não possuía descendentes, muito </a:t>
            </a:r>
            <a:r>
              <a:rPr lang="pt-BR" dirty="0" err="1">
                <a:latin typeface="Trebuchet MS" panose="020B0603020202020204" pitchFamily="34" charset="0"/>
              </a:rPr>
              <a:t>me-nos</a:t>
            </a:r>
            <a:r>
              <a:rPr lang="pt-BR" dirty="0">
                <a:latin typeface="Trebuchet MS" panose="020B0603020202020204" pitchFamily="34" charset="0"/>
              </a:rPr>
              <a:t> um filho, Deus prometeu a ele ambas as coisas.</a:t>
            </a:r>
          </a:p>
          <a:p>
            <a:pPr marL="0" indent="0" algn="just">
              <a:buNone/>
            </a:pPr>
            <a:endParaRPr lang="pt-BR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No entanto, essa promessa não foi completamente cumprida enquanto Abraão estava vivo. Nem Isaque nem Jacó viram o cumprimento da promessa. Deus a repetiu a Jacó, com a informação adicional de que a promessa seria cumprida no Egito (</a:t>
            </a:r>
            <a:r>
              <a:rPr lang="pt-BR" dirty="0" err="1">
                <a:latin typeface="Trebuchet MS" panose="020B0603020202020204" pitchFamily="34" charset="0"/>
              </a:rPr>
              <a:t>Gn</a:t>
            </a:r>
            <a:r>
              <a:rPr lang="pt-BR" dirty="0">
                <a:latin typeface="Trebuchet MS" panose="020B0603020202020204" pitchFamily="34" charset="0"/>
              </a:rPr>
              <a:t> 46:3), embora Jacó também não tivesse visto seu cumprimento. Por fim, essa promessa foi cumprida.</a:t>
            </a:r>
          </a:p>
        </p:txBody>
      </p:sp>
      <p:pic>
        <p:nvPicPr>
          <p:cNvPr id="10" name="Imagem 9" descr="Desenho de uma pessoa&#10;&#10;Descrição gerada automaticamente com confiança baixa">
            <a:extLst>
              <a:ext uri="{FF2B5EF4-FFF2-40B4-BE49-F238E27FC236}">
                <a16:creationId xmlns:a16="http://schemas.microsoft.com/office/drawing/2014/main" id="{778113D5-027C-40EF-9A36-CD7D1EFC74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350" y="398619"/>
            <a:ext cx="50800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79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228982"/>
            <a:ext cx="11220451" cy="1244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400" b="1" dirty="0"/>
              <a:t>Por que o Senhor quis fazer uma nação especial da descendência de Abraão? Ele desejava apenas outro país de certa origem étnica? Quais propósitos essa nação deveria cumprir?</a:t>
            </a:r>
            <a:r>
              <a:rPr lang="pt-BR" sz="2400" dirty="0"/>
              <a:t> </a:t>
            </a:r>
            <a:r>
              <a:rPr lang="pt-BR" sz="2400" dirty="0" err="1"/>
              <a:t>Êx</a:t>
            </a:r>
            <a:r>
              <a:rPr lang="pt-BR" sz="2400" dirty="0"/>
              <a:t> 19:5, 6; </a:t>
            </a:r>
            <a:r>
              <a:rPr lang="pt-BR" sz="2400" dirty="0" err="1"/>
              <a:t>Is</a:t>
            </a:r>
            <a:r>
              <a:rPr lang="pt-BR" sz="2400" dirty="0"/>
              <a:t> 60:1-3; </a:t>
            </a:r>
            <a:r>
              <a:rPr lang="pt-BR" sz="2400" dirty="0" err="1"/>
              <a:t>Dt</a:t>
            </a:r>
            <a:r>
              <a:rPr lang="pt-BR" sz="2400" dirty="0"/>
              <a:t> 4:6-8</a:t>
            </a:r>
            <a:endParaRPr sz="3333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311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231900"/>
            <a:ext cx="11785600" cy="6527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200" dirty="0">
                <a:solidFill>
                  <a:srgbClr val="FF0000"/>
                </a:solidFill>
                <a:latin typeface="Trebuchet MS" panose="020B0603020202020204" pitchFamily="34" charset="0"/>
              </a:rPr>
              <a:t>É evidente nas Escrituras que Deus pretendia atrair a Si as nações de todo o mundo por meio do testemunho de Israel, que seria, sob Sua bênção, um povo feliz, saudável e santo. </a:t>
            </a:r>
            <a:r>
              <a:rPr lang="pt-BR" sz="3200" dirty="0">
                <a:latin typeface="Trebuchet MS" panose="020B0603020202020204" pitchFamily="34" charset="0"/>
              </a:rPr>
              <a:t>Essa nação demonstraria a bênção que acompanha a obediência à vontade do Criador. As multidões da Terra seriam atraídas à adoração do Deus verdadeiro (</a:t>
            </a:r>
            <a:r>
              <a:rPr lang="pt-BR" sz="3200" dirty="0" err="1">
                <a:latin typeface="Trebuchet MS" panose="020B0603020202020204" pitchFamily="34" charset="0"/>
              </a:rPr>
              <a:t>Is</a:t>
            </a:r>
            <a:r>
              <a:rPr lang="pt-BR" sz="3200" dirty="0">
                <a:latin typeface="Trebuchet MS" panose="020B0603020202020204" pitchFamily="34" charset="0"/>
              </a:rPr>
              <a:t> 56:7). Portanto, a atenção da humanidade seria atraída para Israel, para seu Deus e para o Messias, que apareceria no meio deles, o Salvador do mundo.</a:t>
            </a:r>
            <a:endParaRPr lang="pt-BR" sz="115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748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534" y="1233267"/>
            <a:ext cx="7581783" cy="7430898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sz="2400" dirty="0">
                <a:latin typeface="Trebuchet MS" panose="020B0603020202020204" pitchFamily="34" charset="0"/>
              </a:rPr>
              <a:t>“O povo de Israel deveria ocupar todo o território que Deus lhes havia designado. As nações que rejeitassem o culto ou o serviço do verdadeiro Deus deveriam ser desapossadas. Era propósito de Deus, porém, que pela revelação de Seu caráter por meio de Israel, os homens fossem atraídos a Ele. O convite do evangelho deveria ser transmitido a todo mundo. Pela lição do sacrifício simbólico, Cristo deveria ser exaltado perante as nações, e todos os que O olhassem viveriam” (Ellen G. White, </a:t>
            </a:r>
            <a:r>
              <a:rPr lang="pt-BR" sz="2400" i="1" dirty="0">
                <a:latin typeface="Trebuchet MS" panose="020B0603020202020204" pitchFamily="34" charset="0"/>
              </a:rPr>
              <a:t>Parábolas de Jesus</a:t>
            </a:r>
            <a:r>
              <a:rPr lang="pt-BR" sz="2400" dirty="0">
                <a:latin typeface="Trebuchet MS" panose="020B0603020202020204" pitchFamily="34" charset="0"/>
              </a:rPr>
              <a:t>, p. 290).</a:t>
            </a:r>
            <a:endParaRPr lang="pt-BR" sz="4800" dirty="0">
              <a:latin typeface="Trebuchet MS" panose="020B0603020202020204" pitchFamily="34" charset="0"/>
            </a:endParaRPr>
          </a:p>
        </p:txBody>
      </p:sp>
      <p:pic>
        <p:nvPicPr>
          <p:cNvPr id="12" name="Imagem 11" descr="Ícone&#10;&#10;Descrição gerada automaticamente">
            <a:extLst>
              <a:ext uri="{FF2B5EF4-FFF2-40B4-BE49-F238E27FC236}">
                <a16:creationId xmlns:a16="http://schemas.microsoft.com/office/drawing/2014/main" id="{B48B3AC4-3F7E-4C1B-88A0-5EF1E2BE5F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638" y="1248384"/>
            <a:ext cx="6578367" cy="370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82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2536825" y="1768783"/>
            <a:ext cx="9283700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Engrandecerei </a:t>
            </a:r>
          </a:p>
          <a:p>
            <a:r>
              <a:rPr lang="pt-BR" sz="7200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o seu nome</a:t>
            </a:r>
          </a:p>
        </p:txBody>
      </p:sp>
    </p:spTree>
    <p:extLst>
      <p:ext uri="{BB962C8B-B14F-4D97-AF65-F5344CB8AC3E}">
        <p14:creationId xmlns:p14="http://schemas.microsoft.com/office/powerpoint/2010/main" val="1911856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868602"/>
            <a:ext cx="6702425" cy="6527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600" dirty="0">
                <a:latin typeface="Trebuchet MS" panose="020B0603020202020204" pitchFamily="34" charset="0"/>
              </a:rPr>
              <a:t>“Farei de você uma grande nação, e o abençoarei, e engrandecerei o seu nome. Seja uma bênção!"(</a:t>
            </a:r>
            <a:r>
              <a:rPr lang="pt-BR" sz="3600" dirty="0" err="1">
                <a:latin typeface="Trebuchet MS" panose="020B0603020202020204" pitchFamily="34" charset="0"/>
              </a:rPr>
              <a:t>Gn</a:t>
            </a:r>
            <a:r>
              <a:rPr lang="pt-BR" sz="3600" dirty="0">
                <a:latin typeface="Trebuchet MS" panose="020B0603020202020204" pitchFamily="34" charset="0"/>
              </a:rPr>
              <a:t> 12:2).</a:t>
            </a:r>
            <a:endParaRPr lang="pt-BR" sz="54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F054530-909E-4833-BB33-112F7108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99060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2698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1937995"/>
            <a:ext cx="11220451" cy="1983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400" b="1" dirty="0"/>
              <a:t>Deus prometeu engrandecer o nome de Abrão (</a:t>
            </a:r>
            <a:r>
              <a:rPr lang="pt-BR" sz="2400" b="1" dirty="0" err="1"/>
              <a:t>Gn</a:t>
            </a:r>
            <a:r>
              <a:rPr lang="pt-BR" sz="2400" b="1" dirty="0"/>
              <a:t> 12:2), ou seja, torná-lo famoso. Por que o Senhor desejaria fazer isso por um pecador, não </a:t>
            </a:r>
            <a:r>
              <a:rPr lang="pt-BR" sz="2400" b="1" dirty="0" err="1"/>
              <a:t>im-portando</a:t>
            </a:r>
            <a:r>
              <a:rPr lang="pt-BR" sz="2400" b="1" dirty="0"/>
              <a:t> quanto ele fosse obediente e fiel? Quem merece um “grande” nome? (</a:t>
            </a:r>
            <a:r>
              <a:rPr lang="pt-BR" sz="2400" b="1" dirty="0" err="1"/>
              <a:t>Rm</a:t>
            </a:r>
            <a:r>
              <a:rPr lang="pt-BR" sz="2400" b="1" dirty="0"/>
              <a:t> 4:1-5; </a:t>
            </a:r>
            <a:r>
              <a:rPr lang="pt-BR" sz="2400" b="1" dirty="0" err="1"/>
              <a:t>Tg</a:t>
            </a:r>
            <a:r>
              <a:rPr lang="pt-BR" sz="2400" b="1" dirty="0"/>
              <a:t> 2:21-24). Deus concedeu grandeza a Abrão para seu benefício ou isso representava algo mais?</a:t>
            </a:r>
            <a:endParaRPr sz="44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81946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214995"/>
            <a:ext cx="11220451" cy="142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b="1" dirty="0"/>
              <a:t>Qual é a grande diferença entre Gênesis 11:4 e Gênesis 12:2? De que maneira um dos textos representa a “salvação pelas obras” e o outro a “salvação pela fé”?</a:t>
            </a:r>
            <a:endParaRPr sz="54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4976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12" y="377505"/>
            <a:ext cx="11331575" cy="76234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>
                <a:latin typeface="Trebuchet MS" panose="020B0603020202020204" pitchFamily="34" charset="0"/>
              </a:rPr>
              <a:t>Por mais que o plano de salvação tenha por base apenas a obra de Cristo em nosso favor, nós, como recebedores da graça de Deus, estamos envolvidos. Temos uma função a desempenhar; nossa livre escolha ganha destaque. O drama dos séculos, a batalha entre Cristo e Satanás, ainda está ocorrendo em nós e por meio de nós. Tanto a humanidade quanto os anjos estão observando o que tem acontecido conosco no conflito (1Co 4:9). Portanto, quem somos, o que dizemos e o que fazemos, além de ter importância em nossa esfera imediata, tem também implicações que podem, de certo modo, reverberar por todo o Universo. Pelas nossas palavras, ações e até mesmo atitudes trazemos glória ao Senhor, que fez tanto por nós, ou envergonhamos o Seu nome. Portanto, quando o Senhor disse a Abraão que Ele engrandeceria o nome do patriarca, Ele certamente não estava falando sobre isso da mesma forma que o mundo fala sobre alguém que tem um grande nome. O que torna um nome “grande” aos olhos de Deus é o caráter, a fé, a obediência, a humildade e o amor pelos outros, características que, embora sejam respeitadas no mundo, geralmente não são os fatores que o mundo consideraria para engrandecer o nome de alguém.</a:t>
            </a:r>
            <a:endPara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8489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534" y="1233267"/>
            <a:ext cx="7581783" cy="7430898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dirty="0">
                <a:latin typeface="Trebuchet MS" panose="020B0603020202020204" pitchFamily="34" charset="0"/>
              </a:rPr>
              <a:t>“A prova à qual Abraão foi submetido não foi pequena [...]. Contudo, ele não hesitou em obedecer ao chamado. Não teve perguntas a fazer com respeito à terra da promessa [...]. O lugar mais feliz da Terra para ele seria aquele em que Deus quisesse que ele estivesse” (Ellen G. White, </a:t>
            </a:r>
            <a:r>
              <a:rPr lang="pt-BR" i="1" dirty="0">
                <a:latin typeface="Trebuchet MS" panose="020B0603020202020204" pitchFamily="34" charset="0"/>
              </a:rPr>
              <a:t>Patriarcas e Profetas</a:t>
            </a:r>
            <a:r>
              <a:rPr lang="pt-BR" dirty="0">
                <a:latin typeface="Trebuchet MS" panose="020B0603020202020204" pitchFamily="34" charset="0"/>
              </a:rPr>
              <a:t>, p. 126).</a:t>
            </a:r>
            <a:endParaRPr lang="pt-BR" sz="7200" dirty="0">
              <a:latin typeface="Trebuchet MS" panose="020B0603020202020204" pitchFamily="34" charset="0"/>
            </a:endParaRPr>
          </a:p>
        </p:txBody>
      </p:sp>
      <p:pic>
        <p:nvPicPr>
          <p:cNvPr id="12" name="Imagem 11" descr="Ícone&#10;&#10;Descrição gerada automaticamente">
            <a:extLst>
              <a:ext uri="{FF2B5EF4-FFF2-40B4-BE49-F238E27FC236}">
                <a16:creationId xmlns:a16="http://schemas.microsoft.com/office/drawing/2014/main" id="{B48B3AC4-3F7E-4C1B-88A0-5EF1E2BE5F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638" y="1248384"/>
            <a:ext cx="6578367" cy="370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501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12" y="377505"/>
            <a:ext cx="11331575" cy="76234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>
                <a:latin typeface="Trebuchet MS" panose="020B0603020202020204" pitchFamily="34" charset="0"/>
              </a:rPr>
              <a:t>Em Canaã, o Senhor declarou a Abraão que ele deveria peregrinar na terra que seria dada a seus descendentes (</a:t>
            </a:r>
            <a:r>
              <a:rPr lang="pt-BR" sz="2400" dirty="0" err="1">
                <a:latin typeface="Trebuchet MS" panose="020B0603020202020204" pitchFamily="34" charset="0"/>
              </a:rPr>
              <a:t>Gn</a:t>
            </a:r>
            <a:r>
              <a:rPr lang="pt-BR" sz="2400" dirty="0">
                <a:latin typeface="Trebuchet MS" panose="020B0603020202020204" pitchFamily="34" charset="0"/>
              </a:rPr>
              <a:t> 12:7). Deus repetiu a promessa (</a:t>
            </a:r>
            <a:r>
              <a:rPr lang="pt-BR" sz="2400" dirty="0" err="1">
                <a:latin typeface="Trebuchet MS" panose="020B0603020202020204" pitchFamily="34" charset="0"/>
              </a:rPr>
              <a:t>Gn</a:t>
            </a:r>
            <a:r>
              <a:rPr lang="pt-BR" sz="2400" dirty="0">
                <a:latin typeface="Trebuchet MS" panose="020B0603020202020204" pitchFamily="34" charset="0"/>
              </a:rPr>
              <a:t> 13:14, 15, 17; 15:13, 16, 18; 17:8; 28:13, 15; 35:12). Cerca de quatrocentos anos depois, cumprindo a promessa (</a:t>
            </a:r>
            <a:r>
              <a:rPr lang="pt-BR" sz="2400" dirty="0" err="1">
                <a:latin typeface="Trebuchet MS" panose="020B0603020202020204" pitchFamily="34" charset="0"/>
              </a:rPr>
              <a:t>Gn</a:t>
            </a:r>
            <a:r>
              <a:rPr lang="pt-BR" sz="2400" dirty="0">
                <a:latin typeface="Trebuchet MS" panose="020B0603020202020204" pitchFamily="34" charset="0"/>
              </a:rPr>
              <a:t> 15:13, 16), Ele anunciou a Moisés que tiraria Israel do Egito e o levaria para a terra que manava leite e mel (</a:t>
            </a:r>
            <a:r>
              <a:rPr lang="pt-BR" sz="2400" dirty="0" err="1">
                <a:latin typeface="Trebuchet MS" panose="020B0603020202020204" pitchFamily="34" charset="0"/>
              </a:rPr>
              <a:t>Êx</a:t>
            </a:r>
            <a:r>
              <a:rPr lang="pt-BR" sz="2400" dirty="0">
                <a:latin typeface="Trebuchet MS" panose="020B0603020202020204" pitchFamily="34" charset="0"/>
              </a:rPr>
              <a:t> 3:8, 17; 6:8) e repetiu a promessa a Josué (</a:t>
            </a:r>
            <a:r>
              <a:rPr lang="pt-BR" sz="2400" dirty="0" err="1">
                <a:latin typeface="Trebuchet MS" panose="020B0603020202020204" pitchFamily="34" charset="0"/>
              </a:rPr>
              <a:t>Js</a:t>
            </a:r>
            <a:r>
              <a:rPr lang="pt-BR" sz="2400" dirty="0">
                <a:latin typeface="Trebuchet MS" panose="020B0603020202020204" pitchFamily="34" charset="0"/>
              </a:rPr>
              <a:t> 1:3). Nos dias de Davi, ela se cumpriu em grande parte, mas não completamente (</a:t>
            </a:r>
            <a:r>
              <a:rPr lang="pt-BR" sz="2400" dirty="0" err="1">
                <a:latin typeface="Trebuchet MS" panose="020B0603020202020204" pitchFamily="34" charset="0"/>
              </a:rPr>
              <a:t>Gn</a:t>
            </a:r>
            <a:r>
              <a:rPr lang="pt-BR" sz="2400" dirty="0">
                <a:latin typeface="Trebuchet MS" panose="020B0603020202020204" pitchFamily="34" charset="0"/>
              </a:rPr>
              <a:t> 15:18-21; 2Sm 8:1-14; 1Rs 4:21; 1Cr 19:1-19).</a:t>
            </a:r>
          </a:p>
          <a:p>
            <a:pPr marL="0" indent="0" algn="just">
              <a:buNone/>
            </a:pPr>
            <a:endParaRPr lang="pt-BR" sz="2400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sz="2400" dirty="0">
                <a:latin typeface="Trebuchet MS" panose="020B0603020202020204" pitchFamily="34" charset="0"/>
              </a:rPr>
              <a:t>Abraão e outros patriarcas viam Canaã como símbolo ou prenúncio do lar dos redimidos (</a:t>
            </a:r>
            <a:r>
              <a:rPr lang="pt-BR" sz="2400" dirty="0" err="1">
                <a:latin typeface="Trebuchet MS" panose="020B0603020202020204" pitchFamily="34" charset="0"/>
              </a:rPr>
              <a:t>Hb</a:t>
            </a:r>
            <a:r>
              <a:rPr lang="pt-BR" sz="2400" dirty="0">
                <a:latin typeface="Trebuchet MS" panose="020B0603020202020204" pitchFamily="34" charset="0"/>
              </a:rPr>
              <a:t> 11:9, 10, 13-16). Na situação de pecado, nenhum lar permanente é possível. A vida é passageira, como uma “neblina” (</a:t>
            </a:r>
            <a:r>
              <a:rPr lang="pt-BR" sz="2400" dirty="0" err="1">
                <a:latin typeface="Trebuchet MS" panose="020B0603020202020204" pitchFamily="34" charset="0"/>
              </a:rPr>
              <a:t>Tg</a:t>
            </a:r>
            <a:r>
              <a:rPr lang="pt-BR" sz="2400" dirty="0">
                <a:latin typeface="Trebuchet MS" panose="020B0603020202020204" pitchFamily="34" charset="0"/>
              </a:rPr>
              <a:t> 4:14). Como descendentes espirituais de Abraão, percebemos que “não temos aqui cidade permanente, mas buscamos a que há de vir” (</a:t>
            </a:r>
            <a:r>
              <a:rPr lang="pt-BR" sz="2400" dirty="0" err="1">
                <a:latin typeface="Trebuchet MS" panose="020B0603020202020204" pitchFamily="34" charset="0"/>
              </a:rPr>
              <a:t>Hb</a:t>
            </a:r>
            <a:r>
              <a:rPr lang="pt-BR" sz="2400" dirty="0">
                <a:latin typeface="Trebuchet MS" panose="020B0603020202020204" pitchFamily="34" charset="0"/>
              </a:rPr>
              <a:t> 13:14). A certeza da vida futura nos mantém firmes neste mundo de mudança e decadência.</a:t>
            </a:r>
          </a:p>
        </p:txBody>
      </p:sp>
    </p:spTree>
    <p:extLst>
      <p:ext uri="{BB962C8B-B14F-4D97-AF65-F5344CB8AC3E}">
        <p14:creationId xmlns:p14="http://schemas.microsoft.com/office/powerpoint/2010/main" val="2493475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5793" y="2305050"/>
            <a:ext cx="6210300" cy="22479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200" dirty="0">
                <a:latin typeface="Trebuchet MS" panose="020B0603020202020204" pitchFamily="34" charset="0"/>
              </a:rPr>
              <a:t>Qual é o efeito da promessa da nova Terra? (</a:t>
            </a:r>
            <a:r>
              <a:rPr lang="pt-BR" sz="3200" dirty="0" err="1">
                <a:latin typeface="Trebuchet MS" panose="020B0603020202020204" pitchFamily="34" charset="0"/>
              </a:rPr>
              <a:t>Mt</a:t>
            </a:r>
            <a:r>
              <a:rPr lang="pt-BR" sz="3200" dirty="0">
                <a:latin typeface="Trebuchet MS" panose="020B0603020202020204" pitchFamily="34" charset="0"/>
              </a:rPr>
              <a:t> 5:5; 2Co 4:17, 18; </a:t>
            </a:r>
            <a:r>
              <a:rPr lang="pt-BR" sz="3200" dirty="0" err="1">
                <a:latin typeface="Trebuchet MS" panose="020B0603020202020204" pitchFamily="34" charset="0"/>
              </a:rPr>
              <a:t>Ap</a:t>
            </a:r>
            <a:r>
              <a:rPr lang="pt-BR" sz="3200" dirty="0">
                <a:latin typeface="Trebuchet MS" panose="020B0603020202020204" pitchFamily="34" charset="0"/>
              </a:rPr>
              <a:t> 21:9, 10; </a:t>
            </a:r>
            <a:r>
              <a:rPr lang="pt-BR" sz="3200" dirty="0" err="1">
                <a:latin typeface="Trebuchet MS" panose="020B0603020202020204" pitchFamily="34" charset="0"/>
              </a:rPr>
              <a:t>Ap</a:t>
            </a:r>
            <a:r>
              <a:rPr lang="pt-BR" sz="3200" dirty="0">
                <a:latin typeface="Trebuchet MS" panose="020B0603020202020204" pitchFamily="34" charset="0"/>
              </a:rPr>
              <a:t> 22:17).</a:t>
            </a:r>
            <a:endParaRPr lang="pt-BR" sz="40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id="{7787A845-9AB8-4787-ABDE-5A6C30305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48" y="1438793"/>
            <a:ext cx="4011897" cy="398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146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1ADCD-53DB-49F4-A785-4139D64BB2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99EEC3-2F4F-43C9-9538-F5AA281140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6851C92A-DE04-4A4B-BA3C-72FEB4438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593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2384</Words>
  <Application>Microsoft Office PowerPoint</Application>
  <PresentationFormat>Widescreen</PresentationFormat>
  <Paragraphs>61</Paragraphs>
  <Slides>34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Trebuchet MS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USEB - AES - Lucas Costa Viana</dc:creator>
  <cp:lastModifiedBy>jose ferreira Neto</cp:lastModifiedBy>
  <cp:revision>28</cp:revision>
  <dcterms:created xsi:type="dcterms:W3CDTF">2021-04-01T11:30:09Z</dcterms:created>
  <dcterms:modified xsi:type="dcterms:W3CDTF">2021-04-30T22:46:01Z</dcterms:modified>
</cp:coreProperties>
</file>