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93" r:id="rId8"/>
    <p:sldId id="303" r:id="rId9"/>
    <p:sldId id="304" r:id="rId10"/>
    <p:sldId id="266" r:id="rId11"/>
    <p:sldId id="294" r:id="rId12"/>
    <p:sldId id="265" r:id="rId13"/>
    <p:sldId id="268" r:id="rId14"/>
    <p:sldId id="295" r:id="rId15"/>
    <p:sldId id="271" r:id="rId16"/>
    <p:sldId id="269" r:id="rId17"/>
    <p:sldId id="267" r:id="rId18"/>
    <p:sldId id="272" r:id="rId19"/>
    <p:sldId id="305" r:id="rId20"/>
    <p:sldId id="277" r:id="rId21"/>
    <p:sldId id="273" r:id="rId22"/>
    <p:sldId id="274" r:id="rId23"/>
    <p:sldId id="276" r:id="rId24"/>
    <p:sldId id="296" r:id="rId25"/>
    <p:sldId id="297" r:id="rId26"/>
    <p:sldId id="283" r:id="rId27"/>
    <p:sldId id="279" r:id="rId28"/>
    <p:sldId id="280" r:id="rId29"/>
    <p:sldId id="275" r:id="rId30"/>
    <p:sldId id="302" r:id="rId31"/>
    <p:sldId id="270" r:id="rId32"/>
    <p:sldId id="292" r:id="rId33"/>
    <p:sldId id="291" r:id="rId3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779B13-C9C1-4840-BF42-3C1D4F4460D4}"/>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100AE5E-13A6-46FC-852C-5EA041F52D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FFB1383-FBE7-468C-9FC2-8EB77D18AD7D}"/>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5" name="Espaço Reservado para Rodapé 4">
            <a:extLst>
              <a:ext uri="{FF2B5EF4-FFF2-40B4-BE49-F238E27FC236}">
                <a16:creationId xmlns:a16="http://schemas.microsoft.com/office/drawing/2014/main" id="{71180F5D-EEC2-4FE0-8AE9-B56F71F65CC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F143B8E-4189-4717-A82E-F58955D134A2}"/>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275486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2CD5F-7F17-45F2-900B-022E4FD5B1D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2A3C13D-A199-44CF-934F-AFA968DD044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F118AE-AA41-402B-BE62-D00859AE3764}"/>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5" name="Espaço Reservado para Rodapé 4">
            <a:extLst>
              <a:ext uri="{FF2B5EF4-FFF2-40B4-BE49-F238E27FC236}">
                <a16:creationId xmlns:a16="http://schemas.microsoft.com/office/drawing/2014/main" id="{4E438907-44AD-4642-B431-B405F01139B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ED2520C-F0D9-4A0D-B2AD-CDB40EA640FA}"/>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349025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C7F3A6-B28D-43A6-8335-AA2DE3321C0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0BD5F4E5-8113-483F-BAC8-E32F62E39E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4ABCE059-73CE-497A-A89C-6A55852C370F}"/>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5" name="Espaço Reservado para Rodapé 4">
            <a:extLst>
              <a:ext uri="{FF2B5EF4-FFF2-40B4-BE49-F238E27FC236}">
                <a16:creationId xmlns:a16="http://schemas.microsoft.com/office/drawing/2014/main" id="{1879C447-1DD3-4B65-98BD-8A02EB8CC83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E0A8C29-C7A3-452B-852F-0DCBA84D8DD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92078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343094-CDFA-4F9B-8823-8425AF5A29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D3DF25C-9DFE-4624-A8D4-5B5CA28D49B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1876892-EB87-4912-A923-E9F121C3598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CE9CE78-D9A8-4C7E-AC61-EE70FADE664A}"/>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6" name="Espaço Reservado para Rodapé 5">
            <a:extLst>
              <a:ext uri="{FF2B5EF4-FFF2-40B4-BE49-F238E27FC236}">
                <a16:creationId xmlns:a16="http://schemas.microsoft.com/office/drawing/2014/main" id="{1ABCA380-785A-48F3-A949-B41BDB16E4D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8252FFF-3427-4A41-BF7D-506D36FFBD9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056284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CB6A76-922D-403A-976A-B758F39656C5}"/>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9FC4214-4744-444F-A362-0674D66EBF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E215760-9024-4B13-BFFA-A6A06179FB30}"/>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33C9DFC-0B13-4CEC-A87A-9E60E583C6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1EFA6DA-FDA5-4566-AB44-4A70E2A00893}"/>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FA33DE5-6BF8-40A9-BC80-465CF8ED0A85}"/>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8" name="Espaço Reservado para Rodapé 7">
            <a:extLst>
              <a:ext uri="{FF2B5EF4-FFF2-40B4-BE49-F238E27FC236}">
                <a16:creationId xmlns:a16="http://schemas.microsoft.com/office/drawing/2014/main" id="{C6F7E889-41D7-4669-802E-B144E59EB89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74E34200-38D9-4A38-89C2-EF4DDC772BD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988677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12F8A-641A-457C-B944-FDD1E6EB5821}"/>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A3BC083A-83F5-4BED-80D1-F751BC50D0AE}"/>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4" name="Espaço Reservado para Rodapé 3">
            <a:extLst>
              <a:ext uri="{FF2B5EF4-FFF2-40B4-BE49-F238E27FC236}">
                <a16:creationId xmlns:a16="http://schemas.microsoft.com/office/drawing/2014/main" id="{A2EB2A32-E77A-49D2-B3ED-762619823B1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3DC50AE-025A-4886-983E-22FCDBA87926}"/>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965880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24FEB2F-12E5-4D04-A699-51AB637CFB1C}"/>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3" name="Espaço Reservado para Rodapé 2">
            <a:extLst>
              <a:ext uri="{FF2B5EF4-FFF2-40B4-BE49-F238E27FC236}">
                <a16:creationId xmlns:a16="http://schemas.microsoft.com/office/drawing/2014/main" id="{F5092280-3B87-481E-9D9E-FA3CDA2A9747}"/>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B4ADF7B-54A9-4AC7-AE93-7E872F7BD09F}"/>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668604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D42189-BD40-4F7E-AF6D-065C72A2DE4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0B28C37-8E13-4979-94E5-194CC29937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42E873FA-11F2-47B5-BE8B-475E2BD88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73A7805-47BB-437C-87B1-DA135B038A69}"/>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6" name="Espaço Reservado para Rodapé 5">
            <a:extLst>
              <a:ext uri="{FF2B5EF4-FFF2-40B4-BE49-F238E27FC236}">
                <a16:creationId xmlns:a16="http://schemas.microsoft.com/office/drawing/2014/main" id="{45E2794A-97DE-4BB1-8FBE-16BE3E97427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E7DAF97-B37C-4C3C-9B59-CA091166AD6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2884423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69CD72-542D-4427-8CEA-74FDB756272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8402F03A-70BA-465E-9F8D-307D601FE9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D9E79C09-6CA1-432C-A181-DA2B2EB9F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763E50D-9909-4351-B78E-D3AC4EE1BBDB}"/>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6" name="Espaço Reservado para Rodapé 5">
            <a:extLst>
              <a:ext uri="{FF2B5EF4-FFF2-40B4-BE49-F238E27FC236}">
                <a16:creationId xmlns:a16="http://schemas.microsoft.com/office/drawing/2014/main" id="{4B6165F3-FFCC-4B37-AB20-AA71CE57FF2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F8FF0DB-CB82-48F7-B641-3CF6F2CEBAB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0046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20A4C-36C9-4F66-BA8F-E3725B6DD57B}"/>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5A78245-755B-4752-9DAB-AC2E7CDA338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AC912C6-6E7E-48F9-806D-5CDDA34D4BC4}"/>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5" name="Espaço Reservado para Rodapé 4">
            <a:extLst>
              <a:ext uri="{FF2B5EF4-FFF2-40B4-BE49-F238E27FC236}">
                <a16:creationId xmlns:a16="http://schemas.microsoft.com/office/drawing/2014/main" id="{F8EAA4F7-7F99-4669-80EF-F4607BFF722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E3C30CA-A8FA-49C8-BE75-95847BC0A555}"/>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4130809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BABB836-4D0B-444B-9E2B-C4846EEFC92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24EC968-20FE-4CC2-B2F7-B014AE33CFEE}"/>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83E9A82-8643-4E0F-AA61-EF6B38AC0AEE}"/>
              </a:ext>
            </a:extLst>
          </p:cNvPr>
          <p:cNvSpPr>
            <a:spLocks noGrp="1"/>
          </p:cNvSpPr>
          <p:nvPr>
            <p:ph type="dt" sz="half" idx="10"/>
          </p:nvPr>
        </p:nvSpPr>
        <p:spPr/>
        <p:txBody>
          <a:bodyPr/>
          <a:lstStyle/>
          <a:p>
            <a:fld id="{8594C91F-F66D-43C1-8C51-B26898623E3E}" type="datetimeFigureOut">
              <a:rPr lang="pt-BR" smtClean="0"/>
              <a:t>23/04/2021</a:t>
            </a:fld>
            <a:endParaRPr lang="pt-BR"/>
          </a:p>
        </p:txBody>
      </p:sp>
      <p:sp>
        <p:nvSpPr>
          <p:cNvPr id="5" name="Espaço Reservado para Rodapé 4">
            <a:extLst>
              <a:ext uri="{FF2B5EF4-FFF2-40B4-BE49-F238E27FC236}">
                <a16:creationId xmlns:a16="http://schemas.microsoft.com/office/drawing/2014/main" id="{A39DACB2-B984-4622-B3FC-60B2DC938B3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57F3A44-58BA-4A1F-96F3-7C5457F6D83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983727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p:bg>
      <p:bgPr>
        <a:solidFill>
          <a:srgbClr val="FFFFFF"/>
        </a:solidFill>
        <a:effectLst/>
      </p:bgPr>
    </p:bg>
    <p:spTree>
      <p:nvGrpSpPr>
        <p:cNvPr id="1" name=""/>
        <p:cNvGrpSpPr/>
        <p:nvPr/>
      </p:nvGrpSpPr>
      <p:grpSpPr>
        <a:xfrm>
          <a:off x="0" y="0"/>
          <a:ext cx="0" cy="0"/>
          <a:chOff x="0" y="0"/>
          <a:chExt cx="0" cy="0"/>
        </a:xfrm>
      </p:grpSpPr>
      <p:sp>
        <p:nvSpPr>
          <p:cNvPr id="1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4755612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D8E8189-5953-4633-AF17-5432A89528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62DDA7C-9307-4A5C-950E-9A1DFF5650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D438E34-83C5-4675-A3B8-7AAD8F29B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94C91F-F66D-43C1-8C51-B26898623E3E}" type="datetimeFigureOut">
              <a:rPr lang="pt-BR" smtClean="0"/>
              <a:t>23/04/2021</a:t>
            </a:fld>
            <a:endParaRPr lang="pt-BR"/>
          </a:p>
        </p:txBody>
      </p:sp>
      <p:sp>
        <p:nvSpPr>
          <p:cNvPr id="5" name="Espaço Reservado para Rodapé 4">
            <a:extLst>
              <a:ext uri="{FF2B5EF4-FFF2-40B4-BE49-F238E27FC236}">
                <a16:creationId xmlns:a16="http://schemas.microsoft.com/office/drawing/2014/main" id="{B0B16016-F364-486A-B8CC-A23EB10418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9019E85-9456-47CE-97D8-7F6CD1670B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29DA6-06E9-4A45-BE3D-3D6975767135}" type="slidenum">
              <a:rPr lang="pt-BR" smtClean="0"/>
              <a:t>‹nº›</a:t>
            </a:fld>
            <a:endParaRPr lang="pt-BR"/>
          </a:p>
        </p:txBody>
      </p:sp>
    </p:spTree>
    <p:extLst>
      <p:ext uri="{BB962C8B-B14F-4D97-AF65-F5344CB8AC3E}">
        <p14:creationId xmlns:p14="http://schemas.microsoft.com/office/powerpoint/2010/main" val="3256980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1ADCD-53DB-49F4-A785-4139D64BB235}"/>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BA99EEC3-2F4F-43C9-9538-F5AA281140E6}"/>
              </a:ext>
            </a:extLst>
          </p:cNvPr>
          <p:cNvSpPr>
            <a:spLocks noGrp="1"/>
          </p:cNvSpPr>
          <p:nvPr>
            <p:ph type="subTitle" idx="1"/>
          </p:nvPr>
        </p:nvSpPr>
        <p:spPr/>
        <p:txBody>
          <a:bodyPr/>
          <a:lstStyle/>
          <a:p>
            <a:endParaRPr lang="pt-BR"/>
          </a:p>
        </p:txBody>
      </p:sp>
      <p:pic>
        <p:nvPicPr>
          <p:cNvPr id="7" name="Imagem 6" descr="Texto&#10;&#10;Descrição gerada automaticamente">
            <a:extLst>
              <a:ext uri="{FF2B5EF4-FFF2-40B4-BE49-F238E27FC236}">
                <a16:creationId xmlns:a16="http://schemas.microsoft.com/office/drawing/2014/main" id="{6851C92A-DE04-4A4B-BA3C-72FEB4438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747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93F048-F061-4183-8820-2D5511E1360D}"/>
              </a:ext>
            </a:extLst>
          </p:cNvPr>
          <p:cNvSpPr>
            <a:spLocks noGrp="1"/>
          </p:cNvSpPr>
          <p:nvPr>
            <p:ph type="title"/>
          </p:nvPr>
        </p:nvSpPr>
        <p:spPr/>
        <p:txBody>
          <a:bodyPr/>
          <a:lstStyle/>
          <a:p>
            <a:endParaRPr lang="pt-BR"/>
          </a:p>
        </p:txBody>
      </p:sp>
      <p:pic>
        <p:nvPicPr>
          <p:cNvPr id="11" name="Imagem 10" descr="Uma imagem contendo Site&#10;&#10;Descrição gerada automaticamente">
            <a:extLst>
              <a:ext uri="{FF2B5EF4-FFF2-40B4-BE49-F238E27FC236}">
                <a16:creationId xmlns:a16="http://schemas.microsoft.com/office/drawing/2014/main" id="{0EAA9021-CB86-4169-9E68-1D9111E065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ítulo 9">
            <a:extLst>
              <a:ext uri="{FF2B5EF4-FFF2-40B4-BE49-F238E27FC236}">
                <a16:creationId xmlns:a16="http://schemas.microsoft.com/office/drawing/2014/main" id="{27804283-A92A-4D44-B577-54C2564F9B67}"/>
              </a:ext>
            </a:extLst>
          </p:cNvPr>
          <p:cNvSpPr txBox="1">
            <a:spLocks/>
          </p:cNvSpPr>
          <p:nvPr/>
        </p:nvSpPr>
        <p:spPr>
          <a:xfrm>
            <a:off x="1033780" y="521493"/>
            <a:ext cx="3629025" cy="1012825"/>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8000" b="1" dirty="0">
                <a:latin typeface="Trebuchet MS" panose="020B0603020202020204" pitchFamily="34" charset="0"/>
              </a:rPr>
              <a:t>Lição 4</a:t>
            </a:r>
          </a:p>
        </p:txBody>
      </p:sp>
      <p:sp>
        <p:nvSpPr>
          <p:cNvPr id="13" name="Título 9">
            <a:extLst>
              <a:ext uri="{FF2B5EF4-FFF2-40B4-BE49-F238E27FC236}">
                <a16:creationId xmlns:a16="http://schemas.microsoft.com/office/drawing/2014/main" id="{E927BD9B-6F69-4049-B9AB-CFA7EC671BBB}"/>
              </a:ext>
            </a:extLst>
          </p:cNvPr>
          <p:cNvSpPr txBox="1">
            <a:spLocks/>
          </p:cNvSpPr>
          <p:nvPr/>
        </p:nvSpPr>
        <p:spPr>
          <a:xfrm>
            <a:off x="5280638" y="1196857"/>
            <a:ext cx="6690995"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Uma aliança eterna</a:t>
            </a:r>
          </a:p>
        </p:txBody>
      </p:sp>
      <p:sp>
        <p:nvSpPr>
          <p:cNvPr id="14" name="Subtítulo 10">
            <a:extLst>
              <a:ext uri="{FF2B5EF4-FFF2-40B4-BE49-F238E27FC236}">
                <a16:creationId xmlns:a16="http://schemas.microsoft.com/office/drawing/2014/main" id="{8FD3139E-D6FC-472A-B424-902F3F001C12}"/>
              </a:ext>
            </a:extLst>
          </p:cNvPr>
          <p:cNvSpPr txBox="1">
            <a:spLocks/>
          </p:cNvSpPr>
          <p:nvPr/>
        </p:nvSpPr>
        <p:spPr>
          <a:xfrm>
            <a:off x="5715001" y="4236440"/>
            <a:ext cx="6256632" cy="7801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400" dirty="0">
                <a:latin typeface="Trebuchet MS" panose="020B0603020202020204" pitchFamily="34" charset="0"/>
              </a:rPr>
              <a:t>“Estabelecerei uma aliança entre Mim e você e a sua descendência no decurso das suas gerações, aliança perpétua, para ser o seu Deus e o Deus da sua descendência” (</a:t>
            </a:r>
            <a:r>
              <a:rPr lang="pt-BR" sz="1400" dirty="0" err="1">
                <a:latin typeface="Trebuchet MS" panose="020B0603020202020204" pitchFamily="34" charset="0"/>
              </a:rPr>
              <a:t>Gn</a:t>
            </a:r>
            <a:r>
              <a:rPr lang="pt-BR" sz="1400" dirty="0">
                <a:latin typeface="Trebuchet MS" panose="020B0603020202020204" pitchFamily="34" charset="0"/>
              </a:rPr>
              <a:t> 17:7).</a:t>
            </a:r>
            <a:endParaRPr lang="pt-BR" sz="182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4275400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comida&#10;&#10;Descrição gerada automaticamente">
            <a:extLst>
              <a:ext uri="{FF2B5EF4-FFF2-40B4-BE49-F238E27FC236}">
                <a16:creationId xmlns:a16="http://schemas.microsoft.com/office/drawing/2014/main" id="{68AB662C-04C5-4C38-9556-DFDA09715EE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C6AC1991-8FE2-454A-BF2D-514A99363933}"/>
              </a:ext>
            </a:extLst>
          </p:cNvPr>
          <p:cNvSpPr>
            <a:spLocks noGrp="1"/>
          </p:cNvSpPr>
          <p:nvPr>
            <p:ph idx="1"/>
          </p:nvPr>
        </p:nvSpPr>
        <p:spPr>
          <a:xfrm>
            <a:off x="5434984" y="929186"/>
            <a:ext cx="6362700" cy="5378534"/>
          </a:xfrm>
        </p:spPr>
        <p:txBody>
          <a:bodyPr>
            <a:normAutofit fontScale="92500" lnSpcReduction="20000"/>
          </a:bodyPr>
          <a:lstStyle/>
          <a:p>
            <a:pPr marL="0" indent="0" algn="just">
              <a:spcBef>
                <a:spcPts val="0"/>
              </a:spcBef>
              <a:buNone/>
            </a:pPr>
            <a:r>
              <a:rPr lang="pt-BR" dirty="0">
                <a:latin typeface="Trebuchet MS" panose="020B0603020202020204" pitchFamily="34" charset="0"/>
              </a:rPr>
              <a:t>Deus Se sentou ao lado de um mundo doente de pecado, quando as trevas morais começaram a se agravar ao longo dos séculos após o dilúvio. Por essa razão, Ele chamou Abrão e planejou estabelecer por meio de Seu servo fiel um povo a quem pudesse confiar um conhecimento de Si mesmo e oferecer a salvação.</a:t>
            </a:r>
          </a:p>
          <a:p>
            <a:pPr marL="0" indent="0" algn="just">
              <a:spcBef>
                <a:spcPts val="0"/>
              </a:spcBef>
              <a:buNone/>
            </a:pPr>
            <a:endParaRPr lang="pt-BR" dirty="0">
              <a:latin typeface="Trebuchet MS" panose="020B0603020202020204" pitchFamily="34" charset="0"/>
            </a:endParaRPr>
          </a:p>
          <a:p>
            <a:pPr marL="0" indent="0" algn="just">
              <a:spcBef>
                <a:spcPts val="0"/>
              </a:spcBef>
              <a:buNone/>
            </a:pPr>
            <a:r>
              <a:rPr lang="pt-BR" dirty="0">
                <a:latin typeface="Trebuchet MS" panose="020B0603020202020204" pitchFamily="34" charset="0"/>
              </a:rPr>
              <a:t>Portanto, Deus estabeleceu uma aliança com Abrão e sua posteridade. Essa aliança enfatizava, com mais detalhes, o plano divino de salvar a humanidade dos resultados do pecado. O Senhor não deixaria Seu mundo abandonado, em tão extrema necessidade. Nesta semana examinaremos os desdobramentos de outras promessas da aliança.</a:t>
            </a:r>
          </a:p>
        </p:txBody>
      </p:sp>
      <p:pic>
        <p:nvPicPr>
          <p:cNvPr id="7" name="Imagem 6" descr="Círculo&#10;&#10;Descrição gerada automaticamente">
            <a:extLst>
              <a:ext uri="{FF2B5EF4-FFF2-40B4-BE49-F238E27FC236}">
                <a16:creationId xmlns:a16="http://schemas.microsoft.com/office/drawing/2014/main" id="{8FFE40A2-7F3C-40EA-A58F-87CF3061ABD9}"/>
              </a:ext>
            </a:extLst>
          </p:cNvPr>
          <p:cNvPicPr>
            <a:picLocks noChangeAspect="1"/>
          </p:cNvPicPr>
          <p:nvPr/>
        </p:nvPicPr>
        <p:blipFill>
          <a:blip r:embed="rId3">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02917" y="1243012"/>
            <a:ext cx="4371975" cy="4371975"/>
          </a:xfrm>
          <a:prstGeom prst="rect">
            <a:avLst/>
          </a:prstGeom>
        </p:spPr>
      </p:pic>
    </p:spTree>
    <p:extLst>
      <p:ext uri="{BB962C8B-B14F-4D97-AF65-F5344CB8AC3E}">
        <p14:creationId xmlns:p14="http://schemas.microsoft.com/office/powerpoint/2010/main" val="85310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904776" y="2463183"/>
            <a:ext cx="6654800" cy="6527800"/>
          </a:xfrm>
        </p:spPr>
        <p:txBody>
          <a:bodyPr>
            <a:normAutofit/>
          </a:bodyPr>
          <a:lstStyle/>
          <a:p>
            <a:pPr marL="514350" indent="-514350" algn="just">
              <a:buFont typeface="+mj-lt"/>
              <a:buAutoNum type="arabicPeriod"/>
            </a:pPr>
            <a:r>
              <a:rPr lang="pt-BR" sz="3600" dirty="0" err="1">
                <a:latin typeface="Trebuchet MS" panose="020B0603020202020204" pitchFamily="34" charset="0"/>
              </a:rPr>
              <a:t>Yahweh</a:t>
            </a:r>
            <a:r>
              <a:rPr lang="pt-BR" sz="3600" dirty="0">
                <a:latin typeface="Trebuchet MS" panose="020B0603020202020204" pitchFamily="34" charset="0"/>
              </a:rPr>
              <a:t> e a aliança </a:t>
            </a:r>
            <a:r>
              <a:rPr lang="pt-BR" sz="3600" dirty="0" err="1">
                <a:latin typeface="Trebuchet MS" panose="020B0603020202020204" pitchFamily="34" charset="0"/>
              </a:rPr>
              <a:t>abraâmica</a:t>
            </a:r>
            <a:r>
              <a:rPr lang="pt-BR" sz="3600" dirty="0">
                <a:latin typeface="Trebuchet MS" panose="020B0603020202020204" pitchFamily="34" charset="0"/>
              </a:rPr>
              <a:t>.</a:t>
            </a:r>
          </a:p>
          <a:p>
            <a:pPr marL="514350" indent="-514350" algn="just">
              <a:buFont typeface="+mj-lt"/>
              <a:buAutoNum type="arabicPeriod"/>
            </a:pPr>
            <a:r>
              <a:rPr lang="pt-BR" sz="3600" dirty="0">
                <a:latin typeface="Trebuchet MS" panose="020B0603020202020204" pitchFamily="34" charset="0"/>
              </a:rPr>
              <a:t>El </a:t>
            </a:r>
            <a:r>
              <a:rPr lang="pt-BR" sz="3600" dirty="0" err="1">
                <a:latin typeface="Trebuchet MS" panose="020B0603020202020204" pitchFamily="34" charset="0"/>
              </a:rPr>
              <a:t>Shaddai</a:t>
            </a:r>
            <a:endParaRPr lang="pt-BR" sz="3600" dirty="0">
              <a:latin typeface="Trebuchet MS" panose="020B0603020202020204" pitchFamily="34" charset="0"/>
            </a:endParaRPr>
          </a:p>
          <a:p>
            <a:pPr marL="514350" indent="-514350" algn="just">
              <a:buFont typeface="+mj-lt"/>
              <a:buAutoNum type="arabicPeriod"/>
            </a:pPr>
            <a:r>
              <a:rPr lang="pt-BR" sz="3600" dirty="0">
                <a:latin typeface="Trebuchet MS" panose="020B0603020202020204" pitchFamily="34" charset="0"/>
              </a:rPr>
              <a:t>De Abrão a Abraão</a:t>
            </a:r>
          </a:p>
          <a:p>
            <a:pPr marL="514350" indent="-514350" algn="just">
              <a:buFont typeface="+mj-lt"/>
              <a:buAutoNum type="arabicPeriod"/>
            </a:pPr>
            <a:r>
              <a:rPr lang="pt-BR" sz="3600" dirty="0">
                <a:latin typeface="Trebuchet MS" panose="020B0603020202020204" pitchFamily="34" charset="0"/>
              </a:rPr>
              <a:t>Etapas da aliança</a:t>
            </a:r>
          </a:p>
          <a:p>
            <a:pPr marL="514350" indent="-514350" algn="just">
              <a:buFont typeface="+mj-lt"/>
              <a:buAutoNum type="arabicPeriod"/>
            </a:pPr>
            <a:r>
              <a:rPr lang="pt-BR" sz="3600" dirty="0">
                <a:latin typeface="Trebuchet MS" panose="020B0603020202020204" pitchFamily="34" charset="0"/>
              </a:rPr>
              <a:t>Obrigações da aliança</a:t>
            </a:r>
          </a:p>
          <a:p>
            <a:pPr marL="514350" indent="-514350" algn="just">
              <a:buFont typeface="+mj-lt"/>
              <a:buAutoNum type="arabicPeriod"/>
            </a:pPr>
            <a:endParaRPr lang="pt-BR" sz="3600" dirty="0">
              <a:latin typeface="Trebuchet MS" panose="020B0603020202020204" pitchFamily="34" charset="0"/>
            </a:endParaRPr>
          </a:p>
        </p:txBody>
      </p:sp>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731889"/>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26338" y="-488642"/>
            <a:ext cx="8003562"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Temas da Semana</a:t>
            </a:r>
          </a:p>
        </p:txBody>
      </p:sp>
    </p:spTree>
    <p:extLst>
      <p:ext uri="{BB962C8B-B14F-4D97-AF65-F5344CB8AC3E}">
        <p14:creationId xmlns:p14="http://schemas.microsoft.com/office/powerpoint/2010/main" val="116893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err="1">
                <a:solidFill>
                  <a:schemeClr val="accent2">
                    <a:lumMod val="50000"/>
                  </a:schemeClr>
                </a:solidFill>
                <a:latin typeface="Trebuchet MS" panose="020B0603020202020204" pitchFamily="34" charset="0"/>
              </a:rPr>
              <a:t>Yahweh</a:t>
            </a:r>
            <a:r>
              <a:rPr lang="pt-BR" b="1" dirty="0">
                <a:solidFill>
                  <a:schemeClr val="accent2">
                    <a:lumMod val="50000"/>
                  </a:schemeClr>
                </a:solidFill>
                <a:latin typeface="Trebuchet MS" panose="020B0603020202020204" pitchFamily="34" charset="0"/>
              </a:rPr>
              <a:t> e a aliança </a:t>
            </a:r>
            <a:r>
              <a:rPr lang="pt-BR" b="1" dirty="0" err="1">
                <a:solidFill>
                  <a:schemeClr val="accent2">
                    <a:lumMod val="50000"/>
                  </a:schemeClr>
                </a:solidFill>
                <a:latin typeface="Trebuchet MS" panose="020B0603020202020204" pitchFamily="34" charset="0"/>
              </a:rPr>
              <a:t>abraâmica</a:t>
            </a:r>
            <a:endParaRPr lang="pt-BR" b="1" dirty="0">
              <a:solidFill>
                <a:schemeClr val="accent2">
                  <a:lumMod val="50000"/>
                </a:schemeClr>
              </a:solidFill>
              <a:latin typeface="Trebuchet MS" panose="020B0603020202020204" pitchFamily="34" charset="0"/>
            </a:endParaRPr>
          </a:p>
        </p:txBody>
      </p:sp>
    </p:spTree>
    <p:extLst>
      <p:ext uri="{BB962C8B-B14F-4D97-AF65-F5344CB8AC3E}">
        <p14:creationId xmlns:p14="http://schemas.microsoft.com/office/powerpoint/2010/main" val="2680640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75241" y="1160448"/>
            <a:ext cx="11241518" cy="6527800"/>
          </a:xfrm>
        </p:spPr>
        <p:txBody>
          <a:bodyPr>
            <a:normAutofit/>
          </a:bodyPr>
          <a:lstStyle/>
          <a:p>
            <a:pPr marL="0" indent="0" algn="just">
              <a:spcBef>
                <a:spcPts val="0"/>
              </a:spcBef>
              <a:buNone/>
            </a:pPr>
            <a:r>
              <a:rPr lang="pt-BR" dirty="0">
                <a:latin typeface="Trebuchet MS" panose="020B0603020202020204" pitchFamily="34" charset="0"/>
              </a:rPr>
              <a:t>“O Senhor disse também: – Eu sou o Senhor que o tirei de Ur dos caldeus, para lhe dar esta terra como herança"(</a:t>
            </a:r>
            <a:r>
              <a:rPr lang="pt-BR" dirty="0" err="1">
                <a:latin typeface="Trebuchet MS" panose="020B0603020202020204" pitchFamily="34" charset="0"/>
              </a:rPr>
              <a:t>Gn</a:t>
            </a:r>
            <a:r>
              <a:rPr lang="pt-BR" dirty="0">
                <a:latin typeface="Trebuchet MS" panose="020B0603020202020204" pitchFamily="34" charset="0"/>
              </a:rPr>
              <a:t> 15:7).</a:t>
            </a:r>
          </a:p>
          <a:p>
            <a:pPr marL="0" indent="0" algn="just">
              <a:spcBef>
                <a:spcPts val="0"/>
              </a:spcBef>
              <a:buNone/>
            </a:pPr>
            <a:endParaRPr lang="pt-BR" dirty="0">
              <a:latin typeface="Trebuchet MS" panose="020B0603020202020204" pitchFamily="34" charset="0"/>
            </a:endParaRPr>
          </a:p>
          <a:p>
            <a:pPr marL="0" indent="0" algn="just">
              <a:spcBef>
                <a:spcPts val="0"/>
              </a:spcBef>
              <a:buNone/>
            </a:pPr>
            <a:r>
              <a:rPr lang="pt-BR" dirty="0">
                <a:latin typeface="Trebuchet MS" panose="020B0603020202020204" pitchFamily="34" charset="0"/>
              </a:rPr>
              <a:t>Os nomes podem ser como marcas comerciais. Eles se tornam tão intimamente associados em nossa mente a certas características que, quando os ouvimos, lembramos imediatamente delas. Quais atributos vêm à mente, por exemplo, quando pensamos nestes nomes: Albert Einstein, Martin Luther King Jr., Gandhi ou </a:t>
            </a:r>
            <a:r>
              <a:rPr lang="pt-BR" dirty="0" err="1">
                <a:latin typeface="Trebuchet MS" panose="020B0603020202020204" pitchFamily="34" charset="0"/>
              </a:rPr>
              <a:t>Dorcas</a:t>
            </a:r>
            <a:r>
              <a:rPr lang="pt-BR" dirty="0">
                <a:latin typeface="Trebuchet MS" panose="020B0603020202020204" pitchFamily="34" charset="0"/>
              </a:rPr>
              <a:t>? Cada um deles está associado a certas características e ideais.</a:t>
            </a:r>
          </a:p>
        </p:txBody>
      </p:sp>
      <p:pic>
        <p:nvPicPr>
          <p:cNvPr id="5" name="Imagem 4" descr="Desenho preto e branco&#10;&#10;Descrição gerada automaticamente com confiança média">
            <a:extLst>
              <a:ext uri="{FF2B5EF4-FFF2-40B4-BE49-F238E27FC236}">
                <a16:creationId xmlns:a16="http://schemas.microsoft.com/office/drawing/2014/main" id="{F68C7C57-614F-4317-A6DB-713DCAE35573}"/>
              </a:ext>
            </a:extLst>
          </p:cNvPr>
          <p:cNvPicPr>
            <a:picLocks noChangeAspect="1"/>
          </p:cNvPicPr>
          <p:nvPr/>
        </p:nvPicPr>
        <p:blipFill>
          <a:blip r:embed="rId3">
            <a:clrChange>
              <a:clrFrom>
                <a:srgbClr val="F6F6F6"/>
              </a:clrFrom>
              <a:clrTo>
                <a:srgbClr val="F6F6F6">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429500" y="4529627"/>
            <a:ext cx="4762500" cy="3048000"/>
          </a:xfrm>
          <a:prstGeom prst="rect">
            <a:avLst/>
          </a:prstGeom>
        </p:spPr>
      </p:pic>
    </p:spTree>
    <p:extLst>
      <p:ext uri="{BB962C8B-B14F-4D97-AF65-F5344CB8AC3E}">
        <p14:creationId xmlns:p14="http://schemas.microsoft.com/office/powerpoint/2010/main" val="4134277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563926" y="896341"/>
            <a:ext cx="11172272" cy="5275859"/>
          </a:xfrm>
        </p:spPr>
        <p:txBody>
          <a:bodyPr>
            <a:normAutofit/>
          </a:bodyPr>
          <a:lstStyle/>
          <a:p>
            <a:pPr marL="0" indent="0" algn="just">
              <a:spcBef>
                <a:spcPts val="0"/>
              </a:spcBef>
              <a:buNone/>
            </a:pPr>
            <a:r>
              <a:rPr lang="pt-BR" dirty="0">
                <a:latin typeface="Trebuchet MS" panose="020B0603020202020204" pitchFamily="34" charset="0"/>
              </a:rPr>
              <a:t>Nos tempos bíblicos, as pessoas do Oriente Próximo atribuíam grande importância ao significado dos nomes. “Para os hebreus, o nome </a:t>
            </a:r>
            <a:r>
              <a:rPr lang="pt-BR" dirty="0" err="1">
                <a:latin typeface="Trebuchet MS" panose="020B0603020202020204" pitchFamily="34" charset="0"/>
              </a:rPr>
              <a:t>sem-pre</a:t>
            </a:r>
            <a:r>
              <a:rPr lang="pt-BR" dirty="0">
                <a:latin typeface="Trebuchet MS" panose="020B0603020202020204" pitchFamily="34" charset="0"/>
              </a:rPr>
              <a:t> foi um indicativo das características pessoais ou do pensamento e das emoções de quem dava o nome e, às vezes, das circunstâncias em que era dado” (</a:t>
            </a:r>
            <a:r>
              <a:rPr lang="pt-BR" i="1" dirty="0">
                <a:latin typeface="Trebuchet MS" panose="020B0603020202020204" pitchFamily="34" charset="0"/>
              </a:rPr>
              <a:t>Comentário Bíblico Adventista do Sétimo Dia</a:t>
            </a:r>
            <a:r>
              <a:rPr lang="pt-BR" dirty="0">
                <a:latin typeface="Trebuchet MS" panose="020B0603020202020204" pitchFamily="34" charset="0"/>
              </a:rPr>
              <a:t>, v. 1, p. 555).</a:t>
            </a:r>
          </a:p>
          <a:p>
            <a:pPr marL="0" indent="0" algn="just">
              <a:spcBef>
                <a:spcPts val="0"/>
              </a:spcBef>
              <a:buNone/>
            </a:pPr>
            <a:endParaRPr lang="pt-BR" dirty="0">
              <a:latin typeface="Trebuchet MS" panose="020B0603020202020204" pitchFamily="34" charset="0"/>
            </a:endParaRPr>
          </a:p>
          <a:p>
            <a:pPr marL="0" indent="0" algn="just">
              <a:spcBef>
                <a:spcPts val="0"/>
              </a:spcBef>
              <a:buNone/>
            </a:pPr>
            <a:r>
              <a:rPr lang="pt-BR" dirty="0">
                <a:latin typeface="Trebuchet MS" panose="020B0603020202020204" pitchFamily="34" charset="0"/>
              </a:rPr>
              <a:t>Ao entrar em aliança com Abrão, </a:t>
            </a:r>
            <a:r>
              <a:rPr lang="pt-BR" dirty="0">
                <a:solidFill>
                  <a:srgbClr val="FF0000"/>
                </a:solidFill>
                <a:latin typeface="Trebuchet MS" panose="020B0603020202020204" pitchFamily="34" charset="0"/>
              </a:rPr>
              <a:t>Deus Se deu a conhecer ao patriarca sob o nome de </a:t>
            </a:r>
            <a:r>
              <a:rPr lang="pt-BR" i="1" dirty="0">
                <a:solidFill>
                  <a:srgbClr val="FF0000"/>
                </a:solidFill>
                <a:latin typeface="Trebuchet MS" panose="020B0603020202020204" pitchFamily="34" charset="0"/>
              </a:rPr>
              <a:t>YHWH</a:t>
            </a:r>
            <a:r>
              <a:rPr lang="pt-BR" dirty="0">
                <a:latin typeface="Trebuchet MS" panose="020B0603020202020204" pitchFamily="34" charset="0"/>
              </a:rPr>
              <a:t> (impresso como SENHOR, em maiúsculas, na </a:t>
            </a:r>
            <a:r>
              <a:rPr lang="pt-BR" dirty="0" err="1">
                <a:latin typeface="Trebuchet MS" panose="020B0603020202020204" pitchFamily="34" charset="0"/>
              </a:rPr>
              <a:t>ver-são</a:t>
            </a:r>
            <a:r>
              <a:rPr lang="pt-BR" dirty="0">
                <a:latin typeface="Trebuchet MS" panose="020B0603020202020204" pitchFamily="34" charset="0"/>
              </a:rPr>
              <a:t> NAA [</a:t>
            </a:r>
            <a:r>
              <a:rPr lang="pt-BR" dirty="0" err="1">
                <a:latin typeface="Trebuchet MS" panose="020B0603020202020204" pitchFamily="34" charset="0"/>
              </a:rPr>
              <a:t>Gn</a:t>
            </a:r>
            <a:r>
              <a:rPr lang="pt-BR" dirty="0">
                <a:latin typeface="Trebuchet MS" panose="020B0603020202020204" pitchFamily="34" charset="0"/>
              </a:rPr>
              <a:t> 15:7] e pronunciado como </a:t>
            </a:r>
            <a:r>
              <a:rPr lang="pt-BR" i="1" dirty="0" err="1">
                <a:latin typeface="Trebuchet MS" panose="020B0603020202020204" pitchFamily="34" charset="0"/>
              </a:rPr>
              <a:t>Yahweh</a:t>
            </a:r>
            <a:r>
              <a:rPr lang="pt-BR" dirty="0">
                <a:latin typeface="Trebuchet MS" panose="020B0603020202020204" pitchFamily="34" charset="0"/>
              </a:rPr>
              <a:t>). Portanto, Gênesis 15:7 registra literalmente: “Eu sou YHWH que o tirei [...]”.</a:t>
            </a:r>
          </a:p>
        </p:txBody>
      </p:sp>
    </p:spTree>
    <p:extLst>
      <p:ext uri="{BB962C8B-B14F-4D97-AF65-F5344CB8AC3E}">
        <p14:creationId xmlns:p14="http://schemas.microsoft.com/office/powerpoint/2010/main" val="4273071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76237" y="682625"/>
            <a:ext cx="11439525" cy="6175375"/>
          </a:xfrm>
        </p:spPr>
        <p:txBody>
          <a:bodyPr>
            <a:normAutofit/>
          </a:bodyPr>
          <a:lstStyle/>
          <a:p>
            <a:pPr marL="0" indent="0" algn="just">
              <a:spcBef>
                <a:spcPts val="0"/>
              </a:spcBef>
              <a:buNone/>
            </a:pPr>
            <a:r>
              <a:rPr lang="pt-BR" dirty="0">
                <a:latin typeface="Trebuchet MS" panose="020B0603020202020204" pitchFamily="34" charset="0"/>
              </a:rPr>
              <a:t>O nome </a:t>
            </a:r>
            <a:r>
              <a:rPr lang="pt-BR" i="1" dirty="0">
                <a:latin typeface="Trebuchet MS" panose="020B0603020202020204" pitchFamily="34" charset="0"/>
              </a:rPr>
              <a:t>YHWH</a:t>
            </a:r>
            <a:r>
              <a:rPr lang="pt-BR" dirty="0">
                <a:latin typeface="Trebuchet MS" panose="020B0603020202020204" pitchFamily="34" charset="0"/>
              </a:rPr>
              <a:t>, embora apareça 6.828 vezes no Antigo Testamento, está de certa forma envolto em mistério. Parece ser uma forma do verbo </a:t>
            </a:r>
            <a:r>
              <a:rPr lang="pt-BR" i="1" dirty="0" err="1">
                <a:latin typeface="Trebuchet MS" panose="020B0603020202020204" pitchFamily="34" charset="0"/>
              </a:rPr>
              <a:t>hayah</a:t>
            </a:r>
            <a:r>
              <a:rPr lang="pt-BR" dirty="0">
                <a:latin typeface="Trebuchet MS" panose="020B0603020202020204" pitchFamily="34" charset="0"/>
              </a:rPr>
              <a:t>, “ser”, e, nesse caso, significaria “o Eterno”, “o Que Existe”, “o Que Existe por Si Mesmo”, “o Autossuficiente” ou “Aquele Que Vive Eternamente”. Os atributos divinos enfatizados por essa denominação são os de </a:t>
            </a:r>
            <a:r>
              <a:rPr lang="pt-BR" dirty="0" err="1">
                <a:latin typeface="Trebuchet MS" panose="020B0603020202020204" pitchFamily="34" charset="0"/>
              </a:rPr>
              <a:t>autoexistência</a:t>
            </a:r>
            <a:r>
              <a:rPr lang="pt-BR" dirty="0">
                <a:latin typeface="Trebuchet MS" panose="020B0603020202020204" pitchFamily="34" charset="0"/>
              </a:rPr>
              <a:t> e fidelidade. </a:t>
            </a:r>
            <a:r>
              <a:rPr lang="pt-BR" dirty="0">
                <a:solidFill>
                  <a:srgbClr val="FF0000"/>
                </a:solidFill>
                <a:latin typeface="Trebuchet MS" panose="020B0603020202020204" pitchFamily="34" charset="0"/>
              </a:rPr>
              <a:t>Mostram o Senhor como Deus vivo, a Fonte da vida, em contraste com os deuses dos pagãos, que não tinham existência à parte da imaginação dos adoradores.</a:t>
            </a:r>
          </a:p>
          <a:p>
            <a:pPr marL="0" indent="0" algn="just">
              <a:spcBef>
                <a:spcPts val="0"/>
              </a:spcBef>
              <a:buNone/>
            </a:pPr>
            <a:endParaRPr lang="pt-BR" dirty="0">
              <a:latin typeface="Trebuchet MS" panose="020B0603020202020204" pitchFamily="34" charset="0"/>
            </a:endParaRPr>
          </a:p>
          <a:p>
            <a:pPr marL="0" indent="0" algn="just">
              <a:spcBef>
                <a:spcPts val="0"/>
              </a:spcBef>
              <a:buNone/>
            </a:pPr>
            <a:r>
              <a:rPr lang="pt-BR" dirty="0">
                <a:latin typeface="Trebuchet MS" panose="020B0603020202020204" pitchFamily="34" charset="0"/>
              </a:rPr>
              <a:t>O próprio Deus explicou o significado de </a:t>
            </a:r>
            <a:r>
              <a:rPr lang="pt-BR" dirty="0" err="1">
                <a:latin typeface="Trebuchet MS" panose="020B0603020202020204" pitchFamily="34" charset="0"/>
              </a:rPr>
              <a:t>Yahweh</a:t>
            </a:r>
            <a:r>
              <a:rPr lang="pt-BR" dirty="0">
                <a:latin typeface="Trebuchet MS" panose="020B0603020202020204" pitchFamily="34" charset="0"/>
              </a:rPr>
              <a:t> em Êxodo 3:14: “Eu Sou o Que Sou”. Esse significado expressa a realidade da existência incondicional de Deus, enquanto também sugere Seu domínio sobre o passado, o presente e o futuro.</a:t>
            </a:r>
          </a:p>
        </p:txBody>
      </p:sp>
    </p:spTree>
    <p:extLst>
      <p:ext uri="{BB962C8B-B14F-4D97-AF65-F5344CB8AC3E}">
        <p14:creationId xmlns:p14="http://schemas.microsoft.com/office/powerpoint/2010/main" val="1891960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76237" y="682625"/>
            <a:ext cx="11439525" cy="6175375"/>
          </a:xfrm>
        </p:spPr>
        <p:txBody>
          <a:bodyPr>
            <a:normAutofit/>
          </a:bodyPr>
          <a:lstStyle/>
          <a:p>
            <a:pPr marL="0" indent="0" algn="just">
              <a:spcBef>
                <a:spcPts val="0"/>
              </a:spcBef>
              <a:buNone/>
            </a:pPr>
            <a:r>
              <a:rPr lang="pt-BR" dirty="0" err="1">
                <a:latin typeface="Trebuchet MS" panose="020B0603020202020204" pitchFamily="34" charset="0"/>
              </a:rPr>
              <a:t>Yahweh</a:t>
            </a:r>
            <a:r>
              <a:rPr lang="pt-BR" dirty="0">
                <a:latin typeface="Trebuchet MS" panose="020B0603020202020204" pitchFamily="34" charset="0"/>
              </a:rPr>
              <a:t> também é o nome pessoal de Deus. A identificação de </a:t>
            </a:r>
            <a:r>
              <a:rPr lang="pt-BR" dirty="0" err="1">
                <a:latin typeface="Trebuchet MS" panose="020B0603020202020204" pitchFamily="34" charset="0"/>
              </a:rPr>
              <a:t>Yahweh</a:t>
            </a:r>
            <a:r>
              <a:rPr lang="pt-BR" dirty="0">
                <a:latin typeface="Trebuchet MS" panose="020B0603020202020204" pitchFamily="34" charset="0"/>
              </a:rPr>
              <a:t> como Aquele que tirou Abrão de Ur refere-se ao anúncio da aliança de Deus com o patriarca em Gênesis 12:1-3. Deus desejava que Abrão conhecesse Seu nome, pois esse nome revelava aspectos de Sua identidade, natureza pessoal e caráter – e com esse conhecimento podemos aprender a confiar em Suas promessas (</a:t>
            </a:r>
            <a:r>
              <a:rPr lang="pt-BR" dirty="0" err="1">
                <a:latin typeface="Trebuchet MS" panose="020B0603020202020204" pitchFamily="34" charset="0"/>
              </a:rPr>
              <a:t>Sl</a:t>
            </a:r>
            <a:r>
              <a:rPr lang="pt-BR" dirty="0">
                <a:latin typeface="Trebuchet MS" panose="020B0603020202020204" pitchFamily="34" charset="0"/>
              </a:rPr>
              <a:t> 9:10; </a:t>
            </a:r>
            <a:r>
              <a:rPr lang="pt-BR" dirty="0" err="1">
                <a:latin typeface="Trebuchet MS" panose="020B0603020202020204" pitchFamily="34" charset="0"/>
              </a:rPr>
              <a:t>Sl</a:t>
            </a:r>
            <a:r>
              <a:rPr lang="pt-BR" dirty="0">
                <a:latin typeface="Trebuchet MS" panose="020B0603020202020204" pitchFamily="34" charset="0"/>
              </a:rPr>
              <a:t> 91:14).</a:t>
            </a:r>
          </a:p>
        </p:txBody>
      </p:sp>
      <p:pic>
        <p:nvPicPr>
          <p:cNvPr id="7" name="Imagem 6" descr="Forma&#10;&#10;Descrição gerada automaticamente com confiança média">
            <a:extLst>
              <a:ext uri="{FF2B5EF4-FFF2-40B4-BE49-F238E27FC236}">
                <a16:creationId xmlns:a16="http://schemas.microsoft.com/office/drawing/2014/main" id="{6E676D9C-42D2-43CB-BDC6-4A43A846EE01}"/>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524500" y="3736975"/>
            <a:ext cx="5829300" cy="2438400"/>
          </a:xfrm>
          <a:prstGeom prst="rect">
            <a:avLst/>
          </a:prstGeom>
        </p:spPr>
      </p:pic>
    </p:spTree>
    <p:extLst>
      <p:ext uri="{BB962C8B-B14F-4D97-AF65-F5344CB8AC3E}">
        <p14:creationId xmlns:p14="http://schemas.microsoft.com/office/powerpoint/2010/main" val="2015548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1974850" y="17592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El </a:t>
            </a:r>
            <a:r>
              <a:rPr lang="pt-BR" b="1" dirty="0" err="1">
                <a:solidFill>
                  <a:schemeClr val="accent2">
                    <a:lumMod val="50000"/>
                  </a:schemeClr>
                </a:solidFill>
                <a:latin typeface="Trebuchet MS" panose="020B0603020202020204" pitchFamily="34" charset="0"/>
              </a:rPr>
              <a:t>Shaddai</a:t>
            </a:r>
            <a:endParaRPr lang="pt-BR" b="1" dirty="0">
              <a:solidFill>
                <a:schemeClr val="accent2">
                  <a:lumMod val="50000"/>
                </a:schemeClr>
              </a:solidFill>
              <a:latin typeface="Trebuchet MS" panose="020B0603020202020204" pitchFamily="34" charset="0"/>
            </a:endParaRPr>
          </a:p>
        </p:txBody>
      </p:sp>
    </p:spTree>
    <p:extLst>
      <p:ext uri="{BB962C8B-B14F-4D97-AF65-F5344CB8AC3E}">
        <p14:creationId xmlns:p14="http://schemas.microsoft.com/office/powerpoint/2010/main" val="1937500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35824" y="1375096"/>
            <a:ext cx="11720352" cy="6527800"/>
          </a:xfrm>
        </p:spPr>
        <p:txBody>
          <a:bodyPr>
            <a:normAutofit/>
          </a:bodyPr>
          <a:lstStyle/>
          <a:p>
            <a:pPr marL="0" indent="0" algn="just">
              <a:buNone/>
            </a:pPr>
            <a:r>
              <a:rPr lang="pt-BR" dirty="0" err="1">
                <a:latin typeface="Trebuchet MS" panose="020B0603020202020204" pitchFamily="34" charset="0"/>
              </a:rPr>
              <a:t>Yahweh</a:t>
            </a:r>
            <a:r>
              <a:rPr lang="pt-BR" dirty="0">
                <a:latin typeface="Trebuchet MS" panose="020B0603020202020204" pitchFamily="34" charset="0"/>
              </a:rPr>
              <a:t> já havia aparecido a Abrão várias vezes antes (</a:t>
            </a:r>
            <a:r>
              <a:rPr lang="pt-BR" dirty="0" err="1">
                <a:latin typeface="Trebuchet MS" panose="020B0603020202020204" pitchFamily="34" charset="0"/>
              </a:rPr>
              <a:t>Gn</a:t>
            </a:r>
            <a:r>
              <a:rPr lang="pt-BR" dirty="0">
                <a:latin typeface="Trebuchet MS" panose="020B0603020202020204" pitchFamily="34" charset="0"/>
              </a:rPr>
              <a:t> 12:1, 7; </a:t>
            </a:r>
            <a:r>
              <a:rPr lang="pt-BR" dirty="0" err="1">
                <a:latin typeface="Trebuchet MS" panose="020B0603020202020204" pitchFamily="34" charset="0"/>
              </a:rPr>
              <a:t>Gn</a:t>
            </a:r>
            <a:r>
              <a:rPr lang="pt-BR" dirty="0">
                <a:latin typeface="Trebuchet MS" panose="020B0603020202020204" pitchFamily="34" charset="0"/>
              </a:rPr>
              <a:t> 13:14; </a:t>
            </a:r>
            <a:r>
              <a:rPr lang="pt-BR" dirty="0" err="1">
                <a:latin typeface="Trebuchet MS" panose="020B0603020202020204" pitchFamily="34" charset="0"/>
              </a:rPr>
              <a:t>Gn</a:t>
            </a:r>
            <a:r>
              <a:rPr lang="pt-BR" dirty="0">
                <a:latin typeface="Trebuchet MS" panose="020B0603020202020204" pitchFamily="34" charset="0"/>
              </a:rPr>
              <a:t> 15:1, 7, 18). Então, em Gênesis 17:1, </a:t>
            </a:r>
            <a:r>
              <a:rPr lang="pt-BR" dirty="0" err="1">
                <a:latin typeface="Trebuchet MS" panose="020B0603020202020204" pitchFamily="34" charset="0"/>
              </a:rPr>
              <a:t>Yahweh</a:t>
            </a:r>
            <a:r>
              <a:rPr lang="pt-BR" dirty="0">
                <a:latin typeface="Trebuchet MS" panose="020B0603020202020204" pitchFamily="34" charset="0"/>
              </a:rPr>
              <a:t> apareceu novamente a Abrão, apresentando-Se como “Deus Todo-Poderoso” – um nome usado apenas no livro de Gênesis e no livro de Jó. Esse nome consiste primeiramente em ‘</a:t>
            </a:r>
            <a:r>
              <a:rPr lang="pt-BR" i="1" dirty="0">
                <a:latin typeface="Trebuchet MS" panose="020B0603020202020204" pitchFamily="34" charset="0"/>
              </a:rPr>
              <a:t>El</a:t>
            </a:r>
            <a:r>
              <a:rPr lang="pt-BR" dirty="0">
                <a:latin typeface="Trebuchet MS" panose="020B0603020202020204" pitchFamily="34" charset="0"/>
              </a:rPr>
              <a:t>, o nome fundamental de Deus entre os semitas. Embora o significado exato de </a:t>
            </a:r>
            <a:r>
              <a:rPr lang="pt-BR" i="1" dirty="0" err="1">
                <a:latin typeface="Trebuchet MS" panose="020B0603020202020204" pitchFamily="34" charset="0"/>
              </a:rPr>
              <a:t>Shaddai</a:t>
            </a:r>
            <a:r>
              <a:rPr lang="pt-BR" dirty="0">
                <a:latin typeface="Trebuchet MS" panose="020B0603020202020204" pitchFamily="34" charset="0"/>
              </a:rPr>
              <a:t> não seja totalmente certo, a tradução “Todo-Poderoso” parece ser a mais precisa (compare com </a:t>
            </a:r>
            <a:r>
              <a:rPr lang="pt-BR" dirty="0" err="1">
                <a:latin typeface="Trebuchet MS" panose="020B0603020202020204" pitchFamily="34" charset="0"/>
              </a:rPr>
              <a:t>Is</a:t>
            </a:r>
            <a:r>
              <a:rPr lang="pt-BR" dirty="0">
                <a:latin typeface="Trebuchet MS" panose="020B0603020202020204" pitchFamily="34" charset="0"/>
              </a:rPr>
              <a:t> 13:6 e </a:t>
            </a:r>
            <a:r>
              <a:rPr lang="pt-BR" dirty="0" err="1">
                <a:latin typeface="Trebuchet MS" panose="020B0603020202020204" pitchFamily="34" charset="0"/>
              </a:rPr>
              <a:t>Jl</a:t>
            </a:r>
            <a:r>
              <a:rPr lang="pt-BR" dirty="0">
                <a:latin typeface="Trebuchet MS" panose="020B0603020202020204" pitchFamily="34" charset="0"/>
              </a:rPr>
              <a:t> 1:15). A ideia crucial no uso desse nome parece ser a de contrastar a força e o poder de Deus com a fraqueza e fragilidade da humanidade.</a:t>
            </a:r>
          </a:p>
        </p:txBody>
      </p:sp>
    </p:spTree>
    <p:extLst>
      <p:ext uri="{BB962C8B-B14F-4D97-AF65-F5344CB8AC3E}">
        <p14:creationId xmlns:p14="http://schemas.microsoft.com/office/powerpoint/2010/main" val="2936022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141079"/>
            <a:ext cx="11220451" cy="1429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b="1" dirty="0"/>
              <a:t>Leia Gênesis 17:1-6. Por que o Senhor, naquele momento, quis enfatizar a Abrão Sua força e Seu poder? O que Deus disse que exigia que Abrão confiasse nessa força e nesse poder?</a:t>
            </a:r>
            <a:endParaRPr lang="pt-BR" sz="3200"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199" y="647700"/>
            <a:ext cx="11674475" cy="6527800"/>
          </a:xfrm>
        </p:spPr>
        <p:txBody>
          <a:bodyPr>
            <a:normAutofit/>
          </a:bodyPr>
          <a:lstStyle/>
          <a:p>
            <a:pPr marL="0" indent="0" algn="just">
              <a:buNone/>
            </a:pPr>
            <a:r>
              <a:rPr lang="pt-BR" dirty="0">
                <a:latin typeface="Trebuchet MS" panose="020B0603020202020204" pitchFamily="34" charset="0"/>
              </a:rPr>
              <a:t>Uma tradução literal de Gênesis 17:1-6 seria: “Quando Abrão atingiu a idade de noventa e nove anos, Jeová apareceu a ele e disse: ‘Eu sou ‘</a:t>
            </a:r>
            <a:r>
              <a:rPr lang="pt-BR" i="1" dirty="0">
                <a:latin typeface="Trebuchet MS" panose="020B0603020202020204" pitchFamily="34" charset="0"/>
              </a:rPr>
              <a:t>El-</a:t>
            </a:r>
            <a:r>
              <a:rPr lang="pt-BR" i="1" dirty="0" err="1">
                <a:latin typeface="Trebuchet MS" panose="020B0603020202020204" pitchFamily="34" charset="0"/>
              </a:rPr>
              <a:t>Shaddai</a:t>
            </a:r>
            <a:r>
              <a:rPr lang="pt-BR" dirty="0">
                <a:latin typeface="Trebuchet MS" panose="020B0603020202020204" pitchFamily="34" charset="0"/>
              </a:rPr>
              <a:t>; ande na Minha presença e seja perfeito. Farei uma aliança entre Mim e você e darei a você uma descendência muito numerosa [...]. Você será pai de muitas nações [...]. Farei com que você seja </a:t>
            </a:r>
            <a:r>
              <a:rPr lang="pt-BR" dirty="0" err="1">
                <a:latin typeface="Trebuchet MS" panose="020B0603020202020204" pitchFamily="34" charset="0"/>
              </a:rPr>
              <a:t>extraordina-riamente</a:t>
            </a:r>
            <a:r>
              <a:rPr lang="pt-BR" dirty="0">
                <a:latin typeface="Trebuchet MS" panose="020B0603020202020204" pitchFamily="34" charset="0"/>
              </a:rPr>
              <a:t> fecundo”. Esse mesmo nome aparece também em Gênesis 28:3, em que Isaque declarou que ‘</a:t>
            </a:r>
            <a:r>
              <a:rPr lang="pt-BR" i="1" dirty="0">
                <a:latin typeface="Trebuchet MS" panose="020B0603020202020204" pitchFamily="34" charset="0"/>
              </a:rPr>
              <a:t>El-</a:t>
            </a:r>
            <a:r>
              <a:rPr lang="pt-BR" i="1" dirty="0" err="1">
                <a:latin typeface="Trebuchet MS" panose="020B0603020202020204" pitchFamily="34" charset="0"/>
              </a:rPr>
              <a:t>Shaddai</a:t>
            </a:r>
            <a:r>
              <a:rPr lang="pt-BR" dirty="0">
                <a:latin typeface="Trebuchet MS" panose="020B0603020202020204" pitchFamily="34" charset="0"/>
              </a:rPr>
              <a:t> abençoaria Jacó, o faria fecundo e o multiplicaria.</a:t>
            </a:r>
          </a:p>
        </p:txBody>
      </p:sp>
      <p:pic>
        <p:nvPicPr>
          <p:cNvPr id="9" name="Imagem 8" descr="Desenho em preto e branco&#10;&#10;Descrição gerada automaticamente">
            <a:extLst>
              <a:ext uri="{FF2B5EF4-FFF2-40B4-BE49-F238E27FC236}">
                <a16:creationId xmlns:a16="http://schemas.microsoft.com/office/drawing/2014/main" id="{C0102186-1D17-4495-8D56-A41052018F76}"/>
              </a:ext>
            </a:extLst>
          </p:cNvPr>
          <p:cNvPicPr>
            <a:picLocks noChangeAspect="1"/>
          </p:cNvPicPr>
          <p:nvPr/>
        </p:nvPicPr>
        <p:blipFill>
          <a:blip r:embed="rId3">
            <a:clrChange>
              <a:clrFrom>
                <a:srgbClr val="F6F6F6"/>
              </a:clrFrom>
              <a:clrTo>
                <a:srgbClr val="F6F6F6">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040436" y="3224212"/>
            <a:ext cx="7810500" cy="4105275"/>
          </a:xfrm>
          <a:prstGeom prst="rect">
            <a:avLst/>
          </a:prstGeom>
        </p:spPr>
      </p:pic>
    </p:spTree>
    <p:extLst>
      <p:ext uri="{BB962C8B-B14F-4D97-AF65-F5344CB8AC3E}">
        <p14:creationId xmlns:p14="http://schemas.microsoft.com/office/powerpoint/2010/main" val="2239925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57132" y="822162"/>
            <a:ext cx="5543618" cy="6527800"/>
          </a:xfrm>
        </p:spPr>
        <p:txBody>
          <a:bodyPr>
            <a:normAutofit/>
          </a:bodyPr>
          <a:lstStyle/>
          <a:p>
            <a:pPr marL="0" indent="0" algn="just">
              <a:buNone/>
            </a:pPr>
            <a:r>
              <a:rPr lang="pt-BR" dirty="0">
                <a:latin typeface="Trebuchet MS" panose="020B0603020202020204" pitchFamily="34" charset="0"/>
              </a:rPr>
              <a:t>Uma promessa semelhante de ‘</a:t>
            </a:r>
            <a:r>
              <a:rPr lang="pt-BR" i="1" dirty="0">
                <a:latin typeface="Trebuchet MS" panose="020B0603020202020204" pitchFamily="34" charset="0"/>
              </a:rPr>
              <a:t>El-</a:t>
            </a:r>
            <a:r>
              <a:rPr lang="pt-BR" i="1" dirty="0" err="1">
                <a:latin typeface="Trebuchet MS" panose="020B0603020202020204" pitchFamily="34" charset="0"/>
              </a:rPr>
              <a:t>Shaddai</a:t>
            </a:r>
            <a:r>
              <a:rPr lang="pt-BR" dirty="0">
                <a:latin typeface="Trebuchet MS" panose="020B0603020202020204" pitchFamily="34" charset="0"/>
              </a:rPr>
              <a:t> encontra-se em Gênesis 35:11, Gênesis 43:14 e Gênesis 49:25, passagens que sugerem a generosidade exercida por Deus: ‘El, o Deus de poder e autoridade, e </a:t>
            </a:r>
            <a:r>
              <a:rPr lang="pt-BR" i="1" dirty="0" err="1">
                <a:latin typeface="Trebuchet MS" panose="020B0603020202020204" pitchFamily="34" charset="0"/>
              </a:rPr>
              <a:t>Shaddai</a:t>
            </a:r>
            <a:r>
              <a:rPr lang="pt-BR" dirty="0">
                <a:latin typeface="Trebuchet MS" panose="020B0603020202020204" pitchFamily="34" charset="0"/>
              </a:rPr>
              <a:t>, o Deus das riquezas inesgotáveis, riquezas que Ele deseja conceder aos que as buscam com fé e obediência.</a:t>
            </a:r>
            <a:endParaRPr lang="pt-BR" sz="4000" dirty="0">
              <a:latin typeface="Trebuchet MS" panose="020B0603020202020204" pitchFamily="34" charset="0"/>
            </a:endParaRPr>
          </a:p>
        </p:txBody>
      </p:sp>
      <p:pic>
        <p:nvPicPr>
          <p:cNvPr id="5" name="Imagem 4" descr="Desenho em preto e branco&#10;&#10;Descrição gerada automaticamente">
            <a:extLst>
              <a:ext uri="{FF2B5EF4-FFF2-40B4-BE49-F238E27FC236}">
                <a16:creationId xmlns:a16="http://schemas.microsoft.com/office/drawing/2014/main" id="{7EE622B0-AF02-4699-BC1E-76D856EA9767}"/>
              </a:ext>
            </a:extLst>
          </p:cNvPr>
          <p:cNvPicPr>
            <a:picLocks noChangeAspect="1"/>
          </p:cNvPicPr>
          <p:nvPr/>
        </p:nvPicPr>
        <p:blipFill>
          <a:blip r:embed="rId3">
            <a:clrChange>
              <a:clrFrom>
                <a:srgbClr val="F6F6F6"/>
              </a:clrFrom>
              <a:clrTo>
                <a:srgbClr val="F6F6F6">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478461" y="1081087"/>
            <a:ext cx="7810500" cy="4105275"/>
          </a:xfrm>
          <a:prstGeom prst="rect">
            <a:avLst/>
          </a:prstGeom>
        </p:spPr>
      </p:pic>
    </p:spTree>
    <p:extLst>
      <p:ext uri="{BB962C8B-B14F-4D97-AF65-F5344CB8AC3E}">
        <p14:creationId xmlns:p14="http://schemas.microsoft.com/office/powerpoint/2010/main" val="2688272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275876" y="1627003"/>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De Abrão a Abraão</a:t>
            </a:r>
          </a:p>
        </p:txBody>
      </p:sp>
    </p:spTree>
    <p:extLst>
      <p:ext uri="{BB962C8B-B14F-4D97-AF65-F5344CB8AC3E}">
        <p14:creationId xmlns:p14="http://schemas.microsoft.com/office/powerpoint/2010/main" val="2834143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97329" y="875419"/>
            <a:ext cx="11579021" cy="6527800"/>
          </a:xfrm>
        </p:spPr>
        <p:txBody>
          <a:bodyPr>
            <a:normAutofit/>
          </a:bodyPr>
          <a:lstStyle/>
          <a:p>
            <a:pPr marL="0" indent="0" algn="just">
              <a:buNone/>
            </a:pPr>
            <a:r>
              <a:rPr lang="pt-BR" dirty="0">
                <a:latin typeface="Trebuchet MS" panose="020B0603020202020204" pitchFamily="34" charset="0"/>
              </a:rPr>
              <a:t>Embora os nomes de Deus apresentassem significado espiritual e teológico, isso não era uma exclusividade de Deus. Os nomes das pessoas no antigo Oriente Próximo não eram apenas formas de identificação sem sentido, como costumam ser para nós. Dar o nome de Maria ou Suzana a uma menina não faz muita diferença hoje. Contudo, para os semitas antigos, os nomes eram carregados de significado espiritual. </a:t>
            </a:r>
            <a:r>
              <a:rPr lang="pt-BR" dirty="0">
                <a:solidFill>
                  <a:srgbClr val="FF0000"/>
                </a:solidFill>
                <a:latin typeface="Trebuchet MS" panose="020B0603020202020204" pitchFamily="34" charset="0"/>
              </a:rPr>
              <a:t>Todos os nomes semíticos de pessoas tinham significado e geralmente consistiam numa frase ou sentença curta que compreendia um desejo ou uma expressão de gratidão por parte dos pais. </a:t>
            </a:r>
            <a:r>
              <a:rPr lang="pt-BR" dirty="0">
                <a:latin typeface="Trebuchet MS" panose="020B0603020202020204" pitchFamily="34" charset="0"/>
              </a:rPr>
              <a:t>Por exemplo, Daniel significa “Deus é juiz”; Joel significa “Javé é Deus” e Natã significa “Dom de Deus”.</a:t>
            </a:r>
            <a:endParaRPr lang="pt-BR" sz="4000" dirty="0">
              <a:latin typeface="Trebuchet MS" panose="020B0603020202020204" pitchFamily="34" charset="0"/>
            </a:endParaRPr>
          </a:p>
        </p:txBody>
      </p:sp>
      <p:pic>
        <p:nvPicPr>
          <p:cNvPr id="10" name="Imagem 9" descr="Desenho de uma pessoa&#10;&#10;Descrição gerada automaticamente com confiança baixa">
            <a:extLst>
              <a:ext uri="{FF2B5EF4-FFF2-40B4-BE49-F238E27FC236}">
                <a16:creationId xmlns:a16="http://schemas.microsoft.com/office/drawing/2014/main" id="{778113D5-027C-40EF-9A36-CD7D1EFC74C3}"/>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6796350" y="398619"/>
            <a:ext cx="5080000" cy="6362700"/>
          </a:xfrm>
          <a:prstGeom prst="rect">
            <a:avLst/>
          </a:prstGeom>
        </p:spPr>
      </p:pic>
    </p:spTree>
    <p:extLst>
      <p:ext uri="{BB962C8B-B14F-4D97-AF65-F5344CB8AC3E}">
        <p14:creationId xmlns:p14="http://schemas.microsoft.com/office/powerpoint/2010/main" val="2953179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alphaModFix/>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
        <p:nvSpPr>
          <p:cNvPr id="7" name="Em sua opinião, qual foi o propósito de Deus em criar,  estabelecer e empregar Adão?">
            <a:extLst>
              <a:ext uri="{FF2B5EF4-FFF2-40B4-BE49-F238E27FC236}">
                <a16:creationId xmlns:a16="http://schemas.microsoft.com/office/drawing/2014/main" id="{EFADD04B-F52E-45C8-BBEC-56E72B8974A0}"/>
              </a:ext>
            </a:extLst>
          </p:cNvPr>
          <p:cNvSpPr txBox="1"/>
          <p:nvPr/>
        </p:nvSpPr>
        <p:spPr>
          <a:xfrm>
            <a:off x="441833" y="1760168"/>
            <a:ext cx="11460203" cy="3337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b="1" dirty="0"/>
              <a:t>Procure os seguintes textos. Quais situações eles abordam e por que os nomes foram alterados nessas situações?</a:t>
            </a:r>
            <a:endParaRPr lang="pt-BR" sz="2800" dirty="0"/>
          </a:p>
          <a:p>
            <a:pPr algn="l"/>
            <a:endParaRPr lang="pt-BR" sz="2800" dirty="0"/>
          </a:p>
          <a:p>
            <a:pPr algn="l"/>
            <a:r>
              <a:rPr lang="pt-BR" sz="2800" dirty="0" err="1"/>
              <a:t>Gn</a:t>
            </a:r>
            <a:r>
              <a:rPr lang="pt-BR" sz="2800" dirty="0"/>
              <a:t> 32:28 _______________________________</a:t>
            </a:r>
          </a:p>
          <a:p>
            <a:pPr algn="l"/>
            <a:r>
              <a:rPr lang="pt-BR" sz="2800" dirty="0" err="1"/>
              <a:t>Gn</a:t>
            </a:r>
            <a:r>
              <a:rPr lang="pt-BR" sz="2800" dirty="0"/>
              <a:t> 41:45 _______________________________</a:t>
            </a:r>
          </a:p>
          <a:p>
            <a:pPr algn="l"/>
            <a:r>
              <a:rPr lang="pt-BR" sz="2800" dirty="0" err="1"/>
              <a:t>Dn</a:t>
            </a:r>
            <a:r>
              <a:rPr lang="pt-BR" sz="2800" dirty="0"/>
              <a:t> 1:7 _________________________________</a:t>
            </a:r>
            <a:endParaRPr lang="pt-BR" sz="3200" dirty="0"/>
          </a:p>
        </p:txBody>
      </p:sp>
    </p:spTree>
    <p:extLst>
      <p:ext uri="{BB962C8B-B14F-4D97-AF65-F5344CB8AC3E}">
        <p14:creationId xmlns:p14="http://schemas.microsoft.com/office/powerpoint/2010/main" val="324002714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231900"/>
            <a:ext cx="11785600" cy="6527800"/>
          </a:xfrm>
        </p:spPr>
        <p:txBody>
          <a:bodyPr>
            <a:normAutofit/>
          </a:bodyPr>
          <a:lstStyle/>
          <a:p>
            <a:pPr marL="0" indent="0" algn="just">
              <a:buNone/>
            </a:pPr>
            <a:r>
              <a:rPr lang="pt-BR" dirty="0">
                <a:latin typeface="Trebuchet MS" panose="020B0603020202020204" pitchFamily="34" charset="0"/>
              </a:rPr>
              <a:t>No entanto, em certo sentido, não é tão difícil, mesmo para as mentes modernas, entender a </a:t>
            </a:r>
            <a:r>
              <a:rPr lang="pt-BR" dirty="0">
                <a:solidFill>
                  <a:srgbClr val="FF0000"/>
                </a:solidFill>
                <a:latin typeface="Trebuchet MS" panose="020B0603020202020204" pitchFamily="34" charset="0"/>
              </a:rPr>
              <a:t>importância de como uma pessoa é chamada.</a:t>
            </a:r>
            <a:r>
              <a:rPr lang="pt-BR" dirty="0">
                <a:latin typeface="Trebuchet MS" panose="020B0603020202020204" pitchFamily="34" charset="0"/>
              </a:rPr>
              <a:t> Existem efeitos sutis e, às vezes, não tão sutis. Se alguém é constantemente chamado de “estúpido” ou “feio” e se essas são as denominações usadas o tempo todo por muitas pessoas – mais cedo ou mais tarde esses nomes podem ter um impacto na maneira como a pessoa se vê. Da mesma forma, </a:t>
            </a:r>
            <a:r>
              <a:rPr lang="pt-BR" dirty="0">
                <a:solidFill>
                  <a:srgbClr val="FF0000"/>
                </a:solidFill>
                <a:latin typeface="Trebuchet MS" panose="020B0603020202020204" pitchFamily="34" charset="0"/>
              </a:rPr>
              <a:t>ao dar às pessoas certos nomes ou ao mudar seus nomes, parece possível influenciar sua maneira de se enxergarem e, assim, influenciar seu modo de agir.</a:t>
            </a:r>
            <a:endParaRPr lang="pt-BR" sz="9600" dirty="0">
              <a:solidFill>
                <a:srgbClr val="FF0000"/>
              </a:solidFill>
              <a:effectLst>
                <a:outerShdw blurRad="38100" dist="38100" dir="2700000" algn="tl">
                  <a:srgbClr val="000000">
                    <a:alpha val="43137"/>
                  </a:srgbClr>
                </a:outerShdw>
              </a:effectLst>
              <a:latin typeface="Trebuchet MS" panose="020B0603020202020204" pitchFamily="34" charset="0"/>
            </a:endParaRPr>
          </a:p>
        </p:txBody>
      </p:sp>
    </p:spTree>
    <p:extLst>
      <p:ext uri="{BB962C8B-B14F-4D97-AF65-F5344CB8AC3E}">
        <p14:creationId xmlns:p14="http://schemas.microsoft.com/office/powerpoint/2010/main" val="2257748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231900"/>
            <a:ext cx="11785600" cy="6527800"/>
          </a:xfrm>
        </p:spPr>
        <p:txBody>
          <a:bodyPr>
            <a:normAutofit/>
          </a:bodyPr>
          <a:lstStyle/>
          <a:p>
            <a:pPr marL="0" indent="0" algn="just">
              <a:buNone/>
            </a:pPr>
            <a:r>
              <a:rPr lang="pt-BR" dirty="0">
                <a:latin typeface="Trebuchet MS" panose="020B0603020202020204" pitchFamily="34" charset="0"/>
              </a:rPr>
              <a:t>Com isso em mente, não é tão difícil entender por que Deus desejava mudar o nome “Abrão” para “Abraão”. </a:t>
            </a:r>
            <a:r>
              <a:rPr lang="pt-BR" dirty="0">
                <a:solidFill>
                  <a:srgbClr val="FF0000"/>
                </a:solidFill>
                <a:latin typeface="Trebuchet MS" panose="020B0603020202020204" pitchFamily="34" charset="0"/>
              </a:rPr>
              <a:t>Abrão significa “Pai excelso”; Deus o mudou para Abraão, que significa “Pai de uma multidão”. </a:t>
            </a:r>
            <a:r>
              <a:rPr lang="pt-BR" dirty="0">
                <a:latin typeface="Trebuchet MS" panose="020B0603020202020204" pitchFamily="34" charset="0"/>
              </a:rPr>
              <a:t>Se observarmos a promessa da aliança na qual Deus disse: “Farei com que você seja extraordinariamente fecundo. De você farei surgir nações, e reis procederão de você” (</a:t>
            </a:r>
            <a:r>
              <a:rPr lang="pt-BR" dirty="0" err="1">
                <a:latin typeface="Trebuchet MS" panose="020B0603020202020204" pitchFamily="34" charset="0"/>
              </a:rPr>
              <a:t>Gn</a:t>
            </a:r>
            <a:r>
              <a:rPr lang="pt-BR" dirty="0">
                <a:latin typeface="Trebuchet MS" panose="020B0603020202020204" pitchFamily="34" charset="0"/>
              </a:rPr>
              <a:t> 17:6), a mudança de nome faz mais sentido. </a:t>
            </a:r>
            <a:r>
              <a:rPr lang="pt-BR" dirty="0">
                <a:solidFill>
                  <a:srgbClr val="FF0000"/>
                </a:solidFill>
                <a:latin typeface="Trebuchet MS" panose="020B0603020202020204" pitchFamily="34" charset="0"/>
              </a:rPr>
              <a:t>Talvez essa tenha sido a maneira de Deus ajudar Abraão a confiar na promessa da aliança, que estava sendo feita a um homem de 99 anos, casado com uma idosa que, até então, tinha sido estéril. </a:t>
            </a:r>
            <a:r>
              <a:rPr lang="pt-BR" dirty="0">
                <a:latin typeface="Trebuchet MS" panose="020B0603020202020204" pitchFamily="34" charset="0"/>
              </a:rPr>
              <a:t>Em resumo, Deus fez isso para aumentar a fé de Abraão em Suas promessas para ele.</a:t>
            </a:r>
          </a:p>
        </p:txBody>
      </p:sp>
    </p:spTree>
    <p:extLst>
      <p:ext uri="{BB962C8B-B14F-4D97-AF65-F5344CB8AC3E}">
        <p14:creationId xmlns:p14="http://schemas.microsoft.com/office/powerpoint/2010/main" val="438859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536825" y="1768783"/>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7200" b="1" dirty="0">
                <a:solidFill>
                  <a:schemeClr val="accent2">
                    <a:lumMod val="50000"/>
                  </a:schemeClr>
                </a:solidFill>
                <a:latin typeface="Trebuchet MS" panose="020B0603020202020204" pitchFamily="34" charset="0"/>
              </a:rPr>
              <a:t>Etapas da aliança</a:t>
            </a:r>
          </a:p>
        </p:txBody>
      </p:sp>
    </p:spTree>
    <p:extLst>
      <p:ext uri="{BB962C8B-B14F-4D97-AF65-F5344CB8AC3E}">
        <p14:creationId xmlns:p14="http://schemas.microsoft.com/office/powerpoint/2010/main" val="1911856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30212" y="1473200"/>
            <a:ext cx="11331575" cy="6527800"/>
          </a:xfrm>
        </p:spPr>
        <p:txBody>
          <a:bodyPr>
            <a:normAutofit/>
          </a:bodyPr>
          <a:lstStyle/>
          <a:p>
            <a:pPr marL="0" indent="0" algn="just">
              <a:buNone/>
            </a:pPr>
            <a:r>
              <a:rPr lang="pt-BR" dirty="0">
                <a:latin typeface="Trebuchet MS" panose="020B0603020202020204" pitchFamily="34" charset="0"/>
              </a:rPr>
              <a:t>Em Gênesis 12:1, 2 é revelada a primeira etapa da promessa da aliança de Deus a Abrão. </a:t>
            </a:r>
            <a:r>
              <a:rPr lang="pt-BR" dirty="0">
                <a:solidFill>
                  <a:srgbClr val="FF0000"/>
                </a:solidFill>
                <a:latin typeface="Trebuchet MS" panose="020B0603020202020204" pitchFamily="34" charset="0"/>
              </a:rPr>
              <a:t>Deus Se aproximou de Abrão, deu-lhe uma ordem, e então lhe fez uma promessa. </a:t>
            </a:r>
            <a:r>
              <a:rPr lang="pt-BR" dirty="0">
                <a:latin typeface="Trebuchet MS" panose="020B0603020202020204" pitchFamily="34" charset="0"/>
              </a:rPr>
              <a:t>A </a:t>
            </a:r>
            <a:r>
              <a:rPr lang="pt-BR" i="1" dirty="0">
                <a:latin typeface="Trebuchet MS" panose="020B0603020202020204" pitchFamily="34" charset="0"/>
              </a:rPr>
              <a:t>abordagem</a:t>
            </a:r>
            <a:r>
              <a:rPr lang="pt-BR" dirty="0">
                <a:latin typeface="Trebuchet MS" panose="020B0603020202020204" pitchFamily="34" charset="0"/>
              </a:rPr>
              <a:t> expressa o fato de Deus ter escolhido graciosamente Abrão para ser 	a primeira figura importante de Sua aliança especial de graça. </a:t>
            </a:r>
            <a:r>
              <a:rPr lang="pt-BR" dirty="0">
                <a:solidFill>
                  <a:srgbClr val="FF0000"/>
                </a:solidFill>
                <a:latin typeface="Trebuchet MS" panose="020B0603020202020204" pitchFamily="34" charset="0"/>
              </a:rPr>
              <a:t>A </a:t>
            </a:r>
            <a:r>
              <a:rPr lang="pt-BR" i="1" dirty="0">
                <a:solidFill>
                  <a:srgbClr val="FF0000"/>
                </a:solidFill>
                <a:latin typeface="Trebuchet MS" panose="020B0603020202020204" pitchFamily="34" charset="0"/>
              </a:rPr>
              <a:t>ordem</a:t>
            </a:r>
            <a:r>
              <a:rPr lang="pt-BR" dirty="0">
                <a:solidFill>
                  <a:srgbClr val="FF0000"/>
                </a:solidFill>
                <a:latin typeface="Trebuchet MS" panose="020B0603020202020204" pitchFamily="34" charset="0"/>
              </a:rPr>
              <a:t> envolve a prova da total confiança em Deus (</a:t>
            </a:r>
            <a:r>
              <a:rPr lang="pt-BR" dirty="0" err="1">
                <a:solidFill>
                  <a:srgbClr val="FF0000"/>
                </a:solidFill>
                <a:latin typeface="Trebuchet MS" panose="020B0603020202020204" pitchFamily="34" charset="0"/>
              </a:rPr>
              <a:t>Hb</a:t>
            </a:r>
            <a:r>
              <a:rPr lang="pt-BR" dirty="0">
                <a:solidFill>
                  <a:srgbClr val="FF0000"/>
                </a:solidFill>
                <a:latin typeface="Trebuchet MS" panose="020B0603020202020204" pitchFamily="34" charset="0"/>
              </a:rPr>
              <a:t> 11:8).</a:t>
            </a:r>
            <a:r>
              <a:rPr lang="pt-BR" dirty="0">
                <a:latin typeface="Trebuchet MS" panose="020B0603020202020204" pitchFamily="34" charset="0"/>
              </a:rPr>
              <a:t> A </a:t>
            </a:r>
            <a:r>
              <a:rPr lang="pt-BR" i="1" dirty="0">
                <a:latin typeface="Trebuchet MS" panose="020B0603020202020204" pitchFamily="34" charset="0"/>
              </a:rPr>
              <a:t>promessa</a:t>
            </a:r>
            <a:r>
              <a:rPr lang="pt-BR" dirty="0">
                <a:latin typeface="Trebuchet MS" panose="020B0603020202020204" pitchFamily="34" charset="0"/>
              </a:rPr>
              <a:t> (</a:t>
            </a:r>
            <a:r>
              <a:rPr lang="pt-BR" dirty="0" err="1">
                <a:latin typeface="Trebuchet MS" panose="020B0603020202020204" pitchFamily="34" charset="0"/>
              </a:rPr>
              <a:t>Gn</a:t>
            </a:r>
            <a:r>
              <a:rPr lang="pt-BR" dirty="0">
                <a:latin typeface="Trebuchet MS" panose="020B0603020202020204" pitchFamily="34" charset="0"/>
              </a:rPr>
              <a:t> 12:1-3, 7), embora feita especificamente aos descendentes de Abrão, inclui finalmente uma promessa a toda a humanidade (</a:t>
            </a:r>
            <a:r>
              <a:rPr lang="pt-BR" dirty="0" err="1">
                <a:latin typeface="Trebuchet MS" panose="020B0603020202020204" pitchFamily="34" charset="0"/>
              </a:rPr>
              <a:t>Gn</a:t>
            </a:r>
            <a:r>
              <a:rPr lang="pt-BR" dirty="0">
                <a:latin typeface="Trebuchet MS" panose="020B0603020202020204" pitchFamily="34" charset="0"/>
              </a:rPr>
              <a:t> 12:3; </a:t>
            </a:r>
            <a:r>
              <a:rPr lang="pt-BR" dirty="0" err="1">
                <a:latin typeface="Trebuchet MS" panose="020B0603020202020204" pitchFamily="34" charset="0"/>
              </a:rPr>
              <a:t>Gl</a:t>
            </a:r>
            <a:r>
              <a:rPr lang="pt-BR" dirty="0">
                <a:latin typeface="Trebuchet MS" panose="020B0603020202020204" pitchFamily="34" charset="0"/>
              </a:rPr>
              <a:t> 3:6-9).</a:t>
            </a:r>
            <a:endParaRPr lang="pt-BR" sz="4000" dirty="0">
              <a:effectLst>
                <a:outerShdw blurRad="38100" dist="38100" dir="2700000" algn="tl">
                  <a:srgbClr val="000000">
                    <a:alpha val="43137"/>
                  </a:srgbClr>
                </a:outerShdw>
              </a:effectLst>
              <a:latin typeface="Trebuchet MS" panose="020B0603020202020204" pitchFamily="34" charset="0"/>
            </a:endParaRPr>
          </a:p>
        </p:txBody>
      </p:sp>
    </p:spTree>
    <p:extLst>
      <p:ext uri="{BB962C8B-B14F-4D97-AF65-F5344CB8AC3E}">
        <p14:creationId xmlns:p14="http://schemas.microsoft.com/office/powerpoint/2010/main" val="2836848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1760167"/>
            <a:ext cx="11220451" cy="3337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400" b="1" dirty="0"/>
              <a:t>A segunda etapa da aliança de Deus com Abrão aparece em Gênesis 15:7-18. Em quais versos encontramos alguns dos mesmos passos que apareceram na primeira etapa?</a:t>
            </a:r>
          </a:p>
          <a:p>
            <a:endParaRPr lang="pt-BR" sz="2400" dirty="0"/>
          </a:p>
          <a:p>
            <a:pPr algn="l"/>
            <a:r>
              <a:rPr lang="pt-BR" sz="2400" dirty="0"/>
              <a:t>A abordagem de Deus ao homem</a:t>
            </a:r>
          </a:p>
          <a:p>
            <a:pPr algn="l"/>
            <a:r>
              <a:rPr lang="pt-BR" sz="2400" dirty="0"/>
              <a:t>O chamado à obediência humana</a:t>
            </a:r>
          </a:p>
          <a:p>
            <a:pPr algn="l"/>
            <a:r>
              <a:rPr lang="pt-BR" sz="2400" dirty="0"/>
              <a:t>A promessa divina</a:t>
            </a:r>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400805541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868602"/>
            <a:ext cx="6702425" cy="6527800"/>
          </a:xfrm>
        </p:spPr>
        <p:txBody>
          <a:bodyPr>
            <a:normAutofit/>
          </a:bodyPr>
          <a:lstStyle/>
          <a:p>
            <a:pPr marL="0" indent="0" algn="just">
              <a:buNone/>
            </a:pPr>
            <a:r>
              <a:rPr lang="pt-BR" dirty="0">
                <a:latin typeface="Trebuchet MS" panose="020B0603020202020204" pitchFamily="34" charset="0"/>
              </a:rPr>
              <a:t>No ritual solene da segunda etapa, o Senhor apareceu a Abrão e passou entre as partes de animais cuidadosamente dispostas ali. Todos os três animais haviam sido abatidos e divididos ao meio, e as duas metades foram colocadas uma em frente à outra, com um espaço entre as duas. As aves foram mortas, mas não divididas ao meio. </a:t>
            </a:r>
            <a:r>
              <a:rPr lang="pt-BR" dirty="0">
                <a:solidFill>
                  <a:srgbClr val="FF0000"/>
                </a:solidFill>
                <a:latin typeface="Trebuchet MS" panose="020B0603020202020204" pitchFamily="34" charset="0"/>
              </a:rPr>
              <a:t>Os que entraram em aliança deviam andar entre as partes divididas, jurando simbolicamente obediência perpétua às cláusulas assim acordadas solenemente.</a:t>
            </a:r>
            <a:endParaRPr lang="pt-BR" sz="4400" dirty="0">
              <a:solidFill>
                <a:srgbClr val="FF0000"/>
              </a:solidFill>
              <a:latin typeface="Trebuchet MS" panose="020B0603020202020204" pitchFamily="34" charset="0"/>
            </a:endParaRPr>
          </a:p>
        </p:txBody>
      </p:sp>
      <p:pic>
        <p:nvPicPr>
          <p:cNvPr id="6" name="Imagem 5">
            <a:extLst>
              <a:ext uri="{FF2B5EF4-FFF2-40B4-BE49-F238E27FC236}">
                <a16:creationId xmlns:a16="http://schemas.microsoft.com/office/drawing/2014/main" id="{7F054530-909E-4833-BB33-112F71083D3C}"/>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12000" y="990600"/>
            <a:ext cx="4876800" cy="4876800"/>
          </a:xfrm>
          <a:prstGeom prst="rect">
            <a:avLst/>
          </a:prstGeom>
        </p:spPr>
      </p:pic>
    </p:spTree>
    <p:extLst>
      <p:ext uri="{BB962C8B-B14F-4D97-AF65-F5344CB8AC3E}">
        <p14:creationId xmlns:p14="http://schemas.microsoft.com/office/powerpoint/2010/main" val="986269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290537"/>
            <a:ext cx="11220451" cy="11216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3200" b="1" dirty="0"/>
              <a:t>Descreva o que ocorreu durante a terceira e última etapa da aliança divina com Abraão (veja </a:t>
            </a:r>
            <a:r>
              <a:rPr lang="pt-BR" sz="3200" b="1" dirty="0" err="1"/>
              <a:t>Gn</a:t>
            </a:r>
            <a:r>
              <a:rPr lang="pt-BR" sz="3200" b="1" dirty="0"/>
              <a:t> 17:1-14)</a:t>
            </a:r>
            <a:endParaRPr sz="4000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36748311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240162"/>
            <a:ext cx="11785600" cy="6527800"/>
          </a:xfrm>
        </p:spPr>
        <p:txBody>
          <a:bodyPr>
            <a:normAutofit/>
          </a:bodyPr>
          <a:lstStyle/>
          <a:p>
            <a:pPr marL="0" indent="0" algn="just">
              <a:buNone/>
            </a:pPr>
            <a:r>
              <a:rPr lang="pt-BR" sz="3200" dirty="0">
                <a:latin typeface="Trebuchet MS" panose="020B0603020202020204" pitchFamily="34" charset="0"/>
              </a:rPr>
              <a:t>O significado do nome Abraão ressalta o desejo e o desígnio de Deus de salvar todos os povos. </a:t>
            </a:r>
            <a:r>
              <a:rPr lang="pt-BR" sz="3200" dirty="0">
                <a:solidFill>
                  <a:srgbClr val="FF0000"/>
                </a:solidFill>
                <a:latin typeface="Trebuchet MS" panose="020B0603020202020204" pitchFamily="34" charset="0"/>
              </a:rPr>
              <a:t>As “muitas nações” incluiriam judeus e gentios.</a:t>
            </a:r>
            <a:r>
              <a:rPr lang="pt-BR" sz="3200" dirty="0">
                <a:latin typeface="Trebuchet MS" panose="020B0603020202020204" pitchFamily="34" charset="0"/>
              </a:rPr>
              <a:t> O Novo Testamento deixa bem claro que os verdadeiros descendentes de Abraão são aqueles que têm a fé de Abraão e que confiam nos méritos do Messias prometido (veja </a:t>
            </a:r>
            <a:r>
              <a:rPr lang="pt-BR" sz="3200" dirty="0" err="1">
                <a:latin typeface="Trebuchet MS" panose="020B0603020202020204" pitchFamily="34" charset="0"/>
              </a:rPr>
              <a:t>Gl</a:t>
            </a:r>
            <a:r>
              <a:rPr lang="pt-BR" sz="3200" dirty="0">
                <a:latin typeface="Trebuchet MS" panose="020B0603020202020204" pitchFamily="34" charset="0"/>
              </a:rPr>
              <a:t> 3:7, 29). Portanto, desde Abraão, a intenção do Senhor era salvar o maior número possível de pessoas, quaisquer que fossem as nações em que vivessem. Evidentemente, hoje não é diferente.</a:t>
            </a:r>
            <a:endParaRPr lang="pt-BR" sz="4400" dirty="0">
              <a:latin typeface="Trebuchet MS" panose="020B0603020202020204" pitchFamily="34" charset="0"/>
            </a:endParaRPr>
          </a:p>
        </p:txBody>
      </p:sp>
    </p:spTree>
    <p:extLst>
      <p:ext uri="{BB962C8B-B14F-4D97-AF65-F5344CB8AC3E}">
        <p14:creationId xmlns:p14="http://schemas.microsoft.com/office/powerpoint/2010/main" val="3684439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8000" b="1" dirty="0">
                <a:solidFill>
                  <a:schemeClr val="accent2">
                    <a:lumMod val="50000"/>
                  </a:schemeClr>
                </a:solidFill>
                <a:latin typeface="Trebuchet MS" panose="020B0603020202020204" pitchFamily="34" charset="0"/>
              </a:rPr>
              <a:t>Obrigações da aliança</a:t>
            </a:r>
          </a:p>
        </p:txBody>
      </p:sp>
    </p:spTree>
    <p:extLst>
      <p:ext uri="{BB962C8B-B14F-4D97-AF65-F5344CB8AC3E}">
        <p14:creationId xmlns:p14="http://schemas.microsoft.com/office/powerpoint/2010/main" val="2796261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98450" y="1082675"/>
            <a:ext cx="7620000" cy="6527800"/>
          </a:xfrm>
        </p:spPr>
        <p:txBody>
          <a:bodyPr>
            <a:normAutofit/>
          </a:bodyPr>
          <a:lstStyle/>
          <a:p>
            <a:pPr marL="0" indent="0" algn="just">
              <a:spcBef>
                <a:spcPts val="0"/>
              </a:spcBef>
              <a:buNone/>
            </a:pPr>
            <a:r>
              <a:rPr lang="pt-BR" dirty="0">
                <a:latin typeface="Trebuchet MS" panose="020B0603020202020204" pitchFamily="34" charset="0"/>
              </a:rPr>
              <a:t>“Porque Eu o escolhi para que ordene aos seus filhos e a sua casa depois dele, a fim de que guardem o caminho do Senhor e pratiquem a justiça e o juízo, para que o Senhor faça vir sobre Abraão o que lhe </a:t>
            </a:r>
            <a:r>
              <a:rPr lang="pt-BR" dirty="0" err="1">
                <a:latin typeface="Trebuchet MS" panose="020B0603020202020204" pitchFamily="34" charset="0"/>
              </a:rPr>
              <a:t>pro-meteu</a:t>
            </a:r>
            <a:r>
              <a:rPr lang="pt-BR" dirty="0">
                <a:latin typeface="Trebuchet MS" panose="020B0603020202020204" pitchFamily="34" charset="0"/>
              </a:rPr>
              <a:t>” (</a:t>
            </a:r>
            <a:r>
              <a:rPr lang="pt-BR" dirty="0" err="1">
                <a:latin typeface="Trebuchet MS" panose="020B0603020202020204" pitchFamily="34" charset="0"/>
              </a:rPr>
              <a:t>Gn</a:t>
            </a:r>
            <a:r>
              <a:rPr lang="pt-BR" dirty="0">
                <a:latin typeface="Trebuchet MS" panose="020B0603020202020204" pitchFamily="34" charset="0"/>
              </a:rPr>
              <a:t> 18:19).</a:t>
            </a:r>
          </a:p>
          <a:p>
            <a:pPr marL="0" indent="0" algn="just">
              <a:spcBef>
                <a:spcPts val="0"/>
              </a:spcBef>
              <a:buNone/>
            </a:pPr>
            <a:endParaRPr lang="pt-BR" dirty="0">
              <a:latin typeface="Trebuchet MS" panose="020B0603020202020204" pitchFamily="34" charset="0"/>
            </a:endParaRPr>
          </a:p>
          <a:p>
            <a:pPr marL="0" indent="0" algn="just">
              <a:spcBef>
                <a:spcPts val="0"/>
              </a:spcBef>
              <a:buNone/>
            </a:pPr>
            <a:r>
              <a:rPr lang="pt-BR" dirty="0">
                <a:latin typeface="Trebuchet MS" panose="020B0603020202020204" pitchFamily="34" charset="0"/>
              </a:rPr>
              <a:t>Como vimos até agora, a aliança é sempre uma aliança de graça, em que Deus faz por nós o que jamais poderíamos fazer por nós mesmos. Não há exceção na aliança com Abraão.</a:t>
            </a:r>
          </a:p>
        </p:txBody>
      </p:sp>
      <p:pic>
        <p:nvPicPr>
          <p:cNvPr id="10" name="Imagem 9" descr="Desenho de personagem de desenho animado&#10;&#10;Descrição gerada automaticamente">
            <a:extLst>
              <a:ext uri="{FF2B5EF4-FFF2-40B4-BE49-F238E27FC236}">
                <a16:creationId xmlns:a16="http://schemas.microsoft.com/office/drawing/2014/main" id="{B0B403D8-D515-4E72-A41A-783A45B623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085" y="1532467"/>
            <a:ext cx="7489031" cy="5325533"/>
          </a:xfrm>
          <a:prstGeom prst="rect">
            <a:avLst/>
          </a:prstGeom>
        </p:spPr>
      </p:pic>
    </p:spTree>
    <p:extLst>
      <p:ext uri="{BB962C8B-B14F-4D97-AF65-F5344CB8AC3E}">
        <p14:creationId xmlns:p14="http://schemas.microsoft.com/office/powerpoint/2010/main" val="2755654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088766"/>
            <a:ext cx="11785600" cy="7391400"/>
          </a:xfrm>
        </p:spPr>
        <p:txBody>
          <a:bodyPr>
            <a:normAutofit/>
          </a:bodyPr>
          <a:lstStyle/>
          <a:p>
            <a:pPr marL="0" indent="0" algn="just">
              <a:spcBef>
                <a:spcPts val="0"/>
              </a:spcBef>
              <a:buNone/>
            </a:pPr>
            <a:r>
              <a:rPr lang="pt-BR" dirty="0">
                <a:latin typeface="Trebuchet MS" panose="020B0603020202020204" pitchFamily="34" charset="0"/>
              </a:rPr>
              <a:t>Em Sua graça, Deus escolheu Abraão como Seu instrumento para auxiliar na proclamação do plano da salvação para o mundo. Entretanto, o cumprimento das promessas da aliança estava vinculado à disposição de Abraão de andar em justiça e obedecer ao Senhor pela fé. Sem essa obediência da parte de Abraão, Deus não poderia usá-lo.</a:t>
            </a:r>
          </a:p>
          <a:p>
            <a:pPr marL="0" indent="0" algn="just">
              <a:spcBef>
                <a:spcPts val="0"/>
              </a:spcBef>
              <a:buNone/>
            </a:pPr>
            <a:endParaRPr lang="pt-BR" dirty="0">
              <a:latin typeface="Trebuchet MS" panose="020B0603020202020204" pitchFamily="34" charset="0"/>
            </a:endParaRPr>
          </a:p>
          <a:p>
            <a:pPr marL="0" indent="0" algn="just">
              <a:spcBef>
                <a:spcPts val="0"/>
              </a:spcBef>
              <a:buNone/>
            </a:pPr>
            <a:r>
              <a:rPr lang="pt-BR" dirty="0">
                <a:latin typeface="Trebuchet MS" panose="020B0603020202020204" pitchFamily="34" charset="0"/>
              </a:rPr>
              <a:t>Gênesis 18:19 demonstra como a graça e a lei estão relacionadas. O verso inicia com a </a:t>
            </a:r>
            <a:r>
              <a:rPr lang="pt-BR" i="1" dirty="0">
                <a:latin typeface="Trebuchet MS" panose="020B0603020202020204" pitchFamily="34" charset="0"/>
              </a:rPr>
              <a:t>graça</a:t>
            </a:r>
            <a:r>
              <a:rPr lang="pt-BR" dirty="0">
                <a:latin typeface="Trebuchet MS" panose="020B0603020202020204" pitchFamily="34" charset="0"/>
              </a:rPr>
              <a:t> (“Eu o escolhi”) e é seguido pelo fato de que Abraão obedeceria ao Senhor e faria com que sua família também obedecesse. Fé e obras, portanto, aparecem aqui em uma união estreita, como deve ser (veja </a:t>
            </a:r>
            <a:r>
              <a:rPr lang="pt-BR" dirty="0" err="1">
                <a:latin typeface="Trebuchet MS" panose="020B0603020202020204" pitchFamily="34" charset="0"/>
              </a:rPr>
              <a:t>Tg</a:t>
            </a:r>
            <a:r>
              <a:rPr lang="pt-BR" dirty="0">
                <a:latin typeface="Trebuchet MS" panose="020B0603020202020204" pitchFamily="34" charset="0"/>
              </a:rPr>
              <a:t> 2:17).</a:t>
            </a:r>
          </a:p>
        </p:txBody>
      </p:sp>
    </p:spTree>
    <p:extLst>
      <p:ext uri="{BB962C8B-B14F-4D97-AF65-F5344CB8AC3E}">
        <p14:creationId xmlns:p14="http://schemas.microsoft.com/office/powerpoint/2010/main" val="291637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122661"/>
            <a:ext cx="11220451" cy="16141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400" b="1" dirty="0"/>
              <a:t>Observe a linguagem de Gênesis 18:19, especialmente a última frase. O que isso revela sobre a obediência de Abraão? Embora a obediência não seja o meio da salvação, que importância é dada a ela nesse verso? De acordo com esse texto, a aliança poderia ser cumprida sem ela? </a:t>
            </a:r>
            <a:endParaRPr sz="40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2634281946"/>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985214"/>
            <a:ext cx="11785600" cy="7391400"/>
          </a:xfrm>
        </p:spPr>
        <p:txBody>
          <a:bodyPr>
            <a:normAutofit/>
          </a:bodyPr>
          <a:lstStyle/>
          <a:p>
            <a:pPr marL="0" indent="0" algn="just">
              <a:spcBef>
                <a:spcPts val="0"/>
              </a:spcBef>
              <a:buNone/>
            </a:pPr>
            <a:r>
              <a:rPr lang="pt-BR" dirty="0">
                <a:latin typeface="Trebuchet MS" panose="020B0603020202020204" pitchFamily="34" charset="0"/>
              </a:rPr>
              <a:t>As bênçãos da aliança não poderiam ser desfrutadas nem mantidas a </a:t>
            </a:r>
            <a:r>
              <a:rPr lang="pt-BR" dirty="0" err="1">
                <a:latin typeface="Trebuchet MS" panose="020B0603020202020204" pitchFamily="34" charset="0"/>
              </a:rPr>
              <a:t>me-nos</a:t>
            </a:r>
            <a:r>
              <a:rPr lang="pt-BR" dirty="0">
                <a:latin typeface="Trebuchet MS" panose="020B0603020202020204" pitchFamily="34" charset="0"/>
              </a:rPr>
              <a:t> que certas condições fossem satisfeitas pelos beneficiários. Embora as condições não tivessem sido necessárias para o estabelecimento da aliança, elas deveriam ser a resposta de amor, fé e obediência. Deviam ser a </a:t>
            </a:r>
            <a:r>
              <a:rPr lang="pt-BR" dirty="0" err="1">
                <a:latin typeface="Trebuchet MS" panose="020B0603020202020204" pitchFamily="34" charset="0"/>
              </a:rPr>
              <a:t>manifes-tação</a:t>
            </a:r>
            <a:r>
              <a:rPr lang="pt-BR" dirty="0">
                <a:latin typeface="Trebuchet MS" panose="020B0603020202020204" pitchFamily="34" charset="0"/>
              </a:rPr>
              <a:t> de um relacionamento entre a humanidade e Deus. A obediência era o  meio pelo qual Deus poderia cumprir Suas promessas da aliança ao povo.</a:t>
            </a:r>
          </a:p>
          <a:p>
            <a:pPr marL="0" indent="0" algn="just">
              <a:spcBef>
                <a:spcPts val="0"/>
              </a:spcBef>
              <a:buNone/>
            </a:pPr>
            <a:endParaRPr lang="pt-BR" dirty="0">
              <a:latin typeface="Trebuchet MS" panose="020B0603020202020204" pitchFamily="34" charset="0"/>
            </a:endParaRPr>
          </a:p>
          <a:p>
            <a:pPr marL="0" indent="0" algn="just">
              <a:spcBef>
                <a:spcPts val="0"/>
              </a:spcBef>
              <a:buNone/>
            </a:pPr>
            <a:r>
              <a:rPr lang="pt-BR" dirty="0">
                <a:latin typeface="Trebuchet MS" panose="020B0603020202020204" pitchFamily="34" charset="0"/>
              </a:rPr>
              <a:t>A quebra da aliança, por meio da desobediência, significava infidelidade a um relacionamento estabelecido. Quando a aliança era quebrada, o que era quebrado não era a condição da concessão da aliança, mas a condição de seu cumprimento.</a:t>
            </a:r>
          </a:p>
        </p:txBody>
      </p:sp>
    </p:spTree>
    <p:extLst>
      <p:ext uri="{BB962C8B-B14F-4D97-AF65-F5344CB8AC3E}">
        <p14:creationId xmlns:p14="http://schemas.microsoft.com/office/powerpoint/2010/main" val="2520330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descr="Ícone&#10;&#10;Descrição gerada automaticamente">
            <a:extLst>
              <a:ext uri="{FF2B5EF4-FFF2-40B4-BE49-F238E27FC236}">
                <a16:creationId xmlns:a16="http://schemas.microsoft.com/office/drawing/2014/main" id="{B48B3AC4-3F7E-4C1B-88A0-5EF1E2BE5F8D}"/>
              </a:ext>
            </a:extLst>
          </p:cNvPr>
          <p:cNvPicPr>
            <a:picLocks noChangeAspect="1"/>
          </p:cNvPicPr>
          <p:nvPr/>
        </p:nvPicPr>
        <p:blipFill>
          <a:blip r:embed="rId2">
            <a:clrChange>
              <a:clrFrom>
                <a:srgbClr val="FFFFFF"/>
              </a:clrFrom>
              <a:clrTo>
                <a:srgbClr val="FFFFFF">
                  <a:alpha val="0"/>
                </a:srgbClr>
              </a:clrTo>
            </a:clrChange>
            <a:alphaModFix amt="35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9080500" y="4679156"/>
            <a:ext cx="3873500" cy="2178844"/>
          </a:xfrm>
          <a:prstGeom prst="rect">
            <a:avLst/>
          </a:prstGeom>
        </p:spPr>
      </p:pic>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4">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90500"/>
            <a:ext cx="11785600" cy="7430898"/>
          </a:xfrm>
        </p:spPr>
        <p:txBody>
          <a:bodyPr>
            <a:normAutofit/>
          </a:bodyPr>
          <a:lstStyle/>
          <a:p>
            <a:pPr marL="0" indent="0" algn="just">
              <a:spcBef>
                <a:spcPts val="0"/>
              </a:spcBef>
              <a:buNone/>
            </a:pPr>
            <a:r>
              <a:rPr lang="pt-BR" sz="2400" dirty="0">
                <a:latin typeface="Trebuchet MS" panose="020B0603020202020204" pitchFamily="34" charset="0"/>
              </a:rPr>
              <a:t>Textos de Ellen G. White: </a:t>
            </a:r>
            <a:r>
              <a:rPr lang="pt-BR" sz="2400" i="1" dirty="0">
                <a:latin typeface="Trebuchet MS" panose="020B0603020202020204" pitchFamily="34" charset="0"/>
              </a:rPr>
              <a:t>Patriarcas e Profetas</a:t>
            </a:r>
            <a:r>
              <a:rPr lang="pt-BR" sz="2400" dirty="0">
                <a:latin typeface="Trebuchet MS" panose="020B0603020202020204" pitchFamily="34" charset="0"/>
              </a:rPr>
              <a:t>, p. 125-131 (“O chamado de Abraão"); </a:t>
            </a:r>
            <a:r>
              <a:rPr lang="pt-BR" sz="2400" i="1" dirty="0">
                <a:latin typeface="Trebuchet MS" panose="020B0603020202020204" pitchFamily="34" charset="0"/>
              </a:rPr>
              <a:t>Atos dos Apóstolos</a:t>
            </a:r>
            <a:r>
              <a:rPr lang="pt-BR" sz="2400" dirty="0">
                <a:latin typeface="Trebuchet MS" panose="020B0603020202020204" pitchFamily="34" charset="0"/>
              </a:rPr>
              <a:t>, p. 188-200 ("Judeus e gentios").</a:t>
            </a:r>
          </a:p>
          <a:p>
            <a:pPr marL="0" indent="0" algn="just">
              <a:spcBef>
                <a:spcPts val="0"/>
              </a:spcBef>
              <a:buNone/>
            </a:pPr>
            <a:endParaRPr lang="pt-BR" sz="2400" dirty="0">
              <a:latin typeface="Trebuchet MS" panose="020B0603020202020204" pitchFamily="34" charset="0"/>
            </a:endParaRPr>
          </a:p>
          <a:p>
            <a:pPr marL="0" indent="0" algn="just">
              <a:spcBef>
                <a:spcPts val="0"/>
              </a:spcBef>
              <a:buNone/>
            </a:pPr>
            <a:r>
              <a:rPr lang="pt-BR" sz="2400" dirty="0">
                <a:latin typeface="Trebuchet MS" panose="020B0603020202020204" pitchFamily="34" charset="0"/>
              </a:rPr>
              <a:t>O arco-íris é um sinal da aliança com Noé. Em Gênesis 17:10 descobrimos o sinal da aliança com Abraão. A circuncisão “se destinava: (1) a fazer distinção entre os descendentes de Abraão e os gentios (</a:t>
            </a:r>
            <a:r>
              <a:rPr lang="pt-BR" sz="2400" dirty="0" err="1">
                <a:latin typeface="Trebuchet MS" panose="020B0603020202020204" pitchFamily="34" charset="0"/>
              </a:rPr>
              <a:t>Ef</a:t>
            </a:r>
            <a:r>
              <a:rPr lang="pt-BR" sz="2400" dirty="0">
                <a:latin typeface="Trebuchet MS" panose="020B0603020202020204" pitchFamily="34" charset="0"/>
              </a:rPr>
              <a:t> 2:11), (2) a perpetuar a memória da aliança de </a:t>
            </a:r>
            <a:r>
              <a:rPr lang="pt-BR" sz="2400" dirty="0" err="1">
                <a:latin typeface="Trebuchet MS" panose="020B0603020202020204" pitchFamily="34" charset="0"/>
              </a:rPr>
              <a:t>Yahweh</a:t>
            </a:r>
            <a:r>
              <a:rPr lang="pt-BR" sz="2400" dirty="0">
                <a:latin typeface="Trebuchet MS" panose="020B0603020202020204" pitchFamily="34" charset="0"/>
              </a:rPr>
              <a:t> (</a:t>
            </a:r>
            <a:r>
              <a:rPr lang="pt-BR" sz="2400" dirty="0" err="1">
                <a:latin typeface="Trebuchet MS" panose="020B0603020202020204" pitchFamily="34" charset="0"/>
              </a:rPr>
              <a:t>Gn</a:t>
            </a:r>
            <a:r>
              <a:rPr lang="pt-BR" sz="2400" dirty="0">
                <a:latin typeface="Trebuchet MS" panose="020B0603020202020204" pitchFamily="34" charset="0"/>
              </a:rPr>
              <a:t> 17:11), (3) a promover o cultivo da </a:t>
            </a:r>
            <a:r>
              <a:rPr lang="pt-BR" sz="2400" dirty="0" err="1">
                <a:latin typeface="Trebuchet MS" panose="020B0603020202020204" pitchFamily="34" charset="0"/>
              </a:rPr>
              <a:t>pu-reza</a:t>
            </a:r>
            <a:r>
              <a:rPr lang="pt-BR" sz="2400" dirty="0">
                <a:latin typeface="Trebuchet MS" panose="020B0603020202020204" pitchFamily="34" charset="0"/>
              </a:rPr>
              <a:t> moral (</a:t>
            </a:r>
            <a:r>
              <a:rPr lang="pt-BR" sz="2400" dirty="0" err="1">
                <a:latin typeface="Trebuchet MS" panose="020B0603020202020204" pitchFamily="34" charset="0"/>
              </a:rPr>
              <a:t>Dt</a:t>
            </a:r>
            <a:r>
              <a:rPr lang="pt-BR" sz="2400" dirty="0">
                <a:latin typeface="Trebuchet MS" panose="020B0603020202020204" pitchFamily="34" charset="0"/>
              </a:rPr>
              <a:t> 10:16), (4) a representar a justiça pela fé (</a:t>
            </a:r>
            <a:r>
              <a:rPr lang="pt-BR" sz="2400" dirty="0" err="1">
                <a:latin typeface="Trebuchet MS" panose="020B0603020202020204" pitchFamily="34" charset="0"/>
              </a:rPr>
              <a:t>Rm</a:t>
            </a:r>
            <a:r>
              <a:rPr lang="pt-BR" sz="2400" dirty="0">
                <a:latin typeface="Trebuchet MS" panose="020B0603020202020204" pitchFamily="34" charset="0"/>
              </a:rPr>
              <a:t> 4:11), (5) a simbolizar a circuncisão do coração (</a:t>
            </a:r>
            <a:r>
              <a:rPr lang="pt-BR" sz="2400" dirty="0" err="1">
                <a:latin typeface="Trebuchet MS" panose="020B0603020202020204" pitchFamily="34" charset="0"/>
              </a:rPr>
              <a:t>Rm</a:t>
            </a:r>
            <a:r>
              <a:rPr lang="pt-BR" sz="2400" dirty="0">
                <a:latin typeface="Trebuchet MS" panose="020B0603020202020204" pitchFamily="34" charset="0"/>
              </a:rPr>
              <a:t> 2:29) e (6) a prefigurar o rito cristão do batismo” (Cl 2:11, 12; </a:t>
            </a:r>
            <a:r>
              <a:rPr lang="pt-BR" sz="2400" i="1" dirty="0">
                <a:latin typeface="Trebuchet MS" panose="020B0603020202020204" pitchFamily="34" charset="0"/>
              </a:rPr>
              <a:t>Comentário Bíblico Adventista do Sétimo Dia</a:t>
            </a:r>
            <a:r>
              <a:rPr lang="pt-BR" sz="2400" dirty="0">
                <a:latin typeface="Trebuchet MS" panose="020B0603020202020204" pitchFamily="34" charset="0"/>
              </a:rPr>
              <a:t>, v. 1, p. 324).</a:t>
            </a:r>
          </a:p>
          <a:p>
            <a:pPr marL="0" indent="0" algn="just">
              <a:spcBef>
                <a:spcPts val="0"/>
              </a:spcBef>
              <a:buNone/>
            </a:pPr>
            <a:endParaRPr lang="pt-BR" sz="2400" dirty="0">
              <a:latin typeface="Trebuchet MS" panose="020B0603020202020204" pitchFamily="34" charset="0"/>
            </a:endParaRPr>
          </a:p>
          <a:p>
            <a:pPr marL="0" indent="0" algn="just">
              <a:spcBef>
                <a:spcPts val="0"/>
              </a:spcBef>
              <a:buNone/>
            </a:pPr>
            <a:r>
              <a:rPr lang="pt-BR" sz="2400" dirty="0">
                <a:latin typeface="Trebuchet MS" panose="020B0603020202020204" pitchFamily="34" charset="0"/>
              </a:rPr>
              <a:t>O arco-íris permanecerá como sinal da promessa até o fim, mas a circuncisão não. Segundo Paulo, a circuncisão foi recebida por Abraão como sinal da justiça obtida pela fé (</a:t>
            </a:r>
            <a:r>
              <a:rPr lang="pt-BR" sz="2400" dirty="0" err="1">
                <a:latin typeface="Trebuchet MS" panose="020B0603020202020204" pitchFamily="34" charset="0"/>
              </a:rPr>
              <a:t>Rm</a:t>
            </a:r>
            <a:r>
              <a:rPr lang="pt-BR" sz="2400" dirty="0">
                <a:latin typeface="Trebuchet MS" panose="020B0603020202020204" pitchFamily="34" charset="0"/>
              </a:rPr>
              <a:t> 4:11). Porém, ao longo dos séculos, a circuncisão passou a significar salvação pela obediência à lei. Nos tempos do Novo Testamento, a circuncisão havia perdido seu significado. Em lugar disso, o essencial é a fé em Cristo, que leva a uma vida transformada e obediente (</a:t>
            </a:r>
            <a:r>
              <a:rPr lang="pt-BR" sz="2400" dirty="0" err="1">
                <a:latin typeface="Trebuchet MS" panose="020B0603020202020204" pitchFamily="34" charset="0"/>
              </a:rPr>
              <a:t>Gl</a:t>
            </a:r>
            <a:r>
              <a:rPr lang="pt-BR" sz="2400" dirty="0">
                <a:latin typeface="Trebuchet MS" panose="020B0603020202020204" pitchFamily="34" charset="0"/>
              </a:rPr>
              <a:t> 5:6; 6:15; 1Co 7:18, 19).</a:t>
            </a:r>
          </a:p>
        </p:txBody>
      </p:sp>
    </p:spTree>
    <p:extLst>
      <p:ext uri="{BB962C8B-B14F-4D97-AF65-F5344CB8AC3E}">
        <p14:creationId xmlns:p14="http://schemas.microsoft.com/office/powerpoint/2010/main" val="2671528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5685793" y="2305050"/>
            <a:ext cx="6210300" cy="2247900"/>
          </a:xfrm>
        </p:spPr>
        <p:txBody>
          <a:bodyPr>
            <a:normAutofit/>
          </a:bodyPr>
          <a:lstStyle/>
          <a:p>
            <a:pPr marL="0" indent="0" algn="just">
              <a:buNone/>
            </a:pPr>
            <a:r>
              <a:rPr lang="pt-BR" sz="4000" dirty="0">
                <a:latin typeface="Trebuchet MS" panose="020B0603020202020204" pitchFamily="34" charset="0"/>
              </a:rPr>
              <a:t>Discuta a relação entre fé e obras. Pode haver uma sem a outra?</a:t>
            </a:r>
            <a:endParaRPr lang="pt-BR" sz="400000" dirty="0">
              <a:effectLst>
                <a:outerShdw blurRad="38100" dist="38100" dir="2700000" algn="tl">
                  <a:srgbClr val="000000">
                    <a:alpha val="43137"/>
                  </a:srgbClr>
                </a:outerShdw>
              </a:effectLst>
              <a:latin typeface="Trebuchet MS" panose="020B0603020202020204" pitchFamily="34" charset="0"/>
            </a:endParaRPr>
          </a:p>
        </p:txBody>
      </p:sp>
      <p:pic>
        <p:nvPicPr>
          <p:cNvPr id="8" name="Imagem 7" descr="Ícone&#10;&#10;Descrição gerada automaticamente">
            <a:extLst>
              <a:ext uri="{FF2B5EF4-FFF2-40B4-BE49-F238E27FC236}">
                <a16:creationId xmlns:a16="http://schemas.microsoft.com/office/drawing/2014/main" id="{7787A845-9AB8-4787-ABDE-5A6C30305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948" y="1438793"/>
            <a:ext cx="4011897" cy="3980414"/>
          </a:xfrm>
          <a:prstGeom prst="rect">
            <a:avLst/>
          </a:prstGeom>
        </p:spPr>
      </p:pic>
    </p:spTree>
    <p:extLst>
      <p:ext uri="{BB962C8B-B14F-4D97-AF65-F5344CB8AC3E}">
        <p14:creationId xmlns:p14="http://schemas.microsoft.com/office/powerpoint/2010/main" val="2289014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1ADCD-53DB-49F4-A785-4139D64BB235}"/>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BA99EEC3-2F4F-43C9-9538-F5AA281140E6}"/>
              </a:ext>
            </a:extLst>
          </p:cNvPr>
          <p:cNvSpPr>
            <a:spLocks noGrp="1"/>
          </p:cNvSpPr>
          <p:nvPr>
            <p:ph type="subTitle" idx="1"/>
          </p:nvPr>
        </p:nvSpPr>
        <p:spPr/>
        <p:txBody>
          <a:bodyPr/>
          <a:lstStyle/>
          <a:p>
            <a:endParaRPr lang="pt-BR"/>
          </a:p>
        </p:txBody>
      </p:sp>
      <p:pic>
        <p:nvPicPr>
          <p:cNvPr id="7" name="Imagem 6" descr="Texto&#10;&#10;Descrição gerada automaticamente">
            <a:extLst>
              <a:ext uri="{FF2B5EF4-FFF2-40B4-BE49-F238E27FC236}">
                <a16:creationId xmlns:a16="http://schemas.microsoft.com/office/drawing/2014/main" id="{6851C92A-DE04-4A4B-BA3C-72FEB4438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2835938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742</TotalTime>
  <Words>2432</Words>
  <Application>Microsoft Office PowerPoint</Application>
  <PresentationFormat>Widescreen</PresentationFormat>
  <Paragraphs>69</Paragraphs>
  <Slides>33</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33</vt:i4>
      </vt:variant>
    </vt:vector>
  </HeadingPairs>
  <TitlesOfParts>
    <vt:vector size="38" baseType="lpstr">
      <vt:lpstr>Arial</vt:lpstr>
      <vt:lpstr>Calibri</vt:lpstr>
      <vt:lpstr>Calibri Light</vt:lpstr>
      <vt:lpstr>Trebuchet MS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USEB - AES - Lucas Costa Viana</dc:creator>
  <cp:lastModifiedBy>jose ferreira Neto</cp:lastModifiedBy>
  <cp:revision>19</cp:revision>
  <dcterms:created xsi:type="dcterms:W3CDTF">2021-04-01T11:30:09Z</dcterms:created>
  <dcterms:modified xsi:type="dcterms:W3CDTF">2021-04-23T19:55:32Z</dcterms:modified>
</cp:coreProperties>
</file>