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4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oper Black" panose="0208090404030B020404" pitchFamily="18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DAD"/>
    <a:srgbClr val="FF9B33"/>
    <a:srgbClr val="DB2800"/>
    <a:srgbClr val="BAA7DE"/>
    <a:srgbClr val="F3EBF8"/>
    <a:srgbClr val="D2446F"/>
    <a:srgbClr val="577AA4"/>
    <a:srgbClr val="967200"/>
    <a:srgbClr val="0EB5FF"/>
    <a:srgbClr val="FF2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E1765C-DAA4-426C-BCFC-DC4FC72A763E}" type="doc">
      <dgm:prSet loTypeId="urn:microsoft.com/office/officeart/2005/8/layout/pList1" loCatId="picture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36CF980-BCC4-4C7C-ACCA-AE598F7B51E6}">
      <dgm:prSet phldrT="[Texto]" custT="1"/>
      <dgm:spPr/>
      <dgm:t>
        <a:bodyPr/>
        <a:lstStyle/>
        <a:p>
          <a:r>
            <a:rPr lang="pt-BR" sz="1800" b="1" noProof="0" dirty="0"/>
            <a:t>1ª geração</a:t>
          </a:r>
          <a:br>
            <a:rPr lang="pt-BR" sz="1800" b="1" noProof="0" dirty="0"/>
          </a:br>
          <a:r>
            <a:rPr lang="pt-BR" sz="1800" b="1" noProof="0" dirty="0"/>
            <a:t>Gênesis 3:11-13</a:t>
          </a:r>
        </a:p>
      </dgm:t>
    </dgm:pt>
    <dgm:pt modelId="{9E4D360D-8DB6-4A13-8E65-C7AF29630F20}" type="parTrans" cxnId="{69BADB21-6DD0-4813-AABD-5221D7E6BE17}">
      <dgm:prSet/>
      <dgm:spPr/>
      <dgm:t>
        <a:bodyPr/>
        <a:lstStyle/>
        <a:p>
          <a:endParaRPr lang="es-ES" sz="1800" b="1"/>
        </a:p>
      </dgm:t>
    </dgm:pt>
    <dgm:pt modelId="{7D98227C-355D-4B63-8046-A6E4F69C7922}" type="sibTrans" cxnId="{69BADB21-6DD0-4813-AABD-5221D7E6BE17}">
      <dgm:prSet/>
      <dgm:spPr/>
      <dgm:t>
        <a:bodyPr/>
        <a:lstStyle/>
        <a:p>
          <a:endParaRPr lang="es-ES" sz="1800" b="1"/>
        </a:p>
      </dgm:t>
    </dgm:pt>
    <dgm:pt modelId="{C14BC190-8E8A-4844-8725-5BAA436F4022}">
      <dgm:prSet phldrT="[Texto]" custT="1"/>
      <dgm:spPr/>
      <dgm:t>
        <a:bodyPr/>
        <a:lstStyle/>
        <a:p>
          <a:r>
            <a:rPr lang="pt-BR" sz="1800" b="1" noProof="0" dirty="0"/>
            <a:t>2ª geração</a:t>
          </a:r>
          <a:br>
            <a:rPr lang="pt-BR" sz="1800" b="1" noProof="0" dirty="0"/>
          </a:br>
          <a:r>
            <a:rPr lang="pt-BR" sz="1800" b="1" noProof="0" dirty="0"/>
            <a:t>Gênesis 4:8</a:t>
          </a:r>
        </a:p>
      </dgm:t>
    </dgm:pt>
    <dgm:pt modelId="{2997BDE8-396F-4E68-854C-A4717E7799B9}" type="parTrans" cxnId="{FF7CBA2A-2E03-42E5-A9B6-763E9F514685}">
      <dgm:prSet/>
      <dgm:spPr/>
      <dgm:t>
        <a:bodyPr/>
        <a:lstStyle/>
        <a:p>
          <a:endParaRPr lang="es-ES" sz="1800" b="1"/>
        </a:p>
      </dgm:t>
    </dgm:pt>
    <dgm:pt modelId="{A98AD9FC-51F4-4966-9973-D94A2102A03A}" type="sibTrans" cxnId="{FF7CBA2A-2E03-42E5-A9B6-763E9F514685}">
      <dgm:prSet/>
      <dgm:spPr/>
      <dgm:t>
        <a:bodyPr/>
        <a:lstStyle/>
        <a:p>
          <a:endParaRPr lang="es-ES" sz="1800" b="1"/>
        </a:p>
      </dgm:t>
    </dgm:pt>
    <dgm:pt modelId="{8DEE1AF5-F643-4237-A7F6-4792969BA110}">
      <dgm:prSet phldrT="[Texto]" custT="1"/>
      <dgm:spPr/>
      <dgm:t>
        <a:bodyPr/>
        <a:lstStyle/>
        <a:p>
          <a:r>
            <a:rPr lang="pt-BR" sz="1800" b="1" noProof="0" dirty="0"/>
            <a:t>7ª geração</a:t>
          </a:r>
          <a:br>
            <a:rPr lang="pt-BR" sz="1800" b="1" noProof="0" dirty="0"/>
          </a:br>
          <a:r>
            <a:rPr lang="pt-BR" sz="1800" b="1" noProof="0" dirty="0"/>
            <a:t>Gênesis 4:23</a:t>
          </a:r>
        </a:p>
      </dgm:t>
    </dgm:pt>
    <dgm:pt modelId="{7A28BAA8-CBCC-4EBB-B4C1-29B2992F1534}" type="parTrans" cxnId="{DE2D0F8B-9A49-4F33-AAB9-660AFDF606A6}">
      <dgm:prSet/>
      <dgm:spPr/>
      <dgm:t>
        <a:bodyPr/>
        <a:lstStyle/>
        <a:p>
          <a:endParaRPr lang="es-ES" sz="1800" b="1"/>
        </a:p>
      </dgm:t>
    </dgm:pt>
    <dgm:pt modelId="{0DFA307C-D6B0-46CB-BB99-8AF876AF6162}" type="sibTrans" cxnId="{DE2D0F8B-9A49-4F33-AAB9-660AFDF606A6}">
      <dgm:prSet/>
      <dgm:spPr/>
      <dgm:t>
        <a:bodyPr/>
        <a:lstStyle/>
        <a:p>
          <a:endParaRPr lang="es-ES" sz="1800" b="1"/>
        </a:p>
      </dgm:t>
    </dgm:pt>
    <dgm:pt modelId="{7DF09567-E029-444F-BE59-50F88BDFB09D}">
      <dgm:prSet phldrT="[Texto]" custT="1"/>
      <dgm:spPr/>
      <dgm:t>
        <a:bodyPr/>
        <a:lstStyle/>
        <a:p>
          <a:r>
            <a:rPr lang="pt-BR" sz="1800" b="1" noProof="0" dirty="0"/>
            <a:t>8ª-10ª geração.</a:t>
          </a:r>
          <a:br>
            <a:rPr lang="pt-BR" sz="1800" b="1" noProof="0" dirty="0"/>
          </a:br>
          <a:r>
            <a:rPr lang="pt-BR" sz="1800" b="1" noProof="0" dirty="0"/>
            <a:t>Gênesis 6:2, 11</a:t>
          </a:r>
        </a:p>
      </dgm:t>
    </dgm:pt>
    <dgm:pt modelId="{E6BC6519-C7FF-4FF3-A9D0-127EF3F3AA8D}" type="parTrans" cxnId="{587C5BD5-1893-4C23-8E09-5BB0AE3849B1}">
      <dgm:prSet/>
      <dgm:spPr/>
      <dgm:t>
        <a:bodyPr/>
        <a:lstStyle/>
        <a:p>
          <a:endParaRPr lang="es-ES" sz="1800" b="1"/>
        </a:p>
      </dgm:t>
    </dgm:pt>
    <dgm:pt modelId="{2AE4FBC8-A47D-47D9-BA5C-98948951BC03}" type="sibTrans" cxnId="{587C5BD5-1893-4C23-8E09-5BB0AE3849B1}">
      <dgm:prSet/>
      <dgm:spPr/>
      <dgm:t>
        <a:bodyPr/>
        <a:lstStyle/>
        <a:p>
          <a:endParaRPr lang="es-ES" sz="1800" b="1"/>
        </a:p>
      </dgm:t>
    </dgm:pt>
    <dgm:pt modelId="{8B1FC100-B179-4D4D-BF9F-14F9CAD7ECC4}" type="pres">
      <dgm:prSet presAssocID="{F5E1765C-DAA4-426C-BCFC-DC4FC72A763E}" presName="Name0" presStyleCnt="0">
        <dgm:presLayoutVars>
          <dgm:dir/>
          <dgm:resizeHandles val="exact"/>
        </dgm:presLayoutVars>
      </dgm:prSet>
      <dgm:spPr/>
    </dgm:pt>
    <dgm:pt modelId="{7330FB27-9C1A-449A-8816-22B0D27D986E}" type="pres">
      <dgm:prSet presAssocID="{436CF980-BCC4-4C7C-ACCA-AE598F7B51E6}" presName="compNode" presStyleCnt="0"/>
      <dgm:spPr/>
    </dgm:pt>
    <dgm:pt modelId="{599811A7-B6B2-4E14-9870-827A3E1974AA}" type="pres">
      <dgm:prSet presAssocID="{436CF980-BCC4-4C7C-ACCA-AE598F7B51E6}" presName="pictRect" presStyleLbl="node1" presStyleIdx="0" presStyleCnt="4" custLinFactNeighborX="-19129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FFFF00"/>
          </a:solidFill>
        </a:ln>
        <a:scene3d>
          <a:camera prst="orthographicFront"/>
          <a:lightRig rig="threePt" dir="t"/>
        </a:scene3d>
        <a:sp3d>
          <a:bevelT prst="relaxedInset"/>
        </a:sp3d>
      </dgm:spPr>
    </dgm:pt>
    <dgm:pt modelId="{9227B5D0-71A7-48FB-92D4-E4E669256DB7}" type="pres">
      <dgm:prSet presAssocID="{436CF980-BCC4-4C7C-ACCA-AE598F7B51E6}" presName="textRect" presStyleLbl="revTx" presStyleIdx="0" presStyleCnt="4" custLinFactNeighborX="-19129" custLinFactNeighborY="-7679">
        <dgm:presLayoutVars>
          <dgm:bulletEnabled val="1"/>
        </dgm:presLayoutVars>
      </dgm:prSet>
      <dgm:spPr/>
    </dgm:pt>
    <dgm:pt modelId="{EE80C482-C151-4A9E-8FFA-F36068458E46}" type="pres">
      <dgm:prSet presAssocID="{7D98227C-355D-4B63-8046-A6E4F69C7922}" presName="sibTrans" presStyleLbl="sibTrans2D1" presStyleIdx="0" presStyleCnt="0"/>
      <dgm:spPr/>
    </dgm:pt>
    <dgm:pt modelId="{EC7B8CDF-40FA-4C83-AF34-88479B744068}" type="pres">
      <dgm:prSet presAssocID="{C14BC190-8E8A-4844-8725-5BAA436F4022}" presName="compNode" presStyleCnt="0"/>
      <dgm:spPr/>
    </dgm:pt>
    <dgm:pt modelId="{DDC19920-9E3B-4EA2-9307-DDCEA6FE6EBC}" type="pres">
      <dgm:prSet presAssocID="{C14BC190-8E8A-4844-8725-5BAA436F4022}" presName="pictRect" presStyleLbl="node1" presStyleIdx="1" presStyleCnt="4" custLinFactNeighborX="-8140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333"/>
          </a:stretch>
        </a:blipFill>
        <a:ln>
          <a:solidFill>
            <a:srgbClr val="FFFF00"/>
          </a:solidFill>
        </a:ln>
        <a:scene3d>
          <a:camera prst="orthographicFront"/>
          <a:lightRig rig="threePt" dir="t"/>
        </a:scene3d>
        <a:sp3d>
          <a:bevelT prst="relaxedInset"/>
        </a:sp3d>
      </dgm:spPr>
    </dgm:pt>
    <dgm:pt modelId="{20BA74BE-FF12-4BF4-80CB-F8F24289355D}" type="pres">
      <dgm:prSet presAssocID="{C14BC190-8E8A-4844-8725-5BAA436F4022}" presName="textRect" presStyleLbl="revTx" presStyleIdx="1" presStyleCnt="4" custLinFactNeighborX="-8140" custLinFactNeighborY="-7679">
        <dgm:presLayoutVars>
          <dgm:bulletEnabled val="1"/>
        </dgm:presLayoutVars>
      </dgm:prSet>
      <dgm:spPr/>
    </dgm:pt>
    <dgm:pt modelId="{D63E667A-311C-4FD2-B8D1-226365CD11AA}" type="pres">
      <dgm:prSet presAssocID="{A98AD9FC-51F4-4966-9973-D94A2102A03A}" presName="sibTrans" presStyleLbl="sibTrans2D1" presStyleIdx="0" presStyleCnt="0"/>
      <dgm:spPr/>
    </dgm:pt>
    <dgm:pt modelId="{396645A2-B10B-45D9-8A78-CF244A4EC407}" type="pres">
      <dgm:prSet presAssocID="{8DEE1AF5-F643-4237-A7F6-4792969BA110}" presName="compNode" presStyleCnt="0"/>
      <dgm:spPr/>
    </dgm:pt>
    <dgm:pt modelId="{AFBB01A3-65F8-416A-9A4B-99785983E481}" type="pres">
      <dgm:prSet presAssocID="{8DEE1AF5-F643-4237-A7F6-4792969BA110}" presName="pictRect" presStyleLbl="node1" presStyleIdx="2" presStyleCnt="4" custLinFactNeighborX="3663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FFFF00"/>
          </a:solidFill>
        </a:ln>
        <a:scene3d>
          <a:camera prst="orthographicFront"/>
          <a:lightRig rig="threePt" dir="t"/>
        </a:scene3d>
        <a:sp3d>
          <a:bevelT prst="relaxedInset"/>
        </a:sp3d>
      </dgm:spPr>
    </dgm:pt>
    <dgm:pt modelId="{600DB03B-B834-4F89-A71D-113A25AE8BDB}" type="pres">
      <dgm:prSet presAssocID="{8DEE1AF5-F643-4237-A7F6-4792969BA110}" presName="textRect" presStyleLbl="revTx" presStyleIdx="2" presStyleCnt="4" custLinFactNeighborX="3663" custLinFactNeighborY="-7679">
        <dgm:presLayoutVars>
          <dgm:bulletEnabled val="1"/>
        </dgm:presLayoutVars>
      </dgm:prSet>
      <dgm:spPr/>
    </dgm:pt>
    <dgm:pt modelId="{3E20CCC0-F350-4425-8E71-290329918B8A}" type="pres">
      <dgm:prSet presAssocID="{0DFA307C-D6B0-46CB-BB99-8AF876AF6162}" presName="sibTrans" presStyleLbl="sibTrans2D1" presStyleIdx="0" presStyleCnt="0"/>
      <dgm:spPr/>
    </dgm:pt>
    <dgm:pt modelId="{4A106F8D-2DE9-404E-AD24-5853ECE9864E}" type="pres">
      <dgm:prSet presAssocID="{7DF09567-E029-444F-BE59-50F88BDFB09D}" presName="compNode" presStyleCnt="0"/>
      <dgm:spPr/>
    </dgm:pt>
    <dgm:pt modelId="{6EAB701C-B64D-462C-8581-4DDA4E485D30}" type="pres">
      <dgm:prSet presAssocID="{7DF09567-E029-444F-BE59-50F88BDFB09D}" presName="pictRect" presStyleLbl="node1" presStyleIdx="3" presStyleCnt="4" custLinFactNeighborX="19536"/>
      <dgm:spPr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rgbClr val="FFFF00"/>
          </a:solidFill>
        </a:ln>
        <a:scene3d>
          <a:camera prst="orthographicFront"/>
          <a:lightRig rig="threePt" dir="t"/>
        </a:scene3d>
        <a:sp3d>
          <a:bevelT prst="relaxedInset"/>
        </a:sp3d>
      </dgm:spPr>
    </dgm:pt>
    <dgm:pt modelId="{DBCEC28E-DFC7-482B-8C96-5C92FB51E1AF}" type="pres">
      <dgm:prSet presAssocID="{7DF09567-E029-444F-BE59-50F88BDFB09D}" presName="textRect" presStyleLbl="revTx" presStyleIdx="3" presStyleCnt="4" custLinFactNeighborX="19536" custLinFactNeighborY="-7679">
        <dgm:presLayoutVars>
          <dgm:bulletEnabled val="1"/>
        </dgm:presLayoutVars>
      </dgm:prSet>
      <dgm:spPr/>
    </dgm:pt>
  </dgm:ptLst>
  <dgm:cxnLst>
    <dgm:cxn modelId="{69BADB21-6DD0-4813-AABD-5221D7E6BE17}" srcId="{F5E1765C-DAA4-426C-BCFC-DC4FC72A763E}" destId="{436CF980-BCC4-4C7C-ACCA-AE598F7B51E6}" srcOrd="0" destOrd="0" parTransId="{9E4D360D-8DB6-4A13-8E65-C7AF29630F20}" sibTransId="{7D98227C-355D-4B63-8046-A6E4F69C7922}"/>
    <dgm:cxn modelId="{FF7CBA2A-2E03-42E5-A9B6-763E9F514685}" srcId="{F5E1765C-DAA4-426C-BCFC-DC4FC72A763E}" destId="{C14BC190-8E8A-4844-8725-5BAA436F4022}" srcOrd="1" destOrd="0" parTransId="{2997BDE8-396F-4E68-854C-A4717E7799B9}" sibTransId="{A98AD9FC-51F4-4966-9973-D94A2102A03A}"/>
    <dgm:cxn modelId="{2D285837-878E-4FC2-BB08-E45CAE432F70}" type="presOf" srcId="{F5E1765C-DAA4-426C-BCFC-DC4FC72A763E}" destId="{8B1FC100-B179-4D4D-BF9F-14F9CAD7ECC4}" srcOrd="0" destOrd="0" presId="urn:microsoft.com/office/officeart/2005/8/layout/pList1"/>
    <dgm:cxn modelId="{3036B982-A90B-4863-A292-1323531B57EC}" type="presOf" srcId="{7DF09567-E029-444F-BE59-50F88BDFB09D}" destId="{DBCEC28E-DFC7-482B-8C96-5C92FB51E1AF}" srcOrd="0" destOrd="0" presId="urn:microsoft.com/office/officeart/2005/8/layout/pList1"/>
    <dgm:cxn modelId="{DEF5008A-A1F7-4CA9-85B6-8F1F104CDFD0}" type="presOf" srcId="{7D98227C-355D-4B63-8046-A6E4F69C7922}" destId="{EE80C482-C151-4A9E-8FFA-F36068458E46}" srcOrd="0" destOrd="0" presId="urn:microsoft.com/office/officeart/2005/8/layout/pList1"/>
    <dgm:cxn modelId="{DE2D0F8B-9A49-4F33-AAB9-660AFDF606A6}" srcId="{F5E1765C-DAA4-426C-BCFC-DC4FC72A763E}" destId="{8DEE1AF5-F643-4237-A7F6-4792969BA110}" srcOrd="2" destOrd="0" parTransId="{7A28BAA8-CBCC-4EBB-B4C1-29B2992F1534}" sibTransId="{0DFA307C-D6B0-46CB-BB99-8AF876AF6162}"/>
    <dgm:cxn modelId="{AFB3A09A-1DBF-498E-A77F-A85F1F43EC85}" type="presOf" srcId="{A98AD9FC-51F4-4966-9973-D94A2102A03A}" destId="{D63E667A-311C-4FD2-B8D1-226365CD11AA}" srcOrd="0" destOrd="0" presId="urn:microsoft.com/office/officeart/2005/8/layout/pList1"/>
    <dgm:cxn modelId="{B5BEACA9-3C56-4900-AB5E-B81D38BCDEF2}" type="presOf" srcId="{C14BC190-8E8A-4844-8725-5BAA436F4022}" destId="{20BA74BE-FF12-4BF4-80CB-F8F24289355D}" srcOrd="0" destOrd="0" presId="urn:microsoft.com/office/officeart/2005/8/layout/pList1"/>
    <dgm:cxn modelId="{F79185AF-7B5A-49DA-8AC2-F22740F8B4EE}" type="presOf" srcId="{436CF980-BCC4-4C7C-ACCA-AE598F7B51E6}" destId="{9227B5D0-71A7-48FB-92D4-E4E669256DB7}" srcOrd="0" destOrd="0" presId="urn:microsoft.com/office/officeart/2005/8/layout/pList1"/>
    <dgm:cxn modelId="{587C5BD5-1893-4C23-8E09-5BB0AE3849B1}" srcId="{F5E1765C-DAA4-426C-BCFC-DC4FC72A763E}" destId="{7DF09567-E029-444F-BE59-50F88BDFB09D}" srcOrd="3" destOrd="0" parTransId="{E6BC6519-C7FF-4FF3-A9D0-127EF3F3AA8D}" sibTransId="{2AE4FBC8-A47D-47D9-BA5C-98948951BC03}"/>
    <dgm:cxn modelId="{56E13BD9-F5CE-4980-B788-077B5D3D6D08}" type="presOf" srcId="{8DEE1AF5-F643-4237-A7F6-4792969BA110}" destId="{600DB03B-B834-4F89-A71D-113A25AE8BDB}" srcOrd="0" destOrd="0" presId="urn:microsoft.com/office/officeart/2005/8/layout/pList1"/>
    <dgm:cxn modelId="{2802D7EF-A0ED-471E-B9A7-089DAF5008C2}" type="presOf" srcId="{0DFA307C-D6B0-46CB-BB99-8AF876AF6162}" destId="{3E20CCC0-F350-4425-8E71-290329918B8A}" srcOrd="0" destOrd="0" presId="urn:microsoft.com/office/officeart/2005/8/layout/pList1"/>
    <dgm:cxn modelId="{B15ECD7F-C690-4673-9191-44710BA00637}" type="presParOf" srcId="{8B1FC100-B179-4D4D-BF9F-14F9CAD7ECC4}" destId="{7330FB27-9C1A-449A-8816-22B0D27D986E}" srcOrd="0" destOrd="0" presId="urn:microsoft.com/office/officeart/2005/8/layout/pList1"/>
    <dgm:cxn modelId="{E631678A-1171-4A68-A5E1-CA532F9A5CC9}" type="presParOf" srcId="{7330FB27-9C1A-449A-8816-22B0D27D986E}" destId="{599811A7-B6B2-4E14-9870-827A3E1974AA}" srcOrd="0" destOrd="0" presId="urn:microsoft.com/office/officeart/2005/8/layout/pList1"/>
    <dgm:cxn modelId="{45762ADE-0B0B-4803-8864-9A72CE7DD9BA}" type="presParOf" srcId="{7330FB27-9C1A-449A-8816-22B0D27D986E}" destId="{9227B5D0-71A7-48FB-92D4-E4E669256DB7}" srcOrd="1" destOrd="0" presId="urn:microsoft.com/office/officeart/2005/8/layout/pList1"/>
    <dgm:cxn modelId="{95BED7B3-297E-490C-BD73-E33AD4D1204D}" type="presParOf" srcId="{8B1FC100-B179-4D4D-BF9F-14F9CAD7ECC4}" destId="{EE80C482-C151-4A9E-8FFA-F36068458E46}" srcOrd="1" destOrd="0" presId="urn:microsoft.com/office/officeart/2005/8/layout/pList1"/>
    <dgm:cxn modelId="{65058839-EECC-43B8-B2A0-7C072A086E42}" type="presParOf" srcId="{8B1FC100-B179-4D4D-BF9F-14F9CAD7ECC4}" destId="{EC7B8CDF-40FA-4C83-AF34-88479B744068}" srcOrd="2" destOrd="0" presId="urn:microsoft.com/office/officeart/2005/8/layout/pList1"/>
    <dgm:cxn modelId="{FF24D7F6-D970-42EB-AF7B-EDF36831BD0C}" type="presParOf" srcId="{EC7B8CDF-40FA-4C83-AF34-88479B744068}" destId="{DDC19920-9E3B-4EA2-9307-DDCEA6FE6EBC}" srcOrd="0" destOrd="0" presId="urn:microsoft.com/office/officeart/2005/8/layout/pList1"/>
    <dgm:cxn modelId="{1BC599CB-8586-471A-8E87-BF6256852040}" type="presParOf" srcId="{EC7B8CDF-40FA-4C83-AF34-88479B744068}" destId="{20BA74BE-FF12-4BF4-80CB-F8F24289355D}" srcOrd="1" destOrd="0" presId="urn:microsoft.com/office/officeart/2005/8/layout/pList1"/>
    <dgm:cxn modelId="{EF7EA888-EF2F-4CF7-B213-6EFB8C8D9CE4}" type="presParOf" srcId="{8B1FC100-B179-4D4D-BF9F-14F9CAD7ECC4}" destId="{D63E667A-311C-4FD2-B8D1-226365CD11AA}" srcOrd="3" destOrd="0" presId="urn:microsoft.com/office/officeart/2005/8/layout/pList1"/>
    <dgm:cxn modelId="{7EA96F03-1611-4D5B-ACE4-48029E533F20}" type="presParOf" srcId="{8B1FC100-B179-4D4D-BF9F-14F9CAD7ECC4}" destId="{396645A2-B10B-45D9-8A78-CF244A4EC407}" srcOrd="4" destOrd="0" presId="urn:microsoft.com/office/officeart/2005/8/layout/pList1"/>
    <dgm:cxn modelId="{DA92C006-3DC8-49E2-AACE-417AD36D144E}" type="presParOf" srcId="{396645A2-B10B-45D9-8A78-CF244A4EC407}" destId="{AFBB01A3-65F8-416A-9A4B-99785983E481}" srcOrd="0" destOrd="0" presId="urn:microsoft.com/office/officeart/2005/8/layout/pList1"/>
    <dgm:cxn modelId="{A840E457-6C5E-4B3E-8FA3-480D75A08CBC}" type="presParOf" srcId="{396645A2-B10B-45D9-8A78-CF244A4EC407}" destId="{600DB03B-B834-4F89-A71D-113A25AE8BDB}" srcOrd="1" destOrd="0" presId="urn:microsoft.com/office/officeart/2005/8/layout/pList1"/>
    <dgm:cxn modelId="{4AE220C9-0F33-4A2E-B977-157C320D95EF}" type="presParOf" srcId="{8B1FC100-B179-4D4D-BF9F-14F9CAD7ECC4}" destId="{3E20CCC0-F350-4425-8E71-290329918B8A}" srcOrd="5" destOrd="0" presId="urn:microsoft.com/office/officeart/2005/8/layout/pList1"/>
    <dgm:cxn modelId="{AE8C7DFF-D04E-4C55-B8BA-78807C283622}" type="presParOf" srcId="{8B1FC100-B179-4D4D-BF9F-14F9CAD7ECC4}" destId="{4A106F8D-2DE9-404E-AD24-5853ECE9864E}" srcOrd="6" destOrd="0" presId="urn:microsoft.com/office/officeart/2005/8/layout/pList1"/>
    <dgm:cxn modelId="{1C84F568-D2AF-4CC5-8824-6D9C92C8E64B}" type="presParOf" srcId="{4A106F8D-2DE9-404E-AD24-5853ECE9864E}" destId="{6EAB701C-B64D-462C-8581-4DDA4E485D30}" srcOrd="0" destOrd="0" presId="urn:microsoft.com/office/officeart/2005/8/layout/pList1"/>
    <dgm:cxn modelId="{0ED079F9-D675-43CC-AF9F-6EA89A440EA4}" type="presParOf" srcId="{4A106F8D-2DE9-404E-AD24-5853ECE9864E}" destId="{DBCEC28E-DFC7-482B-8C96-5C92FB51E1AF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811A7-B6B2-4E14-9870-827A3E1974AA}">
      <dsp:nvSpPr>
        <dsp:cNvPr id="0" name=""/>
        <dsp:cNvSpPr/>
      </dsp:nvSpPr>
      <dsp:spPr>
        <a:xfrm>
          <a:off x="266289" y="855"/>
          <a:ext cx="1797440" cy="1238436"/>
        </a:xfrm>
        <a:prstGeom prst="round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rgbClr val="FFFF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27B5D0-71A7-48FB-92D4-E4E669256DB7}">
      <dsp:nvSpPr>
        <dsp:cNvPr id="0" name=""/>
        <dsp:cNvSpPr/>
      </dsp:nvSpPr>
      <dsp:spPr>
        <a:xfrm>
          <a:off x="266289" y="1188084"/>
          <a:ext cx="1797440" cy="666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1ª geração</a:t>
          </a:r>
          <a:br>
            <a:rPr lang="pt-BR" sz="1800" b="1" kern="1200" noProof="0" dirty="0"/>
          </a:br>
          <a:r>
            <a:rPr lang="pt-BR" sz="1800" b="1" kern="1200" noProof="0" dirty="0"/>
            <a:t>Gênesis 3:11-13</a:t>
          </a:r>
        </a:p>
      </dsp:txBody>
      <dsp:txXfrm>
        <a:off x="266289" y="1188084"/>
        <a:ext cx="1797440" cy="666850"/>
      </dsp:txXfrm>
    </dsp:sp>
    <dsp:sp modelId="{DDC19920-9E3B-4EA2-9307-DDCEA6FE6EBC}">
      <dsp:nvSpPr>
        <dsp:cNvPr id="0" name=""/>
        <dsp:cNvSpPr/>
      </dsp:nvSpPr>
      <dsp:spPr>
        <a:xfrm>
          <a:off x="2441070" y="855"/>
          <a:ext cx="1797440" cy="1238436"/>
        </a:xfrm>
        <a:prstGeom prst="round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333"/>
          </a:stretch>
        </a:blipFill>
        <a:ln w="19050" cap="flat" cmpd="sng" algn="ctr">
          <a:solidFill>
            <a:srgbClr val="FFFF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BA74BE-FF12-4BF4-80CB-F8F24289355D}">
      <dsp:nvSpPr>
        <dsp:cNvPr id="0" name=""/>
        <dsp:cNvSpPr/>
      </dsp:nvSpPr>
      <dsp:spPr>
        <a:xfrm>
          <a:off x="2441070" y="1188084"/>
          <a:ext cx="1797440" cy="666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2ª geração</a:t>
          </a:r>
          <a:br>
            <a:rPr lang="pt-BR" sz="1800" b="1" kern="1200" noProof="0" dirty="0"/>
          </a:br>
          <a:r>
            <a:rPr lang="pt-BR" sz="1800" b="1" kern="1200" noProof="0" dirty="0"/>
            <a:t>Gênesis 4:8</a:t>
          </a:r>
        </a:p>
      </dsp:txBody>
      <dsp:txXfrm>
        <a:off x="2441070" y="1188084"/>
        <a:ext cx="1797440" cy="666850"/>
      </dsp:txXfrm>
    </dsp:sp>
    <dsp:sp modelId="{AFBB01A3-65F8-416A-9A4B-99785983E481}">
      <dsp:nvSpPr>
        <dsp:cNvPr id="0" name=""/>
        <dsp:cNvSpPr/>
      </dsp:nvSpPr>
      <dsp:spPr>
        <a:xfrm>
          <a:off x="4630481" y="855"/>
          <a:ext cx="1797440" cy="1238436"/>
        </a:xfrm>
        <a:prstGeom prst="round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rgbClr val="FFFF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0DB03B-B834-4F89-A71D-113A25AE8BDB}">
      <dsp:nvSpPr>
        <dsp:cNvPr id="0" name=""/>
        <dsp:cNvSpPr/>
      </dsp:nvSpPr>
      <dsp:spPr>
        <a:xfrm>
          <a:off x="4630481" y="1188084"/>
          <a:ext cx="1797440" cy="666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7ª geração</a:t>
          </a:r>
          <a:br>
            <a:rPr lang="pt-BR" sz="1800" b="1" kern="1200" noProof="0" dirty="0"/>
          </a:br>
          <a:r>
            <a:rPr lang="pt-BR" sz="1800" b="1" kern="1200" noProof="0" dirty="0"/>
            <a:t>Gênesis 4:23</a:t>
          </a:r>
        </a:p>
      </dsp:txBody>
      <dsp:txXfrm>
        <a:off x="4630481" y="1188084"/>
        <a:ext cx="1797440" cy="666850"/>
      </dsp:txXfrm>
    </dsp:sp>
    <dsp:sp modelId="{6EAB701C-B64D-462C-8581-4DDA4E485D30}">
      <dsp:nvSpPr>
        <dsp:cNvPr id="0" name=""/>
        <dsp:cNvSpPr/>
      </dsp:nvSpPr>
      <dsp:spPr>
        <a:xfrm>
          <a:off x="6893048" y="855"/>
          <a:ext cx="1797440" cy="1238436"/>
        </a:xfrm>
        <a:prstGeom prst="roundRect">
          <a:avLst/>
        </a:prstGeom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rgbClr val="FFFF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CEC28E-DFC7-482B-8C96-5C92FB51E1AF}">
      <dsp:nvSpPr>
        <dsp:cNvPr id="0" name=""/>
        <dsp:cNvSpPr/>
      </dsp:nvSpPr>
      <dsp:spPr>
        <a:xfrm>
          <a:off x="6893048" y="1188084"/>
          <a:ext cx="1797440" cy="666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8ª-10ª geração.</a:t>
          </a:r>
          <a:br>
            <a:rPr lang="pt-BR" sz="1800" b="1" kern="1200" noProof="0" dirty="0"/>
          </a:br>
          <a:r>
            <a:rPr lang="pt-BR" sz="1800" b="1" kern="1200" noProof="0" dirty="0"/>
            <a:t>Gênesis 6:2, 11</a:t>
          </a:r>
        </a:p>
      </dsp:txBody>
      <dsp:txXfrm>
        <a:off x="6893048" y="1188084"/>
        <a:ext cx="1797440" cy="666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233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340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341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1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590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030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44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34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45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70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41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F4CC4-384A-45A4-8647-F958AE4607DA}" type="datetimeFigureOut">
              <a:rPr lang="es-ES" smtClean="0"/>
              <a:t>10/04/2021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89829-B79E-4268-9DB6-037B7A616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4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B86E98-D3F4-47C5-BEC6-0430AF0E0D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65" r="4275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41754" cy="51435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34896" cy="51435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6919" y="454343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1832610"/>
            <a:ext cx="250317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FCEFCD3-B27A-4651-9E95-59EAD520BE52}"/>
              </a:ext>
            </a:extLst>
          </p:cNvPr>
          <p:cNvSpPr/>
          <p:nvPr/>
        </p:nvSpPr>
        <p:spPr>
          <a:xfrm>
            <a:off x="244800" y="1749600"/>
            <a:ext cx="2642400" cy="17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EBAEC5E-A53E-4CDD-85BE-0619537A9384}"/>
              </a:ext>
            </a:extLst>
          </p:cNvPr>
          <p:cNvSpPr/>
          <p:nvPr/>
        </p:nvSpPr>
        <p:spPr>
          <a:xfrm>
            <a:off x="203553" y="603851"/>
            <a:ext cx="602847" cy="17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083C90C-635D-4921-9D08-886D03D42404}"/>
              </a:ext>
            </a:extLst>
          </p:cNvPr>
          <p:cNvSpPr txBox="1"/>
          <p:nvPr/>
        </p:nvSpPr>
        <p:spPr>
          <a:xfrm>
            <a:off x="21600" y="602329"/>
            <a:ext cx="3320154" cy="30343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" sz="4400" b="1" dirty="0">
                <a:blipFill dpi="0" rotWithShape="1">
                  <a:blip r:embed="rId3"/>
                  <a:srcRect/>
                  <a:tile tx="0" ty="0" sx="100000" sy="100000" flip="y" algn="tl"/>
                </a:blipFill>
              </a:rPr>
              <a:t>“PARA TODAS AS GERAÇÕES”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5C31788-8438-4425-9697-13F5CF5E5871}"/>
              </a:ext>
            </a:extLst>
          </p:cNvPr>
          <p:cNvSpPr txBox="1"/>
          <p:nvPr/>
        </p:nvSpPr>
        <p:spPr>
          <a:xfrm>
            <a:off x="0" y="4510849"/>
            <a:ext cx="24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rgbClr val="003192"/>
                </a:solidFill>
              </a:rPr>
              <a:t>Lição 3</a:t>
            </a:r>
            <a:br>
              <a:rPr lang="pt-BR" sz="1600" b="1">
                <a:solidFill>
                  <a:srgbClr val="003192"/>
                </a:solidFill>
              </a:rPr>
            </a:br>
            <a:r>
              <a:rPr lang="pt-BR" sz="1600" b="1">
                <a:solidFill>
                  <a:srgbClr val="003192"/>
                </a:solidFill>
              </a:rPr>
              <a:t>para 17 de abril de 2021</a:t>
            </a:r>
          </a:p>
        </p:txBody>
      </p:sp>
    </p:spTree>
    <p:extLst>
      <p:ext uri="{BB962C8B-B14F-4D97-AF65-F5344CB8AC3E}">
        <p14:creationId xmlns:p14="http://schemas.microsoft.com/office/powerpoint/2010/main" val="328758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8B0DDC-D7D8-4C37-87F5-82717F6B6508}"/>
              </a:ext>
            </a:extLst>
          </p:cNvPr>
          <p:cNvSpPr txBox="1"/>
          <p:nvPr/>
        </p:nvSpPr>
        <p:spPr>
          <a:xfrm>
            <a:off x="5263094" y="2636216"/>
            <a:ext cx="38809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u="sng" dirty="0">
                <a:uFill>
                  <a:solidFill>
                    <a:srgbClr val="1DCC00"/>
                  </a:solidFill>
                </a:uFill>
              </a:rPr>
              <a:t>O mundo antediluviano: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Pensar só o mal.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Noé: Um varão justo.</a:t>
            </a:r>
          </a:p>
          <a:p>
            <a:pPr>
              <a:spcBef>
                <a:spcPts val="600"/>
              </a:spcBef>
            </a:pPr>
            <a:r>
              <a:rPr lang="pt-BR" b="1" u="sng" dirty="0">
                <a:uFill>
                  <a:solidFill>
                    <a:srgbClr val="0EB5FF"/>
                  </a:solidFill>
                </a:uFill>
              </a:rPr>
              <a:t>Os pactos de Deus: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O pacto com Noé.</a:t>
            </a:r>
          </a:p>
          <a:p>
            <a:pPr lvl="1">
              <a:spcBef>
                <a:spcPts val="600"/>
              </a:spcBef>
            </a:pPr>
            <a:r>
              <a:rPr lang="pt-BR" b="1" dirty="0"/>
              <a:t>O pacto com todo ser vivente.</a:t>
            </a:r>
          </a:p>
          <a:p>
            <a:pPr>
              <a:spcBef>
                <a:spcPts val="600"/>
              </a:spcBef>
            </a:pPr>
            <a:r>
              <a:rPr lang="pt-BR" b="1" u="sng" dirty="0">
                <a:uFill>
                  <a:solidFill>
                    <a:srgbClr val="FF2FFF"/>
                  </a:solidFill>
                </a:uFill>
              </a:rPr>
              <a:t>O Remanescente.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B69EC4-95FB-4639-A6E8-6DE175F3932A}"/>
              </a:ext>
            </a:extLst>
          </p:cNvPr>
          <p:cNvSpPr txBox="1"/>
          <p:nvPr/>
        </p:nvSpPr>
        <p:spPr>
          <a:xfrm>
            <a:off x="219521" y="98340"/>
            <a:ext cx="65689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vez que o pecado entrou no mundo, foi como o cair em um tobogã ou lançar de um avião em queda livre.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humanidade foi rapidamente dividida entre uma grande maioria que se entregou ao pecado, e uma pequena minoria (um remanescente) que ainda queria obedecer e louvar a Deus.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 o mal atingiu o pico, Deus interveio drasticamente. Mas a graça divina encontrou uma maneira de nos dar uma segunda chance.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BD7280-4DE6-4B5A-B222-FAA02469F0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0022" y="39821"/>
            <a:ext cx="2195744" cy="1235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251D81F-B892-4BA8-8C02-2F98535C6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0022" y="1321636"/>
            <a:ext cx="2195744" cy="12362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D8EA4B-CDB1-4512-888B-B8B6FF8812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48" y="2686246"/>
            <a:ext cx="2355031" cy="235503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166ED4F-603E-43B8-A743-B27551A446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1326" y="2686246"/>
            <a:ext cx="1774117" cy="236622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7AE8BCE-4FA6-45A5-9FAB-FBDBB11AD6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990" y="4868923"/>
            <a:ext cx="143104" cy="1431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87D44B9-ECBB-4B4F-880E-DE88289E5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990" y="3831506"/>
            <a:ext cx="143104" cy="1431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BBE242B-2E79-4F63-B33B-A79A546278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990" y="2753597"/>
            <a:ext cx="143104" cy="1431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E13FD1E-93A4-42AB-BEDA-B465F66AFA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2820">
            <a:off x="5474438" y="4485872"/>
            <a:ext cx="221068" cy="2210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F5C70864-E183-4B45-8657-5A35D2F0BED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2820">
            <a:off x="5474438" y="4130721"/>
            <a:ext cx="221068" cy="2210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04966C7-85DE-4050-B183-CE9EA08DBB5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2820">
            <a:off x="5474438" y="3415103"/>
            <a:ext cx="221068" cy="2210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FA3C3B4-820E-4C05-A720-8128AF0547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2820">
            <a:off x="5474438" y="3060692"/>
            <a:ext cx="221068" cy="2210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911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2D11B06-4D17-4724-BB86-32F60EC51D82}"/>
              </a:ext>
            </a:extLst>
          </p:cNvPr>
          <p:cNvSpPr txBox="1"/>
          <p:nvPr/>
        </p:nvSpPr>
        <p:spPr>
          <a:xfrm>
            <a:off x="1337150" y="-65835"/>
            <a:ext cx="66029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PENSAR SÓ O MAL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9D7CD4-8C0E-47DC-86B8-E81F5FF6F953}"/>
              </a:ext>
            </a:extLst>
          </p:cNvPr>
          <p:cNvSpPr txBox="1"/>
          <p:nvPr/>
        </p:nvSpPr>
        <p:spPr>
          <a:xfrm>
            <a:off x="1529642" y="645845"/>
            <a:ext cx="621792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pt-BR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“E viu o Senhor que a maldade do homem se multiplicara sobre a terra e que toda a imaginação dos pensamentos de seu coração era só má continuamente.” </a:t>
            </a:r>
            <a:r>
              <a:rPr lang="pt-BR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(Gênesis 6:5)</a:t>
            </a:r>
            <a:endParaRPr lang="pt-BR" sz="1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F9D1198-3853-43D5-8B16-5CF879489B70}"/>
              </a:ext>
            </a:extLst>
          </p:cNvPr>
          <p:cNvSpPr txBox="1"/>
          <p:nvPr/>
        </p:nvSpPr>
        <p:spPr>
          <a:xfrm>
            <a:off x="1340938" y="1411420"/>
            <a:ext cx="646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Uma vez que o pecado entrou, a humanidade rapidamente passou de "muito boa" para ser "muito corrompida".</a:t>
            </a:r>
            <a:endParaRPr lang="es-ES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F67BB1A-D1CB-4671-8694-A8537740C0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920667"/>
              </p:ext>
            </p:extLst>
          </p:nvPr>
        </p:nvGraphicFramePr>
        <p:xfrm>
          <a:off x="91832" y="2100340"/>
          <a:ext cx="8949463" cy="1906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EC9E149-C311-4672-94BB-1827FE3A0574}"/>
              </a:ext>
            </a:extLst>
          </p:cNvPr>
          <p:cNvSpPr txBox="1"/>
          <p:nvPr/>
        </p:nvSpPr>
        <p:spPr>
          <a:xfrm>
            <a:off x="78785" y="4114309"/>
            <a:ext cx="2381934" cy="92333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Temor de Deus, desconfiança mútua, autojustificação.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4E244F-9326-4DB9-8B62-416321E99103}"/>
              </a:ext>
            </a:extLst>
          </p:cNvPr>
          <p:cNvSpPr txBox="1"/>
          <p:nvPr/>
        </p:nvSpPr>
        <p:spPr>
          <a:xfrm>
            <a:off x="2538890" y="4114309"/>
            <a:ext cx="1799206" cy="92333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Assassinato, rebelião aberta contra Deus</a:t>
            </a:r>
            <a:endParaRPr lang="es-ES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A4D059-A557-49B6-90E8-D0343AB1FDDF}"/>
              </a:ext>
            </a:extLst>
          </p:cNvPr>
          <p:cNvSpPr txBox="1"/>
          <p:nvPr/>
        </p:nvSpPr>
        <p:spPr>
          <a:xfrm>
            <a:off x="4416267" y="4114309"/>
            <a:ext cx="1799206" cy="92333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Poligamia, falta de respeito pela vida humana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D307E7-35E0-43DF-AA0A-7C2F85FB055E}"/>
              </a:ext>
            </a:extLst>
          </p:cNvPr>
          <p:cNvSpPr txBox="1"/>
          <p:nvPr/>
        </p:nvSpPr>
        <p:spPr>
          <a:xfrm>
            <a:off x="6293644" y="4114309"/>
            <a:ext cx="2771570" cy="92333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Os servos de Deus mesclaram com pecadores, violência ilimitada.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6E8F61-FD68-4502-89D7-EBBBE93AE59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85" y="197507"/>
            <a:ext cx="1258366" cy="156273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586D3AD-5CB7-4DE2-ACC3-8E6FE5F94B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0055" y="197507"/>
            <a:ext cx="1101240" cy="1562730"/>
          </a:xfrm>
          <a:prstGeom prst="round2DiagRect">
            <a:avLst>
              <a:gd name="adj1" fmla="val 0"/>
              <a:gd name="adj2" fmla="val 26571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525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graphicEl>
                                              <a:dgm id="{599811A7-B6B2-4E14-9870-827A3E197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9227B5D0-71A7-48FB-92D4-E4E669256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graphicEl>
                                              <a:dgm id="{DDC19920-9E3B-4EA2-9307-DDCEA6FE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graphicEl>
                                              <a:dgm id="{20BA74BE-FF12-4BF4-80CB-F8F242893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>
                                            <p:graphicEl>
                                              <a:dgm id="{AFBB01A3-65F8-416A-9A4B-99785983E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>
                                            <p:graphicEl>
                                              <a:dgm id="{600DB03B-B834-4F89-A71D-113A25AE8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">
                                            <p:graphicEl>
                                              <a:dgm id="{6EAB701C-B64D-462C-8581-4DDA4E4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DBCEC28E-DFC7-482B-8C96-5C92FB51E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7" grpId="0" uiExpand="1">
        <p:bldSub>
          <a:bldDgm bld="one"/>
        </p:bldSub>
      </p:bldGraphic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31306A5-EE2C-4543-B665-D5537BF22DB8}"/>
              </a:ext>
            </a:extLst>
          </p:cNvPr>
          <p:cNvSpPr txBox="1"/>
          <p:nvPr/>
        </p:nvSpPr>
        <p:spPr>
          <a:xfrm>
            <a:off x="0" y="0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hilly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s-E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NOÉ: UM VARÃO JUSTO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54C2E01-9993-47F5-9E52-7AF47E1D2F3F}"/>
              </a:ext>
            </a:extLst>
          </p:cNvPr>
          <p:cNvSpPr txBox="1"/>
          <p:nvPr/>
        </p:nvSpPr>
        <p:spPr>
          <a:xfrm>
            <a:off x="0" y="602754"/>
            <a:ext cx="9143998" cy="3385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600" b="1" dirty="0">
                <a:solidFill>
                  <a:srgbClr val="D2446F"/>
                </a:solidFill>
                <a:latin typeface="Comic Sans MS" panose="030F0702030302020204" pitchFamily="66" charset="0"/>
              </a:rPr>
              <a:t>“Noé era homem justo e perfeito em suas gerações; Noé andava com Deus.” </a:t>
            </a:r>
            <a:r>
              <a:rPr lang="pt-BR" sz="1400" b="1" dirty="0">
                <a:solidFill>
                  <a:srgbClr val="D2446F"/>
                </a:solidFill>
                <a:latin typeface="Comic Sans MS" panose="030F0702030302020204" pitchFamily="66" charset="0"/>
              </a:rPr>
              <a:t>(Gênesis 6:9)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59A477-55C3-4313-8DE8-B99BB56894C1}"/>
              </a:ext>
            </a:extLst>
          </p:cNvPr>
          <p:cNvSpPr txBox="1"/>
          <p:nvPr/>
        </p:nvSpPr>
        <p:spPr>
          <a:xfrm>
            <a:off x="0" y="927020"/>
            <a:ext cx="531495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pecado leva à ruína e à morte. É por isso que Deus odeia o pecado. Ele quer erradicá-lo, mas ao mesmo tempo salvar o pecador. É disso que se trata o Pacto.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Quando Ele examinou o mal que reinava no mundo, Deus observou que uma grande parte da humanidade havia alcançado tal grau de maldade e rebelião que eles não ouviam mais a voz do Espírito Santo.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No entanto, nem tudo foi perdido. Havia alguns que ainda ouviam e queriam servir a Deus. Entre eles estava Noé, uma pessoa justa e perfeita diante de Deus.</a:t>
            </a:r>
          </a:p>
          <a:p>
            <a:pPr>
              <a:spcBef>
                <a:spcPts val="600"/>
              </a:spcBef>
            </a:pPr>
            <a:r>
              <a:rPr lang="pt-BR" b="1" dirty="0"/>
              <a:t>Mas vamos notar que toda a sua justiça não poderia libertá-lo do julgamento divino. Foi por graça que Deus entrou em um pacto com Noé (Gênesis 6:8).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E3559B-A044-4EB8-A82C-68565F9F5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314" y="1047682"/>
            <a:ext cx="3777386" cy="39511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D2446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0136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6021EB-8096-45F0-BFDC-5F52BA862C95}"/>
              </a:ext>
            </a:extLst>
          </p:cNvPr>
          <p:cNvSpPr txBox="1"/>
          <p:nvPr/>
        </p:nvSpPr>
        <p:spPr>
          <a:xfrm>
            <a:off x="1336721" y="582186"/>
            <a:ext cx="754439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dirty="0">
                <a:latin typeface="Cooper Black" panose="0208090404030B020404" pitchFamily="18" charset="0"/>
              </a:rPr>
              <a:t>“</a:t>
            </a:r>
            <a:r>
              <a:rPr lang="pt-BR" sz="2000" dirty="0">
                <a:latin typeface="Cooper Black" panose="0208090404030B020404" pitchFamily="18" charset="0"/>
              </a:rPr>
              <a:t>Foi a fé genuína de Noé combinada com as obras que condenou o mundo. Ele não somente pregava a verdade presente adequado àquele tempo, mas punha em prática todo sermão. Caso nunca houvesse erguido a voz em advertência, suas obras e seu santo caráter entre os corruptos e perversos são sermões condenatórios para os descrentes e dissolutos época da época. Ele portou-se com paciência e mansidão semelhantes às de Cristo sob os provocantes insultos, motejos e escárnios. Sua voz, muitas vezes, ouvida em oração a Deus por Seu poder e ajuda para que ele pudesse cumprir todos os mandamentos de Deus. Isso era um poder condenador aos descrentes</a:t>
            </a:r>
            <a:r>
              <a:rPr lang="es-ES" sz="20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60FE3A-FE32-43B8-B220-25DA057C396C}"/>
              </a:ext>
            </a:extLst>
          </p:cNvPr>
          <p:cNvSpPr txBox="1"/>
          <p:nvPr/>
        </p:nvSpPr>
        <p:spPr>
          <a:xfrm>
            <a:off x="5517302" y="4804946"/>
            <a:ext cx="3626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(Este dia com Deus, 14 de agosto)</a:t>
            </a:r>
          </a:p>
        </p:txBody>
      </p:sp>
    </p:spTree>
    <p:extLst>
      <p:ext uri="{BB962C8B-B14F-4D97-AF65-F5344CB8AC3E}">
        <p14:creationId xmlns:p14="http://schemas.microsoft.com/office/powerpoint/2010/main" val="136222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3350EAD-449A-474F-AF2F-75DA3B4219BC}"/>
              </a:ext>
            </a:extLst>
          </p:cNvPr>
          <p:cNvSpPr txBox="1"/>
          <p:nvPr/>
        </p:nvSpPr>
        <p:spPr>
          <a:xfrm>
            <a:off x="2978828" y="-58638"/>
            <a:ext cx="54719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PACTO COM NOÉ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56F599-D6DB-4E77-91B3-9E655B095B3D}"/>
              </a:ext>
            </a:extLst>
          </p:cNvPr>
          <p:cNvSpPr txBox="1"/>
          <p:nvPr/>
        </p:nvSpPr>
        <p:spPr>
          <a:xfrm>
            <a:off x="3266595" y="597942"/>
            <a:ext cx="558963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“Mas contigo estabelecerei a minha aliança; e entrarás na arca, tu e os teus filhos, tua mulher e as mulheres de teus filhos contigo.” </a:t>
            </a:r>
            <a:r>
              <a:rPr lang="pt-BR" sz="1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(Gênesis 6:18)</a:t>
            </a:r>
            <a:endParaRPr lang="pt-BR" sz="16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3FD9A25-CF02-47C0-BC25-DD244C5ECD9D}"/>
              </a:ext>
            </a:extLst>
          </p:cNvPr>
          <p:cNvSpPr txBox="1"/>
          <p:nvPr/>
        </p:nvSpPr>
        <p:spPr>
          <a:xfrm>
            <a:off x="2978830" y="1348215"/>
            <a:ext cx="6165169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Assim como um marinheiro joga um salva-vidas a um náufrago, Deus ajudou Noé fazendo um pacto com ele: se me obedeces, faça uma arca e você entre nela, te salvarei com sua família.</a:t>
            </a:r>
          </a:p>
          <a:p>
            <a:pPr>
              <a:spcBef>
                <a:spcPts val="600"/>
              </a:spcBef>
            </a:pPr>
            <a:r>
              <a:rPr lang="pt-BR" b="1" dirty="0"/>
              <a:t>Aqui podemos ver graça em ação. Deus toma a iniciativa de salvar Noé ("meu" pacto) sem que Noé faça nada para merecer isso. Deus não se beneficia deste pacto. No entanto, se Noé quebrar o pacto, ele perde tudo.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D1CA12-0B34-4D49-8D90-FD74559F0C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4740" y="3288890"/>
            <a:ext cx="3345308" cy="1766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5136300-48B0-49B9-A5B6-E4BFCB05BD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7" y="128472"/>
            <a:ext cx="2871673" cy="2871673"/>
          </a:xfrm>
          <a:prstGeom prst="roundRect">
            <a:avLst>
              <a:gd name="adj" fmla="val 1384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7D0A87-4A99-4FE6-99B5-6D80B7D843DB}"/>
              </a:ext>
            </a:extLst>
          </p:cNvPr>
          <p:cNvSpPr txBox="1"/>
          <p:nvPr/>
        </p:nvSpPr>
        <p:spPr>
          <a:xfrm>
            <a:off x="1998401" y="3415430"/>
            <a:ext cx="39223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Como o marinheiro, Deus anseia pela salvação do naufrago no pecado. Por esta razão, ele nos oferece sua Aliança, e nos pede para entrar na arca da salvação. Uma arca em forma de cruz.</a:t>
            </a:r>
            <a:endParaRPr lang="es-ES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02687A7-F220-44A2-959B-C031FCC3A7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7" y="3108960"/>
            <a:ext cx="1891244" cy="1891244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5838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6B1D66-2185-48C1-88C1-0E0F1788D64F}"/>
              </a:ext>
            </a:extLst>
          </p:cNvPr>
          <p:cNvSpPr txBox="1"/>
          <p:nvPr/>
        </p:nvSpPr>
        <p:spPr>
          <a:xfrm>
            <a:off x="1535568" y="-91434"/>
            <a:ext cx="7608431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/>
                </a:solidFill>
                <a:effectLst>
                  <a:glow rad="50800">
                    <a:srgbClr val="BAA7DE"/>
                  </a:glow>
                </a:effectLst>
              </a:rPr>
              <a:t>O PACTO COM TODO SER</a:t>
            </a:r>
            <a:r>
              <a:rPr lang="es-ES" sz="4000" b="1" dirty="0">
                <a:ln/>
                <a:solidFill>
                  <a:schemeClr val="accent4"/>
                </a:solidFill>
                <a:effectLst>
                  <a:glow rad="50800">
                    <a:srgbClr val="F3EBF8"/>
                  </a:glow>
                </a:effectLst>
              </a:rPr>
              <a:t> VIVENTE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1941AB-C198-4173-B8D9-E8EE25B46DCE}"/>
              </a:ext>
            </a:extLst>
          </p:cNvPr>
          <p:cNvSpPr txBox="1"/>
          <p:nvPr/>
        </p:nvSpPr>
        <p:spPr>
          <a:xfrm>
            <a:off x="1812321" y="471294"/>
            <a:ext cx="392880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“O meu arco tenho posto nas nuvens; este será por sinal da aliança entre mim e a terra.” </a:t>
            </a:r>
            <a:r>
              <a:rPr lang="pt-BR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(Gênesis 9:13)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D52736A-77DC-4898-8A79-51D9B70E69A0}"/>
              </a:ext>
            </a:extLst>
          </p:cNvPr>
          <p:cNvSpPr txBox="1"/>
          <p:nvPr/>
        </p:nvSpPr>
        <p:spPr>
          <a:xfrm>
            <a:off x="42864" y="1273044"/>
            <a:ext cx="569826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Pacto Eterno implica na aceitação das condições por parte do ser humano. A pessoa deve querer entrar em um pacto com Deus para se beneficiar dele.</a:t>
            </a:r>
          </a:p>
          <a:p>
            <a:pPr>
              <a:spcBef>
                <a:spcPts val="600"/>
              </a:spcBef>
            </a:pPr>
            <a:r>
              <a:rPr lang="pt-BR" b="1" dirty="0"/>
              <a:t>No entanto, o pacto com "cada ser vivente" (Gen. 9:12) é diferente. Vai além da humanidade, espalhando-se para cada criatura animada. Nada precisa ser feito para se beneficiar desse pacto. Simplesmente, Deus promete não enviar um novo dilúvio universal.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 essa promessa é publicada em grande estilo. Ao lado da chuva, desconhecida até então, Deus coloca a refração da luz, necessária para desenhar imponentes arcos de cores.
Este é um pacto único e inabalável, o sinal do qual durará enquanto a Terra durar.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4E54E8-948C-4CEF-B1BF-D28C5FDD73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26"/>
            <a:ext cx="1535568" cy="1265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ACF90E-5B68-49AD-9CA6-24B1B3CA7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9578" y="646613"/>
            <a:ext cx="3285776" cy="4379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833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8F3CE-20A2-443C-8C2C-E52BBBBFC925}"/>
              </a:ext>
            </a:extLst>
          </p:cNvPr>
          <p:cNvSpPr txBox="1"/>
          <p:nvPr/>
        </p:nvSpPr>
        <p:spPr>
          <a:xfrm>
            <a:off x="0" y="29028"/>
            <a:ext cx="7777162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31750">
              <a:bevelT w="38100" h="38100"/>
              <a:contourClr>
                <a:srgbClr val="DB2800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9B33"/>
                </a:solidFill>
              </a:rPr>
              <a:t>O REMANESCENTE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F83AE9-7115-41E8-8ED2-C15566B4A075}"/>
              </a:ext>
            </a:extLst>
          </p:cNvPr>
          <p:cNvSpPr txBox="1"/>
          <p:nvPr/>
        </p:nvSpPr>
        <p:spPr>
          <a:xfrm>
            <a:off x="1" y="619101"/>
            <a:ext cx="7777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“Assim foi destruído todo o ser vivente que havia sobre a face da terra […] e ficou somente Noé, e os que com ele estavam na arca.” 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7:23)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9440DF-F468-45C7-82EE-51478BC84B21}"/>
              </a:ext>
            </a:extLst>
          </p:cNvPr>
          <p:cNvSpPr txBox="1"/>
          <p:nvPr/>
        </p:nvSpPr>
        <p:spPr>
          <a:xfrm>
            <a:off x="2873829" y="1174848"/>
            <a:ext cx="627017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verbo “ficar" está intimamente ligado ao conceito de "remanescente" (o que resta) [ver, por exemplo, </a:t>
            </a:r>
            <a:r>
              <a:rPr lang="pt-BR" b="1" dirty="0" err="1"/>
              <a:t>Esd</a:t>
            </a:r>
            <a:r>
              <a:rPr lang="pt-BR" b="1" dirty="0"/>
              <a:t>. 9:8; Isaías 4:3; Jeremias 42:2; Ezequiel 14:22; Zacarias 9:7; Romanos 11:5].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Deus julgou o mundo antediluviano e o condenou a ser destruído por sua maldade. Mas ele fez um pacto com o remanescente, aqueles que estavam dispostos a ouvir Deus e seu "pregoeiro da justiça" (2P. 2:5).</a:t>
            </a:r>
            <a:endParaRPr lang="es-ES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1B80D5-781A-4263-9036-B04F5C2E2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02" y="1283356"/>
            <a:ext cx="2671709" cy="1815095"/>
          </a:xfrm>
          <a:prstGeom prst="snip2DiagRect">
            <a:avLst>
              <a:gd name="adj1" fmla="val 16547"/>
              <a:gd name="adj2" fmla="val 1759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BEB5837-02A9-40F9-834F-D53DB804E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570" y="3047692"/>
            <a:ext cx="2591027" cy="1974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B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73C0A70-731C-41D0-966B-A6D1DA47B985}"/>
              </a:ext>
            </a:extLst>
          </p:cNvPr>
          <p:cNvSpPr txBox="1"/>
          <p:nvPr/>
        </p:nvSpPr>
        <p:spPr>
          <a:xfrm>
            <a:off x="1908628" y="3141999"/>
            <a:ext cx="45139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Mais uma vez, Deus está julgando o mundo. Seu pacto permanece aberto a qualquer um que queira aceitá-lo. Ainda há um "pequeno rebanho", um remanescente fiel. Eles não são melhores do que os outros, eles apenas amam a Deus e aceitam Sua graça. </a:t>
            </a:r>
            <a:br>
              <a:rPr lang="pt-BR" b="1" dirty="0"/>
            </a:br>
            <a:r>
              <a:rPr lang="pt-BR" b="1" dirty="0"/>
              <a:t>		Você faz parte disso?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0373A10-6E20-42AF-BC8A-A59CF35FFA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401" y="3267729"/>
            <a:ext cx="1778225" cy="1754326"/>
          </a:xfrm>
          <a:prstGeom prst="snip2DiagRect">
            <a:avLst>
              <a:gd name="adj1" fmla="val 16547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381F71-8B1A-47E3-A25F-ED66BBF5E3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8933" y="84889"/>
            <a:ext cx="1236435" cy="10899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DADAD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512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6021EB-8096-45F0-BFDC-5F52BA862C95}"/>
              </a:ext>
            </a:extLst>
          </p:cNvPr>
          <p:cNvSpPr txBox="1"/>
          <p:nvPr/>
        </p:nvSpPr>
        <p:spPr>
          <a:xfrm>
            <a:off x="1923851" y="1194722"/>
            <a:ext cx="6625219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dirty="0">
                <a:latin typeface="Cooper Black" panose="0208090404030B020404" pitchFamily="18" charset="0"/>
              </a:rPr>
              <a:t>“</a:t>
            </a:r>
            <a:r>
              <a:rPr lang="pt-BR" sz="2000" dirty="0">
                <a:latin typeface="Cooper Black" panose="0208090404030B020404" pitchFamily="18" charset="0"/>
              </a:rPr>
              <a:t>Uma vez mais, diante da grande destruição do mundo pelo fogo, há concessão de um período de prova e teste. Os homens têm oportunidade de revelar se serão ou não leais a Deus</a:t>
            </a:r>
            <a:r>
              <a:rPr lang="es-ES" sz="2000" dirty="0">
                <a:latin typeface="Cooper Black" panose="0208090404030B020404" pitchFamily="18" charset="0"/>
              </a:rPr>
              <a:t>…</a:t>
            </a:r>
          </a:p>
          <a:p>
            <a:pPr>
              <a:spcBef>
                <a:spcPts val="600"/>
              </a:spcBef>
            </a:pPr>
            <a:r>
              <a:rPr lang="pt-BR" sz="2000" dirty="0">
                <a:latin typeface="Cooper Black" panose="0208090404030B020404" pitchFamily="18" charset="0"/>
              </a:rPr>
              <a:t>Como testemunhas de Deus, temos uma mensagem para levar a todo o mundo. O Senhor tem muitos filhos que nunca ouviram a verdade para este tempo. Os servos de Deus devem dar-lhes uma advertência final</a:t>
            </a:r>
            <a:r>
              <a:rPr lang="es-ES" sz="20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60FE3A-FE32-43B8-B220-25DA057C396C}"/>
              </a:ext>
            </a:extLst>
          </p:cNvPr>
          <p:cNvSpPr txBox="1"/>
          <p:nvPr/>
        </p:nvSpPr>
        <p:spPr>
          <a:xfrm>
            <a:off x="4941825" y="4353038"/>
            <a:ext cx="3744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(Olhando para o alto, 15 de março)</a:t>
            </a:r>
          </a:p>
        </p:txBody>
      </p:sp>
    </p:spTree>
    <p:extLst>
      <p:ext uri="{BB962C8B-B14F-4D97-AF65-F5344CB8AC3E}">
        <p14:creationId xmlns:p14="http://schemas.microsoft.com/office/powerpoint/2010/main" val="35292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1149</Words>
  <Application>Microsoft Office PowerPoint</Application>
  <PresentationFormat>Apresentação na tela (16:9)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Calibri</vt:lpstr>
      <vt:lpstr>Comic Sans MS</vt:lpstr>
      <vt:lpstr>Cooper Black</vt:lpstr>
      <vt:lpstr>Arial</vt:lpstr>
      <vt:lpstr>Calibri Light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75</cp:revision>
  <dcterms:created xsi:type="dcterms:W3CDTF">2021-03-28T16:06:43Z</dcterms:created>
  <dcterms:modified xsi:type="dcterms:W3CDTF">2021-04-10T19:35:41Z</dcterms:modified>
</cp:coreProperties>
</file>