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71" r:id="rId2"/>
    <p:sldId id="257" r:id="rId3"/>
    <p:sldId id="272" r:id="rId4"/>
    <p:sldId id="273" r:id="rId5"/>
    <p:sldId id="260" r:id="rId6"/>
    <p:sldId id="274" r:id="rId7"/>
    <p:sldId id="264" r:id="rId8"/>
    <p:sldId id="262" r:id="rId9"/>
    <p:sldId id="265" r:id="rId10"/>
  </p:sldIdLst>
  <p:sldSz cx="9144000" cy="5143500" type="screen16x9"/>
  <p:notesSz cx="6858000" cy="9144000"/>
  <p:embeddedFontLst>
    <p:embeddedFont>
      <p:font typeface="Calibri" panose="020F0502020204030204" pitchFamily="34" charset="0"/>
      <p:regular r:id="rId11"/>
      <p:bold r:id="rId12"/>
      <p:italic r:id="rId13"/>
      <p:boldItalic r:id="rId14"/>
    </p:embeddedFont>
    <p:embeddedFont>
      <p:font typeface="Calibri Light" panose="020F0302020204030204" pitchFamily="34" charset="0"/>
      <p:regular r:id="rId15"/>
      <p:italic r:id="rId16"/>
    </p:embeddedFont>
    <p:embeddedFont>
      <p:font typeface="Comic Sans MS" panose="030F0702030302020204" pitchFamily="66" charset="0"/>
      <p:regular r:id="rId17"/>
      <p:bold r:id="rId18"/>
      <p:italic r:id="rId19"/>
      <p:boldItalic r:id="rId20"/>
    </p:embeddedFont>
    <p:embeddedFont>
      <p:font typeface="Cooper Black" panose="0208090404030B020404" pitchFamily="18" charset="0"/>
      <p:regular r:id="rId2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220D"/>
    <a:srgbClr val="00A8E9"/>
    <a:srgbClr val="D24100"/>
    <a:srgbClr val="FFB797"/>
    <a:srgbClr val="52BF1B"/>
    <a:srgbClr val="B5F097"/>
    <a:srgbClr val="38AA84"/>
    <a:srgbClr val="ABE3D1"/>
    <a:srgbClr val="917327"/>
    <a:srgbClr val="A27F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16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ECD979-EE16-4A74-B033-0855ACD82B89}" type="doc">
      <dgm:prSet loTypeId="urn:microsoft.com/office/officeart/2005/8/layout/vList2" loCatId="list" qsTypeId="urn:microsoft.com/office/officeart/2005/8/quickstyle/3d3" qsCatId="3D" csTypeId="urn:microsoft.com/office/officeart/2005/8/colors/colorful5" csCatId="colorful" phldr="1"/>
      <dgm:spPr/>
      <dgm:t>
        <a:bodyPr/>
        <a:lstStyle/>
        <a:p>
          <a:endParaRPr lang="es-ES"/>
        </a:p>
      </dgm:t>
    </dgm:pt>
    <dgm:pt modelId="{318D85CA-D30D-4094-B9F0-78655088F678}">
      <dgm:prSet custT="1"/>
      <dgm:spPr>
        <a:ln>
          <a:solidFill>
            <a:schemeClr val="bg1"/>
          </a:solidFill>
        </a:ln>
        <a:scene3d>
          <a:camera prst="orthographicFront">
            <a:rot lat="0" lon="0" rev="0"/>
          </a:camera>
          <a:lightRig rig="contrasting" dir="t">
            <a:rot lat="0" lon="0" rev="1200000"/>
          </a:lightRig>
        </a:scene3d>
        <a:sp3d contourW="19050" prstMaterial="metal">
          <a:bevelT w="88900" h="203200"/>
          <a:bevelB w="165100" h="254000"/>
          <a:contourClr>
            <a:schemeClr val="bg1"/>
          </a:contourClr>
        </a:sp3d>
      </dgm:spPr>
      <dgm:t>
        <a:bodyPr/>
        <a:lstStyle/>
        <a:p>
          <a:pPr marL="182563" indent="-182563"/>
          <a:r>
            <a:rPr lang="es-ES" sz="1800" b="1" dirty="0">
              <a:solidFill>
                <a:srgbClr val="FFFF00"/>
              </a:solidFill>
              <a:effectLst>
                <a:outerShdw blurRad="38100" dist="38100" dir="2700000" algn="tl">
                  <a:srgbClr val="000000">
                    <a:alpha val="43137"/>
                  </a:srgbClr>
                </a:outerShdw>
              </a:effectLst>
            </a:rPr>
            <a:t>1. </a:t>
          </a:r>
          <a:r>
            <a:rPr lang="es-ES" sz="1800" b="1" dirty="0">
              <a:effectLst>
                <a:outerShdw blurRad="38100" dist="38100" dir="2700000" algn="tl">
                  <a:srgbClr val="000000">
                    <a:alpha val="43137"/>
                  </a:srgbClr>
                </a:outerShdw>
              </a:effectLst>
            </a:rPr>
            <a:t>Dios promete bajo juramento (</a:t>
          </a:r>
          <a:r>
            <a:rPr lang="es-ES" sz="1800" b="1" dirty="0" err="1">
              <a:effectLst>
                <a:outerShdw blurRad="38100" dist="38100" dir="2700000" algn="tl">
                  <a:srgbClr val="000000">
                    <a:alpha val="43137"/>
                  </a:srgbClr>
                </a:outerShdw>
              </a:effectLst>
            </a:rPr>
            <a:t>Heb</a:t>
          </a:r>
          <a:r>
            <a:rPr lang="es-ES" sz="1800" b="1" dirty="0">
              <a:effectLst>
                <a:outerShdw blurRad="38100" dist="38100" dir="2700000" algn="tl">
                  <a:srgbClr val="000000">
                    <a:alpha val="43137"/>
                  </a:srgbClr>
                </a:outerShdw>
              </a:effectLst>
            </a:rPr>
            <a:t>. 6:17).</a:t>
          </a:r>
          <a:endParaRPr lang="es-ES" sz="1800" dirty="0">
            <a:effectLst>
              <a:outerShdw blurRad="38100" dist="38100" dir="2700000" algn="tl">
                <a:srgbClr val="000000">
                  <a:alpha val="43137"/>
                </a:srgbClr>
              </a:outerShdw>
            </a:effectLst>
          </a:endParaRPr>
        </a:p>
      </dgm:t>
    </dgm:pt>
    <dgm:pt modelId="{6D8A2431-1038-4FE4-8FA9-6E2B3A9864D4}" type="parTrans" cxnId="{CD347AAB-CBD8-47C1-9E81-AD2BEBB914F7}">
      <dgm:prSet/>
      <dgm:spPr/>
      <dgm:t>
        <a:bodyPr/>
        <a:lstStyle/>
        <a:p>
          <a:endParaRPr lang="es-ES"/>
        </a:p>
      </dgm:t>
    </dgm:pt>
    <dgm:pt modelId="{DBD0D975-A164-4110-8901-D570126CB8D3}" type="sibTrans" cxnId="{CD347AAB-CBD8-47C1-9E81-AD2BEBB914F7}">
      <dgm:prSet/>
      <dgm:spPr/>
      <dgm:t>
        <a:bodyPr/>
        <a:lstStyle/>
        <a:p>
          <a:endParaRPr lang="es-ES"/>
        </a:p>
      </dgm:t>
    </dgm:pt>
    <dgm:pt modelId="{6EF07A17-9D0B-4EC3-9D69-C50C2C13E1EA}">
      <dgm:prSet custT="1"/>
      <dgm:spPr>
        <a:ln>
          <a:solidFill>
            <a:schemeClr val="bg1"/>
          </a:solidFill>
        </a:ln>
        <a:scene3d>
          <a:camera prst="orthographicFront">
            <a:rot lat="0" lon="0" rev="0"/>
          </a:camera>
          <a:lightRig rig="contrasting" dir="t">
            <a:rot lat="0" lon="0" rev="1200000"/>
          </a:lightRig>
        </a:scene3d>
        <a:sp3d contourW="19050" prstMaterial="metal">
          <a:bevelT w="88900" h="203200"/>
          <a:bevelB w="165100" h="254000"/>
          <a:contourClr>
            <a:schemeClr val="bg1"/>
          </a:contourClr>
        </a:sp3d>
      </dgm:spPr>
      <dgm:t>
        <a:bodyPr/>
        <a:lstStyle/>
        <a:p>
          <a:pPr marL="182563" indent="-182563"/>
          <a:r>
            <a:rPr lang="es-ES" sz="1800" b="1" dirty="0">
              <a:solidFill>
                <a:srgbClr val="FFFF00"/>
              </a:solidFill>
              <a:effectLst>
                <a:outerShdw blurRad="38100" dist="38100" dir="2700000" algn="tl">
                  <a:srgbClr val="000000">
                    <a:alpha val="43137"/>
                  </a:srgbClr>
                </a:outerShdw>
              </a:effectLst>
            </a:rPr>
            <a:t>2. </a:t>
          </a:r>
          <a:r>
            <a:rPr lang="es-ES" sz="1800" b="1" dirty="0">
              <a:effectLst>
                <a:outerShdw blurRad="38100" dist="38100" dir="2700000" algn="tl">
                  <a:srgbClr val="000000">
                    <a:alpha val="43137"/>
                  </a:srgbClr>
                </a:outerShdw>
              </a:effectLst>
            </a:rPr>
            <a:t>La persona se compromete a obedecer a Dios (</a:t>
          </a:r>
          <a:r>
            <a:rPr lang="es-ES" sz="1800" b="1" dirty="0" err="1">
              <a:effectLst>
                <a:outerShdw blurRad="38100" dist="38100" dir="2700000" algn="tl">
                  <a:srgbClr val="000000">
                    <a:alpha val="43137"/>
                  </a:srgbClr>
                </a:outerShdw>
              </a:effectLst>
            </a:rPr>
            <a:t>Dt</a:t>
          </a:r>
          <a:r>
            <a:rPr lang="es-ES" sz="1800" b="1" dirty="0">
              <a:effectLst>
                <a:outerShdw blurRad="38100" dist="38100" dir="2700000" algn="tl">
                  <a:srgbClr val="000000">
                    <a:alpha val="43137"/>
                  </a:srgbClr>
                </a:outerShdw>
              </a:effectLst>
            </a:rPr>
            <a:t>. 4:13).</a:t>
          </a:r>
          <a:endParaRPr lang="es-ES" sz="1800" dirty="0">
            <a:effectLst>
              <a:outerShdw blurRad="38100" dist="38100" dir="2700000" algn="tl">
                <a:srgbClr val="000000">
                  <a:alpha val="43137"/>
                </a:srgbClr>
              </a:outerShdw>
            </a:effectLst>
          </a:endParaRPr>
        </a:p>
      </dgm:t>
    </dgm:pt>
    <dgm:pt modelId="{E3553C93-C393-4A37-8CA2-0FD8E5DFC6BC}" type="parTrans" cxnId="{10BF8381-3B67-4A74-85DE-20D8DFD6D0EF}">
      <dgm:prSet/>
      <dgm:spPr/>
      <dgm:t>
        <a:bodyPr/>
        <a:lstStyle/>
        <a:p>
          <a:endParaRPr lang="es-ES"/>
        </a:p>
      </dgm:t>
    </dgm:pt>
    <dgm:pt modelId="{11C83E7E-5987-4C04-AB09-D6D5BA5C775E}" type="sibTrans" cxnId="{10BF8381-3B67-4A74-85DE-20D8DFD6D0EF}">
      <dgm:prSet/>
      <dgm:spPr/>
      <dgm:t>
        <a:bodyPr/>
        <a:lstStyle/>
        <a:p>
          <a:endParaRPr lang="es-ES"/>
        </a:p>
      </dgm:t>
    </dgm:pt>
    <dgm:pt modelId="{DDD5A16D-4507-4D83-BD7A-8A5171F7ACFD}">
      <dgm:prSet custT="1"/>
      <dgm:spPr>
        <a:ln>
          <a:solidFill>
            <a:schemeClr val="bg1"/>
          </a:solidFill>
        </a:ln>
        <a:scene3d>
          <a:camera prst="orthographicFront">
            <a:rot lat="0" lon="0" rev="0"/>
          </a:camera>
          <a:lightRig rig="contrasting" dir="t">
            <a:rot lat="0" lon="0" rev="1200000"/>
          </a:lightRig>
        </a:scene3d>
        <a:sp3d contourW="19050" prstMaterial="metal">
          <a:bevelT w="88900" h="203200"/>
          <a:bevelB w="165100" h="254000"/>
          <a:contourClr>
            <a:schemeClr val="bg1"/>
          </a:contourClr>
        </a:sp3d>
      </dgm:spPr>
      <dgm:t>
        <a:bodyPr/>
        <a:lstStyle/>
        <a:p>
          <a:pPr marL="182563" indent="-182563"/>
          <a:r>
            <a:rPr lang="es-ES" sz="1800" b="1" dirty="0">
              <a:solidFill>
                <a:srgbClr val="FFFF00"/>
              </a:solidFill>
              <a:effectLst>
                <a:outerShdw blurRad="38100" dist="38100" dir="2700000" algn="tl">
                  <a:srgbClr val="000000">
                    <a:alpha val="43137"/>
                  </a:srgbClr>
                </a:outerShdw>
              </a:effectLst>
            </a:rPr>
            <a:t>3. </a:t>
          </a:r>
          <a:r>
            <a:rPr lang="es-ES" sz="1800" b="1" dirty="0">
              <a:effectLst>
                <a:outerShdw blurRad="38100" dist="38100" dir="2700000" algn="tl">
                  <a:srgbClr val="000000">
                    <a:alpha val="43137"/>
                  </a:srgbClr>
                </a:outerShdw>
              </a:effectLst>
            </a:rPr>
            <a:t>El medio por el que se cumple: la salvación en Jesús (Is. 42:6).</a:t>
          </a:r>
          <a:endParaRPr lang="es-ES" sz="1800" dirty="0">
            <a:effectLst>
              <a:outerShdw blurRad="38100" dist="38100" dir="2700000" algn="tl">
                <a:srgbClr val="000000">
                  <a:alpha val="43137"/>
                </a:srgbClr>
              </a:outerShdw>
            </a:effectLst>
          </a:endParaRPr>
        </a:p>
      </dgm:t>
    </dgm:pt>
    <dgm:pt modelId="{250B7CD4-2FCE-4BE6-A173-F588DE9B1C8A}" type="parTrans" cxnId="{85F1113E-5912-402C-B8D3-0195B34B5C81}">
      <dgm:prSet/>
      <dgm:spPr/>
      <dgm:t>
        <a:bodyPr/>
        <a:lstStyle/>
        <a:p>
          <a:endParaRPr lang="es-ES"/>
        </a:p>
      </dgm:t>
    </dgm:pt>
    <dgm:pt modelId="{7AEAEC28-F8C1-4B06-8328-48909F196432}" type="sibTrans" cxnId="{85F1113E-5912-402C-B8D3-0195B34B5C81}">
      <dgm:prSet/>
      <dgm:spPr/>
      <dgm:t>
        <a:bodyPr/>
        <a:lstStyle/>
        <a:p>
          <a:endParaRPr lang="es-ES"/>
        </a:p>
      </dgm:t>
    </dgm:pt>
    <dgm:pt modelId="{CD560F64-713D-4680-A59C-72B1802BFC36}" type="pres">
      <dgm:prSet presAssocID="{38ECD979-EE16-4A74-B033-0855ACD82B89}" presName="linear" presStyleCnt="0">
        <dgm:presLayoutVars>
          <dgm:animLvl val="lvl"/>
          <dgm:resizeHandles val="exact"/>
        </dgm:presLayoutVars>
      </dgm:prSet>
      <dgm:spPr/>
    </dgm:pt>
    <dgm:pt modelId="{5D62DFC0-A559-4A05-A03E-33D0C86CB1D0}" type="pres">
      <dgm:prSet presAssocID="{318D85CA-D30D-4094-B9F0-78655088F678}" presName="parentText" presStyleLbl="node1" presStyleIdx="0" presStyleCnt="3">
        <dgm:presLayoutVars>
          <dgm:chMax val="0"/>
          <dgm:bulletEnabled val="1"/>
        </dgm:presLayoutVars>
      </dgm:prSet>
      <dgm:spPr/>
    </dgm:pt>
    <dgm:pt modelId="{FEA6AF3B-7B59-4BE5-B44F-AE7E4E485219}" type="pres">
      <dgm:prSet presAssocID="{DBD0D975-A164-4110-8901-D570126CB8D3}" presName="spacer" presStyleCnt="0"/>
      <dgm:spPr/>
    </dgm:pt>
    <dgm:pt modelId="{D9C79F08-C21C-4939-B0C2-C2B422C8B7A3}" type="pres">
      <dgm:prSet presAssocID="{6EF07A17-9D0B-4EC3-9D69-C50C2C13E1EA}" presName="parentText" presStyleLbl="node1" presStyleIdx="1" presStyleCnt="3">
        <dgm:presLayoutVars>
          <dgm:chMax val="0"/>
          <dgm:bulletEnabled val="1"/>
        </dgm:presLayoutVars>
      </dgm:prSet>
      <dgm:spPr/>
    </dgm:pt>
    <dgm:pt modelId="{C433AAB3-6373-40E9-9259-92F88D21A0EA}" type="pres">
      <dgm:prSet presAssocID="{11C83E7E-5987-4C04-AB09-D6D5BA5C775E}" presName="spacer" presStyleCnt="0"/>
      <dgm:spPr/>
    </dgm:pt>
    <dgm:pt modelId="{11F239C8-B44E-42CF-BD1D-E34C0C072D56}" type="pres">
      <dgm:prSet presAssocID="{DDD5A16D-4507-4D83-BD7A-8A5171F7ACFD}" presName="parentText" presStyleLbl="node1" presStyleIdx="2" presStyleCnt="3">
        <dgm:presLayoutVars>
          <dgm:chMax val="0"/>
          <dgm:bulletEnabled val="1"/>
        </dgm:presLayoutVars>
      </dgm:prSet>
      <dgm:spPr/>
    </dgm:pt>
  </dgm:ptLst>
  <dgm:cxnLst>
    <dgm:cxn modelId="{85F1113E-5912-402C-B8D3-0195B34B5C81}" srcId="{38ECD979-EE16-4A74-B033-0855ACD82B89}" destId="{DDD5A16D-4507-4D83-BD7A-8A5171F7ACFD}" srcOrd="2" destOrd="0" parTransId="{250B7CD4-2FCE-4BE6-A173-F588DE9B1C8A}" sibTransId="{7AEAEC28-F8C1-4B06-8328-48909F196432}"/>
    <dgm:cxn modelId="{917F4F47-9A26-4223-8427-3A57B2A296B4}" type="presOf" srcId="{38ECD979-EE16-4A74-B033-0855ACD82B89}" destId="{CD560F64-713D-4680-A59C-72B1802BFC36}" srcOrd="0" destOrd="0" presId="urn:microsoft.com/office/officeart/2005/8/layout/vList2"/>
    <dgm:cxn modelId="{71D6C969-D4A7-4BA5-B87E-9AE5B760678F}" type="presOf" srcId="{DDD5A16D-4507-4D83-BD7A-8A5171F7ACFD}" destId="{11F239C8-B44E-42CF-BD1D-E34C0C072D56}" srcOrd="0" destOrd="0" presId="urn:microsoft.com/office/officeart/2005/8/layout/vList2"/>
    <dgm:cxn modelId="{10BF8381-3B67-4A74-85DE-20D8DFD6D0EF}" srcId="{38ECD979-EE16-4A74-B033-0855ACD82B89}" destId="{6EF07A17-9D0B-4EC3-9D69-C50C2C13E1EA}" srcOrd="1" destOrd="0" parTransId="{E3553C93-C393-4A37-8CA2-0FD8E5DFC6BC}" sibTransId="{11C83E7E-5987-4C04-AB09-D6D5BA5C775E}"/>
    <dgm:cxn modelId="{9E3E3B82-43F8-428D-973B-24F923CF3B4D}" type="presOf" srcId="{6EF07A17-9D0B-4EC3-9D69-C50C2C13E1EA}" destId="{D9C79F08-C21C-4939-B0C2-C2B422C8B7A3}" srcOrd="0" destOrd="0" presId="urn:microsoft.com/office/officeart/2005/8/layout/vList2"/>
    <dgm:cxn modelId="{A588C0A0-8494-4BE0-84D0-CC3DFDF6F17A}" type="presOf" srcId="{318D85CA-D30D-4094-B9F0-78655088F678}" destId="{5D62DFC0-A559-4A05-A03E-33D0C86CB1D0}" srcOrd="0" destOrd="0" presId="urn:microsoft.com/office/officeart/2005/8/layout/vList2"/>
    <dgm:cxn modelId="{CD347AAB-CBD8-47C1-9E81-AD2BEBB914F7}" srcId="{38ECD979-EE16-4A74-B033-0855ACD82B89}" destId="{318D85CA-D30D-4094-B9F0-78655088F678}" srcOrd="0" destOrd="0" parTransId="{6D8A2431-1038-4FE4-8FA9-6E2B3A9864D4}" sibTransId="{DBD0D975-A164-4110-8901-D570126CB8D3}"/>
    <dgm:cxn modelId="{90297F4C-8BAB-460F-9D7B-A6D4F10D98C5}" type="presParOf" srcId="{CD560F64-713D-4680-A59C-72B1802BFC36}" destId="{5D62DFC0-A559-4A05-A03E-33D0C86CB1D0}" srcOrd="0" destOrd="0" presId="urn:microsoft.com/office/officeart/2005/8/layout/vList2"/>
    <dgm:cxn modelId="{46C04315-3814-477D-A3F7-51A92767A2D6}" type="presParOf" srcId="{CD560F64-713D-4680-A59C-72B1802BFC36}" destId="{FEA6AF3B-7B59-4BE5-B44F-AE7E4E485219}" srcOrd="1" destOrd="0" presId="urn:microsoft.com/office/officeart/2005/8/layout/vList2"/>
    <dgm:cxn modelId="{433C85B8-191A-4C05-B36C-B529F77A6A18}" type="presParOf" srcId="{CD560F64-713D-4680-A59C-72B1802BFC36}" destId="{D9C79F08-C21C-4939-B0C2-C2B422C8B7A3}" srcOrd="2" destOrd="0" presId="urn:microsoft.com/office/officeart/2005/8/layout/vList2"/>
    <dgm:cxn modelId="{2C27C8CB-EC67-4ED8-8D49-F2D6D927F8BC}" type="presParOf" srcId="{CD560F64-713D-4680-A59C-72B1802BFC36}" destId="{C433AAB3-6373-40E9-9259-92F88D21A0EA}" srcOrd="3" destOrd="0" presId="urn:microsoft.com/office/officeart/2005/8/layout/vList2"/>
    <dgm:cxn modelId="{5A882C33-BA64-4931-910B-D06FBA5CCEC5}" type="presParOf" srcId="{CD560F64-713D-4680-A59C-72B1802BFC36}" destId="{11F239C8-B44E-42CF-BD1D-E34C0C072D56}"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980D21-63DF-46DF-A2BA-98762D90B421}" type="doc">
      <dgm:prSet loTypeId="urn:microsoft.com/office/officeart/2005/8/layout/vList3" loCatId="list" qsTypeId="urn:microsoft.com/office/officeart/2005/8/quickstyle/simple3" qsCatId="simple" csTypeId="urn:microsoft.com/office/officeart/2005/8/colors/colorful4" csCatId="colorful" phldr="1"/>
      <dgm:spPr/>
      <dgm:t>
        <a:bodyPr/>
        <a:lstStyle/>
        <a:p>
          <a:endParaRPr lang="es-ES"/>
        </a:p>
      </dgm:t>
    </dgm:pt>
    <dgm:pt modelId="{73107CF3-6DE4-41D9-A0B4-A5689A9D075F}">
      <dgm:prSet custT="1"/>
      <dgm:spPr/>
      <dgm:t>
        <a:bodyPr/>
        <a:lstStyle/>
        <a:p>
          <a:r>
            <a:rPr lang="es-ES" sz="1800" b="1" dirty="0"/>
            <a:t>Se establece una relación especial con Dios </a:t>
          </a:r>
          <a:r>
            <a:rPr lang="es-ES" sz="1400" b="1" dirty="0"/>
            <a:t>(</a:t>
          </a:r>
          <a:r>
            <a:rPr lang="es-ES" sz="1400" b="1" dirty="0" err="1"/>
            <a:t>Gn</a:t>
          </a:r>
          <a:r>
            <a:rPr lang="es-ES" sz="1400" b="1" dirty="0"/>
            <a:t>. 17:7-8; </a:t>
          </a:r>
          <a:r>
            <a:rPr lang="es-ES" sz="1400" b="1" dirty="0" err="1"/>
            <a:t>Éx</a:t>
          </a:r>
          <a:r>
            <a:rPr lang="es-ES" sz="1400" b="1" dirty="0"/>
            <a:t>. 19:5)</a:t>
          </a:r>
          <a:endParaRPr lang="es-ES" sz="1800" b="1" dirty="0"/>
        </a:p>
      </dgm:t>
    </dgm:pt>
    <dgm:pt modelId="{6D1F718C-C0A9-4E31-850C-7FEC3A06FE29}" type="parTrans" cxnId="{1D35D791-F084-417A-9959-D523AD34E12D}">
      <dgm:prSet/>
      <dgm:spPr/>
      <dgm:t>
        <a:bodyPr/>
        <a:lstStyle/>
        <a:p>
          <a:endParaRPr lang="es-ES" sz="1800" b="1"/>
        </a:p>
      </dgm:t>
    </dgm:pt>
    <dgm:pt modelId="{203022D2-425F-4829-8F33-311C84F9B353}" type="sibTrans" cxnId="{1D35D791-F084-417A-9959-D523AD34E12D}">
      <dgm:prSet/>
      <dgm:spPr/>
      <dgm:t>
        <a:bodyPr/>
        <a:lstStyle/>
        <a:p>
          <a:endParaRPr lang="es-ES" sz="1800" b="1"/>
        </a:p>
      </dgm:t>
    </dgm:pt>
    <dgm:pt modelId="{33116E6F-689C-43A0-A081-BDD0B5955EB6}">
      <dgm:prSet custT="1"/>
      <dgm:spPr/>
      <dgm:t>
        <a:bodyPr/>
        <a:lstStyle/>
        <a:p>
          <a:r>
            <a:rPr lang="es-ES" sz="1800" b="1" dirty="0"/>
            <a:t>Se promete que serán una gran nación </a:t>
          </a:r>
          <a:r>
            <a:rPr lang="es-ES" sz="1400" b="1" dirty="0"/>
            <a:t>(</a:t>
          </a:r>
          <a:r>
            <a:rPr lang="es-ES" sz="1400" b="1" dirty="0" err="1"/>
            <a:t>Gn</a:t>
          </a:r>
          <a:r>
            <a:rPr lang="es-ES" sz="1400" b="1" dirty="0"/>
            <a:t>. 12:2; </a:t>
          </a:r>
          <a:r>
            <a:rPr lang="es-ES" sz="1400" b="1" dirty="0" err="1"/>
            <a:t>Éx</a:t>
          </a:r>
          <a:r>
            <a:rPr lang="es-ES" sz="1400" b="1" dirty="0"/>
            <a:t>. 19:6)</a:t>
          </a:r>
          <a:endParaRPr lang="es-ES" sz="1800" b="1" dirty="0"/>
        </a:p>
      </dgm:t>
    </dgm:pt>
    <dgm:pt modelId="{AFD1140C-A058-483B-9DBC-D8725C5C8DBB}" type="parTrans" cxnId="{94DE116C-523A-4313-9DA0-78F778336D5E}">
      <dgm:prSet/>
      <dgm:spPr/>
      <dgm:t>
        <a:bodyPr/>
        <a:lstStyle/>
        <a:p>
          <a:endParaRPr lang="es-ES" sz="1800" b="1"/>
        </a:p>
      </dgm:t>
    </dgm:pt>
    <dgm:pt modelId="{45E11C15-E835-4B8E-B9B0-C9FA78648939}" type="sibTrans" cxnId="{94DE116C-523A-4313-9DA0-78F778336D5E}">
      <dgm:prSet/>
      <dgm:spPr/>
      <dgm:t>
        <a:bodyPr/>
        <a:lstStyle/>
        <a:p>
          <a:endParaRPr lang="es-ES" sz="1800" b="1"/>
        </a:p>
      </dgm:t>
    </dgm:pt>
    <dgm:pt modelId="{C9F0E490-CCEB-4437-901D-68268C506D13}">
      <dgm:prSet custT="1"/>
      <dgm:spPr/>
      <dgm:t>
        <a:bodyPr/>
        <a:lstStyle/>
        <a:p>
          <a:r>
            <a:rPr lang="es-ES" sz="1800" b="1" dirty="0"/>
            <a:t>Se requiere obediencia </a:t>
          </a:r>
          <a:r>
            <a:rPr lang="es-ES" sz="1400" b="1" dirty="0"/>
            <a:t>(</a:t>
          </a:r>
          <a:r>
            <a:rPr lang="es-ES" sz="1400" b="1" dirty="0" err="1"/>
            <a:t>Gn</a:t>
          </a:r>
          <a:r>
            <a:rPr lang="es-ES" sz="1400" b="1" dirty="0"/>
            <a:t>. 17:9-10; </a:t>
          </a:r>
          <a:r>
            <a:rPr lang="es-ES" sz="1400" b="1" dirty="0" err="1"/>
            <a:t>Éx</a:t>
          </a:r>
          <a:r>
            <a:rPr lang="es-ES" sz="1400" b="1" dirty="0"/>
            <a:t>. 19:7-8)</a:t>
          </a:r>
          <a:endParaRPr lang="es-ES" sz="1800" b="1" dirty="0"/>
        </a:p>
      </dgm:t>
    </dgm:pt>
    <dgm:pt modelId="{B2B2771B-9E70-483D-81B2-C05801719BCC}" type="parTrans" cxnId="{E52A57DB-953B-4A5F-9B9D-1C90BC5808C9}">
      <dgm:prSet/>
      <dgm:spPr/>
      <dgm:t>
        <a:bodyPr/>
        <a:lstStyle/>
        <a:p>
          <a:endParaRPr lang="es-ES" sz="1800" b="1"/>
        </a:p>
      </dgm:t>
    </dgm:pt>
    <dgm:pt modelId="{68D89642-CAE5-4AEF-9B6D-B0246E3D61F6}" type="sibTrans" cxnId="{E52A57DB-953B-4A5F-9B9D-1C90BC5808C9}">
      <dgm:prSet/>
      <dgm:spPr/>
      <dgm:t>
        <a:bodyPr/>
        <a:lstStyle/>
        <a:p>
          <a:endParaRPr lang="es-ES" sz="1800" b="1"/>
        </a:p>
      </dgm:t>
    </dgm:pt>
    <dgm:pt modelId="{D93EF6A9-5AAF-428F-A943-52F3ACAD04A9}" type="pres">
      <dgm:prSet presAssocID="{A9980D21-63DF-46DF-A2BA-98762D90B421}" presName="linearFlow" presStyleCnt="0">
        <dgm:presLayoutVars>
          <dgm:dir/>
          <dgm:resizeHandles val="exact"/>
        </dgm:presLayoutVars>
      </dgm:prSet>
      <dgm:spPr/>
    </dgm:pt>
    <dgm:pt modelId="{1F66F0BF-5307-4AC2-A159-2F2BD4B90084}" type="pres">
      <dgm:prSet presAssocID="{73107CF3-6DE4-41D9-A0B4-A5689A9D075F}" presName="composite" presStyleCnt="0"/>
      <dgm:spPr/>
    </dgm:pt>
    <dgm:pt modelId="{83AC0133-F042-48FD-8DAD-E5CC034001DC}" type="pres">
      <dgm:prSet presAssocID="{73107CF3-6DE4-41D9-A0B4-A5689A9D075F}" presName="imgShp" presStyleLbl="fgImgPlace1" presStyleIdx="0" presStyleCnt="3" custLinFactX="-100000" custLinFactNeighborX="-157813" custLinFactNeighborY="26670"/>
      <dgm:spPr>
        <a:solidFill>
          <a:srgbClr val="38AA84"/>
        </a:solidFill>
        <a:scene3d>
          <a:camera prst="orthographicFront"/>
          <a:lightRig rig="threePt" dir="t"/>
        </a:scene3d>
        <a:sp3d>
          <a:bevelT w="114300" prst="artDeco"/>
        </a:sp3d>
      </dgm:spPr>
    </dgm:pt>
    <dgm:pt modelId="{5C6916F3-116E-49A1-8754-56EEF39687A2}" type="pres">
      <dgm:prSet presAssocID="{73107CF3-6DE4-41D9-A0B4-A5689A9D075F}" presName="txShp" presStyleLbl="node1" presStyleIdx="0" presStyleCnt="3" custScaleX="149059" custLinFactNeighborY="26670">
        <dgm:presLayoutVars>
          <dgm:bulletEnabled val="1"/>
        </dgm:presLayoutVars>
      </dgm:prSet>
      <dgm:spPr/>
    </dgm:pt>
    <dgm:pt modelId="{91F1FCE0-A0A2-4FD1-9D25-139E5E1D040D}" type="pres">
      <dgm:prSet presAssocID="{203022D2-425F-4829-8F33-311C84F9B353}" presName="spacing" presStyleCnt="0"/>
      <dgm:spPr/>
    </dgm:pt>
    <dgm:pt modelId="{CB4C1789-03DA-48C8-AC44-776D09E91A7B}" type="pres">
      <dgm:prSet presAssocID="{33116E6F-689C-43A0-A081-BDD0B5955EB6}" presName="composite" presStyleCnt="0"/>
      <dgm:spPr/>
    </dgm:pt>
    <dgm:pt modelId="{44B4234D-AA0D-4AE9-9EC2-35D52C1C81AF}" type="pres">
      <dgm:prSet presAssocID="{33116E6F-689C-43A0-A081-BDD0B5955EB6}" presName="imgShp" presStyleLbl="fgImgPlace1" presStyleIdx="1" presStyleCnt="3" custLinFactX="-100000" custLinFactNeighborX="-157813" custLinFactNeighborY="13335"/>
      <dgm:spPr>
        <a:solidFill>
          <a:srgbClr val="52BF1B"/>
        </a:solidFill>
        <a:scene3d>
          <a:camera prst="orthographicFront"/>
          <a:lightRig rig="threePt" dir="t"/>
        </a:scene3d>
        <a:sp3d>
          <a:bevelT w="114300" prst="artDeco"/>
        </a:sp3d>
      </dgm:spPr>
    </dgm:pt>
    <dgm:pt modelId="{83B0E95A-4A3B-4B8D-87E2-EA37D29230A9}" type="pres">
      <dgm:prSet presAssocID="{33116E6F-689C-43A0-A081-BDD0B5955EB6}" presName="txShp" presStyleLbl="node1" presStyleIdx="1" presStyleCnt="3" custScaleX="149059" custLinFactNeighborY="13335">
        <dgm:presLayoutVars>
          <dgm:bulletEnabled val="1"/>
        </dgm:presLayoutVars>
      </dgm:prSet>
      <dgm:spPr/>
    </dgm:pt>
    <dgm:pt modelId="{F4152CF9-C438-4C9B-9F67-A1D3EF09F37F}" type="pres">
      <dgm:prSet presAssocID="{45E11C15-E835-4B8E-B9B0-C9FA78648939}" presName="spacing" presStyleCnt="0"/>
      <dgm:spPr/>
    </dgm:pt>
    <dgm:pt modelId="{D52BD508-CFCE-4CD8-A595-19BA07DAB361}" type="pres">
      <dgm:prSet presAssocID="{C9F0E490-CCEB-4437-901D-68268C506D13}" presName="composite" presStyleCnt="0"/>
      <dgm:spPr/>
    </dgm:pt>
    <dgm:pt modelId="{037FC8F5-CFC4-4846-B519-03FBFC3843AD}" type="pres">
      <dgm:prSet presAssocID="{C9F0E490-CCEB-4437-901D-68268C506D13}" presName="imgShp" presStyleLbl="fgImgPlace1" presStyleIdx="2" presStyleCnt="3" custLinFactX="-100000" custLinFactNeighborX="-157813"/>
      <dgm:spPr>
        <a:solidFill>
          <a:srgbClr val="D24100"/>
        </a:solidFill>
        <a:scene3d>
          <a:camera prst="orthographicFront"/>
          <a:lightRig rig="threePt" dir="t"/>
        </a:scene3d>
        <a:sp3d>
          <a:bevelT w="114300" prst="artDeco"/>
        </a:sp3d>
      </dgm:spPr>
    </dgm:pt>
    <dgm:pt modelId="{D50D3AA7-C995-4E43-9220-85C65699463C}" type="pres">
      <dgm:prSet presAssocID="{C9F0E490-CCEB-4437-901D-68268C506D13}" presName="txShp" presStyleLbl="node1" presStyleIdx="2" presStyleCnt="3" custScaleX="149059">
        <dgm:presLayoutVars>
          <dgm:bulletEnabled val="1"/>
        </dgm:presLayoutVars>
      </dgm:prSet>
      <dgm:spPr/>
    </dgm:pt>
  </dgm:ptLst>
  <dgm:cxnLst>
    <dgm:cxn modelId="{386D0363-46BC-48DD-B144-6C938E6F383E}" type="presOf" srcId="{73107CF3-6DE4-41D9-A0B4-A5689A9D075F}" destId="{5C6916F3-116E-49A1-8754-56EEF39687A2}" srcOrd="0" destOrd="0" presId="urn:microsoft.com/office/officeart/2005/8/layout/vList3"/>
    <dgm:cxn modelId="{94DE116C-523A-4313-9DA0-78F778336D5E}" srcId="{A9980D21-63DF-46DF-A2BA-98762D90B421}" destId="{33116E6F-689C-43A0-A081-BDD0B5955EB6}" srcOrd="1" destOrd="0" parTransId="{AFD1140C-A058-483B-9DBC-D8725C5C8DBB}" sibTransId="{45E11C15-E835-4B8E-B9B0-C9FA78648939}"/>
    <dgm:cxn modelId="{1D35D791-F084-417A-9959-D523AD34E12D}" srcId="{A9980D21-63DF-46DF-A2BA-98762D90B421}" destId="{73107CF3-6DE4-41D9-A0B4-A5689A9D075F}" srcOrd="0" destOrd="0" parTransId="{6D1F718C-C0A9-4E31-850C-7FEC3A06FE29}" sibTransId="{203022D2-425F-4829-8F33-311C84F9B353}"/>
    <dgm:cxn modelId="{7FD233A6-639A-43B2-B5B0-ED1A06F5ADA6}" type="presOf" srcId="{C9F0E490-CCEB-4437-901D-68268C506D13}" destId="{D50D3AA7-C995-4E43-9220-85C65699463C}" srcOrd="0" destOrd="0" presId="urn:microsoft.com/office/officeart/2005/8/layout/vList3"/>
    <dgm:cxn modelId="{D9FAEFAF-C03E-4302-B7AE-8A9336C00452}" type="presOf" srcId="{A9980D21-63DF-46DF-A2BA-98762D90B421}" destId="{D93EF6A9-5AAF-428F-A943-52F3ACAD04A9}" srcOrd="0" destOrd="0" presId="urn:microsoft.com/office/officeart/2005/8/layout/vList3"/>
    <dgm:cxn modelId="{A9DBB1B9-631D-4DC9-BF93-90779B976719}" type="presOf" srcId="{33116E6F-689C-43A0-A081-BDD0B5955EB6}" destId="{83B0E95A-4A3B-4B8D-87E2-EA37D29230A9}" srcOrd="0" destOrd="0" presId="urn:microsoft.com/office/officeart/2005/8/layout/vList3"/>
    <dgm:cxn modelId="{E52A57DB-953B-4A5F-9B9D-1C90BC5808C9}" srcId="{A9980D21-63DF-46DF-A2BA-98762D90B421}" destId="{C9F0E490-CCEB-4437-901D-68268C506D13}" srcOrd="2" destOrd="0" parTransId="{B2B2771B-9E70-483D-81B2-C05801719BCC}" sibTransId="{68D89642-CAE5-4AEF-9B6D-B0246E3D61F6}"/>
    <dgm:cxn modelId="{7444C451-6BFD-4E3E-9A28-81B4586E4D1E}" type="presParOf" srcId="{D93EF6A9-5AAF-428F-A943-52F3ACAD04A9}" destId="{1F66F0BF-5307-4AC2-A159-2F2BD4B90084}" srcOrd="0" destOrd="0" presId="urn:microsoft.com/office/officeart/2005/8/layout/vList3"/>
    <dgm:cxn modelId="{C1203746-D8F4-446E-AFD5-46D8592B2797}" type="presParOf" srcId="{1F66F0BF-5307-4AC2-A159-2F2BD4B90084}" destId="{83AC0133-F042-48FD-8DAD-E5CC034001DC}" srcOrd="0" destOrd="0" presId="urn:microsoft.com/office/officeart/2005/8/layout/vList3"/>
    <dgm:cxn modelId="{BB1B3BBE-BEBD-434C-9696-82E9B8F3F6F7}" type="presParOf" srcId="{1F66F0BF-5307-4AC2-A159-2F2BD4B90084}" destId="{5C6916F3-116E-49A1-8754-56EEF39687A2}" srcOrd="1" destOrd="0" presId="urn:microsoft.com/office/officeart/2005/8/layout/vList3"/>
    <dgm:cxn modelId="{FDC51217-0F46-4778-B68E-F3A03160D7F1}" type="presParOf" srcId="{D93EF6A9-5AAF-428F-A943-52F3ACAD04A9}" destId="{91F1FCE0-A0A2-4FD1-9D25-139E5E1D040D}" srcOrd="1" destOrd="0" presId="urn:microsoft.com/office/officeart/2005/8/layout/vList3"/>
    <dgm:cxn modelId="{F27B5346-9E93-45B3-8E1C-F1C4E7F56811}" type="presParOf" srcId="{D93EF6A9-5AAF-428F-A943-52F3ACAD04A9}" destId="{CB4C1789-03DA-48C8-AC44-776D09E91A7B}" srcOrd="2" destOrd="0" presId="urn:microsoft.com/office/officeart/2005/8/layout/vList3"/>
    <dgm:cxn modelId="{58190FA9-E875-45CE-A172-47583274C32B}" type="presParOf" srcId="{CB4C1789-03DA-48C8-AC44-776D09E91A7B}" destId="{44B4234D-AA0D-4AE9-9EC2-35D52C1C81AF}" srcOrd="0" destOrd="0" presId="urn:microsoft.com/office/officeart/2005/8/layout/vList3"/>
    <dgm:cxn modelId="{C00BC45F-D115-4498-8500-1AD39D7795B0}" type="presParOf" srcId="{CB4C1789-03DA-48C8-AC44-776D09E91A7B}" destId="{83B0E95A-4A3B-4B8D-87E2-EA37D29230A9}" srcOrd="1" destOrd="0" presId="urn:microsoft.com/office/officeart/2005/8/layout/vList3"/>
    <dgm:cxn modelId="{2C997FB9-5F5A-4CCC-BFEC-8FD2C3C1263C}" type="presParOf" srcId="{D93EF6A9-5AAF-428F-A943-52F3ACAD04A9}" destId="{F4152CF9-C438-4C9B-9F67-A1D3EF09F37F}" srcOrd="3" destOrd="0" presId="urn:microsoft.com/office/officeart/2005/8/layout/vList3"/>
    <dgm:cxn modelId="{909F3979-E3CC-47F9-8863-F30066EDF230}" type="presParOf" srcId="{D93EF6A9-5AAF-428F-A943-52F3ACAD04A9}" destId="{D52BD508-CFCE-4CD8-A595-19BA07DAB361}" srcOrd="4" destOrd="0" presId="urn:microsoft.com/office/officeart/2005/8/layout/vList3"/>
    <dgm:cxn modelId="{1E9FABEE-2A1D-4039-A705-154C6FF9C420}" type="presParOf" srcId="{D52BD508-CFCE-4CD8-A595-19BA07DAB361}" destId="{037FC8F5-CFC4-4846-B519-03FBFC3843AD}" srcOrd="0" destOrd="0" presId="urn:microsoft.com/office/officeart/2005/8/layout/vList3"/>
    <dgm:cxn modelId="{2654E5EE-B8E0-4040-8DBD-D561B8D859E0}" type="presParOf" srcId="{D52BD508-CFCE-4CD8-A595-19BA07DAB361}" destId="{D50D3AA7-C995-4E43-9220-85C65699463C}"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62DFC0-A559-4A05-A03E-33D0C86CB1D0}">
      <dsp:nvSpPr>
        <dsp:cNvPr id="0" name=""/>
        <dsp:cNvSpPr/>
      </dsp:nvSpPr>
      <dsp:spPr>
        <a:xfrm>
          <a:off x="0" y="1042"/>
          <a:ext cx="4495708" cy="542644"/>
        </a:xfrm>
        <a:prstGeom prst="roundRect">
          <a:avLst/>
        </a:prstGeom>
        <a:solidFill>
          <a:schemeClr val="accent5">
            <a:hueOff val="0"/>
            <a:satOff val="0"/>
            <a:lumOff val="0"/>
            <a:alphaOff val="0"/>
          </a:schemeClr>
        </a:solidFill>
        <a:ln>
          <a:solidFill>
            <a:schemeClr val="bg1"/>
          </a:solidFill>
        </a:ln>
        <a:effectLst/>
        <a:scene3d>
          <a:camera prst="orthographicFront">
            <a:rot lat="0" lon="0" rev="0"/>
          </a:camera>
          <a:lightRig rig="contrasting" dir="t">
            <a:rot lat="0" lon="0" rev="1200000"/>
          </a:lightRig>
        </a:scene3d>
        <a:sp3d contourW="19050" prstMaterial="metal">
          <a:bevelT w="88900" h="203200"/>
          <a:bevelB w="165100" h="254000"/>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182563" lvl="0" indent="-182563" algn="l" defTabSz="800100">
            <a:lnSpc>
              <a:spcPct val="90000"/>
            </a:lnSpc>
            <a:spcBef>
              <a:spcPct val="0"/>
            </a:spcBef>
            <a:spcAft>
              <a:spcPct val="35000"/>
            </a:spcAft>
            <a:buNone/>
          </a:pPr>
          <a:r>
            <a:rPr lang="es-ES" sz="1800" b="1" kern="1200" dirty="0">
              <a:solidFill>
                <a:srgbClr val="FFFF00"/>
              </a:solidFill>
              <a:effectLst>
                <a:outerShdw blurRad="38100" dist="38100" dir="2700000" algn="tl">
                  <a:srgbClr val="000000">
                    <a:alpha val="43137"/>
                  </a:srgbClr>
                </a:outerShdw>
              </a:effectLst>
            </a:rPr>
            <a:t>1. </a:t>
          </a:r>
          <a:r>
            <a:rPr lang="es-ES" sz="1800" b="1" kern="1200" dirty="0">
              <a:effectLst>
                <a:outerShdw blurRad="38100" dist="38100" dir="2700000" algn="tl">
                  <a:srgbClr val="000000">
                    <a:alpha val="43137"/>
                  </a:srgbClr>
                </a:outerShdw>
              </a:effectLst>
            </a:rPr>
            <a:t>Dios promete bajo juramento (</a:t>
          </a:r>
          <a:r>
            <a:rPr lang="es-ES" sz="1800" b="1" kern="1200" dirty="0" err="1">
              <a:effectLst>
                <a:outerShdw blurRad="38100" dist="38100" dir="2700000" algn="tl">
                  <a:srgbClr val="000000">
                    <a:alpha val="43137"/>
                  </a:srgbClr>
                </a:outerShdw>
              </a:effectLst>
            </a:rPr>
            <a:t>Heb</a:t>
          </a:r>
          <a:r>
            <a:rPr lang="es-ES" sz="1800" b="1" kern="1200" dirty="0">
              <a:effectLst>
                <a:outerShdw blurRad="38100" dist="38100" dir="2700000" algn="tl">
                  <a:srgbClr val="000000">
                    <a:alpha val="43137"/>
                  </a:srgbClr>
                </a:outerShdw>
              </a:effectLst>
            </a:rPr>
            <a:t>. 6:17).</a:t>
          </a:r>
          <a:endParaRPr lang="es-ES" sz="1800" kern="1200" dirty="0">
            <a:effectLst>
              <a:outerShdw blurRad="38100" dist="38100" dir="2700000" algn="tl">
                <a:srgbClr val="000000">
                  <a:alpha val="43137"/>
                </a:srgbClr>
              </a:outerShdw>
            </a:effectLst>
          </a:endParaRPr>
        </a:p>
      </dsp:txBody>
      <dsp:txXfrm>
        <a:off x="26490" y="27532"/>
        <a:ext cx="4442728" cy="489664"/>
      </dsp:txXfrm>
    </dsp:sp>
    <dsp:sp modelId="{D9C79F08-C21C-4939-B0C2-C2B422C8B7A3}">
      <dsp:nvSpPr>
        <dsp:cNvPr id="0" name=""/>
        <dsp:cNvSpPr/>
      </dsp:nvSpPr>
      <dsp:spPr>
        <a:xfrm>
          <a:off x="0" y="554585"/>
          <a:ext cx="4495708" cy="542644"/>
        </a:xfrm>
        <a:prstGeom prst="roundRect">
          <a:avLst/>
        </a:prstGeom>
        <a:solidFill>
          <a:schemeClr val="accent5">
            <a:hueOff val="-515611"/>
            <a:satOff val="-6008"/>
            <a:lumOff val="-1079"/>
            <a:alphaOff val="0"/>
          </a:schemeClr>
        </a:solidFill>
        <a:ln>
          <a:solidFill>
            <a:schemeClr val="bg1"/>
          </a:solidFill>
        </a:ln>
        <a:effectLst/>
        <a:scene3d>
          <a:camera prst="orthographicFront">
            <a:rot lat="0" lon="0" rev="0"/>
          </a:camera>
          <a:lightRig rig="contrasting" dir="t">
            <a:rot lat="0" lon="0" rev="1200000"/>
          </a:lightRig>
        </a:scene3d>
        <a:sp3d contourW="19050" prstMaterial="metal">
          <a:bevelT w="88900" h="203200"/>
          <a:bevelB w="165100" h="254000"/>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182563" lvl="0" indent="-182563" algn="l" defTabSz="800100">
            <a:lnSpc>
              <a:spcPct val="90000"/>
            </a:lnSpc>
            <a:spcBef>
              <a:spcPct val="0"/>
            </a:spcBef>
            <a:spcAft>
              <a:spcPct val="35000"/>
            </a:spcAft>
            <a:buNone/>
          </a:pPr>
          <a:r>
            <a:rPr lang="es-ES" sz="1800" b="1" kern="1200" dirty="0">
              <a:solidFill>
                <a:srgbClr val="FFFF00"/>
              </a:solidFill>
              <a:effectLst>
                <a:outerShdw blurRad="38100" dist="38100" dir="2700000" algn="tl">
                  <a:srgbClr val="000000">
                    <a:alpha val="43137"/>
                  </a:srgbClr>
                </a:outerShdw>
              </a:effectLst>
            </a:rPr>
            <a:t>2. </a:t>
          </a:r>
          <a:r>
            <a:rPr lang="es-ES" sz="1800" b="1" kern="1200" dirty="0">
              <a:effectLst>
                <a:outerShdw blurRad="38100" dist="38100" dir="2700000" algn="tl">
                  <a:srgbClr val="000000">
                    <a:alpha val="43137"/>
                  </a:srgbClr>
                </a:outerShdw>
              </a:effectLst>
            </a:rPr>
            <a:t>La persona se compromete a obedecer a Dios (</a:t>
          </a:r>
          <a:r>
            <a:rPr lang="es-ES" sz="1800" b="1" kern="1200" dirty="0" err="1">
              <a:effectLst>
                <a:outerShdw blurRad="38100" dist="38100" dir="2700000" algn="tl">
                  <a:srgbClr val="000000">
                    <a:alpha val="43137"/>
                  </a:srgbClr>
                </a:outerShdw>
              </a:effectLst>
            </a:rPr>
            <a:t>Dt</a:t>
          </a:r>
          <a:r>
            <a:rPr lang="es-ES" sz="1800" b="1" kern="1200" dirty="0">
              <a:effectLst>
                <a:outerShdw blurRad="38100" dist="38100" dir="2700000" algn="tl">
                  <a:srgbClr val="000000">
                    <a:alpha val="43137"/>
                  </a:srgbClr>
                </a:outerShdw>
              </a:effectLst>
            </a:rPr>
            <a:t>. 4:13).</a:t>
          </a:r>
          <a:endParaRPr lang="es-ES" sz="1800" kern="1200" dirty="0">
            <a:effectLst>
              <a:outerShdw blurRad="38100" dist="38100" dir="2700000" algn="tl">
                <a:srgbClr val="000000">
                  <a:alpha val="43137"/>
                </a:srgbClr>
              </a:outerShdw>
            </a:effectLst>
          </a:endParaRPr>
        </a:p>
      </dsp:txBody>
      <dsp:txXfrm>
        <a:off x="26490" y="581075"/>
        <a:ext cx="4442728" cy="489664"/>
      </dsp:txXfrm>
    </dsp:sp>
    <dsp:sp modelId="{11F239C8-B44E-42CF-BD1D-E34C0C072D56}">
      <dsp:nvSpPr>
        <dsp:cNvPr id="0" name=""/>
        <dsp:cNvSpPr/>
      </dsp:nvSpPr>
      <dsp:spPr>
        <a:xfrm>
          <a:off x="0" y="1108128"/>
          <a:ext cx="4495708" cy="542644"/>
        </a:xfrm>
        <a:prstGeom prst="roundRect">
          <a:avLst/>
        </a:prstGeom>
        <a:solidFill>
          <a:schemeClr val="accent5">
            <a:hueOff val="-1031223"/>
            <a:satOff val="-12017"/>
            <a:lumOff val="-2158"/>
            <a:alphaOff val="0"/>
          </a:schemeClr>
        </a:solidFill>
        <a:ln>
          <a:solidFill>
            <a:schemeClr val="bg1"/>
          </a:solidFill>
        </a:ln>
        <a:effectLst/>
        <a:scene3d>
          <a:camera prst="orthographicFront">
            <a:rot lat="0" lon="0" rev="0"/>
          </a:camera>
          <a:lightRig rig="contrasting" dir="t">
            <a:rot lat="0" lon="0" rev="1200000"/>
          </a:lightRig>
        </a:scene3d>
        <a:sp3d contourW="19050" prstMaterial="metal">
          <a:bevelT w="88900" h="203200"/>
          <a:bevelB w="165100" h="254000"/>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182563" lvl="0" indent="-182563" algn="l" defTabSz="800100">
            <a:lnSpc>
              <a:spcPct val="90000"/>
            </a:lnSpc>
            <a:spcBef>
              <a:spcPct val="0"/>
            </a:spcBef>
            <a:spcAft>
              <a:spcPct val="35000"/>
            </a:spcAft>
            <a:buNone/>
          </a:pPr>
          <a:r>
            <a:rPr lang="es-ES" sz="1800" b="1" kern="1200" dirty="0">
              <a:solidFill>
                <a:srgbClr val="FFFF00"/>
              </a:solidFill>
              <a:effectLst>
                <a:outerShdw blurRad="38100" dist="38100" dir="2700000" algn="tl">
                  <a:srgbClr val="000000">
                    <a:alpha val="43137"/>
                  </a:srgbClr>
                </a:outerShdw>
              </a:effectLst>
            </a:rPr>
            <a:t>3. </a:t>
          </a:r>
          <a:r>
            <a:rPr lang="es-ES" sz="1800" b="1" kern="1200" dirty="0">
              <a:effectLst>
                <a:outerShdw blurRad="38100" dist="38100" dir="2700000" algn="tl">
                  <a:srgbClr val="000000">
                    <a:alpha val="43137"/>
                  </a:srgbClr>
                </a:outerShdw>
              </a:effectLst>
            </a:rPr>
            <a:t>El medio por el que se cumple: la salvación en Jesús (Is. 42:6).</a:t>
          </a:r>
          <a:endParaRPr lang="es-ES" sz="1800" kern="1200" dirty="0">
            <a:effectLst>
              <a:outerShdw blurRad="38100" dist="38100" dir="2700000" algn="tl">
                <a:srgbClr val="000000">
                  <a:alpha val="43137"/>
                </a:srgbClr>
              </a:outerShdw>
            </a:effectLst>
          </a:endParaRPr>
        </a:p>
      </dsp:txBody>
      <dsp:txXfrm>
        <a:off x="26490" y="1134618"/>
        <a:ext cx="4442728" cy="4896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6916F3-116E-49A1-8754-56EEF39687A2}">
      <dsp:nvSpPr>
        <dsp:cNvPr id="0" name=""/>
        <dsp:cNvSpPr/>
      </dsp:nvSpPr>
      <dsp:spPr>
        <a:xfrm rot="10800000">
          <a:off x="28271" y="91589"/>
          <a:ext cx="6399777" cy="342867"/>
        </a:xfrm>
        <a:prstGeom prst="homePlate">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1195" tIns="68580" rIns="128016"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t>Se establece una relación especial con Dios </a:t>
          </a:r>
          <a:r>
            <a:rPr lang="es-ES" sz="1400" b="1" kern="1200" dirty="0"/>
            <a:t>(</a:t>
          </a:r>
          <a:r>
            <a:rPr lang="es-ES" sz="1400" b="1" kern="1200" dirty="0" err="1"/>
            <a:t>Gn</a:t>
          </a:r>
          <a:r>
            <a:rPr lang="es-ES" sz="1400" b="1" kern="1200" dirty="0"/>
            <a:t>. 17:7-8; </a:t>
          </a:r>
          <a:r>
            <a:rPr lang="es-ES" sz="1400" b="1" kern="1200" dirty="0" err="1"/>
            <a:t>Éx</a:t>
          </a:r>
          <a:r>
            <a:rPr lang="es-ES" sz="1400" b="1" kern="1200" dirty="0"/>
            <a:t>. 19:5)</a:t>
          </a:r>
          <a:endParaRPr lang="es-ES" sz="1800" b="1" kern="1200" dirty="0"/>
        </a:p>
      </dsp:txBody>
      <dsp:txXfrm rot="10800000">
        <a:off x="113988" y="91589"/>
        <a:ext cx="6314060" cy="342867"/>
      </dsp:txXfrm>
    </dsp:sp>
    <dsp:sp modelId="{83AC0133-F042-48FD-8DAD-E5CC034001DC}">
      <dsp:nvSpPr>
        <dsp:cNvPr id="0" name=""/>
        <dsp:cNvSpPr/>
      </dsp:nvSpPr>
      <dsp:spPr>
        <a:xfrm>
          <a:off x="26043" y="91589"/>
          <a:ext cx="342867" cy="342867"/>
        </a:xfrm>
        <a:prstGeom prst="ellipse">
          <a:avLst/>
        </a:prstGeom>
        <a:solidFill>
          <a:srgbClr val="38AA84"/>
        </a:solidFill>
        <a:ln w="635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artDeco"/>
        </a:sp3d>
      </dsp:spPr>
      <dsp:style>
        <a:lnRef idx="1">
          <a:scrgbClr r="0" g="0" b="0"/>
        </a:lnRef>
        <a:fillRef idx="1">
          <a:scrgbClr r="0" g="0" b="0"/>
        </a:fillRef>
        <a:effectRef idx="1">
          <a:scrgbClr r="0" g="0" b="0"/>
        </a:effectRef>
        <a:fontRef idx="minor"/>
      </dsp:style>
    </dsp:sp>
    <dsp:sp modelId="{83B0E95A-4A3B-4B8D-87E2-EA37D29230A9}">
      <dsp:nvSpPr>
        <dsp:cNvPr id="0" name=""/>
        <dsp:cNvSpPr/>
      </dsp:nvSpPr>
      <dsp:spPr>
        <a:xfrm rot="10800000">
          <a:off x="28271" y="474452"/>
          <a:ext cx="6399777" cy="342867"/>
        </a:xfrm>
        <a:prstGeom prst="homePlate">
          <a:avLst/>
        </a:prstGeom>
        <a:gradFill rotWithShape="0">
          <a:gsLst>
            <a:gs pos="0">
              <a:schemeClr val="accent4">
                <a:hueOff val="-4135930"/>
                <a:satOff val="23223"/>
                <a:lumOff val="-1078"/>
                <a:alphaOff val="0"/>
                <a:lumMod val="110000"/>
                <a:satMod val="105000"/>
                <a:tint val="67000"/>
              </a:schemeClr>
            </a:gs>
            <a:gs pos="50000">
              <a:schemeClr val="accent4">
                <a:hueOff val="-4135930"/>
                <a:satOff val="23223"/>
                <a:lumOff val="-1078"/>
                <a:alphaOff val="0"/>
                <a:lumMod val="105000"/>
                <a:satMod val="103000"/>
                <a:tint val="73000"/>
              </a:schemeClr>
            </a:gs>
            <a:gs pos="100000">
              <a:schemeClr val="accent4">
                <a:hueOff val="-4135930"/>
                <a:satOff val="23223"/>
                <a:lumOff val="-107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1195" tIns="68580" rIns="128016"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t>Se promete que serán una gran nación </a:t>
          </a:r>
          <a:r>
            <a:rPr lang="es-ES" sz="1400" b="1" kern="1200" dirty="0"/>
            <a:t>(</a:t>
          </a:r>
          <a:r>
            <a:rPr lang="es-ES" sz="1400" b="1" kern="1200" dirty="0" err="1"/>
            <a:t>Gn</a:t>
          </a:r>
          <a:r>
            <a:rPr lang="es-ES" sz="1400" b="1" kern="1200" dirty="0"/>
            <a:t>. 12:2; </a:t>
          </a:r>
          <a:r>
            <a:rPr lang="es-ES" sz="1400" b="1" kern="1200" dirty="0" err="1"/>
            <a:t>Éx</a:t>
          </a:r>
          <a:r>
            <a:rPr lang="es-ES" sz="1400" b="1" kern="1200" dirty="0"/>
            <a:t>. 19:6)</a:t>
          </a:r>
          <a:endParaRPr lang="es-ES" sz="1800" b="1" kern="1200" dirty="0"/>
        </a:p>
      </dsp:txBody>
      <dsp:txXfrm rot="10800000">
        <a:off x="113988" y="474452"/>
        <a:ext cx="6314060" cy="342867"/>
      </dsp:txXfrm>
    </dsp:sp>
    <dsp:sp modelId="{44B4234D-AA0D-4AE9-9EC2-35D52C1C81AF}">
      <dsp:nvSpPr>
        <dsp:cNvPr id="0" name=""/>
        <dsp:cNvSpPr/>
      </dsp:nvSpPr>
      <dsp:spPr>
        <a:xfrm>
          <a:off x="26043" y="474452"/>
          <a:ext cx="342867" cy="342867"/>
        </a:xfrm>
        <a:prstGeom prst="ellipse">
          <a:avLst/>
        </a:prstGeom>
        <a:solidFill>
          <a:srgbClr val="52BF1B"/>
        </a:solidFill>
        <a:ln w="635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artDeco"/>
        </a:sp3d>
      </dsp:spPr>
      <dsp:style>
        <a:lnRef idx="1">
          <a:scrgbClr r="0" g="0" b="0"/>
        </a:lnRef>
        <a:fillRef idx="1">
          <a:scrgbClr r="0" g="0" b="0"/>
        </a:fillRef>
        <a:effectRef idx="1">
          <a:scrgbClr r="0" g="0" b="0"/>
        </a:effectRef>
        <a:fontRef idx="minor"/>
      </dsp:style>
    </dsp:sp>
    <dsp:sp modelId="{D50D3AA7-C995-4E43-9220-85C65699463C}">
      <dsp:nvSpPr>
        <dsp:cNvPr id="0" name=""/>
        <dsp:cNvSpPr/>
      </dsp:nvSpPr>
      <dsp:spPr>
        <a:xfrm rot="10800000">
          <a:off x="28271" y="857315"/>
          <a:ext cx="6399777" cy="342867"/>
        </a:xfrm>
        <a:prstGeom prst="homePlate">
          <a:avLst/>
        </a:prstGeom>
        <a:gradFill rotWithShape="0">
          <a:gsLst>
            <a:gs pos="0">
              <a:schemeClr val="accent4">
                <a:hueOff val="-8271860"/>
                <a:satOff val="46445"/>
                <a:lumOff val="-2156"/>
                <a:alphaOff val="0"/>
                <a:lumMod val="110000"/>
                <a:satMod val="105000"/>
                <a:tint val="67000"/>
              </a:schemeClr>
            </a:gs>
            <a:gs pos="50000">
              <a:schemeClr val="accent4">
                <a:hueOff val="-8271860"/>
                <a:satOff val="46445"/>
                <a:lumOff val="-2156"/>
                <a:alphaOff val="0"/>
                <a:lumMod val="105000"/>
                <a:satMod val="103000"/>
                <a:tint val="73000"/>
              </a:schemeClr>
            </a:gs>
            <a:gs pos="100000">
              <a:schemeClr val="accent4">
                <a:hueOff val="-8271860"/>
                <a:satOff val="46445"/>
                <a:lumOff val="-215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1195" tIns="68580" rIns="128016"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t>Se requiere obediencia </a:t>
          </a:r>
          <a:r>
            <a:rPr lang="es-ES" sz="1400" b="1" kern="1200" dirty="0"/>
            <a:t>(</a:t>
          </a:r>
          <a:r>
            <a:rPr lang="es-ES" sz="1400" b="1" kern="1200" dirty="0" err="1"/>
            <a:t>Gn</a:t>
          </a:r>
          <a:r>
            <a:rPr lang="es-ES" sz="1400" b="1" kern="1200" dirty="0"/>
            <a:t>. 17:9-10; </a:t>
          </a:r>
          <a:r>
            <a:rPr lang="es-ES" sz="1400" b="1" kern="1200" dirty="0" err="1"/>
            <a:t>Éx</a:t>
          </a:r>
          <a:r>
            <a:rPr lang="es-ES" sz="1400" b="1" kern="1200" dirty="0"/>
            <a:t>. 19:7-8)</a:t>
          </a:r>
          <a:endParaRPr lang="es-ES" sz="1800" b="1" kern="1200" dirty="0"/>
        </a:p>
      </dsp:txBody>
      <dsp:txXfrm rot="10800000">
        <a:off x="113988" y="857315"/>
        <a:ext cx="6314060" cy="342867"/>
      </dsp:txXfrm>
    </dsp:sp>
    <dsp:sp modelId="{037FC8F5-CFC4-4846-B519-03FBFC3843AD}">
      <dsp:nvSpPr>
        <dsp:cNvPr id="0" name=""/>
        <dsp:cNvSpPr/>
      </dsp:nvSpPr>
      <dsp:spPr>
        <a:xfrm>
          <a:off x="26043" y="857315"/>
          <a:ext cx="342867" cy="342867"/>
        </a:xfrm>
        <a:prstGeom prst="ellipse">
          <a:avLst/>
        </a:prstGeom>
        <a:solidFill>
          <a:srgbClr val="D24100"/>
        </a:solidFill>
        <a:ln w="635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artDeco"/>
        </a:sp3d>
      </dsp:spPr>
      <dsp:style>
        <a:lnRef idx="1">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8A40FE5D-4984-45D6-B94D-03FE588B4221}" type="datetimeFigureOut">
              <a:rPr lang="es-ES" smtClean="0"/>
              <a:t>03/04/2021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ABD9AA2-B7B6-4A2F-903B-3440B727D0B0}" type="slidenum">
              <a:rPr lang="es-ES" smtClean="0"/>
              <a:t>‹nº›</a:t>
            </a:fld>
            <a:endParaRPr lang="es-ES"/>
          </a:p>
        </p:txBody>
      </p:sp>
    </p:spTree>
    <p:extLst>
      <p:ext uri="{BB962C8B-B14F-4D97-AF65-F5344CB8AC3E}">
        <p14:creationId xmlns:p14="http://schemas.microsoft.com/office/powerpoint/2010/main" val="626819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A40FE5D-4984-45D6-B94D-03FE588B4221}" type="datetimeFigureOut">
              <a:rPr lang="es-ES" smtClean="0"/>
              <a:t>03/04/2021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ABD9AA2-B7B6-4A2F-903B-3440B727D0B0}" type="slidenum">
              <a:rPr lang="es-ES" smtClean="0"/>
              <a:t>‹nº›</a:t>
            </a:fld>
            <a:endParaRPr lang="es-ES"/>
          </a:p>
        </p:txBody>
      </p:sp>
    </p:spTree>
    <p:extLst>
      <p:ext uri="{BB962C8B-B14F-4D97-AF65-F5344CB8AC3E}">
        <p14:creationId xmlns:p14="http://schemas.microsoft.com/office/powerpoint/2010/main" val="3061167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A40FE5D-4984-45D6-B94D-03FE588B4221}" type="datetimeFigureOut">
              <a:rPr lang="es-ES" smtClean="0"/>
              <a:t>03/04/2021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ABD9AA2-B7B6-4A2F-903B-3440B727D0B0}" type="slidenum">
              <a:rPr lang="es-ES" smtClean="0"/>
              <a:t>‹nº›</a:t>
            </a:fld>
            <a:endParaRPr lang="es-ES"/>
          </a:p>
        </p:txBody>
      </p:sp>
    </p:spTree>
    <p:extLst>
      <p:ext uri="{BB962C8B-B14F-4D97-AF65-F5344CB8AC3E}">
        <p14:creationId xmlns:p14="http://schemas.microsoft.com/office/powerpoint/2010/main" val="152144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A40FE5D-4984-45D6-B94D-03FE588B4221}" type="datetimeFigureOut">
              <a:rPr lang="es-ES" smtClean="0"/>
              <a:t>03/04/2021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ABD9AA2-B7B6-4A2F-903B-3440B727D0B0}" type="slidenum">
              <a:rPr lang="es-ES" smtClean="0"/>
              <a:t>‹nº›</a:t>
            </a:fld>
            <a:endParaRPr lang="es-ES"/>
          </a:p>
        </p:txBody>
      </p:sp>
    </p:spTree>
    <p:extLst>
      <p:ext uri="{BB962C8B-B14F-4D97-AF65-F5344CB8AC3E}">
        <p14:creationId xmlns:p14="http://schemas.microsoft.com/office/powerpoint/2010/main" val="1246091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1878806"/>
            <a:ext cx="3887391"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A40FE5D-4984-45D6-B94D-03FE588B4221}" type="datetimeFigureOut">
              <a:rPr lang="es-ES" smtClean="0"/>
              <a:t>03/04/2021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1ABD9AA2-B7B6-4A2F-903B-3440B727D0B0}" type="slidenum">
              <a:rPr lang="es-ES" smtClean="0"/>
              <a:t>‹nº›</a:t>
            </a:fld>
            <a:endParaRPr lang="es-ES"/>
          </a:p>
        </p:txBody>
      </p:sp>
    </p:spTree>
    <p:extLst>
      <p:ext uri="{BB962C8B-B14F-4D97-AF65-F5344CB8AC3E}">
        <p14:creationId xmlns:p14="http://schemas.microsoft.com/office/powerpoint/2010/main" val="3568995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A40FE5D-4984-45D6-B94D-03FE588B4221}" type="datetimeFigureOut">
              <a:rPr lang="es-ES" smtClean="0"/>
              <a:t>03/04/2021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1ABD9AA2-B7B6-4A2F-903B-3440B727D0B0}" type="slidenum">
              <a:rPr lang="es-ES" smtClean="0"/>
              <a:t>‹nº›</a:t>
            </a:fld>
            <a:endParaRPr lang="es-ES"/>
          </a:p>
        </p:txBody>
      </p:sp>
    </p:spTree>
    <p:extLst>
      <p:ext uri="{BB962C8B-B14F-4D97-AF65-F5344CB8AC3E}">
        <p14:creationId xmlns:p14="http://schemas.microsoft.com/office/powerpoint/2010/main" val="176463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40FE5D-4984-45D6-B94D-03FE588B4221}" type="datetimeFigureOut">
              <a:rPr lang="es-ES" smtClean="0"/>
              <a:t>03/04/2021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1ABD9AA2-B7B6-4A2F-903B-3440B727D0B0}" type="slidenum">
              <a:rPr lang="es-ES" smtClean="0"/>
              <a:t>‹nº›</a:t>
            </a:fld>
            <a:endParaRPr lang="es-ES"/>
          </a:p>
        </p:txBody>
      </p:sp>
    </p:spTree>
    <p:extLst>
      <p:ext uri="{BB962C8B-B14F-4D97-AF65-F5344CB8AC3E}">
        <p14:creationId xmlns:p14="http://schemas.microsoft.com/office/powerpoint/2010/main" val="630898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A40FE5D-4984-45D6-B94D-03FE588B4221}" type="datetimeFigureOut">
              <a:rPr lang="es-ES" smtClean="0"/>
              <a:t>03/04/2021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ABD9AA2-B7B6-4A2F-903B-3440B727D0B0}" type="slidenum">
              <a:rPr lang="es-ES" smtClean="0"/>
              <a:t>‹nº›</a:t>
            </a:fld>
            <a:endParaRPr lang="es-ES"/>
          </a:p>
        </p:txBody>
      </p:sp>
    </p:spTree>
    <p:extLst>
      <p:ext uri="{BB962C8B-B14F-4D97-AF65-F5344CB8AC3E}">
        <p14:creationId xmlns:p14="http://schemas.microsoft.com/office/powerpoint/2010/main" val="3681466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A40FE5D-4984-45D6-B94D-03FE588B4221}" type="datetimeFigureOut">
              <a:rPr lang="es-ES" smtClean="0"/>
              <a:t>03/04/2021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ABD9AA2-B7B6-4A2F-903B-3440B727D0B0}" type="slidenum">
              <a:rPr lang="es-ES" smtClean="0"/>
              <a:t>‹nº›</a:t>
            </a:fld>
            <a:endParaRPr lang="es-ES"/>
          </a:p>
        </p:txBody>
      </p:sp>
    </p:spTree>
    <p:extLst>
      <p:ext uri="{BB962C8B-B14F-4D97-AF65-F5344CB8AC3E}">
        <p14:creationId xmlns:p14="http://schemas.microsoft.com/office/powerpoint/2010/main" val="2087409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A40FE5D-4984-45D6-B94D-03FE588B4221}" type="datetimeFigureOut">
              <a:rPr lang="es-ES" smtClean="0"/>
              <a:t>03/04/2021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ABD9AA2-B7B6-4A2F-903B-3440B727D0B0}" type="slidenum">
              <a:rPr lang="es-ES" smtClean="0"/>
              <a:t>‹nº›</a:t>
            </a:fld>
            <a:endParaRPr lang="es-ES"/>
          </a:p>
        </p:txBody>
      </p:sp>
    </p:spTree>
    <p:extLst>
      <p:ext uri="{BB962C8B-B14F-4D97-AF65-F5344CB8AC3E}">
        <p14:creationId xmlns:p14="http://schemas.microsoft.com/office/powerpoint/2010/main" val="1821517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A40FE5D-4984-45D6-B94D-03FE588B4221}" type="datetimeFigureOut">
              <a:rPr lang="es-ES" smtClean="0"/>
              <a:t>03/04/2021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ABD9AA2-B7B6-4A2F-903B-3440B727D0B0}" type="slidenum">
              <a:rPr lang="es-ES" smtClean="0"/>
              <a:t>‹nº›</a:t>
            </a:fld>
            <a:endParaRPr lang="es-ES"/>
          </a:p>
        </p:txBody>
      </p:sp>
    </p:spTree>
    <p:extLst>
      <p:ext uri="{BB962C8B-B14F-4D97-AF65-F5344CB8AC3E}">
        <p14:creationId xmlns:p14="http://schemas.microsoft.com/office/powerpoint/2010/main" val="3146198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8A40FE5D-4984-45D6-B94D-03FE588B4221}" type="datetimeFigureOut">
              <a:rPr lang="es-ES" smtClean="0"/>
              <a:t>03/04/2021</a:t>
            </a:fld>
            <a:endParaRPr lang="es-E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1ABD9AA2-B7B6-4A2F-903B-3440B727D0B0}" type="slidenum">
              <a:rPr lang="es-ES" smtClean="0"/>
              <a:t>‹nº›</a:t>
            </a:fld>
            <a:endParaRPr lang="es-ES"/>
          </a:p>
        </p:txBody>
      </p:sp>
    </p:spTree>
    <p:extLst>
      <p:ext uri="{BB962C8B-B14F-4D97-AF65-F5344CB8AC3E}">
        <p14:creationId xmlns:p14="http://schemas.microsoft.com/office/powerpoint/2010/main" val="41356247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5.jpeg"/><Relationship Id="rId4" Type="http://schemas.openxmlformats.org/officeDocument/2006/relationships/diagramLayout" Target="../diagrams/layout1.xml"/><Relationship Id="rId9" Type="http://schemas.openxmlformats.org/officeDocument/2006/relationships/image" Target="../media/image14.jpeg"/></Relationships>
</file>

<file path=ppt/slides/_rels/slide4.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10" Type="http://schemas.openxmlformats.org/officeDocument/2006/relationships/image" Target="../media/image24.jpeg"/><Relationship Id="rId4" Type="http://schemas.openxmlformats.org/officeDocument/2006/relationships/image" Target="../media/image18.jpeg"/><Relationship Id="rId9" Type="http://schemas.openxmlformats.org/officeDocument/2006/relationships/image" Target="../media/image23.jpeg"/></Relationships>
</file>

<file path=ppt/slides/_rels/slide5.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6.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2.jp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35.jpeg"/><Relationship Id="rId4" Type="http://schemas.openxmlformats.org/officeDocument/2006/relationships/diagramLayout" Target="../diagrams/layout2.xml"/><Relationship Id="rId9" Type="http://schemas.openxmlformats.org/officeDocument/2006/relationships/image" Target="../media/image34.jpeg"/></Relationships>
</file>

<file path=ppt/slides/_rels/slide7.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 Id="rId5" Type="http://schemas.openxmlformats.org/officeDocument/2006/relationships/image" Target="../media/image40.jpeg"/><Relationship Id="rId4" Type="http://schemas.openxmlformats.org/officeDocument/2006/relationships/image" Target="../media/image39.jpeg"/></Relationships>
</file>

<file path=ppt/slides/_rels/slide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3D31689A-2057-413C-B4C1-8EC9C53A82A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12"/>
          <a:stretch/>
        </p:blipFill>
        <p:spPr>
          <a:xfrm>
            <a:off x="241221" y="240383"/>
            <a:ext cx="2846070" cy="3188029"/>
          </a:xfrm>
          <a:prstGeom prst="rect">
            <a:avLst/>
          </a:prstGeom>
        </p:spPr>
      </p:pic>
      <p:pic>
        <p:nvPicPr>
          <p:cNvPr id="3" name="Imagen 2">
            <a:extLst>
              <a:ext uri="{FF2B5EF4-FFF2-40B4-BE49-F238E27FC236}">
                <a16:creationId xmlns:a16="http://schemas.microsoft.com/office/drawing/2014/main" id="{A1BA51F3-142F-4542-8DCF-2D00350FD54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148965" y="240382"/>
            <a:ext cx="2846070" cy="3188029"/>
          </a:xfrm>
          <a:prstGeom prst="rect">
            <a:avLst/>
          </a:prstGeom>
        </p:spPr>
      </p:pic>
      <p:pic>
        <p:nvPicPr>
          <p:cNvPr id="11" name="Imagen 10">
            <a:extLst>
              <a:ext uri="{FF2B5EF4-FFF2-40B4-BE49-F238E27FC236}">
                <a16:creationId xmlns:a16="http://schemas.microsoft.com/office/drawing/2014/main" id="{DD750181-CA2B-4438-AC83-43AF81D0826B}"/>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056356" y="240383"/>
            <a:ext cx="2846070" cy="3188029"/>
          </a:xfrm>
          <a:prstGeom prst="rect">
            <a:avLst/>
          </a:prstGeom>
        </p:spPr>
      </p:pic>
      <p:cxnSp>
        <p:nvCxnSpPr>
          <p:cNvPr id="16" name="Straight Connector 15">
            <a:extLst>
              <a:ext uri="{FF2B5EF4-FFF2-40B4-BE49-F238E27FC236}">
                <a16:creationId xmlns:a16="http://schemas.microsoft.com/office/drawing/2014/main" id="{60188E89-AF78-40F6-B787-E9BD9C6256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43000" y="4334029"/>
            <a:ext cx="6858000" cy="0"/>
          </a:xfrm>
          <a:prstGeom prst="line">
            <a:avLst/>
          </a:prstGeom>
          <a:ln w="19050">
            <a:solidFill>
              <a:srgbClr val="5A95D8"/>
            </a:solidFill>
          </a:ln>
        </p:spPr>
        <p:style>
          <a:lnRef idx="1">
            <a:schemeClr val="accent1"/>
          </a:lnRef>
          <a:fillRef idx="0">
            <a:schemeClr val="accent1"/>
          </a:fillRef>
          <a:effectRef idx="0">
            <a:schemeClr val="accent1"/>
          </a:effectRef>
          <a:fontRef idx="minor">
            <a:schemeClr val="tx1"/>
          </a:fontRef>
        </p:style>
      </p:cxnSp>
      <p:sp>
        <p:nvSpPr>
          <p:cNvPr id="13" name="CuadroTexto 12">
            <a:extLst>
              <a:ext uri="{FF2B5EF4-FFF2-40B4-BE49-F238E27FC236}">
                <a16:creationId xmlns:a16="http://schemas.microsoft.com/office/drawing/2014/main" id="{46D30EC0-3DF1-480F-AC48-46E75D479FA9}"/>
              </a:ext>
            </a:extLst>
          </p:cNvPr>
          <p:cNvSpPr txBox="1"/>
          <p:nvPr/>
        </p:nvSpPr>
        <p:spPr>
          <a:xfrm>
            <a:off x="0" y="3588530"/>
            <a:ext cx="9143999" cy="707886"/>
          </a:xfrm>
          <a:prstGeom prst="rect">
            <a:avLst/>
          </a:prstGeom>
          <a:noFill/>
        </p:spPr>
        <p:txBody>
          <a:bodyPr wrap="square" rtlCol="0">
            <a:spAutoFit/>
          </a:bodyPr>
          <a:lstStyle/>
          <a:p>
            <a:pPr algn="ctr"/>
            <a:r>
              <a:rPr lang="es-ES" sz="4000" dirty="0">
                <a:ln w="0"/>
                <a:solidFill>
                  <a:schemeClr val="accent1">
                    <a:lumMod val="75000"/>
                  </a:schemeClr>
                </a:solidFill>
                <a:effectLst>
                  <a:outerShdw blurRad="38100" dist="19050" dir="2700000" algn="tl" rotWithShape="0">
                    <a:schemeClr val="dk1">
                      <a:alpha val="40000"/>
                    </a:schemeClr>
                  </a:outerShdw>
                </a:effectLst>
              </a:rPr>
              <a:t>CONCEPTOS BÁSICOS DEL PACTO</a:t>
            </a:r>
          </a:p>
        </p:txBody>
      </p:sp>
      <p:sp>
        <p:nvSpPr>
          <p:cNvPr id="14" name="CuadroTexto 13">
            <a:extLst>
              <a:ext uri="{FF2B5EF4-FFF2-40B4-BE49-F238E27FC236}">
                <a16:creationId xmlns:a16="http://schemas.microsoft.com/office/drawing/2014/main" id="{26B5CB20-A70F-4665-BD33-5DBF8B3B9C63}"/>
              </a:ext>
            </a:extLst>
          </p:cNvPr>
          <p:cNvSpPr txBox="1"/>
          <p:nvPr/>
        </p:nvSpPr>
        <p:spPr>
          <a:xfrm>
            <a:off x="2939822" y="4618504"/>
            <a:ext cx="3264356" cy="338554"/>
          </a:xfrm>
          <a:prstGeom prst="rect">
            <a:avLst/>
          </a:prstGeom>
          <a:noFill/>
        </p:spPr>
        <p:txBody>
          <a:bodyPr wrap="none" rtlCol="0">
            <a:spAutoFit/>
          </a:bodyPr>
          <a:lstStyle/>
          <a:p>
            <a:pPr algn="ctr"/>
            <a:r>
              <a:rPr lang="es-ES" sz="1600" b="1" dirty="0"/>
              <a:t>Lección 2 para el 10 de abril de 2021</a:t>
            </a:r>
          </a:p>
        </p:txBody>
      </p:sp>
    </p:spTree>
    <p:extLst>
      <p:ext uri="{BB962C8B-B14F-4D97-AF65-F5344CB8AC3E}">
        <p14:creationId xmlns:p14="http://schemas.microsoft.com/office/powerpoint/2010/main" val="2665429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CC7815B7-A44E-4FAE-A9A8-2F22F90D6950}"/>
              </a:ext>
            </a:extLst>
          </p:cNvPr>
          <p:cNvSpPr txBox="1"/>
          <p:nvPr/>
        </p:nvSpPr>
        <p:spPr>
          <a:xfrm>
            <a:off x="6853473" y="2953513"/>
            <a:ext cx="2290527" cy="2092881"/>
          </a:xfrm>
          <a:prstGeom prst="rect">
            <a:avLst/>
          </a:prstGeom>
          <a:noFill/>
        </p:spPr>
        <p:txBody>
          <a:bodyPr wrap="square" rtlCol="0">
            <a:spAutoFit/>
          </a:bodyPr>
          <a:lstStyle/>
          <a:p>
            <a:pPr>
              <a:spcBef>
                <a:spcPts val="1200"/>
              </a:spcBef>
            </a:pPr>
            <a:r>
              <a:rPr lang="es-ES" b="1" dirty="0">
                <a:solidFill>
                  <a:srgbClr val="FF6565"/>
                </a:solidFill>
                <a:effectLst>
                  <a:glow rad="127000">
                    <a:srgbClr val="042970"/>
                  </a:glow>
                  <a:outerShdw blurRad="38100" dist="38100" dir="2700000" algn="tl">
                    <a:srgbClr val="000000">
                      <a:alpha val="43137"/>
                    </a:srgbClr>
                  </a:outerShdw>
                </a:effectLst>
              </a:rPr>
              <a:t>El pacto eterno.</a:t>
            </a:r>
          </a:p>
          <a:p>
            <a:pPr>
              <a:spcBef>
                <a:spcPts val="1200"/>
              </a:spcBef>
            </a:pPr>
            <a:r>
              <a:rPr lang="es-ES" b="1" dirty="0">
                <a:solidFill>
                  <a:srgbClr val="B9E000"/>
                </a:solidFill>
                <a:effectLst>
                  <a:glow rad="127000">
                    <a:srgbClr val="042970"/>
                  </a:glow>
                  <a:outerShdw blurRad="38100" dist="38100" dir="2700000" algn="tl">
                    <a:srgbClr val="000000">
                      <a:alpha val="43137"/>
                    </a:srgbClr>
                  </a:outerShdw>
                </a:effectLst>
              </a:rPr>
              <a:t>El pacto con Noé.</a:t>
            </a:r>
          </a:p>
          <a:p>
            <a:pPr>
              <a:spcBef>
                <a:spcPts val="1200"/>
              </a:spcBef>
            </a:pPr>
            <a:r>
              <a:rPr lang="es-ES" b="1" dirty="0">
                <a:solidFill>
                  <a:srgbClr val="00F200"/>
                </a:solidFill>
                <a:effectLst>
                  <a:glow rad="127000">
                    <a:srgbClr val="042970"/>
                  </a:glow>
                  <a:outerShdw blurRad="38100" dist="38100" dir="2700000" algn="tl">
                    <a:srgbClr val="000000">
                      <a:alpha val="43137"/>
                    </a:srgbClr>
                  </a:outerShdw>
                </a:effectLst>
              </a:rPr>
              <a:t>El pacto con Abram.</a:t>
            </a:r>
          </a:p>
          <a:p>
            <a:pPr>
              <a:spcBef>
                <a:spcPts val="1200"/>
              </a:spcBef>
            </a:pPr>
            <a:r>
              <a:rPr lang="es-ES" b="1" dirty="0">
                <a:solidFill>
                  <a:srgbClr val="FFA12F"/>
                </a:solidFill>
                <a:effectLst>
                  <a:glow rad="127000">
                    <a:srgbClr val="042970"/>
                  </a:glow>
                  <a:outerShdw blurRad="38100" dist="38100" dir="2700000" algn="tl">
                    <a:srgbClr val="000000">
                      <a:alpha val="43137"/>
                    </a:srgbClr>
                  </a:outerShdw>
                </a:effectLst>
              </a:rPr>
              <a:t>El pacto con Moisés.</a:t>
            </a:r>
          </a:p>
          <a:p>
            <a:pPr>
              <a:spcBef>
                <a:spcPts val="1200"/>
              </a:spcBef>
            </a:pPr>
            <a:r>
              <a:rPr lang="es-ES" b="1" dirty="0">
                <a:solidFill>
                  <a:srgbClr val="FCE200"/>
                </a:solidFill>
                <a:effectLst>
                  <a:glow rad="127000">
                    <a:srgbClr val="042970"/>
                  </a:glow>
                  <a:outerShdw blurRad="38100" dist="38100" dir="2700000" algn="tl">
                    <a:srgbClr val="000000">
                      <a:alpha val="43137"/>
                    </a:srgbClr>
                  </a:outerShdw>
                </a:effectLst>
              </a:rPr>
              <a:t>El nuevo pacto.</a:t>
            </a:r>
          </a:p>
        </p:txBody>
      </p:sp>
      <p:sp>
        <p:nvSpPr>
          <p:cNvPr id="3" name="CuadroTexto 2">
            <a:extLst>
              <a:ext uri="{FF2B5EF4-FFF2-40B4-BE49-F238E27FC236}">
                <a16:creationId xmlns:a16="http://schemas.microsoft.com/office/drawing/2014/main" id="{5ADD99E1-0FEA-4A42-BBDF-D8EF3CEBFCC4}"/>
              </a:ext>
            </a:extLst>
          </p:cNvPr>
          <p:cNvSpPr txBox="1"/>
          <p:nvPr/>
        </p:nvSpPr>
        <p:spPr>
          <a:xfrm>
            <a:off x="157513" y="133414"/>
            <a:ext cx="5570290" cy="2385268"/>
          </a:xfrm>
          <a:prstGeom prst="rect">
            <a:avLst/>
          </a:prstGeom>
          <a:noFill/>
        </p:spPr>
        <p:txBody>
          <a:bodyPr wrap="square" rtlCol="0">
            <a:spAutoFit/>
          </a:bodyPr>
          <a:lstStyle/>
          <a:p>
            <a:pPr>
              <a:spcBef>
                <a:spcPts val="600"/>
              </a:spcBef>
            </a:pPr>
            <a:r>
              <a:rPr lang="es-ES" b="1" dirty="0"/>
              <a:t>Tras el pecado, Dios presentó ante Adán y Eva los rudimentos del plan de salvación. A lo largo de la historia, ha ido desvelando diversas facetas de este plan.</a:t>
            </a:r>
          </a:p>
          <a:p>
            <a:pPr>
              <a:spcBef>
                <a:spcPts val="600"/>
              </a:spcBef>
            </a:pPr>
            <a:r>
              <a:rPr lang="es-ES" b="1" dirty="0"/>
              <a:t>Dios nos presenta la salvación como un pacto eterno entre Él y la humanidad. Este pacto ha sido manifestado en diversas épocas y en diversos momentos bajo aspectos diferentes, hasta desembocar en lo que conocemos como el “nuevo pacto”.</a:t>
            </a:r>
          </a:p>
        </p:txBody>
      </p:sp>
      <p:pic>
        <p:nvPicPr>
          <p:cNvPr id="7" name="Imagen 6">
            <a:extLst>
              <a:ext uri="{FF2B5EF4-FFF2-40B4-BE49-F238E27FC236}">
                <a16:creationId xmlns:a16="http://schemas.microsoft.com/office/drawing/2014/main" id="{C5C65F45-6B54-41EC-A5B3-3039EA82EF0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86" y="2887623"/>
            <a:ext cx="6402360" cy="2241192"/>
          </a:xfrm>
          <a:prstGeom prst="rect">
            <a:avLst/>
          </a:prstGeom>
          <a:ln>
            <a:noFill/>
          </a:ln>
          <a:effectLst>
            <a:softEdge rad="112500"/>
          </a:effectLst>
        </p:spPr>
      </p:pic>
      <p:pic>
        <p:nvPicPr>
          <p:cNvPr id="13" name="Imagen 12">
            <a:extLst>
              <a:ext uri="{FF2B5EF4-FFF2-40B4-BE49-F238E27FC236}">
                <a16:creationId xmlns:a16="http://schemas.microsoft.com/office/drawing/2014/main" id="{E42005BC-E2F2-44E6-AFCF-C418197A53A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939942" y="251633"/>
            <a:ext cx="2928325" cy="2265704"/>
          </a:xfrm>
          <a:prstGeom prst="rect">
            <a:avLst/>
          </a:prstGeom>
          <a:solidFill>
            <a:srgbClr val="FFFFFF">
              <a:shade val="85000"/>
            </a:srgbClr>
          </a:solidFill>
          <a:ln w="5715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9" name="Imagen 38">
            <a:extLst>
              <a:ext uri="{FF2B5EF4-FFF2-40B4-BE49-F238E27FC236}">
                <a16:creationId xmlns:a16="http://schemas.microsoft.com/office/drawing/2014/main" id="{C284BF60-22FF-41A3-B4F4-C62AE9395E6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567269" y="3015106"/>
            <a:ext cx="270507" cy="256945"/>
          </a:xfrm>
          <a:prstGeom prst="rect">
            <a:avLst/>
          </a:prstGeom>
          <a:effectLst>
            <a:outerShdw blurRad="50800" dist="38100" dir="8100000" algn="tr" rotWithShape="0">
              <a:prstClr val="black">
                <a:alpha val="40000"/>
              </a:prstClr>
            </a:outerShdw>
          </a:effectLst>
        </p:spPr>
      </p:pic>
      <p:pic>
        <p:nvPicPr>
          <p:cNvPr id="40" name="Imagen 39">
            <a:extLst>
              <a:ext uri="{FF2B5EF4-FFF2-40B4-BE49-F238E27FC236}">
                <a16:creationId xmlns:a16="http://schemas.microsoft.com/office/drawing/2014/main" id="{9E60C17E-CDF9-4DC1-9929-94E67502D4C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567269" y="4290244"/>
            <a:ext cx="270654" cy="256945"/>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13DECC60-CB89-4107-B8E3-79FD0A36D5DF}"/>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567269" y="4715291"/>
            <a:ext cx="270507" cy="256945"/>
          </a:xfrm>
          <a:prstGeom prst="rect">
            <a:avLst/>
          </a:prstGeom>
          <a:effectLst>
            <a:outerShdw blurRad="50800" dist="38100" dir="8100000" algn="tr" rotWithShape="0">
              <a:prstClr val="black">
                <a:alpha val="40000"/>
              </a:prstClr>
            </a:outerShdw>
          </a:effectLst>
        </p:spPr>
      </p:pic>
      <p:pic>
        <p:nvPicPr>
          <p:cNvPr id="42" name="Imagen 41">
            <a:extLst>
              <a:ext uri="{FF2B5EF4-FFF2-40B4-BE49-F238E27FC236}">
                <a16:creationId xmlns:a16="http://schemas.microsoft.com/office/drawing/2014/main" id="{81C2CB81-BD80-402E-A777-35AFD47985B6}"/>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567269" y="3440152"/>
            <a:ext cx="270351" cy="256945"/>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92FB5E6D-D4BE-44D3-A3E1-67CD5E6D6A08}"/>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567269" y="3865198"/>
            <a:ext cx="270500" cy="256945"/>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570508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left)">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left)">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1" fill="hold" nodeType="click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additive="base">
                                        <p:cTn id="28" dur="500" fill="hold"/>
                                        <p:tgtEl>
                                          <p:spTgt spid="39"/>
                                        </p:tgtEl>
                                        <p:attrNameLst>
                                          <p:attrName>ppt_x</p:attrName>
                                        </p:attrNameLst>
                                      </p:cBhvr>
                                      <p:tavLst>
                                        <p:tav tm="0">
                                          <p:val>
                                            <p:strVal val="#ppt_x"/>
                                          </p:val>
                                        </p:tav>
                                        <p:tav tm="100000">
                                          <p:val>
                                            <p:strVal val="#ppt_x"/>
                                          </p:val>
                                        </p:tav>
                                      </p:tavLst>
                                    </p:anim>
                                    <p:anim calcmode="lin" valueType="num">
                                      <p:cBhvr additive="base">
                                        <p:cTn id="29" dur="500" fill="hold"/>
                                        <p:tgtEl>
                                          <p:spTgt spid="39"/>
                                        </p:tgtEl>
                                        <p:attrNameLst>
                                          <p:attrName>ppt_y</p:attrName>
                                        </p:attrNameLst>
                                      </p:cBhvr>
                                      <p:tavLst>
                                        <p:tav tm="0">
                                          <p:val>
                                            <p:strVal val="0-#ppt_h/2"/>
                                          </p:val>
                                        </p:tav>
                                        <p:tav tm="100000">
                                          <p:val>
                                            <p:strVal val="#ppt_y"/>
                                          </p:val>
                                        </p:tav>
                                      </p:tavLst>
                                    </p:anim>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2">
                                            <p:txEl>
                                              <p:pRg st="0" end="0"/>
                                            </p:txEl>
                                          </p:spTgt>
                                        </p:tgtEl>
                                        <p:attrNameLst>
                                          <p:attrName>style.visibility</p:attrName>
                                        </p:attrNameLst>
                                      </p:cBhvr>
                                      <p:to>
                                        <p:strVal val="visible"/>
                                      </p:to>
                                    </p:set>
                                    <p:animEffect transition="in" filter="wipe(left)">
                                      <p:cBhvr>
                                        <p:cTn id="33" dur="500"/>
                                        <p:tgtEl>
                                          <p:spTgt spid="2">
                                            <p:txEl>
                                              <p:pRg st="0" end="0"/>
                                            </p:txEl>
                                          </p:spTgt>
                                        </p:tgtEl>
                                      </p:cBhvr>
                                    </p:animEffect>
                                  </p:childTnLst>
                                </p:cTn>
                              </p:par>
                            </p:childTnLst>
                          </p:cTn>
                        </p:par>
                        <p:par>
                          <p:cTn id="34" fill="hold">
                            <p:stCondLst>
                              <p:cond delay="1000"/>
                            </p:stCondLst>
                            <p:childTnLst>
                              <p:par>
                                <p:cTn id="35" presetID="2" presetClass="entr" presetSubtype="1"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500" fill="hold"/>
                                        <p:tgtEl>
                                          <p:spTgt spid="42"/>
                                        </p:tgtEl>
                                        <p:attrNameLst>
                                          <p:attrName>ppt_x</p:attrName>
                                        </p:attrNameLst>
                                      </p:cBhvr>
                                      <p:tavLst>
                                        <p:tav tm="0">
                                          <p:val>
                                            <p:strVal val="#ppt_x"/>
                                          </p:val>
                                        </p:tav>
                                        <p:tav tm="100000">
                                          <p:val>
                                            <p:strVal val="#ppt_x"/>
                                          </p:val>
                                        </p:tav>
                                      </p:tavLst>
                                    </p:anim>
                                    <p:anim calcmode="lin" valueType="num">
                                      <p:cBhvr additive="base">
                                        <p:cTn id="38" dur="500" fill="hold"/>
                                        <p:tgtEl>
                                          <p:spTgt spid="42"/>
                                        </p:tgtEl>
                                        <p:attrNameLst>
                                          <p:attrName>ppt_y</p:attrName>
                                        </p:attrNameLst>
                                      </p:cBhvr>
                                      <p:tavLst>
                                        <p:tav tm="0">
                                          <p:val>
                                            <p:strVal val="0-#ppt_h/2"/>
                                          </p:val>
                                        </p:tav>
                                        <p:tav tm="100000">
                                          <p:val>
                                            <p:strVal val="#ppt_y"/>
                                          </p:val>
                                        </p:tav>
                                      </p:tavLst>
                                    </p:anim>
                                  </p:childTnLst>
                                </p:cTn>
                              </p:par>
                            </p:childTnLst>
                          </p:cTn>
                        </p:par>
                        <p:par>
                          <p:cTn id="39" fill="hold">
                            <p:stCondLst>
                              <p:cond delay="1500"/>
                            </p:stCondLst>
                            <p:childTnLst>
                              <p:par>
                                <p:cTn id="40" presetID="22" presetClass="entr" presetSubtype="8" fill="hold" grpId="0" nodeType="afterEffect">
                                  <p:stCondLst>
                                    <p:cond delay="0"/>
                                  </p:stCondLst>
                                  <p:childTnLst>
                                    <p:set>
                                      <p:cBhvr>
                                        <p:cTn id="41" dur="1" fill="hold">
                                          <p:stCondLst>
                                            <p:cond delay="0"/>
                                          </p:stCondLst>
                                        </p:cTn>
                                        <p:tgtEl>
                                          <p:spTgt spid="2">
                                            <p:txEl>
                                              <p:pRg st="1" end="1"/>
                                            </p:txEl>
                                          </p:spTgt>
                                        </p:tgtEl>
                                        <p:attrNameLst>
                                          <p:attrName>style.visibility</p:attrName>
                                        </p:attrNameLst>
                                      </p:cBhvr>
                                      <p:to>
                                        <p:strVal val="visible"/>
                                      </p:to>
                                    </p:set>
                                    <p:animEffect transition="in" filter="wipe(left)">
                                      <p:cBhvr>
                                        <p:cTn id="42" dur="500"/>
                                        <p:tgtEl>
                                          <p:spTgt spid="2">
                                            <p:txEl>
                                              <p:pRg st="1" end="1"/>
                                            </p:txEl>
                                          </p:spTgt>
                                        </p:tgtEl>
                                      </p:cBhvr>
                                    </p:animEffect>
                                  </p:childTnLst>
                                </p:cTn>
                              </p:par>
                            </p:childTnLst>
                          </p:cTn>
                        </p:par>
                        <p:par>
                          <p:cTn id="43" fill="hold">
                            <p:stCondLst>
                              <p:cond delay="2000"/>
                            </p:stCondLst>
                            <p:childTnLst>
                              <p:par>
                                <p:cTn id="44" presetID="2" presetClass="entr" presetSubtype="1" fill="hold" nodeType="afterEffect">
                                  <p:stCondLst>
                                    <p:cond delay="0"/>
                                  </p:stCondLst>
                                  <p:childTnLst>
                                    <p:set>
                                      <p:cBhvr>
                                        <p:cTn id="45" dur="1" fill="hold">
                                          <p:stCondLst>
                                            <p:cond delay="0"/>
                                          </p:stCondLst>
                                        </p:cTn>
                                        <p:tgtEl>
                                          <p:spTgt spid="43"/>
                                        </p:tgtEl>
                                        <p:attrNameLst>
                                          <p:attrName>style.visibility</p:attrName>
                                        </p:attrNameLst>
                                      </p:cBhvr>
                                      <p:to>
                                        <p:strVal val="visible"/>
                                      </p:to>
                                    </p:set>
                                    <p:anim calcmode="lin" valueType="num">
                                      <p:cBhvr additive="base">
                                        <p:cTn id="46" dur="500" fill="hold"/>
                                        <p:tgtEl>
                                          <p:spTgt spid="43"/>
                                        </p:tgtEl>
                                        <p:attrNameLst>
                                          <p:attrName>ppt_x</p:attrName>
                                        </p:attrNameLst>
                                      </p:cBhvr>
                                      <p:tavLst>
                                        <p:tav tm="0">
                                          <p:val>
                                            <p:strVal val="#ppt_x"/>
                                          </p:val>
                                        </p:tav>
                                        <p:tav tm="100000">
                                          <p:val>
                                            <p:strVal val="#ppt_x"/>
                                          </p:val>
                                        </p:tav>
                                      </p:tavLst>
                                    </p:anim>
                                    <p:anim calcmode="lin" valueType="num">
                                      <p:cBhvr additive="base">
                                        <p:cTn id="47" dur="500" fill="hold"/>
                                        <p:tgtEl>
                                          <p:spTgt spid="43"/>
                                        </p:tgtEl>
                                        <p:attrNameLst>
                                          <p:attrName>ppt_y</p:attrName>
                                        </p:attrNameLst>
                                      </p:cBhvr>
                                      <p:tavLst>
                                        <p:tav tm="0">
                                          <p:val>
                                            <p:strVal val="0-#ppt_h/2"/>
                                          </p:val>
                                        </p:tav>
                                        <p:tav tm="100000">
                                          <p:val>
                                            <p:strVal val="#ppt_y"/>
                                          </p:val>
                                        </p:tav>
                                      </p:tavLst>
                                    </p:anim>
                                  </p:childTnLst>
                                </p:cTn>
                              </p:par>
                            </p:childTnLst>
                          </p:cTn>
                        </p:par>
                        <p:par>
                          <p:cTn id="48" fill="hold">
                            <p:stCondLst>
                              <p:cond delay="2500"/>
                            </p:stCondLst>
                            <p:childTnLst>
                              <p:par>
                                <p:cTn id="49" presetID="22" presetClass="entr" presetSubtype="8" fill="hold" grpId="0" nodeType="afterEffect">
                                  <p:stCondLst>
                                    <p:cond delay="0"/>
                                  </p:stCondLst>
                                  <p:childTnLst>
                                    <p:set>
                                      <p:cBhvr>
                                        <p:cTn id="50" dur="1" fill="hold">
                                          <p:stCondLst>
                                            <p:cond delay="0"/>
                                          </p:stCondLst>
                                        </p:cTn>
                                        <p:tgtEl>
                                          <p:spTgt spid="2">
                                            <p:txEl>
                                              <p:pRg st="2" end="2"/>
                                            </p:txEl>
                                          </p:spTgt>
                                        </p:tgtEl>
                                        <p:attrNameLst>
                                          <p:attrName>style.visibility</p:attrName>
                                        </p:attrNameLst>
                                      </p:cBhvr>
                                      <p:to>
                                        <p:strVal val="visible"/>
                                      </p:to>
                                    </p:set>
                                    <p:animEffect transition="in" filter="wipe(left)">
                                      <p:cBhvr>
                                        <p:cTn id="51" dur="500"/>
                                        <p:tgtEl>
                                          <p:spTgt spid="2">
                                            <p:txEl>
                                              <p:pRg st="2" end="2"/>
                                            </p:txEl>
                                          </p:spTgt>
                                        </p:tgtEl>
                                      </p:cBhvr>
                                    </p:animEffect>
                                  </p:childTnLst>
                                </p:cTn>
                              </p:par>
                            </p:childTnLst>
                          </p:cTn>
                        </p:par>
                        <p:par>
                          <p:cTn id="52" fill="hold">
                            <p:stCondLst>
                              <p:cond delay="3000"/>
                            </p:stCondLst>
                            <p:childTnLst>
                              <p:par>
                                <p:cTn id="53" presetID="2" presetClass="entr" presetSubtype="1" fill="hold" nodeType="afterEffect">
                                  <p:stCondLst>
                                    <p:cond delay="0"/>
                                  </p:stCondLst>
                                  <p:childTnLst>
                                    <p:set>
                                      <p:cBhvr>
                                        <p:cTn id="54" dur="1" fill="hold">
                                          <p:stCondLst>
                                            <p:cond delay="0"/>
                                          </p:stCondLst>
                                        </p:cTn>
                                        <p:tgtEl>
                                          <p:spTgt spid="40"/>
                                        </p:tgtEl>
                                        <p:attrNameLst>
                                          <p:attrName>style.visibility</p:attrName>
                                        </p:attrNameLst>
                                      </p:cBhvr>
                                      <p:to>
                                        <p:strVal val="visible"/>
                                      </p:to>
                                    </p:set>
                                    <p:anim calcmode="lin" valueType="num">
                                      <p:cBhvr additive="base">
                                        <p:cTn id="55" dur="500" fill="hold"/>
                                        <p:tgtEl>
                                          <p:spTgt spid="40"/>
                                        </p:tgtEl>
                                        <p:attrNameLst>
                                          <p:attrName>ppt_x</p:attrName>
                                        </p:attrNameLst>
                                      </p:cBhvr>
                                      <p:tavLst>
                                        <p:tav tm="0">
                                          <p:val>
                                            <p:strVal val="#ppt_x"/>
                                          </p:val>
                                        </p:tav>
                                        <p:tav tm="100000">
                                          <p:val>
                                            <p:strVal val="#ppt_x"/>
                                          </p:val>
                                        </p:tav>
                                      </p:tavLst>
                                    </p:anim>
                                    <p:anim calcmode="lin" valueType="num">
                                      <p:cBhvr additive="base">
                                        <p:cTn id="56" dur="500" fill="hold"/>
                                        <p:tgtEl>
                                          <p:spTgt spid="40"/>
                                        </p:tgtEl>
                                        <p:attrNameLst>
                                          <p:attrName>ppt_y</p:attrName>
                                        </p:attrNameLst>
                                      </p:cBhvr>
                                      <p:tavLst>
                                        <p:tav tm="0">
                                          <p:val>
                                            <p:strVal val="0-#ppt_h/2"/>
                                          </p:val>
                                        </p:tav>
                                        <p:tav tm="100000">
                                          <p:val>
                                            <p:strVal val="#ppt_y"/>
                                          </p:val>
                                        </p:tav>
                                      </p:tavLst>
                                    </p:anim>
                                  </p:childTnLst>
                                </p:cTn>
                              </p:par>
                            </p:childTnLst>
                          </p:cTn>
                        </p:par>
                        <p:par>
                          <p:cTn id="57" fill="hold">
                            <p:stCondLst>
                              <p:cond delay="3500"/>
                            </p:stCondLst>
                            <p:childTnLst>
                              <p:par>
                                <p:cTn id="58" presetID="22" presetClass="entr" presetSubtype="8" fill="hold" grpId="0" nodeType="afterEffect">
                                  <p:stCondLst>
                                    <p:cond delay="0"/>
                                  </p:stCondLst>
                                  <p:childTnLst>
                                    <p:set>
                                      <p:cBhvr>
                                        <p:cTn id="59" dur="1" fill="hold">
                                          <p:stCondLst>
                                            <p:cond delay="0"/>
                                          </p:stCondLst>
                                        </p:cTn>
                                        <p:tgtEl>
                                          <p:spTgt spid="2">
                                            <p:txEl>
                                              <p:pRg st="3" end="3"/>
                                            </p:txEl>
                                          </p:spTgt>
                                        </p:tgtEl>
                                        <p:attrNameLst>
                                          <p:attrName>style.visibility</p:attrName>
                                        </p:attrNameLst>
                                      </p:cBhvr>
                                      <p:to>
                                        <p:strVal val="visible"/>
                                      </p:to>
                                    </p:set>
                                    <p:animEffect transition="in" filter="wipe(left)">
                                      <p:cBhvr>
                                        <p:cTn id="60" dur="500"/>
                                        <p:tgtEl>
                                          <p:spTgt spid="2">
                                            <p:txEl>
                                              <p:pRg st="3" end="3"/>
                                            </p:txEl>
                                          </p:spTgt>
                                        </p:tgtEl>
                                      </p:cBhvr>
                                    </p:animEffect>
                                  </p:childTnLst>
                                </p:cTn>
                              </p:par>
                            </p:childTnLst>
                          </p:cTn>
                        </p:par>
                        <p:par>
                          <p:cTn id="61" fill="hold">
                            <p:stCondLst>
                              <p:cond delay="4000"/>
                            </p:stCondLst>
                            <p:childTnLst>
                              <p:par>
                                <p:cTn id="62" presetID="2" presetClass="entr" presetSubtype="1" fill="hold" nodeType="afterEffect">
                                  <p:stCondLst>
                                    <p:cond delay="0"/>
                                  </p:stCondLst>
                                  <p:childTnLst>
                                    <p:set>
                                      <p:cBhvr>
                                        <p:cTn id="63" dur="1" fill="hold">
                                          <p:stCondLst>
                                            <p:cond delay="0"/>
                                          </p:stCondLst>
                                        </p:cTn>
                                        <p:tgtEl>
                                          <p:spTgt spid="41"/>
                                        </p:tgtEl>
                                        <p:attrNameLst>
                                          <p:attrName>style.visibility</p:attrName>
                                        </p:attrNameLst>
                                      </p:cBhvr>
                                      <p:to>
                                        <p:strVal val="visible"/>
                                      </p:to>
                                    </p:set>
                                    <p:anim calcmode="lin" valueType="num">
                                      <p:cBhvr additive="base">
                                        <p:cTn id="64" dur="500" fill="hold"/>
                                        <p:tgtEl>
                                          <p:spTgt spid="41"/>
                                        </p:tgtEl>
                                        <p:attrNameLst>
                                          <p:attrName>ppt_x</p:attrName>
                                        </p:attrNameLst>
                                      </p:cBhvr>
                                      <p:tavLst>
                                        <p:tav tm="0">
                                          <p:val>
                                            <p:strVal val="#ppt_x"/>
                                          </p:val>
                                        </p:tav>
                                        <p:tav tm="100000">
                                          <p:val>
                                            <p:strVal val="#ppt_x"/>
                                          </p:val>
                                        </p:tav>
                                      </p:tavLst>
                                    </p:anim>
                                    <p:anim calcmode="lin" valueType="num">
                                      <p:cBhvr additive="base">
                                        <p:cTn id="65" dur="500" fill="hold"/>
                                        <p:tgtEl>
                                          <p:spTgt spid="41"/>
                                        </p:tgtEl>
                                        <p:attrNameLst>
                                          <p:attrName>ppt_y</p:attrName>
                                        </p:attrNameLst>
                                      </p:cBhvr>
                                      <p:tavLst>
                                        <p:tav tm="0">
                                          <p:val>
                                            <p:strVal val="0-#ppt_h/2"/>
                                          </p:val>
                                        </p:tav>
                                        <p:tav tm="100000">
                                          <p:val>
                                            <p:strVal val="#ppt_y"/>
                                          </p:val>
                                        </p:tav>
                                      </p:tavLst>
                                    </p:anim>
                                  </p:childTnLst>
                                </p:cTn>
                              </p:par>
                            </p:childTnLst>
                          </p:cTn>
                        </p:par>
                        <p:par>
                          <p:cTn id="66" fill="hold">
                            <p:stCondLst>
                              <p:cond delay="4500"/>
                            </p:stCondLst>
                            <p:childTnLst>
                              <p:par>
                                <p:cTn id="67" presetID="22" presetClass="entr" presetSubtype="8" fill="hold" grpId="0" nodeType="afterEffect">
                                  <p:stCondLst>
                                    <p:cond delay="0"/>
                                  </p:stCondLst>
                                  <p:childTnLst>
                                    <p:set>
                                      <p:cBhvr>
                                        <p:cTn id="68" dur="1" fill="hold">
                                          <p:stCondLst>
                                            <p:cond delay="0"/>
                                          </p:stCondLst>
                                        </p:cTn>
                                        <p:tgtEl>
                                          <p:spTgt spid="2">
                                            <p:txEl>
                                              <p:pRg st="4" end="4"/>
                                            </p:txEl>
                                          </p:spTgt>
                                        </p:tgtEl>
                                        <p:attrNameLst>
                                          <p:attrName>style.visibility</p:attrName>
                                        </p:attrNameLst>
                                      </p:cBhvr>
                                      <p:to>
                                        <p:strVal val="visible"/>
                                      </p:to>
                                    </p:set>
                                    <p:animEffect transition="in" filter="wipe(left)">
                                      <p:cBhvr>
                                        <p:cTn id="69"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duotone>
              <a:schemeClr val="accent3">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359B72B-2302-4060-996F-42CCEFA106E8}"/>
              </a:ext>
            </a:extLst>
          </p:cNvPr>
          <p:cNvSpPr txBox="1"/>
          <p:nvPr/>
        </p:nvSpPr>
        <p:spPr>
          <a:xfrm>
            <a:off x="0" y="-117042"/>
            <a:ext cx="9144000" cy="769441"/>
          </a:xfrm>
          <a:prstGeom prst="rect">
            <a:avLst/>
          </a:prstGeom>
          <a:noFill/>
        </p:spPr>
        <p:txBody>
          <a:bodyPr wrap="square">
            <a:spAutoFit/>
            <a:scene3d>
              <a:camera prst="orthographicFront"/>
              <a:lightRig rig="morning" dir="t">
                <a:rot lat="0" lon="0" rev="3600000"/>
              </a:lightRig>
            </a:scene3d>
            <a:sp3d extrusionH="57150" contourW="19050">
              <a:bevelT w="38100" h="38100" prst="angle"/>
              <a:contourClr>
                <a:schemeClr val="bg1"/>
              </a:contourClr>
            </a:sp3d>
          </a:bodyPr>
          <a:lstStyle/>
          <a:p>
            <a:pPr algn="ctr"/>
            <a:r>
              <a:rPr lang="es-ES" sz="4400" b="1" spc="600" dirty="0">
                <a:ln w="13462">
                  <a:noFill/>
                  <a:prstDash val="solid"/>
                </a:ln>
                <a:solidFill>
                  <a:srgbClr val="3E670D"/>
                </a:solidFill>
                <a:effectLst>
                  <a:outerShdw dist="38100" dir="2700000" algn="bl" rotWithShape="0">
                    <a:schemeClr val="accent5"/>
                  </a:outerShdw>
                </a:effectLst>
              </a:rPr>
              <a:t>EL PACTO ETERNO</a:t>
            </a:r>
          </a:p>
        </p:txBody>
      </p:sp>
      <p:sp>
        <p:nvSpPr>
          <p:cNvPr id="5" name="CuadroTexto 4">
            <a:extLst>
              <a:ext uri="{FF2B5EF4-FFF2-40B4-BE49-F238E27FC236}">
                <a16:creationId xmlns:a16="http://schemas.microsoft.com/office/drawing/2014/main" id="{F6EC9A5C-328A-4C8E-8056-82A7F6792EFB}"/>
              </a:ext>
            </a:extLst>
          </p:cNvPr>
          <p:cNvSpPr txBox="1"/>
          <p:nvPr/>
        </p:nvSpPr>
        <p:spPr>
          <a:xfrm>
            <a:off x="730864" y="507436"/>
            <a:ext cx="8340634" cy="584775"/>
          </a:xfrm>
          <a:prstGeom prst="rect">
            <a:avLst/>
          </a:prstGeom>
          <a:noFill/>
        </p:spPr>
        <p:txBody>
          <a:bodyPr wrap="square">
            <a:spAutoFit/>
            <a:scene3d>
              <a:camera prst="orthographicFront"/>
              <a:lightRig rig="threePt" dir="t"/>
            </a:scene3d>
            <a:sp3d extrusionH="57150">
              <a:bevelT w="69850" h="38100" prst="cross"/>
            </a:sp3d>
          </a:bodyPr>
          <a:lstStyle/>
          <a:p>
            <a:r>
              <a:rPr lang="es-ES" sz="1600" b="1" dirty="0">
                <a:solidFill>
                  <a:schemeClr val="accent5">
                    <a:lumMod val="75000"/>
                  </a:schemeClr>
                </a:solidFill>
                <a:latin typeface="Comic Sans MS" panose="030F0702030302020204" pitchFamily="66" charset="0"/>
              </a:rPr>
              <a:t>“Ahora, pues, si diereis oído a mi voz, y guardareis mi pacto, vosotros seréis mi especial tesoro sobre todos los pueblos; porque mía es toda la tierra” </a:t>
            </a:r>
            <a:r>
              <a:rPr lang="es-ES" sz="1400" b="1" dirty="0">
                <a:solidFill>
                  <a:schemeClr val="accent5">
                    <a:lumMod val="75000"/>
                  </a:schemeClr>
                </a:solidFill>
                <a:latin typeface="Comic Sans MS" panose="030F0702030302020204" pitchFamily="66" charset="0"/>
              </a:rPr>
              <a:t>(Éxodo 19:5)</a:t>
            </a:r>
          </a:p>
        </p:txBody>
      </p:sp>
      <p:sp>
        <p:nvSpPr>
          <p:cNvPr id="6" name="CuadroTexto 5">
            <a:extLst>
              <a:ext uri="{FF2B5EF4-FFF2-40B4-BE49-F238E27FC236}">
                <a16:creationId xmlns:a16="http://schemas.microsoft.com/office/drawing/2014/main" id="{93967D26-6118-4A8F-AD37-22C915A70B89}"/>
              </a:ext>
            </a:extLst>
          </p:cNvPr>
          <p:cNvSpPr txBox="1"/>
          <p:nvPr/>
        </p:nvSpPr>
        <p:spPr>
          <a:xfrm>
            <a:off x="1496427" y="1093382"/>
            <a:ext cx="5299394" cy="2385268"/>
          </a:xfrm>
          <a:prstGeom prst="rect">
            <a:avLst/>
          </a:prstGeom>
          <a:noFill/>
        </p:spPr>
        <p:txBody>
          <a:bodyPr wrap="square" rtlCol="0">
            <a:spAutoFit/>
          </a:bodyPr>
          <a:lstStyle/>
          <a:p>
            <a:pPr>
              <a:spcBef>
                <a:spcPts val="600"/>
              </a:spcBef>
            </a:pPr>
            <a:r>
              <a:rPr lang="es-ES" b="1" dirty="0"/>
              <a:t>Dios extiende a cada persona su invitación a entrar en una relación de pacto con Él. En cada época Dios ha adaptado el pacto al tiempo, al lugar y a las personas.</a:t>
            </a:r>
          </a:p>
          <a:p>
            <a:pPr>
              <a:spcBef>
                <a:spcPts val="600"/>
              </a:spcBef>
            </a:pPr>
            <a:r>
              <a:rPr lang="es-ES" b="1" dirty="0"/>
              <a:t>La palabra para pacto –</a:t>
            </a:r>
            <a:r>
              <a:rPr lang="es-ES" b="1" i="1" dirty="0" err="1"/>
              <a:t>berith</a:t>
            </a:r>
            <a:r>
              <a:rPr lang="es-ES" b="1" dirty="0"/>
              <a:t>, en hebreo; </a:t>
            </a:r>
            <a:r>
              <a:rPr lang="el-GR" b="1" i="1" dirty="0"/>
              <a:t>διαθήκη</a:t>
            </a:r>
            <a:r>
              <a:rPr lang="es-ES" b="1" dirty="0"/>
              <a:t>, en griego– puede traducirse también como “testamento” o “última voluntad”. Define una relación o un acuerdo entre dos personas. El pacto eterno tiene tres elementos básicos:</a:t>
            </a:r>
          </a:p>
        </p:txBody>
      </p:sp>
      <p:graphicFrame>
        <p:nvGraphicFramePr>
          <p:cNvPr id="2" name="Diagrama 1">
            <a:extLst>
              <a:ext uri="{FF2B5EF4-FFF2-40B4-BE49-F238E27FC236}">
                <a16:creationId xmlns:a16="http://schemas.microsoft.com/office/drawing/2014/main" id="{2984B69D-5223-4474-B8D6-0F26D60DCD86}"/>
              </a:ext>
            </a:extLst>
          </p:cNvPr>
          <p:cNvGraphicFramePr/>
          <p:nvPr>
            <p:extLst>
              <p:ext uri="{D42A27DB-BD31-4B8C-83A1-F6EECF244321}">
                <p14:modId xmlns:p14="http://schemas.microsoft.com/office/powerpoint/2010/main" val="3798397264"/>
              </p:ext>
            </p:extLst>
          </p:nvPr>
        </p:nvGraphicFramePr>
        <p:xfrm>
          <a:off x="76291" y="3450467"/>
          <a:ext cx="4495708" cy="16518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60E51DD3-CC68-4809-8770-D2186DB5E747}"/>
              </a:ext>
            </a:extLst>
          </p:cNvPr>
          <p:cNvSpPr txBox="1"/>
          <p:nvPr/>
        </p:nvSpPr>
        <p:spPr>
          <a:xfrm>
            <a:off x="6634887" y="3465097"/>
            <a:ext cx="2509113" cy="1477328"/>
          </a:xfrm>
          <a:prstGeom prst="rect">
            <a:avLst/>
          </a:prstGeom>
          <a:noFill/>
        </p:spPr>
        <p:txBody>
          <a:bodyPr wrap="square" rtlCol="0">
            <a:spAutoFit/>
          </a:bodyPr>
          <a:lstStyle/>
          <a:p>
            <a:pPr>
              <a:spcBef>
                <a:spcPts val="600"/>
              </a:spcBef>
            </a:pPr>
            <a:r>
              <a:rPr lang="es-ES" b="1" dirty="0"/>
              <a:t>En la antigüedad, se mostró el plan a través del sistema de sacrificios que apuntaba directamente a Cristo.</a:t>
            </a:r>
          </a:p>
        </p:txBody>
      </p:sp>
      <p:pic>
        <p:nvPicPr>
          <p:cNvPr id="4" name="Imagen 3">
            <a:extLst>
              <a:ext uri="{FF2B5EF4-FFF2-40B4-BE49-F238E27FC236}">
                <a16:creationId xmlns:a16="http://schemas.microsoft.com/office/drawing/2014/main" id="{4440FDF1-2072-4B8B-A7F1-6CB351AA6BB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4125" y="1206913"/>
            <a:ext cx="1432302" cy="214845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C1145385-36AF-4B29-860D-55705EA87B9E}"/>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6849962" y="1206913"/>
            <a:ext cx="2186024" cy="2148453"/>
          </a:xfrm>
          <a:prstGeom prst="rect">
            <a:avLst/>
          </a:prstGeom>
          <a:ln w="38100" cap="sq">
            <a:solidFill>
              <a:srgbClr val="3E670D"/>
            </a:solidFill>
            <a:prstDash val="solid"/>
            <a:miter lim="800000"/>
          </a:ln>
          <a:effectLst>
            <a:outerShdw blurRad="50800" dist="38100" dir="2700000" algn="tl" rotWithShape="0">
              <a:srgbClr val="000000">
                <a:alpha val="43000"/>
              </a:srgbClr>
            </a:outerShdw>
          </a:effectLst>
        </p:spPr>
      </p:pic>
      <p:pic>
        <p:nvPicPr>
          <p:cNvPr id="14" name="Imagen 13">
            <a:extLst>
              <a:ext uri="{FF2B5EF4-FFF2-40B4-BE49-F238E27FC236}">
                <a16:creationId xmlns:a16="http://schemas.microsoft.com/office/drawing/2014/main" id="{2545E298-D510-4C92-9C34-1C9A320EBE33}"/>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4659783" y="3421203"/>
            <a:ext cx="1887320" cy="1639518"/>
          </a:xfrm>
          <a:prstGeom prst="rect">
            <a:avLst/>
          </a:prstGeom>
          <a:ln w="38100" cap="sq">
            <a:solidFill>
              <a:schemeClr val="accent5">
                <a:lumMod val="75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65441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52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anim calcmode="lin" valueType="num">
                                      <p:cBhvr>
                                        <p:cTn id="19" dur="500" fill="hold"/>
                                        <p:tgtEl>
                                          <p:spTgt spid="5"/>
                                        </p:tgtEl>
                                        <p:attrNameLst>
                                          <p:attrName>ppt_x</p:attrName>
                                        </p:attrNameLst>
                                      </p:cBhvr>
                                      <p:tavLst>
                                        <p:tav tm="0">
                                          <p:val>
                                            <p:fltVal val="0.5"/>
                                          </p:val>
                                        </p:tav>
                                        <p:tav tm="100000">
                                          <p:val>
                                            <p:strVal val="#ppt_x"/>
                                          </p:val>
                                        </p:tav>
                                      </p:tavLst>
                                    </p:anim>
                                    <p:anim calcmode="lin" valueType="num">
                                      <p:cBhvr>
                                        <p:cTn id="20" dur="500" fill="hold"/>
                                        <p:tgtEl>
                                          <p:spTgt spid="5"/>
                                        </p:tgtEl>
                                        <p:attrNameLst>
                                          <p:attrName>ppt_y</p:attrName>
                                        </p:attrNameLst>
                                      </p:cBhvr>
                                      <p:tavLst>
                                        <p:tav tm="0">
                                          <p:val>
                                            <p:fltVal val="0.5"/>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7"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900" decel="100000" fill="hold"/>
                                        <p:tgtEl>
                                          <p:spTgt spid="4"/>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wipe(left)">
                                      <p:cBhvr>
                                        <p:cTn id="32" dur="500"/>
                                        <p:tgtEl>
                                          <p:spTgt spid="6">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strips(downLeft)">
                                      <p:cBhvr>
                                        <p:cTn id="37" dur="500"/>
                                        <p:tgtEl>
                                          <p:spTgt spid="12"/>
                                        </p:tgtEl>
                                      </p:cBhvr>
                                    </p:animEffect>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6">
                                            <p:txEl>
                                              <p:pRg st="1" end="1"/>
                                            </p:txEl>
                                          </p:spTgt>
                                        </p:tgtEl>
                                        <p:attrNameLst>
                                          <p:attrName>style.visibility</p:attrName>
                                        </p:attrNameLst>
                                      </p:cBhvr>
                                      <p:to>
                                        <p:strVal val="visible"/>
                                      </p:to>
                                    </p:set>
                                    <p:animEffect transition="in" filter="wipe(left)">
                                      <p:cBhvr>
                                        <p:cTn id="41" dur="500"/>
                                        <p:tgtEl>
                                          <p:spTgt spid="6">
                                            <p:txEl>
                                              <p:pRg st="1" end="1"/>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2">
                                            <p:graphicEl>
                                              <a:dgm id="{5D62DFC0-A559-4A05-A03E-33D0C86CB1D0}"/>
                                            </p:graphicEl>
                                          </p:spTgt>
                                        </p:tgtEl>
                                        <p:attrNameLst>
                                          <p:attrName>style.visibility</p:attrName>
                                        </p:attrNameLst>
                                      </p:cBhvr>
                                      <p:to>
                                        <p:strVal val="visible"/>
                                      </p:to>
                                    </p:set>
                                    <p:anim calcmode="lin" valueType="num">
                                      <p:cBhvr>
                                        <p:cTn id="46" dur="500" fill="hold"/>
                                        <p:tgtEl>
                                          <p:spTgt spid="2">
                                            <p:graphicEl>
                                              <a:dgm id="{5D62DFC0-A559-4A05-A03E-33D0C86CB1D0}"/>
                                            </p:graphicEl>
                                          </p:spTgt>
                                        </p:tgtEl>
                                        <p:attrNameLst>
                                          <p:attrName>ppt_w</p:attrName>
                                        </p:attrNameLst>
                                      </p:cBhvr>
                                      <p:tavLst>
                                        <p:tav tm="0">
                                          <p:val>
                                            <p:fltVal val="0"/>
                                          </p:val>
                                        </p:tav>
                                        <p:tav tm="100000">
                                          <p:val>
                                            <p:strVal val="#ppt_w"/>
                                          </p:val>
                                        </p:tav>
                                      </p:tavLst>
                                    </p:anim>
                                    <p:anim calcmode="lin" valueType="num">
                                      <p:cBhvr>
                                        <p:cTn id="47" dur="500" fill="hold"/>
                                        <p:tgtEl>
                                          <p:spTgt spid="2">
                                            <p:graphicEl>
                                              <a:dgm id="{5D62DFC0-A559-4A05-A03E-33D0C86CB1D0}"/>
                                            </p:graphicEl>
                                          </p:spTgt>
                                        </p:tgtEl>
                                        <p:attrNameLst>
                                          <p:attrName>ppt_h</p:attrName>
                                        </p:attrNameLst>
                                      </p:cBhvr>
                                      <p:tavLst>
                                        <p:tav tm="0">
                                          <p:val>
                                            <p:fltVal val="0"/>
                                          </p:val>
                                        </p:tav>
                                        <p:tav tm="100000">
                                          <p:val>
                                            <p:strVal val="#ppt_h"/>
                                          </p:val>
                                        </p:tav>
                                      </p:tavLst>
                                    </p:anim>
                                    <p:animEffect transition="in" filter="fade">
                                      <p:cBhvr>
                                        <p:cTn id="48" dur="500"/>
                                        <p:tgtEl>
                                          <p:spTgt spid="2">
                                            <p:graphicEl>
                                              <a:dgm id="{5D62DFC0-A559-4A05-A03E-33D0C86CB1D0}"/>
                                            </p:graphicEl>
                                          </p:spTgt>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2">
                                            <p:graphicEl>
                                              <a:dgm id="{D9C79F08-C21C-4939-B0C2-C2B422C8B7A3}"/>
                                            </p:graphicEl>
                                          </p:spTgt>
                                        </p:tgtEl>
                                        <p:attrNameLst>
                                          <p:attrName>style.visibility</p:attrName>
                                        </p:attrNameLst>
                                      </p:cBhvr>
                                      <p:to>
                                        <p:strVal val="visible"/>
                                      </p:to>
                                    </p:set>
                                    <p:anim calcmode="lin" valueType="num">
                                      <p:cBhvr>
                                        <p:cTn id="53" dur="500" fill="hold"/>
                                        <p:tgtEl>
                                          <p:spTgt spid="2">
                                            <p:graphicEl>
                                              <a:dgm id="{D9C79F08-C21C-4939-B0C2-C2B422C8B7A3}"/>
                                            </p:graphicEl>
                                          </p:spTgt>
                                        </p:tgtEl>
                                        <p:attrNameLst>
                                          <p:attrName>ppt_w</p:attrName>
                                        </p:attrNameLst>
                                      </p:cBhvr>
                                      <p:tavLst>
                                        <p:tav tm="0">
                                          <p:val>
                                            <p:fltVal val="0"/>
                                          </p:val>
                                        </p:tav>
                                        <p:tav tm="100000">
                                          <p:val>
                                            <p:strVal val="#ppt_w"/>
                                          </p:val>
                                        </p:tav>
                                      </p:tavLst>
                                    </p:anim>
                                    <p:anim calcmode="lin" valueType="num">
                                      <p:cBhvr>
                                        <p:cTn id="54" dur="500" fill="hold"/>
                                        <p:tgtEl>
                                          <p:spTgt spid="2">
                                            <p:graphicEl>
                                              <a:dgm id="{D9C79F08-C21C-4939-B0C2-C2B422C8B7A3}"/>
                                            </p:graphicEl>
                                          </p:spTgt>
                                        </p:tgtEl>
                                        <p:attrNameLst>
                                          <p:attrName>ppt_h</p:attrName>
                                        </p:attrNameLst>
                                      </p:cBhvr>
                                      <p:tavLst>
                                        <p:tav tm="0">
                                          <p:val>
                                            <p:fltVal val="0"/>
                                          </p:val>
                                        </p:tav>
                                        <p:tav tm="100000">
                                          <p:val>
                                            <p:strVal val="#ppt_h"/>
                                          </p:val>
                                        </p:tav>
                                      </p:tavLst>
                                    </p:anim>
                                    <p:animEffect transition="in" filter="fade">
                                      <p:cBhvr>
                                        <p:cTn id="55" dur="500"/>
                                        <p:tgtEl>
                                          <p:spTgt spid="2">
                                            <p:graphicEl>
                                              <a:dgm id="{D9C79F08-C21C-4939-B0C2-C2B422C8B7A3}"/>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grpId="0" nodeType="clickEffect">
                                  <p:stCondLst>
                                    <p:cond delay="0"/>
                                  </p:stCondLst>
                                  <p:childTnLst>
                                    <p:set>
                                      <p:cBhvr>
                                        <p:cTn id="59" dur="1" fill="hold">
                                          <p:stCondLst>
                                            <p:cond delay="0"/>
                                          </p:stCondLst>
                                        </p:cTn>
                                        <p:tgtEl>
                                          <p:spTgt spid="2">
                                            <p:graphicEl>
                                              <a:dgm id="{11F239C8-B44E-42CF-BD1D-E34C0C072D56}"/>
                                            </p:graphicEl>
                                          </p:spTgt>
                                        </p:tgtEl>
                                        <p:attrNameLst>
                                          <p:attrName>style.visibility</p:attrName>
                                        </p:attrNameLst>
                                      </p:cBhvr>
                                      <p:to>
                                        <p:strVal val="visible"/>
                                      </p:to>
                                    </p:set>
                                    <p:anim calcmode="lin" valueType="num">
                                      <p:cBhvr>
                                        <p:cTn id="60" dur="500" fill="hold"/>
                                        <p:tgtEl>
                                          <p:spTgt spid="2">
                                            <p:graphicEl>
                                              <a:dgm id="{11F239C8-B44E-42CF-BD1D-E34C0C072D56}"/>
                                            </p:graphicEl>
                                          </p:spTgt>
                                        </p:tgtEl>
                                        <p:attrNameLst>
                                          <p:attrName>ppt_w</p:attrName>
                                        </p:attrNameLst>
                                      </p:cBhvr>
                                      <p:tavLst>
                                        <p:tav tm="0">
                                          <p:val>
                                            <p:fltVal val="0"/>
                                          </p:val>
                                        </p:tav>
                                        <p:tav tm="100000">
                                          <p:val>
                                            <p:strVal val="#ppt_w"/>
                                          </p:val>
                                        </p:tav>
                                      </p:tavLst>
                                    </p:anim>
                                    <p:anim calcmode="lin" valueType="num">
                                      <p:cBhvr>
                                        <p:cTn id="61" dur="500" fill="hold"/>
                                        <p:tgtEl>
                                          <p:spTgt spid="2">
                                            <p:graphicEl>
                                              <a:dgm id="{11F239C8-B44E-42CF-BD1D-E34C0C072D56}"/>
                                            </p:graphicEl>
                                          </p:spTgt>
                                        </p:tgtEl>
                                        <p:attrNameLst>
                                          <p:attrName>ppt_h</p:attrName>
                                        </p:attrNameLst>
                                      </p:cBhvr>
                                      <p:tavLst>
                                        <p:tav tm="0">
                                          <p:val>
                                            <p:fltVal val="0"/>
                                          </p:val>
                                        </p:tav>
                                        <p:tav tm="100000">
                                          <p:val>
                                            <p:strVal val="#ppt_h"/>
                                          </p:val>
                                        </p:tav>
                                      </p:tavLst>
                                    </p:anim>
                                    <p:animEffect transition="in" filter="fade">
                                      <p:cBhvr>
                                        <p:cTn id="62" dur="500"/>
                                        <p:tgtEl>
                                          <p:spTgt spid="2">
                                            <p:graphicEl>
                                              <a:dgm id="{11F239C8-B44E-42CF-BD1D-E34C0C072D56}"/>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nodeType="click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500" fill="hold"/>
                                        <p:tgtEl>
                                          <p:spTgt spid="14"/>
                                        </p:tgtEl>
                                        <p:attrNameLst>
                                          <p:attrName>ppt_x</p:attrName>
                                        </p:attrNameLst>
                                      </p:cBhvr>
                                      <p:tavLst>
                                        <p:tav tm="0">
                                          <p:val>
                                            <p:strVal val="1+#ppt_w/2"/>
                                          </p:val>
                                        </p:tav>
                                        <p:tav tm="100000">
                                          <p:val>
                                            <p:strVal val="#ppt_x"/>
                                          </p:val>
                                        </p:tav>
                                      </p:tavLst>
                                    </p:anim>
                                    <p:anim calcmode="lin" valueType="num">
                                      <p:cBhvr additive="base">
                                        <p:cTn id="68" dur="500" fill="hold"/>
                                        <p:tgtEl>
                                          <p:spTgt spid="14"/>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8"/>
                                        </p:tgtEl>
                                        <p:attrNameLst>
                                          <p:attrName>style.visibility</p:attrName>
                                        </p:attrNameLst>
                                      </p:cBhvr>
                                      <p:to>
                                        <p:strVal val="visible"/>
                                      </p:to>
                                    </p:set>
                                    <p:anim calcmode="lin" valueType="num">
                                      <p:cBhvr additive="base">
                                        <p:cTn id="71" dur="500" fill="hold"/>
                                        <p:tgtEl>
                                          <p:spTgt spid="8"/>
                                        </p:tgtEl>
                                        <p:attrNameLst>
                                          <p:attrName>ppt_x</p:attrName>
                                        </p:attrNameLst>
                                      </p:cBhvr>
                                      <p:tavLst>
                                        <p:tav tm="0">
                                          <p:val>
                                            <p:strVal val="1+#ppt_w/2"/>
                                          </p:val>
                                        </p:tav>
                                        <p:tav tm="100000">
                                          <p:val>
                                            <p:strVal val="#ppt_x"/>
                                          </p:val>
                                        </p:tav>
                                      </p:tavLst>
                                    </p:anim>
                                    <p:anim calcmode="lin" valueType="num">
                                      <p:cBhvr additive="base">
                                        <p:cTn id="7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uiExpand="1" build="p"/>
      <p:bldGraphic spid="2" grpId="0">
        <p:bldSub>
          <a:bldDgm bld="one"/>
        </p:bldSub>
      </p:bldGraphic>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5090196-91D0-438A-A43E-E5E296E8CBFE}"/>
              </a:ext>
            </a:extLst>
          </p:cNvPr>
          <p:cNvSpPr txBox="1"/>
          <p:nvPr/>
        </p:nvSpPr>
        <p:spPr>
          <a:xfrm>
            <a:off x="0" y="0"/>
            <a:ext cx="4906237" cy="769441"/>
          </a:xfrm>
          <a:prstGeom prst="rect">
            <a:avLst/>
          </a:prstGeom>
          <a:noFill/>
        </p:spPr>
        <p:txBody>
          <a:bodyPr wrap="square">
            <a:spAutoFit/>
          </a:bodyPr>
          <a:lstStyle/>
          <a:p>
            <a:pPr algn="ctr"/>
            <a:r>
              <a:rPr lang="es-ES" sz="4400" b="1" spc="50" dirty="0">
                <a:ln w="0"/>
                <a:solidFill>
                  <a:schemeClr val="bg2"/>
                </a:solidFill>
                <a:effectLst>
                  <a:innerShdw blurRad="63500" dist="50800" dir="13500000">
                    <a:srgbClr val="000000">
                      <a:alpha val="50000"/>
                    </a:srgbClr>
                  </a:innerShdw>
                </a:effectLst>
              </a:rPr>
              <a:t>EL PACTO CON NOÉ</a:t>
            </a:r>
          </a:p>
        </p:txBody>
      </p:sp>
      <p:sp>
        <p:nvSpPr>
          <p:cNvPr id="4" name="CuadroTexto 3">
            <a:extLst>
              <a:ext uri="{FF2B5EF4-FFF2-40B4-BE49-F238E27FC236}">
                <a16:creationId xmlns:a16="http://schemas.microsoft.com/office/drawing/2014/main" id="{C0DD4F2D-CF83-4D07-9A9D-D57634B04AF5}"/>
              </a:ext>
            </a:extLst>
          </p:cNvPr>
          <p:cNvSpPr txBox="1"/>
          <p:nvPr/>
        </p:nvSpPr>
        <p:spPr>
          <a:xfrm>
            <a:off x="48985" y="649909"/>
            <a:ext cx="4808266" cy="830997"/>
          </a:xfrm>
          <a:prstGeom prst="rect">
            <a:avLst/>
          </a:prstGeom>
          <a:noFill/>
        </p:spPr>
        <p:txBody>
          <a:bodyPr wrap="square">
            <a:spAutoFit/>
          </a:bodyPr>
          <a:lstStyle/>
          <a:p>
            <a:r>
              <a:rPr lang="es-ES" sz="1600" b="1" dirty="0">
                <a:solidFill>
                  <a:srgbClr val="FFFF99"/>
                </a:solidFill>
                <a:effectLst>
                  <a:outerShdw blurRad="38100" dist="38100" dir="2700000" algn="tl">
                    <a:srgbClr val="000000">
                      <a:alpha val="43137"/>
                    </a:srgbClr>
                  </a:outerShdw>
                </a:effectLst>
                <a:latin typeface="Comic Sans MS" panose="030F0702030302020204" pitchFamily="66" charset="0"/>
              </a:rPr>
              <a:t>“Mas estableceré mi pacto contigo, y entrarás en el arca tú, tus hijos, tu mujer, y las mujeres de tus hijos contigo” </a:t>
            </a:r>
            <a:r>
              <a:rPr lang="es-ES" sz="1400" b="1" dirty="0">
                <a:solidFill>
                  <a:srgbClr val="FFFF99"/>
                </a:solidFill>
                <a:effectLst>
                  <a:outerShdw blurRad="38100" dist="38100" dir="2700000" algn="tl">
                    <a:srgbClr val="000000">
                      <a:alpha val="43137"/>
                    </a:srgbClr>
                  </a:outerShdw>
                </a:effectLst>
                <a:latin typeface="Comic Sans MS" panose="030F0702030302020204" pitchFamily="66" charset="0"/>
              </a:rPr>
              <a:t>(Génesis 6:18)</a:t>
            </a:r>
            <a:endParaRPr lang="es-ES" sz="1600" b="1" dirty="0">
              <a:solidFill>
                <a:srgbClr val="FFFF99"/>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27CF1460-E315-4699-BD56-0E546C794739}"/>
              </a:ext>
            </a:extLst>
          </p:cNvPr>
          <p:cNvSpPr txBox="1"/>
          <p:nvPr/>
        </p:nvSpPr>
        <p:spPr>
          <a:xfrm>
            <a:off x="71584" y="1460749"/>
            <a:ext cx="4808267" cy="3647152"/>
          </a:xfrm>
          <a:prstGeom prst="rect">
            <a:avLst/>
          </a:prstGeom>
          <a:noFill/>
        </p:spPr>
        <p:txBody>
          <a:bodyPr wrap="square" rtlCol="0">
            <a:spAutoFit/>
          </a:bodyPr>
          <a:lstStyle/>
          <a:p>
            <a:pPr>
              <a:spcBef>
                <a:spcPts val="600"/>
              </a:spcBef>
            </a:pPr>
            <a:r>
              <a:rPr lang="es-ES" b="1" dirty="0">
                <a:solidFill>
                  <a:schemeClr val="bg1"/>
                </a:solidFill>
                <a:effectLst>
                  <a:glow rad="127000">
                    <a:srgbClr val="6D1901"/>
                  </a:glow>
                </a:effectLst>
              </a:rPr>
              <a:t>En este versículo se encuentra por primera vez la palabra “pacto”. Ocurre en el contexto del anuncio de un diluvio que destruirá al mundo.</a:t>
            </a:r>
          </a:p>
          <a:p>
            <a:pPr>
              <a:spcBef>
                <a:spcPts val="600"/>
              </a:spcBef>
            </a:pPr>
            <a:r>
              <a:rPr lang="es-ES" b="1" dirty="0">
                <a:solidFill>
                  <a:schemeClr val="bg1"/>
                </a:solidFill>
                <a:effectLst>
                  <a:glow rad="127000">
                    <a:srgbClr val="6D1901"/>
                  </a:glow>
                </a:effectLst>
              </a:rPr>
              <a:t>Éste es un pacto bilateral. Dios promete salvar a Noé y a su familia (en realidad, a todo aquel que quisiera entrar en el arca como ellos).</a:t>
            </a:r>
          </a:p>
          <a:p>
            <a:pPr>
              <a:spcBef>
                <a:spcPts val="600"/>
              </a:spcBef>
            </a:pPr>
            <a:r>
              <a:rPr lang="es-ES" b="1" dirty="0">
                <a:solidFill>
                  <a:schemeClr val="bg1"/>
                </a:solidFill>
                <a:effectLst>
                  <a:glow rad="127000">
                    <a:srgbClr val="6D1901"/>
                  </a:glow>
                </a:effectLst>
              </a:rPr>
              <a:t>Por su parte, Noé debe construir un arca y entrar en ella. Si Noé no hubiese cumplido su parte del pacto, Dios no podría haber cumplido la suya.</a:t>
            </a:r>
          </a:p>
          <a:p>
            <a:pPr>
              <a:spcBef>
                <a:spcPts val="600"/>
              </a:spcBef>
            </a:pPr>
            <a:r>
              <a:rPr lang="es-ES" b="1" dirty="0">
                <a:solidFill>
                  <a:schemeClr val="bg1"/>
                </a:solidFill>
                <a:effectLst>
                  <a:glow rad="127000">
                    <a:srgbClr val="6D1901"/>
                  </a:glow>
                </a:effectLst>
              </a:rPr>
              <a:t>Cuando Dios se compromete, cumple. Nada puede impedir que cumpla, excepto nuestra obstinación en rechazar la ayuda prometida.</a:t>
            </a:r>
          </a:p>
        </p:txBody>
      </p:sp>
      <p:pic>
        <p:nvPicPr>
          <p:cNvPr id="6" name="Imagen 5">
            <a:extLst>
              <a:ext uri="{FF2B5EF4-FFF2-40B4-BE49-F238E27FC236}">
                <a16:creationId xmlns:a16="http://schemas.microsoft.com/office/drawing/2014/main" id="{D546EAC3-AC78-4F8B-AF71-38BD63C26EF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953005" y="122760"/>
            <a:ext cx="2014321" cy="1134063"/>
          </a:xfrm>
          <a:prstGeom prst="snip2DiagRect">
            <a:avLst>
              <a:gd name="adj1" fmla="val 0"/>
              <a:gd name="adj2" fmla="val 15481"/>
            </a:avLst>
          </a:prstGeom>
          <a:solidFill>
            <a:srgbClr val="FFFFFF">
              <a:shade val="85000"/>
            </a:srgbClr>
          </a:solidFill>
          <a:ln w="381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417FA5B3-B0B6-4F41-84BA-917E637574D4}"/>
              </a:ext>
            </a:extLst>
          </p:cNvPr>
          <p:cNvPicPr>
            <a:picLocks/>
          </p:cNvPicPr>
          <p:nvPr/>
        </p:nvPicPr>
        <p:blipFill>
          <a:blip r:embed="rId4" cstate="print">
            <a:extLst>
              <a:ext uri="{28A0092B-C50C-407E-A947-70E740481C1C}">
                <a14:useLocalDpi xmlns:a14="http://schemas.microsoft.com/office/drawing/2010/main"/>
              </a:ext>
            </a:extLst>
          </a:blip>
          <a:stretch>
            <a:fillRect/>
          </a:stretch>
        </p:blipFill>
        <p:spPr>
          <a:xfrm>
            <a:off x="7056072" y="2639156"/>
            <a:ext cx="2016000" cy="1132033"/>
          </a:xfrm>
          <a:prstGeom prst="snip2DiagRect">
            <a:avLst>
              <a:gd name="adj1" fmla="val 16801"/>
              <a:gd name="adj2" fmla="val 0"/>
            </a:avLst>
          </a:prstGeom>
          <a:solidFill>
            <a:srgbClr val="FFFFFF">
              <a:shade val="85000"/>
            </a:srgbClr>
          </a:solidFill>
          <a:ln w="381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C7F87C26-7BF3-407A-9D40-15FA54D58CF7}"/>
              </a:ext>
            </a:extLst>
          </p:cNvPr>
          <p:cNvPicPr>
            <a:picLocks/>
          </p:cNvPicPr>
          <p:nvPr/>
        </p:nvPicPr>
        <p:blipFill>
          <a:blip r:embed="rId5" cstate="print">
            <a:extLst>
              <a:ext uri="{28A0092B-C50C-407E-A947-70E740481C1C}">
                <a14:useLocalDpi xmlns:a14="http://schemas.microsoft.com/office/drawing/2010/main"/>
              </a:ext>
            </a:extLst>
          </a:blip>
          <a:stretch>
            <a:fillRect/>
          </a:stretch>
        </p:blipFill>
        <p:spPr>
          <a:xfrm>
            <a:off x="7063078" y="1379943"/>
            <a:ext cx="2016000" cy="1134063"/>
          </a:xfrm>
          <a:prstGeom prst="snip2DiagRect">
            <a:avLst/>
          </a:prstGeom>
          <a:solidFill>
            <a:srgbClr val="FFFFFF">
              <a:shade val="85000"/>
            </a:srgbClr>
          </a:solidFill>
          <a:ln w="381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6C747556-575B-440A-8301-6861D57CC774}"/>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056072" y="3893725"/>
            <a:ext cx="2014321" cy="1133202"/>
          </a:xfrm>
          <a:prstGeom prst="snip2DiagRect">
            <a:avLst>
              <a:gd name="adj1" fmla="val 0"/>
              <a:gd name="adj2" fmla="val 16784"/>
            </a:avLst>
          </a:prstGeom>
          <a:solidFill>
            <a:srgbClr val="FFFFFF">
              <a:shade val="85000"/>
            </a:srgbClr>
          </a:solidFill>
          <a:ln w="381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A0F8C561-064A-4A9D-A367-395D6FF9908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953004" y="1379943"/>
            <a:ext cx="2014321" cy="1134063"/>
          </a:xfrm>
          <a:prstGeom prst="snip2DiagRect">
            <a:avLst>
              <a:gd name="adj1" fmla="val 17448"/>
              <a:gd name="adj2" fmla="val 0"/>
            </a:avLst>
          </a:prstGeom>
          <a:solidFill>
            <a:srgbClr val="FFFFFF">
              <a:shade val="85000"/>
            </a:srgbClr>
          </a:solidFill>
          <a:ln w="381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B79D7252-D10D-4DA1-BFC0-4A1CC079927F}"/>
              </a:ext>
            </a:extLst>
          </p:cNvPr>
          <p:cNvPicPr>
            <a:picLocks/>
          </p:cNvPicPr>
          <p:nvPr/>
        </p:nvPicPr>
        <p:blipFill>
          <a:blip r:embed="rId8" cstate="print">
            <a:extLst>
              <a:ext uri="{28A0092B-C50C-407E-A947-70E740481C1C}">
                <a14:useLocalDpi xmlns:a14="http://schemas.microsoft.com/office/drawing/2010/main"/>
              </a:ext>
            </a:extLst>
          </a:blip>
          <a:stretch>
            <a:fillRect/>
          </a:stretch>
        </p:blipFill>
        <p:spPr>
          <a:xfrm>
            <a:off x="7063078" y="123774"/>
            <a:ext cx="2016000" cy="1132033"/>
          </a:xfrm>
          <a:prstGeom prst="snip2DiagRect">
            <a:avLst>
              <a:gd name="adj1" fmla="val 15481"/>
              <a:gd name="adj2" fmla="val 0"/>
            </a:avLst>
          </a:prstGeom>
          <a:solidFill>
            <a:srgbClr val="FFFFFF">
              <a:shade val="85000"/>
            </a:srgbClr>
          </a:solidFill>
          <a:ln w="381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1791FB73-8204-4341-8392-1A460F58E65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953004" y="2637126"/>
            <a:ext cx="2014321" cy="1134063"/>
          </a:xfrm>
          <a:prstGeom prst="snip2DiagRect">
            <a:avLst/>
          </a:prstGeom>
          <a:solidFill>
            <a:srgbClr val="FFFFFF">
              <a:shade val="85000"/>
            </a:srgbClr>
          </a:solidFill>
          <a:ln w="381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0" name="Imagen 19">
            <a:extLst>
              <a:ext uri="{FF2B5EF4-FFF2-40B4-BE49-F238E27FC236}">
                <a16:creationId xmlns:a16="http://schemas.microsoft.com/office/drawing/2014/main" id="{FCBDE69B-B8FE-42FB-8A0E-E3E8DC3AACCA}"/>
              </a:ext>
            </a:extLst>
          </p:cNvPr>
          <p:cNvPicPr>
            <a:picLocks/>
          </p:cNvPicPr>
          <p:nvPr/>
        </p:nvPicPr>
        <p:blipFill>
          <a:blip r:embed="rId10" cstate="print">
            <a:extLst>
              <a:ext uri="{28A0092B-C50C-407E-A947-70E740481C1C}">
                <a14:useLocalDpi xmlns:a14="http://schemas.microsoft.com/office/drawing/2010/main"/>
              </a:ext>
            </a:extLst>
          </a:blip>
          <a:stretch>
            <a:fillRect/>
          </a:stretch>
        </p:blipFill>
        <p:spPr>
          <a:xfrm>
            <a:off x="4951325" y="3894309"/>
            <a:ext cx="2016000" cy="1132033"/>
          </a:xfrm>
          <a:prstGeom prst="snip2DiagRect">
            <a:avLst>
              <a:gd name="adj1" fmla="val 15481"/>
              <a:gd name="adj2" fmla="val 0"/>
            </a:avLst>
          </a:prstGeom>
          <a:solidFill>
            <a:srgbClr val="FFFFFF">
              <a:shade val="85000"/>
            </a:srgbClr>
          </a:solidFill>
          <a:ln w="381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83832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50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5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1000"/>
                                        <p:tgtEl>
                                          <p:spTgt spid="9"/>
                                        </p:tgtEl>
                                      </p:cBhvr>
                                    </p:animEffect>
                                    <p:anim calcmode="lin" valueType="num">
                                      <p:cBhvr>
                                        <p:cTn id="47" dur="1000" fill="hold"/>
                                        <p:tgtEl>
                                          <p:spTgt spid="9"/>
                                        </p:tgtEl>
                                        <p:attrNameLst>
                                          <p:attrName>ppt_x</p:attrName>
                                        </p:attrNameLst>
                                      </p:cBhvr>
                                      <p:tavLst>
                                        <p:tav tm="0">
                                          <p:val>
                                            <p:strVal val="#ppt_x"/>
                                          </p:val>
                                        </p:tav>
                                        <p:tav tm="100000">
                                          <p:val>
                                            <p:strVal val="#ppt_x"/>
                                          </p:val>
                                        </p:tav>
                                      </p:tavLst>
                                    </p:anim>
                                    <p:anim calcmode="lin" valueType="num">
                                      <p:cBhvr>
                                        <p:cTn id="48" dur="1000" fill="hold"/>
                                        <p:tgtEl>
                                          <p:spTgt spid="9"/>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50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1000" fill="hold"/>
                                        <p:tgtEl>
                                          <p:spTgt spid="20"/>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50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1000"/>
                                        <p:tgtEl>
                                          <p:spTgt spid="12"/>
                                        </p:tgtEl>
                                      </p:cBhvr>
                                    </p:animEffect>
                                    <p:anim calcmode="lin" valueType="num">
                                      <p:cBhvr>
                                        <p:cTn id="57" dur="1000" fill="hold"/>
                                        <p:tgtEl>
                                          <p:spTgt spid="12"/>
                                        </p:tgtEl>
                                        <p:attrNameLst>
                                          <p:attrName>ppt_x</p:attrName>
                                        </p:attrNameLst>
                                      </p:cBhvr>
                                      <p:tavLst>
                                        <p:tav tm="0">
                                          <p:val>
                                            <p:strVal val="#ppt_x"/>
                                          </p:val>
                                        </p:tav>
                                        <p:tav tm="100000">
                                          <p:val>
                                            <p:strVal val="#ppt_x"/>
                                          </p:val>
                                        </p:tav>
                                      </p:tavLst>
                                    </p:anim>
                                    <p:anim calcmode="lin" valueType="num">
                                      <p:cBhvr>
                                        <p:cTn id="5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5">
                                            <p:txEl>
                                              <p:pRg st="0" end="0"/>
                                            </p:txEl>
                                          </p:spTgt>
                                        </p:tgtEl>
                                        <p:attrNameLst>
                                          <p:attrName>style.visibility</p:attrName>
                                        </p:attrNameLst>
                                      </p:cBhvr>
                                      <p:to>
                                        <p:strVal val="visible"/>
                                      </p:to>
                                    </p:set>
                                    <p:animEffect transition="in" filter="wipe(left)">
                                      <p:cBhvr>
                                        <p:cTn id="63" dur="500"/>
                                        <p:tgtEl>
                                          <p:spTgt spid="5">
                                            <p:txEl>
                                              <p:pRg st="0" end="0"/>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5">
                                            <p:txEl>
                                              <p:pRg st="1" end="1"/>
                                            </p:txEl>
                                          </p:spTgt>
                                        </p:tgtEl>
                                        <p:attrNameLst>
                                          <p:attrName>style.visibility</p:attrName>
                                        </p:attrNameLst>
                                      </p:cBhvr>
                                      <p:to>
                                        <p:strVal val="visible"/>
                                      </p:to>
                                    </p:set>
                                    <p:animEffect transition="in" filter="wipe(left)">
                                      <p:cBhvr>
                                        <p:cTn id="68" dur="500"/>
                                        <p:tgtEl>
                                          <p:spTgt spid="5">
                                            <p:txEl>
                                              <p:pRg st="1" end="1"/>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5">
                                            <p:txEl>
                                              <p:pRg st="2" end="2"/>
                                            </p:txEl>
                                          </p:spTgt>
                                        </p:tgtEl>
                                        <p:attrNameLst>
                                          <p:attrName>style.visibility</p:attrName>
                                        </p:attrNameLst>
                                      </p:cBhvr>
                                      <p:to>
                                        <p:strVal val="visible"/>
                                      </p:to>
                                    </p:set>
                                    <p:animEffect transition="in" filter="wipe(left)">
                                      <p:cBhvr>
                                        <p:cTn id="73" dur="500"/>
                                        <p:tgtEl>
                                          <p:spTgt spid="5">
                                            <p:txEl>
                                              <p:pRg st="2" end="2"/>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8" fill="hold" grpId="0" nodeType="clickEffect">
                                  <p:stCondLst>
                                    <p:cond delay="0"/>
                                  </p:stCondLst>
                                  <p:childTnLst>
                                    <p:set>
                                      <p:cBhvr>
                                        <p:cTn id="77" dur="1" fill="hold">
                                          <p:stCondLst>
                                            <p:cond delay="0"/>
                                          </p:stCondLst>
                                        </p:cTn>
                                        <p:tgtEl>
                                          <p:spTgt spid="5">
                                            <p:txEl>
                                              <p:pRg st="3" end="3"/>
                                            </p:txEl>
                                          </p:spTgt>
                                        </p:tgtEl>
                                        <p:attrNameLst>
                                          <p:attrName>style.visibility</p:attrName>
                                        </p:attrNameLst>
                                      </p:cBhvr>
                                      <p:to>
                                        <p:strVal val="visible"/>
                                      </p:to>
                                    </p:set>
                                    <p:animEffect transition="in" filter="wipe(left)">
                                      <p:cBhvr>
                                        <p:cTn id="78"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C113F82-7C55-46CF-A3E9-260929F5A096}"/>
              </a:ext>
            </a:extLst>
          </p:cNvPr>
          <p:cNvSpPr txBox="1"/>
          <p:nvPr/>
        </p:nvSpPr>
        <p:spPr>
          <a:xfrm>
            <a:off x="0" y="-132194"/>
            <a:ext cx="9143999" cy="76944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a:r>
              <a:rPr lang="es-ES" sz="4400" b="1" dirty="0">
                <a:ln/>
                <a:solidFill>
                  <a:srgbClr val="FFFFCD"/>
                </a:solidFill>
              </a:rPr>
              <a:t>EL PACTO CON ABRAM</a:t>
            </a:r>
          </a:p>
        </p:txBody>
      </p:sp>
      <p:sp>
        <p:nvSpPr>
          <p:cNvPr id="6" name="CuadroTexto 5">
            <a:extLst>
              <a:ext uri="{FF2B5EF4-FFF2-40B4-BE49-F238E27FC236}">
                <a16:creationId xmlns:a16="http://schemas.microsoft.com/office/drawing/2014/main" id="{4B22CECB-A0D7-4917-8C9D-E87F67BC3E52}"/>
              </a:ext>
            </a:extLst>
          </p:cNvPr>
          <p:cNvSpPr txBox="1"/>
          <p:nvPr/>
        </p:nvSpPr>
        <p:spPr>
          <a:xfrm>
            <a:off x="0" y="549237"/>
            <a:ext cx="9143999" cy="584775"/>
          </a:xfrm>
          <a:prstGeom prst="rect">
            <a:avLst/>
          </a:prstGeom>
          <a:noFill/>
        </p:spPr>
        <p:txBody>
          <a:bodyPr wrap="square">
            <a:spAutoFit/>
          </a:bodyPr>
          <a:lstStyle/>
          <a:p>
            <a:pPr algn="ctr"/>
            <a:r>
              <a:rPr lang="es-ES" sz="1600" b="1" dirty="0">
                <a:solidFill>
                  <a:srgbClr val="917327"/>
                </a:solidFill>
                <a:latin typeface="Comic Sans MS" panose="030F0702030302020204" pitchFamily="66" charset="0"/>
              </a:rPr>
              <a:t>“En aquel día hizo Jehová un pacto con Abram, diciendo: A tu descendencia daré esta tierra, desde el río de Egipto hasta el río grande, el río Éufrates” </a:t>
            </a:r>
            <a:r>
              <a:rPr lang="es-ES" sz="1400" b="1" dirty="0">
                <a:solidFill>
                  <a:srgbClr val="917327"/>
                </a:solidFill>
                <a:latin typeface="Comic Sans MS" panose="030F0702030302020204" pitchFamily="66" charset="0"/>
              </a:rPr>
              <a:t>(Génesis 15:18)</a:t>
            </a:r>
          </a:p>
        </p:txBody>
      </p:sp>
      <p:sp>
        <p:nvSpPr>
          <p:cNvPr id="7" name="CuadroTexto 6">
            <a:extLst>
              <a:ext uri="{FF2B5EF4-FFF2-40B4-BE49-F238E27FC236}">
                <a16:creationId xmlns:a16="http://schemas.microsoft.com/office/drawing/2014/main" id="{7817A9EC-408F-4B32-A56A-0DCF771C2D84}"/>
              </a:ext>
            </a:extLst>
          </p:cNvPr>
          <p:cNvSpPr txBox="1"/>
          <p:nvPr/>
        </p:nvSpPr>
        <p:spPr>
          <a:xfrm>
            <a:off x="4343472" y="1048711"/>
            <a:ext cx="4800528" cy="4124206"/>
          </a:xfrm>
          <a:prstGeom prst="rect">
            <a:avLst/>
          </a:prstGeom>
          <a:noFill/>
        </p:spPr>
        <p:txBody>
          <a:bodyPr wrap="square" rtlCol="0">
            <a:spAutoFit/>
          </a:bodyPr>
          <a:lstStyle/>
          <a:p>
            <a:pPr>
              <a:spcBef>
                <a:spcPts val="600"/>
              </a:spcBef>
            </a:pPr>
            <a:r>
              <a:rPr lang="es-ES" b="1" dirty="0"/>
              <a:t>Antes de establecer formalmente su pacto con Abram, Dios le prometió bendecirle y hacerle bendición para todas las naciones de la tierra (Génesis 12:1-3). En definitiva, le prometió que, de su descendencia, vendría el Salvador del mundo (Gálatas 3:16).</a:t>
            </a:r>
          </a:p>
          <a:p>
            <a:pPr>
              <a:spcBef>
                <a:spcPts val="600"/>
              </a:spcBef>
            </a:pPr>
            <a:r>
              <a:rPr lang="es-ES" b="1" dirty="0"/>
              <a:t>Una vez establecida una relación mutua, Dios formalizó el pacto con Abram (Génesis 15). Al creer en las promesas divinas, Abram fue justificado (v. 6) y, por tanto, capacitado para obedecer y cumplir los términos del pacto (Génesis 18:19).</a:t>
            </a:r>
          </a:p>
          <a:p>
            <a:pPr>
              <a:spcBef>
                <a:spcPts val="600"/>
              </a:spcBef>
            </a:pPr>
            <a:r>
              <a:rPr lang="es-ES" b="1" dirty="0"/>
              <a:t>Nuestra obediencia es la respuesta de fe a lo que Dios ya ha hecho por nosotros (1Jn. 4:19).</a:t>
            </a:r>
          </a:p>
        </p:txBody>
      </p:sp>
      <p:pic>
        <p:nvPicPr>
          <p:cNvPr id="10" name="Imagen 9">
            <a:extLst>
              <a:ext uri="{FF2B5EF4-FFF2-40B4-BE49-F238E27FC236}">
                <a16:creationId xmlns:a16="http://schemas.microsoft.com/office/drawing/2014/main" id="{F917AF97-584D-4111-BCCE-CC9235017C8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0638" y="3811454"/>
            <a:ext cx="2105486" cy="1185388"/>
          </a:xfrm>
          <a:prstGeom prst="round2DiagRect">
            <a:avLst>
              <a:gd name="adj1" fmla="val 0"/>
              <a:gd name="adj2" fmla="val 16662"/>
            </a:avLst>
          </a:prstGeom>
          <a:ln w="19050" cap="sq">
            <a:solidFill>
              <a:srgbClr val="4C4C1A"/>
            </a:solidFill>
            <a:miter lim="800000"/>
          </a:ln>
          <a:effectLst/>
        </p:spPr>
      </p:pic>
      <p:pic>
        <p:nvPicPr>
          <p:cNvPr id="11" name="Imagen 10">
            <a:extLst>
              <a:ext uri="{FF2B5EF4-FFF2-40B4-BE49-F238E27FC236}">
                <a16:creationId xmlns:a16="http://schemas.microsoft.com/office/drawing/2014/main" id="{784C7E71-3198-4A2F-AD15-55319DB61A4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195604" y="2496583"/>
            <a:ext cx="2107357" cy="1185388"/>
          </a:xfrm>
          <a:prstGeom prst="round2DiagRect">
            <a:avLst>
              <a:gd name="adj1" fmla="val 17901"/>
              <a:gd name="adj2" fmla="val 16662"/>
            </a:avLst>
          </a:prstGeom>
          <a:ln w="19050" cap="sq">
            <a:solidFill>
              <a:srgbClr val="4C4C1A"/>
            </a:solidFill>
            <a:miter lim="800000"/>
          </a:ln>
          <a:effectLst/>
        </p:spPr>
      </p:pic>
      <p:pic>
        <p:nvPicPr>
          <p:cNvPr id="12" name="Imagen 11">
            <a:extLst>
              <a:ext uri="{FF2B5EF4-FFF2-40B4-BE49-F238E27FC236}">
                <a16:creationId xmlns:a16="http://schemas.microsoft.com/office/drawing/2014/main" id="{D317B6E8-0533-4A0E-98E6-80E4B1700E0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197350" y="1182272"/>
            <a:ext cx="2105486" cy="1184335"/>
          </a:xfrm>
          <a:prstGeom prst="round2DiagRect">
            <a:avLst>
              <a:gd name="adj1" fmla="val 0"/>
              <a:gd name="adj2" fmla="val 17295"/>
            </a:avLst>
          </a:prstGeom>
          <a:ln w="19050" cap="sq">
            <a:solidFill>
              <a:srgbClr val="4C4C1A"/>
            </a:solidFill>
            <a:miter lim="800000"/>
          </a:ln>
          <a:effectLst/>
        </p:spPr>
      </p:pic>
      <p:pic>
        <p:nvPicPr>
          <p:cNvPr id="13" name="Imagen 12">
            <a:extLst>
              <a:ext uri="{FF2B5EF4-FFF2-40B4-BE49-F238E27FC236}">
                <a16:creationId xmlns:a16="http://schemas.microsoft.com/office/drawing/2014/main" id="{57F4F63A-FC60-4DBF-9450-2292846D617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195605" y="3811946"/>
            <a:ext cx="2107358" cy="1184335"/>
          </a:xfrm>
          <a:prstGeom prst="round2DiagRect">
            <a:avLst>
              <a:gd name="adj1" fmla="val 16667"/>
              <a:gd name="adj2" fmla="val 0"/>
            </a:avLst>
          </a:prstGeom>
          <a:ln w="19050" cap="sq">
            <a:solidFill>
              <a:srgbClr val="4C4C1A"/>
            </a:solidFill>
            <a:miter lim="800000"/>
          </a:ln>
          <a:effectLst/>
        </p:spPr>
      </p:pic>
      <p:pic>
        <p:nvPicPr>
          <p:cNvPr id="15" name="Imagen 14">
            <a:extLst>
              <a:ext uri="{FF2B5EF4-FFF2-40B4-BE49-F238E27FC236}">
                <a16:creationId xmlns:a16="http://schemas.microsoft.com/office/drawing/2014/main" id="{8EA411A4-5F3E-4BDD-95AA-26C2BCA9C11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0637" y="2497881"/>
            <a:ext cx="2105486" cy="1184335"/>
          </a:xfrm>
          <a:prstGeom prst="round2DiagRect">
            <a:avLst>
              <a:gd name="adj1" fmla="val 16667"/>
              <a:gd name="adj2" fmla="val 17912"/>
            </a:avLst>
          </a:prstGeom>
          <a:ln w="19050" cap="sq">
            <a:solidFill>
              <a:srgbClr val="4C4C1A"/>
            </a:solidFill>
            <a:miter lim="800000"/>
          </a:ln>
          <a:effectLst/>
        </p:spPr>
      </p:pic>
      <p:pic>
        <p:nvPicPr>
          <p:cNvPr id="17" name="Imagen 16">
            <a:extLst>
              <a:ext uri="{FF2B5EF4-FFF2-40B4-BE49-F238E27FC236}">
                <a16:creationId xmlns:a16="http://schemas.microsoft.com/office/drawing/2014/main" id="{674886AF-E533-4A2A-97B2-97D952CC5DC9}"/>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0637" y="1183254"/>
            <a:ext cx="2105485" cy="1185388"/>
          </a:xfrm>
          <a:prstGeom prst="round2DiagRect">
            <a:avLst>
              <a:gd name="adj1" fmla="val 17896"/>
              <a:gd name="adj2" fmla="val 0"/>
            </a:avLst>
          </a:prstGeom>
          <a:ln w="19050" cap="sq">
            <a:solidFill>
              <a:srgbClr val="4C4C1A"/>
            </a:solidFill>
            <a:miter lim="800000"/>
          </a:ln>
          <a:effectLst/>
        </p:spPr>
      </p:pic>
    </p:spTree>
    <p:extLst>
      <p:ext uri="{BB962C8B-B14F-4D97-AF65-F5344CB8AC3E}">
        <p14:creationId xmlns:p14="http://schemas.microsoft.com/office/powerpoint/2010/main" val="176267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52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anim calcmode="lin" valueType="num">
                                      <p:cBhvr>
                                        <p:cTn id="19" dur="500" fill="hold"/>
                                        <p:tgtEl>
                                          <p:spTgt spid="6"/>
                                        </p:tgtEl>
                                        <p:attrNameLst>
                                          <p:attrName>ppt_x</p:attrName>
                                        </p:attrNameLst>
                                      </p:cBhvr>
                                      <p:tavLst>
                                        <p:tav tm="0">
                                          <p:val>
                                            <p:fltVal val="0.5"/>
                                          </p:val>
                                        </p:tav>
                                        <p:tav tm="100000">
                                          <p:val>
                                            <p:strVal val="#ppt_x"/>
                                          </p:val>
                                        </p:tav>
                                      </p:tavLst>
                                    </p:anim>
                                    <p:anim calcmode="lin" valueType="num">
                                      <p:cBhvr>
                                        <p:cTn id="20" dur="500" fill="hold"/>
                                        <p:tgtEl>
                                          <p:spTgt spid="6"/>
                                        </p:tgtEl>
                                        <p:attrNameLst>
                                          <p:attrName>ppt_y</p:attrName>
                                        </p:attrNameLst>
                                      </p:cBhvr>
                                      <p:tavLst>
                                        <p:tav tm="0">
                                          <p:val>
                                            <p:fltVal val="0.5"/>
                                          </p:val>
                                        </p:tav>
                                        <p:tav tm="100000">
                                          <p:val>
                                            <p:strVal val="#ppt_y"/>
                                          </p:val>
                                        </p:tav>
                                      </p:tavLst>
                                    </p:anim>
                                  </p:childTnLst>
                                </p:cTn>
                              </p:par>
                            </p:childTnLst>
                          </p:cTn>
                        </p:par>
                        <p:par>
                          <p:cTn id="21" fill="hold">
                            <p:stCondLst>
                              <p:cond delay="1500"/>
                            </p:stCondLst>
                            <p:childTnLst>
                              <p:par>
                                <p:cTn id="22" presetID="16" presetClass="entr" presetSubtype="42"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arn(outHorizontal)">
                                      <p:cBhvr>
                                        <p:cTn id="24" dur="500"/>
                                        <p:tgtEl>
                                          <p:spTgt spid="15"/>
                                        </p:tgtEl>
                                      </p:cBhvr>
                                    </p:animEffect>
                                  </p:childTnLst>
                                </p:cTn>
                              </p:par>
                              <p:par>
                                <p:cTn id="25" presetID="16" presetClass="entr" presetSubtype="42"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outHorizontal)">
                                      <p:cBhvr>
                                        <p:cTn id="27" dur="500"/>
                                        <p:tgtEl>
                                          <p:spTgt spid="11"/>
                                        </p:tgtEl>
                                      </p:cBhvr>
                                    </p:animEffect>
                                  </p:childTnLst>
                                </p:cTn>
                              </p:par>
                            </p:childTnLst>
                          </p:cTn>
                        </p:par>
                        <p:par>
                          <p:cTn id="28" fill="hold">
                            <p:stCondLst>
                              <p:cond delay="2000"/>
                            </p:stCondLst>
                            <p:childTnLst>
                              <p:par>
                                <p:cTn id="29" presetID="22" presetClass="entr" presetSubtype="4"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down)">
                                      <p:cBhvr>
                                        <p:cTn id="31" dur="500"/>
                                        <p:tgtEl>
                                          <p:spTgt spid="17"/>
                                        </p:tgtEl>
                                      </p:cBhvr>
                                    </p:animEffect>
                                  </p:childTnLst>
                                </p:cTn>
                              </p:par>
                              <p:par>
                                <p:cTn id="32" presetID="22" presetClass="entr" presetSubtype="4"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down)">
                                      <p:cBhvr>
                                        <p:cTn id="34" dur="500"/>
                                        <p:tgtEl>
                                          <p:spTgt spid="12"/>
                                        </p:tgtEl>
                                      </p:cBhvr>
                                    </p:animEffect>
                                  </p:childTnLst>
                                </p:cTn>
                              </p:par>
                              <p:par>
                                <p:cTn id="35" presetID="22" presetClass="entr" presetSubtype="1"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up)">
                                      <p:cBhvr>
                                        <p:cTn id="37" dur="500"/>
                                        <p:tgtEl>
                                          <p:spTgt spid="10"/>
                                        </p:tgtEl>
                                      </p:cBhvr>
                                    </p:animEffect>
                                  </p:childTnLst>
                                </p:cTn>
                              </p:par>
                              <p:par>
                                <p:cTn id="38" presetID="22" presetClass="entr" presetSubtype="1" fill="hold"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up)">
                                      <p:cBhvr>
                                        <p:cTn id="40" dur="500"/>
                                        <p:tgtEl>
                                          <p:spTgt spid="13"/>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7">
                                            <p:txEl>
                                              <p:pRg st="0" end="0"/>
                                            </p:txEl>
                                          </p:spTgt>
                                        </p:tgtEl>
                                        <p:attrNameLst>
                                          <p:attrName>style.visibility</p:attrName>
                                        </p:attrNameLst>
                                      </p:cBhvr>
                                      <p:to>
                                        <p:strVal val="visible"/>
                                      </p:to>
                                    </p:set>
                                    <p:animEffect transition="in" filter="wipe(left)">
                                      <p:cBhvr>
                                        <p:cTn id="45" dur="500"/>
                                        <p:tgtEl>
                                          <p:spTgt spid="7">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7">
                                            <p:txEl>
                                              <p:pRg st="1" end="1"/>
                                            </p:txEl>
                                          </p:spTgt>
                                        </p:tgtEl>
                                        <p:attrNameLst>
                                          <p:attrName>style.visibility</p:attrName>
                                        </p:attrNameLst>
                                      </p:cBhvr>
                                      <p:to>
                                        <p:strVal val="visible"/>
                                      </p:to>
                                    </p:set>
                                    <p:animEffect transition="in" filter="wipe(left)">
                                      <p:cBhvr>
                                        <p:cTn id="50" dur="500"/>
                                        <p:tgtEl>
                                          <p:spTgt spid="7">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7">
                                            <p:txEl>
                                              <p:pRg st="2" end="2"/>
                                            </p:txEl>
                                          </p:spTgt>
                                        </p:tgtEl>
                                        <p:attrNameLst>
                                          <p:attrName>style.visibility</p:attrName>
                                        </p:attrNameLst>
                                      </p:cBhvr>
                                      <p:to>
                                        <p:strVal val="visible"/>
                                      </p:to>
                                    </p:set>
                                    <p:animEffect transition="in" filter="wipe(left)">
                                      <p:cBhvr>
                                        <p:cTn id="55"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EC6834A-CDA5-41CB-AE4E-490811989C71}"/>
              </a:ext>
            </a:extLst>
          </p:cNvPr>
          <p:cNvSpPr txBox="1"/>
          <p:nvPr/>
        </p:nvSpPr>
        <p:spPr>
          <a:xfrm>
            <a:off x="0" y="-73150"/>
            <a:ext cx="9143999" cy="769441"/>
          </a:xfrm>
          <a:prstGeom prst="rect">
            <a:avLst/>
          </a:prstGeom>
          <a:noFill/>
        </p:spPr>
        <p:txBody>
          <a:bodyPr wrap="square">
            <a:spAutoFit/>
            <a:scene3d>
              <a:camera prst="orthographicFront"/>
              <a:lightRig rig="threePt" dir="t"/>
            </a:scene3d>
            <a:sp3d extrusionH="57150">
              <a:bevelT w="38100" h="38100" prst="slope"/>
            </a:sp3d>
          </a:bodyPr>
          <a:lstStyle/>
          <a:p>
            <a:pPr algn="ctr"/>
            <a:r>
              <a:rPr lang="es-ES" sz="4400" spc="600" dirty="0">
                <a:ln w="0"/>
                <a:gradFill>
                  <a:gsLst>
                    <a:gs pos="0">
                      <a:schemeClr val="accent5">
                        <a:lumMod val="50000"/>
                      </a:schemeClr>
                    </a:gs>
                    <a:gs pos="50000">
                      <a:schemeClr val="accent5"/>
                    </a:gs>
                    <a:gs pos="100000">
                      <a:schemeClr val="accent5">
                        <a:lumMod val="60000"/>
                        <a:lumOff val="40000"/>
                      </a:schemeClr>
                    </a:gs>
                  </a:gsLst>
                  <a:lin ang="5400000"/>
                </a:gradFill>
                <a:effectLst>
                  <a:outerShdw blurRad="50800" dist="38100" dir="13500000" algn="br" rotWithShape="0">
                    <a:prstClr val="black">
                      <a:alpha val="40000"/>
                    </a:prstClr>
                  </a:outerShdw>
                  <a:reflection blurRad="6350" stA="53000" endA="300" endPos="35500" dir="5400000" sy="-90000" algn="bl" rotWithShape="0"/>
                </a:effectLst>
              </a:rPr>
              <a:t>EL PACTO CON MOISÉS</a:t>
            </a:r>
          </a:p>
        </p:txBody>
      </p:sp>
      <p:sp>
        <p:nvSpPr>
          <p:cNvPr id="4" name="CuadroTexto 3">
            <a:extLst>
              <a:ext uri="{FF2B5EF4-FFF2-40B4-BE49-F238E27FC236}">
                <a16:creationId xmlns:a16="http://schemas.microsoft.com/office/drawing/2014/main" id="{2180D65D-F571-4F9C-B4C6-C0F18A7E2CD3}"/>
              </a:ext>
            </a:extLst>
          </p:cNvPr>
          <p:cNvSpPr txBox="1"/>
          <p:nvPr/>
        </p:nvSpPr>
        <p:spPr>
          <a:xfrm>
            <a:off x="0" y="604884"/>
            <a:ext cx="9143999" cy="584775"/>
          </a:xfrm>
          <a:prstGeom prst="rect">
            <a:avLst/>
          </a:prstGeom>
          <a:noFill/>
        </p:spPr>
        <p:txBody>
          <a:bodyPr wrap="square">
            <a:spAutoFit/>
            <a:scene3d>
              <a:camera prst="orthographicFront"/>
              <a:lightRig rig="threePt" dir="t"/>
            </a:scene3d>
            <a:sp3d extrusionH="57150">
              <a:bevelT w="38100" h="38100"/>
            </a:sp3d>
          </a:bodyPr>
          <a:lstStyle/>
          <a:p>
            <a:pPr algn="ctr"/>
            <a:r>
              <a:rPr lang="es-ES" sz="1600" b="1" dirty="0">
                <a:solidFill>
                  <a:schemeClr val="accent6">
                    <a:lumMod val="50000"/>
                  </a:schemeClr>
                </a:solidFill>
                <a:latin typeface="Comic Sans MS" panose="030F0702030302020204" pitchFamily="66" charset="0"/>
              </a:rPr>
              <a:t>“Ahora, pues, si diereis oído a mi voz, y guardareis mi pacto, vosotros seréis mi especial tesoro sobre todos los pueblos; porque mía es toda la tierra” </a:t>
            </a:r>
            <a:r>
              <a:rPr lang="es-ES" sz="1400" b="1" dirty="0">
                <a:solidFill>
                  <a:schemeClr val="accent6">
                    <a:lumMod val="50000"/>
                  </a:schemeClr>
                </a:solidFill>
                <a:latin typeface="Comic Sans MS" panose="030F0702030302020204" pitchFamily="66" charset="0"/>
              </a:rPr>
              <a:t>(Éxodo 19:5)</a:t>
            </a:r>
          </a:p>
        </p:txBody>
      </p:sp>
      <p:sp>
        <p:nvSpPr>
          <p:cNvPr id="5" name="CuadroTexto 4">
            <a:extLst>
              <a:ext uri="{FF2B5EF4-FFF2-40B4-BE49-F238E27FC236}">
                <a16:creationId xmlns:a16="http://schemas.microsoft.com/office/drawing/2014/main" id="{FC919AA3-D694-4714-82AE-8CF5E4E92C27}"/>
              </a:ext>
            </a:extLst>
          </p:cNvPr>
          <p:cNvSpPr txBox="1"/>
          <p:nvPr/>
        </p:nvSpPr>
        <p:spPr>
          <a:xfrm>
            <a:off x="75108" y="1137071"/>
            <a:ext cx="6147558" cy="923330"/>
          </a:xfrm>
          <a:prstGeom prst="rect">
            <a:avLst/>
          </a:prstGeom>
          <a:noFill/>
        </p:spPr>
        <p:txBody>
          <a:bodyPr wrap="square" rtlCol="0">
            <a:spAutoFit/>
          </a:bodyPr>
          <a:lstStyle/>
          <a:p>
            <a:pPr>
              <a:spcBef>
                <a:spcPts val="600"/>
              </a:spcBef>
            </a:pPr>
            <a:r>
              <a:rPr lang="es-ES" b="1" dirty="0">
                <a:solidFill>
                  <a:schemeClr val="bg1"/>
                </a:solidFill>
                <a:effectLst>
                  <a:glow rad="127000">
                    <a:schemeClr val="tx1">
                      <a:lumMod val="65000"/>
                      <a:lumOff val="35000"/>
                    </a:schemeClr>
                  </a:glow>
                </a:effectLst>
              </a:rPr>
              <a:t>El pacto que Dios estableció con Israel a través de Moisés era en realidad una continuación del pacto que había establecido con Abraham, Isaac y Jacob (Éxodo 6:4-5).</a:t>
            </a:r>
          </a:p>
        </p:txBody>
      </p:sp>
      <p:graphicFrame>
        <p:nvGraphicFramePr>
          <p:cNvPr id="2" name="Diagrama 1">
            <a:extLst>
              <a:ext uri="{FF2B5EF4-FFF2-40B4-BE49-F238E27FC236}">
                <a16:creationId xmlns:a16="http://schemas.microsoft.com/office/drawing/2014/main" id="{12B5A466-403F-4BD2-9DF2-C07BFF8B3D7E}"/>
              </a:ext>
            </a:extLst>
          </p:cNvPr>
          <p:cNvGraphicFramePr/>
          <p:nvPr>
            <p:extLst>
              <p:ext uri="{D42A27DB-BD31-4B8C-83A1-F6EECF244321}">
                <p14:modId xmlns:p14="http://schemas.microsoft.com/office/powerpoint/2010/main" val="49895920"/>
              </p:ext>
            </p:extLst>
          </p:nvPr>
        </p:nvGraphicFramePr>
        <p:xfrm>
          <a:off x="75109" y="1940345"/>
          <a:ext cx="6456320" cy="12003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98F65FAA-B5EA-4997-ADA5-B79802FDC5E3}"/>
              </a:ext>
            </a:extLst>
          </p:cNvPr>
          <p:cNvSpPr txBox="1"/>
          <p:nvPr/>
        </p:nvSpPr>
        <p:spPr>
          <a:xfrm>
            <a:off x="4571999" y="3068062"/>
            <a:ext cx="4450557" cy="2108269"/>
          </a:xfrm>
          <a:prstGeom prst="rect">
            <a:avLst/>
          </a:prstGeom>
          <a:noFill/>
        </p:spPr>
        <p:txBody>
          <a:bodyPr wrap="square" rtlCol="0">
            <a:spAutoFit/>
          </a:bodyPr>
          <a:lstStyle/>
          <a:p>
            <a:pPr>
              <a:spcBef>
                <a:spcPts val="600"/>
              </a:spcBef>
            </a:pPr>
            <a:r>
              <a:rPr lang="es-ES" b="1" dirty="0"/>
              <a:t>Es un pacto de gracia, donde Dios toma la iniciativa y da el primer paso: salvar a Israel. Luego, les da su Ley para que la guarden como una respuesta natural del pacto.</a:t>
            </a:r>
          </a:p>
          <a:p>
            <a:pPr>
              <a:spcBef>
                <a:spcPts val="600"/>
              </a:spcBef>
            </a:pPr>
            <a:r>
              <a:rPr lang="es-ES" b="1" dirty="0"/>
              <a:t>Así es también el Evangelio. Primero, Cristo nos salva del pecado; luego, nos ayuda a obedecerle (1P. 2:24).</a:t>
            </a:r>
          </a:p>
        </p:txBody>
      </p:sp>
      <p:pic>
        <p:nvPicPr>
          <p:cNvPr id="12" name="Imagen 11">
            <a:extLst>
              <a:ext uri="{FF2B5EF4-FFF2-40B4-BE49-F238E27FC236}">
                <a16:creationId xmlns:a16="http://schemas.microsoft.com/office/drawing/2014/main" id="{91DCF9D7-1DE4-4CD6-AC94-B1F78D4151FF}"/>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75108" y="3229252"/>
            <a:ext cx="2946548" cy="1845592"/>
          </a:xfrm>
          <a:prstGeom prst="rect">
            <a:avLst/>
          </a:prstGeom>
          <a:ln w="19050">
            <a:solidFill>
              <a:schemeClr val="tx1"/>
            </a:solidFill>
          </a:ln>
        </p:spPr>
      </p:pic>
      <p:pic>
        <p:nvPicPr>
          <p:cNvPr id="14" name="Imagen 13">
            <a:extLst>
              <a:ext uri="{FF2B5EF4-FFF2-40B4-BE49-F238E27FC236}">
                <a16:creationId xmlns:a16="http://schemas.microsoft.com/office/drawing/2014/main" id="{5A15EF4A-5753-4A88-A96E-2D65CB8F3E72}"/>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3101994" y="3222158"/>
            <a:ext cx="1355705" cy="1871551"/>
          </a:xfrm>
          <a:prstGeom prst="rect">
            <a:avLst/>
          </a:prstGeom>
        </p:spPr>
      </p:pic>
      <p:pic>
        <p:nvPicPr>
          <p:cNvPr id="9" name="Imagen 8">
            <a:extLst>
              <a:ext uri="{FF2B5EF4-FFF2-40B4-BE49-F238E27FC236}">
                <a16:creationId xmlns:a16="http://schemas.microsoft.com/office/drawing/2014/main" id="{A5188F20-53E0-4F72-8148-A420628AEAD3}"/>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6642527" y="1213292"/>
            <a:ext cx="2328018" cy="1887546"/>
          </a:xfrm>
          <a:prstGeom prst="roundRect">
            <a:avLst>
              <a:gd name="adj" fmla="val 8528"/>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952928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heel(1)">
                                      <p:cBhvr>
                                        <p:cTn id="21" dur="1000"/>
                                        <p:tgtEl>
                                          <p:spTgt spid="9"/>
                                        </p:tgtEl>
                                      </p:cBhvr>
                                    </p:animEffect>
                                  </p:childTnLst>
                                </p:cTn>
                              </p:par>
                            </p:childTnLst>
                          </p:cTn>
                        </p:par>
                        <p:par>
                          <p:cTn id="22" fill="hold">
                            <p:stCondLst>
                              <p:cond delay="1000"/>
                            </p:stCondLst>
                            <p:childTnLst>
                              <p:par>
                                <p:cTn id="23" presetID="14" presetClass="entr" presetSubtype="1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randombar(horizontal)">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2">
                                            <p:graphicEl>
                                              <a:dgm id="{83AC0133-F042-48FD-8DAD-E5CC034001DC}"/>
                                            </p:graphicEl>
                                          </p:spTgt>
                                        </p:tgtEl>
                                        <p:attrNameLst>
                                          <p:attrName>style.visibility</p:attrName>
                                        </p:attrNameLst>
                                      </p:cBhvr>
                                      <p:to>
                                        <p:strVal val="visible"/>
                                      </p:to>
                                    </p:set>
                                    <p:anim calcmode="lin" valueType="num">
                                      <p:cBhvr>
                                        <p:cTn id="30" dur="500" fill="hold"/>
                                        <p:tgtEl>
                                          <p:spTgt spid="2">
                                            <p:graphicEl>
                                              <a:dgm id="{83AC0133-F042-48FD-8DAD-E5CC034001DC}"/>
                                            </p:graphicEl>
                                          </p:spTgt>
                                        </p:tgtEl>
                                        <p:attrNameLst>
                                          <p:attrName>ppt_w</p:attrName>
                                        </p:attrNameLst>
                                      </p:cBhvr>
                                      <p:tavLst>
                                        <p:tav tm="0">
                                          <p:val>
                                            <p:fltVal val="0"/>
                                          </p:val>
                                        </p:tav>
                                        <p:tav tm="100000">
                                          <p:val>
                                            <p:strVal val="#ppt_w"/>
                                          </p:val>
                                        </p:tav>
                                      </p:tavLst>
                                    </p:anim>
                                    <p:anim calcmode="lin" valueType="num">
                                      <p:cBhvr>
                                        <p:cTn id="31" dur="500" fill="hold"/>
                                        <p:tgtEl>
                                          <p:spTgt spid="2">
                                            <p:graphicEl>
                                              <a:dgm id="{83AC0133-F042-48FD-8DAD-E5CC034001DC}"/>
                                            </p:graphicEl>
                                          </p:spTgt>
                                        </p:tgtEl>
                                        <p:attrNameLst>
                                          <p:attrName>ppt_h</p:attrName>
                                        </p:attrNameLst>
                                      </p:cBhvr>
                                      <p:tavLst>
                                        <p:tav tm="0">
                                          <p:val>
                                            <p:fltVal val="0"/>
                                          </p:val>
                                        </p:tav>
                                        <p:tav tm="100000">
                                          <p:val>
                                            <p:strVal val="#ppt_h"/>
                                          </p:val>
                                        </p:tav>
                                      </p:tavLst>
                                    </p:anim>
                                    <p:animEffect transition="in" filter="fade">
                                      <p:cBhvr>
                                        <p:cTn id="32" dur="500"/>
                                        <p:tgtEl>
                                          <p:spTgt spid="2">
                                            <p:graphicEl>
                                              <a:dgm id="{83AC0133-F042-48FD-8DAD-E5CC034001DC}"/>
                                            </p:graphicEl>
                                          </p:spTgt>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2">
                                            <p:graphicEl>
                                              <a:dgm id="{5C6916F3-116E-49A1-8754-56EEF39687A2}"/>
                                            </p:graphicEl>
                                          </p:spTgt>
                                        </p:tgtEl>
                                        <p:attrNameLst>
                                          <p:attrName>style.visibility</p:attrName>
                                        </p:attrNameLst>
                                      </p:cBhvr>
                                      <p:to>
                                        <p:strVal val="visible"/>
                                      </p:to>
                                    </p:set>
                                    <p:animEffect transition="in" filter="wipe(left)">
                                      <p:cBhvr>
                                        <p:cTn id="36" dur="500"/>
                                        <p:tgtEl>
                                          <p:spTgt spid="2">
                                            <p:graphicEl>
                                              <a:dgm id="{5C6916F3-116E-49A1-8754-56EEF39687A2}"/>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2">
                                            <p:graphicEl>
                                              <a:dgm id="{44B4234D-AA0D-4AE9-9EC2-35D52C1C81AF}"/>
                                            </p:graphicEl>
                                          </p:spTgt>
                                        </p:tgtEl>
                                        <p:attrNameLst>
                                          <p:attrName>style.visibility</p:attrName>
                                        </p:attrNameLst>
                                      </p:cBhvr>
                                      <p:to>
                                        <p:strVal val="visible"/>
                                      </p:to>
                                    </p:set>
                                    <p:anim calcmode="lin" valueType="num">
                                      <p:cBhvr>
                                        <p:cTn id="41" dur="500" fill="hold"/>
                                        <p:tgtEl>
                                          <p:spTgt spid="2">
                                            <p:graphicEl>
                                              <a:dgm id="{44B4234D-AA0D-4AE9-9EC2-35D52C1C81AF}"/>
                                            </p:graphicEl>
                                          </p:spTgt>
                                        </p:tgtEl>
                                        <p:attrNameLst>
                                          <p:attrName>ppt_w</p:attrName>
                                        </p:attrNameLst>
                                      </p:cBhvr>
                                      <p:tavLst>
                                        <p:tav tm="0">
                                          <p:val>
                                            <p:fltVal val="0"/>
                                          </p:val>
                                        </p:tav>
                                        <p:tav tm="100000">
                                          <p:val>
                                            <p:strVal val="#ppt_w"/>
                                          </p:val>
                                        </p:tav>
                                      </p:tavLst>
                                    </p:anim>
                                    <p:anim calcmode="lin" valueType="num">
                                      <p:cBhvr>
                                        <p:cTn id="42" dur="500" fill="hold"/>
                                        <p:tgtEl>
                                          <p:spTgt spid="2">
                                            <p:graphicEl>
                                              <a:dgm id="{44B4234D-AA0D-4AE9-9EC2-35D52C1C81AF}"/>
                                            </p:graphicEl>
                                          </p:spTgt>
                                        </p:tgtEl>
                                        <p:attrNameLst>
                                          <p:attrName>ppt_h</p:attrName>
                                        </p:attrNameLst>
                                      </p:cBhvr>
                                      <p:tavLst>
                                        <p:tav tm="0">
                                          <p:val>
                                            <p:fltVal val="0"/>
                                          </p:val>
                                        </p:tav>
                                        <p:tav tm="100000">
                                          <p:val>
                                            <p:strVal val="#ppt_h"/>
                                          </p:val>
                                        </p:tav>
                                      </p:tavLst>
                                    </p:anim>
                                    <p:animEffect transition="in" filter="fade">
                                      <p:cBhvr>
                                        <p:cTn id="43" dur="500"/>
                                        <p:tgtEl>
                                          <p:spTgt spid="2">
                                            <p:graphicEl>
                                              <a:dgm id="{44B4234D-AA0D-4AE9-9EC2-35D52C1C81AF}"/>
                                            </p:graphicEl>
                                          </p:spTgt>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2">
                                            <p:graphicEl>
                                              <a:dgm id="{83B0E95A-4A3B-4B8D-87E2-EA37D29230A9}"/>
                                            </p:graphicEl>
                                          </p:spTgt>
                                        </p:tgtEl>
                                        <p:attrNameLst>
                                          <p:attrName>style.visibility</p:attrName>
                                        </p:attrNameLst>
                                      </p:cBhvr>
                                      <p:to>
                                        <p:strVal val="visible"/>
                                      </p:to>
                                    </p:set>
                                    <p:animEffect transition="in" filter="wipe(left)">
                                      <p:cBhvr>
                                        <p:cTn id="47" dur="500"/>
                                        <p:tgtEl>
                                          <p:spTgt spid="2">
                                            <p:graphicEl>
                                              <a:dgm id="{83B0E95A-4A3B-4B8D-87E2-EA37D29230A9}"/>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2">
                                            <p:graphicEl>
                                              <a:dgm id="{037FC8F5-CFC4-4846-B519-03FBFC3843AD}"/>
                                            </p:graphicEl>
                                          </p:spTgt>
                                        </p:tgtEl>
                                        <p:attrNameLst>
                                          <p:attrName>style.visibility</p:attrName>
                                        </p:attrNameLst>
                                      </p:cBhvr>
                                      <p:to>
                                        <p:strVal val="visible"/>
                                      </p:to>
                                    </p:set>
                                    <p:anim calcmode="lin" valueType="num">
                                      <p:cBhvr>
                                        <p:cTn id="52" dur="500" fill="hold"/>
                                        <p:tgtEl>
                                          <p:spTgt spid="2">
                                            <p:graphicEl>
                                              <a:dgm id="{037FC8F5-CFC4-4846-B519-03FBFC3843AD}"/>
                                            </p:graphicEl>
                                          </p:spTgt>
                                        </p:tgtEl>
                                        <p:attrNameLst>
                                          <p:attrName>ppt_w</p:attrName>
                                        </p:attrNameLst>
                                      </p:cBhvr>
                                      <p:tavLst>
                                        <p:tav tm="0">
                                          <p:val>
                                            <p:fltVal val="0"/>
                                          </p:val>
                                        </p:tav>
                                        <p:tav tm="100000">
                                          <p:val>
                                            <p:strVal val="#ppt_w"/>
                                          </p:val>
                                        </p:tav>
                                      </p:tavLst>
                                    </p:anim>
                                    <p:anim calcmode="lin" valueType="num">
                                      <p:cBhvr>
                                        <p:cTn id="53" dur="500" fill="hold"/>
                                        <p:tgtEl>
                                          <p:spTgt spid="2">
                                            <p:graphicEl>
                                              <a:dgm id="{037FC8F5-CFC4-4846-B519-03FBFC3843AD}"/>
                                            </p:graphicEl>
                                          </p:spTgt>
                                        </p:tgtEl>
                                        <p:attrNameLst>
                                          <p:attrName>ppt_h</p:attrName>
                                        </p:attrNameLst>
                                      </p:cBhvr>
                                      <p:tavLst>
                                        <p:tav tm="0">
                                          <p:val>
                                            <p:fltVal val="0"/>
                                          </p:val>
                                        </p:tav>
                                        <p:tav tm="100000">
                                          <p:val>
                                            <p:strVal val="#ppt_h"/>
                                          </p:val>
                                        </p:tav>
                                      </p:tavLst>
                                    </p:anim>
                                    <p:animEffect transition="in" filter="fade">
                                      <p:cBhvr>
                                        <p:cTn id="54" dur="500"/>
                                        <p:tgtEl>
                                          <p:spTgt spid="2">
                                            <p:graphicEl>
                                              <a:dgm id="{037FC8F5-CFC4-4846-B519-03FBFC3843AD}"/>
                                            </p:graphicEl>
                                          </p:spTgt>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graphicEl>
                                              <a:dgm id="{D50D3AA7-C995-4E43-9220-85C65699463C}"/>
                                            </p:graphicEl>
                                          </p:spTgt>
                                        </p:tgtEl>
                                        <p:attrNameLst>
                                          <p:attrName>style.visibility</p:attrName>
                                        </p:attrNameLst>
                                      </p:cBhvr>
                                      <p:to>
                                        <p:strVal val="visible"/>
                                      </p:to>
                                    </p:set>
                                    <p:animEffect transition="in" filter="wipe(left)">
                                      <p:cBhvr>
                                        <p:cTn id="58" dur="500"/>
                                        <p:tgtEl>
                                          <p:spTgt spid="2">
                                            <p:graphicEl>
                                              <a:dgm id="{D50D3AA7-C995-4E43-9220-85C65699463C}"/>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25" presetClass="entr" presetSubtype="0" fill="hold" nodeType="click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64"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65"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66" dur="1000" fill="hold"/>
                                        <p:tgtEl>
                                          <p:spTgt spid="12"/>
                                        </p:tgtEl>
                                        <p:attrNameLst>
                                          <p:attrName>ppt_h</p:attrName>
                                        </p:attrNameLst>
                                      </p:cBhvr>
                                      <p:tavLst>
                                        <p:tav tm="0">
                                          <p:val>
                                            <p:strVal val="#ppt_h"/>
                                          </p:val>
                                        </p:tav>
                                        <p:tav tm="100000">
                                          <p:val>
                                            <p:strVal val="#ppt_h"/>
                                          </p:val>
                                        </p:tav>
                                      </p:tavLst>
                                    </p:anim>
                                    <p:anim calcmode="lin" valueType="num">
                                      <p:cBhvr>
                                        <p:cTn id="67"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68"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69"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70" dur="1000" decel="50000">
                                          <p:stCondLst>
                                            <p:cond delay="0"/>
                                          </p:stCondLst>
                                        </p:cTn>
                                        <p:tgtEl>
                                          <p:spTgt spid="12"/>
                                        </p:tgtEl>
                                      </p:cBhvr>
                                    </p:animEffect>
                                  </p:childTnLst>
                                </p:cTn>
                              </p:par>
                              <p:par>
                                <p:cTn id="71" presetID="25" presetClass="entr" presetSubtype="0" fill="hold" nodeType="with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74"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75"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76" dur="1000" fill="hold"/>
                                        <p:tgtEl>
                                          <p:spTgt spid="14"/>
                                        </p:tgtEl>
                                        <p:attrNameLst>
                                          <p:attrName>ppt_h</p:attrName>
                                        </p:attrNameLst>
                                      </p:cBhvr>
                                      <p:tavLst>
                                        <p:tav tm="0">
                                          <p:val>
                                            <p:strVal val="#ppt_h"/>
                                          </p:val>
                                        </p:tav>
                                        <p:tav tm="100000">
                                          <p:val>
                                            <p:strVal val="#ppt_h"/>
                                          </p:val>
                                        </p:tav>
                                      </p:tavLst>
                                    </p:anim>
                                    <p:anim calcmode="lin" valueType="num">
                                      <p:cBhvr>
                                        <p:cTn id="77"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78"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79"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80" dur="1000" decel="50000">
                                          <p:stCondLst>
                                            <p:cond delay="0"/>
                                          </p:stCondLst>
                                        </p:cTn>
                                        <p:tgtEl>
                                          <p:spTgt spid="14"/>
                                        </p:tgtEl>
                                      </p:cBhvr>
                                    </p:animEffect>
                                  </p:childTnLst>
                                </p:cTn>
                              </p:par>
                            </p:childTnLst>
                          </p:cTn>
                        </p:par>
                        <p:par>
                          <p:cTn id="81" fill="hold">
                            <p:stCondLst>
                              <p:cond delay="1000"/>
                            </p:stCondLst>
                            <p:childTnLst>
                              <p:par>
                                <p:cTn id="82" presetID="22" presetClass="entr" presetSubtype="8" fill="hold" grpId="0" nodeType="afterEffect">
                                  <p:stCondLst>
                                    <p:cond delay="0"/>
                                  </p:stCondLst>
                                  <p:childTnLst>
                                    <p:set>
                                      <p:cBhvr>
                                        <p:cTn id="83" dur="1" fill="hold">
                                          <p:stCondLst>
                                            <p:cond delay="0"/>
                                          </p:stCondLst>
                                        </p:cTn>
                                        <p:tgtEl>
                                          <p:spTgt spid="7">
                                            <p:txEl>
                                              <p:pRg st="0" end="0"/>
                                            </p:txEl>
                                          </p:spTgt>
                                        </p:tgtEl>
                                        <p:attrNameLst>
                                          <p:attrName>style.visibility</p:attrName>
                                        </p:attrNameLst>
                                      </p:cBhvr>
                                      <p:to>
                                        <p:strVal val="visible"/>
                                      </p:to>
                                    </p:set>
                                    <p:animEffect transition="in" filter="wipe(left)">
                                      <p:cBhvr>
                                        <p:cTn id="84" dur="500"/>
                                        <p:tgtEl>
                                          <p:spTgt spid="7">
                                            <p:txEl>
                                              <p:pRg st="0" end="0"/>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grpId="0" nodeType="clickEffect">
                                  <p:stCondLst>
                                    <p:cond delay="0"/>
                                  </p:stCondLst>
                                  <p:childTnLst>
                                    <p:set>
                                      <p:cBhvr>
                                        <p:cTn id="88" dur="1" fill="hold">
                                          <p:stCondLst>
                                            <p:cond delay="0"/>
                                          </p:stCondLst>
                                        </p:cTn>
                                        <p:tgtEl>
                                          <p:spTgt spid="7">
                                            <p:txEl>
                                              <p:pRg st="1" end="1"/>
                                            </p:txEl>
                                          </p:spTgt>
                                        </p:tgtEl>
                                        <p:attrNameLst>
                                          <p:attrName>style.visibility</p:attrName>
                                        </p:attrNameLst>
                                      </p:cBhvr>
                                      <p:to>
                                        <p:strVal val="visible"/>
                                      </p:to>
                                    </p:set>
                                    <p:animEffect transition="in" filter="wipe(left)">
                                      <p:cBhvr>
                                        <p:cTn id="89"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7"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0737ED9-EF06-4FF9-9DF5-438C1E6A2438}"/>
              </a:ext>
            </a:extLst>
          </p:cNvPr>
          <p:cNvSpPr txBox="1"/>
          <p:nvPr/>
        </p:nvSpPr>
        <p:spPr>
          <a:xfrm>
            <a:off x="1418363" y="942810"/>
            <a:ext cx="7337929" cy="3477875"/>
          </a:xfrm>
          <a:prstGeom prst="rect">
            <a:avLst/>
          </a:prstGeom>
          <a:noFill/>
        </p:spPr>
        <p:txBody>
          <a:bodyPr wrap="square">
            <a:spAutoFit/>
          </a:bodyPr>
          <a:lstStyle/>
          <a:p>
            <a:pPr>
              <a:spcBef>
                <a:spcPts val="600"/>
              </a:spcBef>
            </a:pPr>
            <a:r>
              <a:rPr lang="es-ES" sz="2200" dirty="0">
                <a:latin typeface="Cooper Black" panose="0208090404030B020404" pitchFamily="18" charset="0"/>
              </a:rPr>
              <a:t>“Esta promesa [Éxodo 19:5] le fue dada no sólo a Israel, sino a todos los que obedezcan la palabra de Dios. Los que viven en medio de los peligros de los últimos días deben comprender que, justamente al comienzo de su experiencia, la verdad los unió al Salvador, de manera que él, que es el autor y consumador de su fe, perfeccionará la obra que ha comenzado por ellos. Dios es fiel, y mediante él han sido llamados al compañerismo</a:t>
            </a:r>
            <a:br>
              <a:rPr lang="es-ES" sz="2200" dirty="0">
                <a:latin typeface="Cooper Black" panose="0208090404030B020404" pitchFamily="18" charset="0"/>
              </a:rPr>
            </a:br>
            <a:r>
              <a:rPr lang="es-ES" sz="2200" dirty="0">
                <a:latin typeface="Cooper Black" panose="0208090404030B020404" pitchFamily="18" charset="0"/>
              </a:rPr>
              <a:t>con su Hijo”</a:t>
            </a:r>
          </a:p>
        </p:txBody>
      </p:sp>
      <p:sp>
        <p:nvSpPr>
          <p:cNvPr id="4" name="CuadroTexto 3">
            <a:extLst>
              <a:ext uri="{FF2B5EF4-FFF2-40B4-BE49-F238E27FC236}">
                <a16:creationId xmlns:a16="http://schemas.microsoft.com/office/drawing/2014/main" id="{53D599DC-18A3-4F80-818A-8C7DB2A71A2C}"/>
              </a:ext>
            </a:extLst>
          </p:cNvPr>
          <p:cNvSpPr txBox="1"/>
          <p:nvPr/>
        </p:nvSpPr>
        <p:spPr>
          <a:xfrm>
            <a:off x="2414017" y="390318"/>
            <a:ext cx="6378854" cy="338554"/>
          </a:xfrm>
          <a:prstGeom prst="rect">
            <a:avLst/>
          </a:prstGeom>
          <a:noFill/>
        </p:spPr>
        <p:txBody>
          <a:bodyPr wrap="square" rtlCol="0">
            <a:spAutoFit/>
          </a:bodyPr>
          <a:lstStyle/>
          <a:p>
            <a:pPr algn="ctr"/>
            <a:r>
              <a:rPr lang="es-ES" sz="1600" b="1" dirty="0" err="1"/>
              <a:t>E.G.W</a:t>
            </a:r>
            <a:r>
              <a:rPr lang="es-ES" sz="1600" b="1" dirty="0"/>
              <a:t>. (Nuestra elevada vocación, 18 de enero)</a:t>
            </a:r>
          </a:p>
        </p:txBody>
      </p:sp>
    </p:spTree>
    <p:extLst>
      <p:ext uri="{BB962C8B-B14F-4D97-AF65-F5344CB8AC3E}">
        <p14:creationId xmlns:p14="http://schemas.microsoft.com/office/powerpoint/2010/main" val="2788436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5C11F30-2AB0-4BBA-99E7-0B0B873DC53F}"/>
              </a:ext>
            </a:extLst>
          </p:cNvPr>
          <p:cNvSpPr txBox="1"/>
          <p:nvPr/>
        </p:nvSpPr>
        <p:spPr>
          <a:xfrm>
            <a:off x="1719071" y="-124355"/>
            <a:ext cx="5335653" cy="769441"/>
          </a:xfrm>
          <a:prstGeom prst="rect">
            <a:avLst/>
          </a:prstGeom>
          <a:noFill/>
        </p:spPr>
        <p:txBody>
          <a:bodyPr wrap="square">
            <a:spAutoFit/>
            <a:scene3d>
              <a:camera prst="orthographicFront"/>
              <a:lightRig rig="threePt" dir="t"/>
            </a:scene3d>
            <a:sp3d extrusionH="57150" contourW="25400">
              <a:bevelT w="57150" h="38100" prst="hardEdge"/>
              <a:contourClr>
                <a:schemeClr val="accent2"/>
              </a:contourClr>
            </a:sp3d>
          </a:bodyPr>
          <a:lstStyle/>
          <a:p>
            <a:pPr algn="ctr"/>
            <a:r>
              <a:rPr lang="es-ES" sz="4400" b="1" spc="300" dirty="0">
                <a:ln w="22225">
                  <a:noFill/>
                  <a:prstDash val="solid"/>
                </a:ln>
                <a:solidFill>
                  <a:schemeClr val="accent2">
                    <a:lumMod val="40000"/>
                    <a:lumOff val="60000"/>
                  </a:schemeClr>
                </a:solidFill>
              </a:rPr>
              <a:t>EL NUEVO PACTO</a:t>
            </a:r>
          </a:p>
        </p:txBody>
      </p:sp>
      <p:sp>
        <p:nvSpPr>
          <p:cNvPr id="4" name="CuadroTexto 3">
            <a:extLst>
              <a:ext uri="{FF2B5EF4-FFF2-40B4-BE49-F238E27FC236}">
                <a16:creationId xmlns:a16="http://schemas.microsoft.com/office/drawing/2014/main" id="{CA6F825F-4EF8-401F-A143-A9B747E23FE6}"/>
              </a:ext>
            </a:extLst>
          </p:cNvPr>
          <p:cNvSpPr txBox="1"/>
          <p:nvPr/>
        </p:nvSpPr>
        <p:spPr>
          <a:xfrm>
            <a:off x="97970" y="607688"/>
            <a:ext cx="6858785" cy="584775"/>
          </a:xfrm>
          <a:prstGeom prst="rect">
            <a:avLst/>
          </a:prstGeom>
          <a:noFill/>
        </p:spPr>
        <p:txBody>
          <a:bodyPr wrap="square">
            <a:spAutoFit/>
          </a:bodyPr>
          <a:lstStyle/>
          <a:p>
            <a:r>
              <a:rPr lang="es-ES" sz="1600" b="1" dirty="0">
                <a:solidFill>
                  <a:schemeClr val="bg1"/>
                </a:solidFill>
                <a:effectLst>
                  <a:outerShdw blurRad="38100" dist="38100" dir="2700000" algn="tl">
                    <a:srgbClr val="000000">
                      <a:alpha val="43137"/>
                    </a:srgbClr>
                  </a:outerShdw>
                </a:effectLst>
                <a:latin typeface="Comic Sans MS" panose="030F0702030302020204" pitchFamily="66" charset="0"/>
              </a:rPr>
              <a:t>“He aquí que vienen días, dice Jehová, en los cuales haré nuevo pacto con la casa de Israel y con la casa de Judá” </a:t>
            </a:r>
            <a:r>
              <a:rPr lang="es-ES" sz="1400" b="1" dirty="0">
                <a:solidFill>
                  <a:schemeClr val="bg1"/>
                </a:solidFill>
                <a:effectLst>
                  <a:outerShdw blurRad="38100" dist="38100" dir="2700000" algn="tl">
                    <a:srgbClr val="000000">
                      <a:alpha val="43137"/>
                    </a:srgbClr>
                  </a:outerShdw>
                </a:effectLst>
                <a:latin typeface="Comic Sans MS" panose="030F0702030302020204" pitchFamily="66" charset="0"/>
              </a:rPr>
              <a:t>(Jeremías 31:31)</a:t>
            </a:r>
            <a:endParaRPr lang="es-ES" sz="1600" b="1" dirty="0">
              <a:solidFill>
                <a:schemeClr val="bg1"/>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8223088E-7ABD-491A-9570-9A3F2316C2E2}"/>
              </a:ext>
            </a:extLst>
          </p:cNvPr>
          <p:cNvSpPr txBox="1"/>
          <p:nvPr/>
        </p:nvSpPr>
        <p:spPr>
          <a:xfrm>
            <a:off x="-4443" y="1139726"/>
            <a:ext cx="7059167" cy="369332"/>
          </a:xfrm>
          <a:prstGeom prst="rect">
            <a:avLst/>
          </a:prstGeom>
          <a:noFill/>
        </p:spPr>
        <p:txBody>
          <a:bodyPr wrap="square" rtlCol="0">
            <a:spAutoFit/>
          </a:bodyPr>
          <a:lstStyle/>
          <a:p>
            <a:pPr>
              <a:spcBef>
                <a:spcPts val="600"/>
              </a:spcBef>
            </a:pPr>
            <a:r>
              <a:rPr lang="es-ES" b="1" dirty="0"/>
              <a:t>¿Por qué fue necesario un nuevo pacto? ¿En qué se diferencian los dos?</a:t>
            </a:r>
          </a:p>
        </p:txBody>
      </p:sp>
      <p:pic>
        <p:nvPicPr>
          <p:cNvPr id="2" name="Imagen 1">
            <a:extLst>
              <a:ext uri="{FF2B5EF4-FFF2-40B4-BE49-F238E27FC236}">
                <a16:creationId xmlns:a16="http://schemas.microsoft.com/office/drawing/2014/main" id="{DC455D86-E503-45EF-9573-7FF80AAFF2D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8853" y="1432119"/>
            <a:ext cx="3380315" cy="2939266"/>
          </a:xfrm>
          <a:prstGeom prst="ellipse">
            <a:avLst/>
          </a:prstGeom>
          <a:ln>
            <a:noFill/>
          </a:ln>
          <a:effectLst>
            <a:softEdge rad="112500"/>
          </a:effectLst>
        </p:spPr>
      </p:pic>
      <p:sp>
        <p:nvSpPr>
          <p:cNvPr id="7" name="CuadroTexto 6">
            <a:extLst>
              <a:ext uri="{FF2B5EF4-FFF2-40B4-BE49-F238E27FC236}">
                <a16:creationId xmlns:a16="http://schemas.microsoft.com/office/drawing/2014/main" id="{62FA6B2E-BFC6-4918-A3EC-2BBBBDEEB554}"/>
              </a:ext>
            </a:extLst>
          </p:cNvPr>
          <p:cNvSpPr txBox="1"/>
          <p:nvPr/>
        </p:nvSpPr>
        <p:spPr>
          <a:xfrm>
            <a:off x="97970" y="4252312"/>
            <a:ext cx="6956754" cy="923330"/>
          </a:xfrm>
          <a:prstGeom prst="rect">
            <a:avLst/>
          </a:prstGeom>
          <a:noFill/>
        </p:spPr>
        <p:txBody>
          <a:bodyPr wrap="square">
            <a:spAutoFit/>
          </a:bodyPr>
          <a:lstStyle/>
          <a:p>
            <a:pPr>
              <a:spcBef>
                <a:spcPts val="600"/>
              </a:spcBef>
            </a:pPr>
            <a:r>
              <a:rPr lang="es-ES" b="1" dirty="0"/>
              <a:t>“Todos me conocerán […] porque perdonaré la maldad de ellos” (v. 34). De nuevo, Dios toma la iniciativa y salva. Nuestra respuesta natural a ello es obedecer la Ley que Él ha puesto en nuestro corazón (v. 33).</a:t>
            </a:r>
          </a:p>
        </p:txBody>
      </p:sp>
      <p:pic>
        <p:nvPicPr>
          <p:cNvPr id="13" name="Imagen 12">
            <a:extLst>
              <a:ext uri="{FF2B5EF4-FFF2-40B4-BE49-F238E27FC236}">
                <a16:creationId xmlns:a16="http://schemas.microsoft.com/office/drawing/2014/main" id="{CAE6A885-AE58-45B5-880A-F6E26957B9C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447689" y="2842860"/>
            <a:ext cx="1577017" cy="2219203"/>
          </a:xfrm>
          <a:prstGeom prst="rect">
            <a:avLst/>
          </a:prstGeom>
          <a:ln w="762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7" name="Imagen 16">
            <a:extLst>
              <a:ext uri="{FF2B5EF4-FFF2-40B4-BE49-F238E27FC236}">
                <a16:creationId xmlns:a16="http://schemas.microsoft.com/office/drawing/2014/main" id="{3A7B9E75-8756-4CE5-A689-5F0C854DD56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054725" y="90933"/>
            <a:ext cx="1969981" cy="2627463"/>
          </a:xfrm>
          <a:prstGeom prst="roundRect">
            <a:avLst>
              <a:gd name="adj" fmla="val 4167"/>
            </a:avLst>
          </a:prstGeom>
          <a:solidFill>
            <a:srgbClr val="FFFFFF"/>
          </a:solidFill>
          <a:ln w="76200" cap="sq">
            <a:solidFill>
              <a:schemeClr val="accent6">
                <a:lumMod val="50000"/>
              </a:schemeClr>
            </a:solidFill>
            <a:miter lim="800000"/>
          </a:ln>
          <a:effectLst/>
          <a:scene3d>
            <a:camera prst="orthographicFront"/>
            <a:lightRig rig="threePt" dir="t">
              <a:rot lat="0" lon="0" rev="2700000"/>
            </a:lightRig>
          </a:scene3d>
          <a:sp3d>
            <a:bevelT h="38100"/>
            <a:contourClr>
              <a:srgbClr val="C0C0C0"/>
            </a:contourClr>
          </a:sp3d>
        </p:spPr>
      </p:pic>
      <p:sp>
        <p:nvSpPr>
          <p:cNvPr id="19" name="CuadroTexto 18">
            <a:extLst>
              <a:ext uri="{FF2B5EF4-FFF2-40B4-BE49-F238E27FC236}">
                <a16:creationId xmlns:a16="http://schemas.microsoft.com/office/drawing/2014/main" id="{B4AF0995-1556-4186-9640-B20D7DBEF9F4}"/>
              </a:ext>
            </a:extLst>
          </p:cNvPr>
          <p:cNvSpPr txBox="1"/>
          <p:nvPr/>
        </p:nvSpPr>
        <p:spPr>
          <a:xfrm>
            <a:off x="3267052" y="1438502"/>
            <a:ext cx="3787672" cy="2939266"/>
          </a:xfrm>
          <a:prstGeom prst="rect">
            <a:avLst/>
          </a:prstGeom>
          <a:noFill/>
        </p:spPr>
        <p:txBody>
          <a:bodyPr wrap="square">
            <a:spAutoFit/>
          </a:bodyPr>
          <a:lstStyle/>
          <a:p>
            <a:pPr>
              <a:spcBef>
                <a:spcPts val="600"/>
              </a:spcBef>
            </a:pPr>
            <a:r>
              <a:rPr lang="es-ES" b="1" dirty="0"/>
              <a:t>Aunque Dios se había portado como su marido, el pueblo de Israel le había sido infiel, desobedeciéndole. Así habían invalidado el pacto primero (Jeremías 31:32).</a:t>
            </a:r>
          </a:p>
          <a:p>
            <a:pPr>
              <a:spcBef>
                <a:spcPts val="600"/>
              </a:spcBef>
            </a:pPr>
            <a:r>
              <a:rPr lang="es-ES" b="1" dirty="0"/>
              <a:t>Sin embargo, este nuevo pacto en nada se diferenciaba del antiguo, si no en que se promete una relación aún más estrecha entre Dios y el hombre (v. 33).</a:t>
            </a:r>
          </a:p>
        </p:txBody>
      </p:sp>
    </p:spTree>
    <p:extLst>
      <p:ext uri="{BB962C8B-B14F-4D97-AF65-F5344CB8AC3E}">
        <p14:creationId xmlns:p14="http://schemas.microsoft.com/office/powerpoint/2010/main" val="56683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heel(8)">
                                      <p:cBhvr>
                                        <p:cTn id="16" dur="1000"/>
                                        <p:tgtEl>
                                          <p:spTgt spid="2"/>
                                        </p:tgtEl>
                                      </p:cBhvr>
                                    </p:animEffect>
                                  </p:childTnLst>
                                </p:cTn>
                              </p:par>
                            </p:childTnLst>
                          </p:cTn>
                        </p:par>
                        <p:par>
                          <p:cTn id="17" fill="hold">
                            <p:stCondLst>
                              <p:cond delay="2000"/>
                            </p:stCondLst>
                            <p:childTnLst>
                              <p:par>
                                <p:cTn id="18" presetID="26"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80">
                                          <p:stCondLst>
                                            <p:cond delay="0"/>
                                          </p:stCondLst>
                                        </p:cTn>
                                        <p:tgtEl>
                                          <p:spTgt spid="4"/>
                                        </p:tgtEl>
                                      </p:cBhvr>
                                    </p:animEffect>
                                    <p:anim calcmode="lin" valueType="num">
                                      <p:cBhvr>
                                        <p:cTn id="21"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6" dur="26">
                                          <p:stCondLst>
                                            <p:cond delay="650"/>
                                          </p:stCondLst>
                                        </p:cTn>
                                        <p:tgtEl>
                                          <p:spTgt spid="4"/>
                                        </p:tgtEl>
                                      </p:cBhvr>
                                      <p:to x="100000" y="60000"/>
                                    </p:animScale>
                                    <p:animScale>
                                      <p:cBhvr>
                                        <p:cTn id="27" dur="166" decel="50000">
                                          <p:stCondLst>
                                            <p:cond delay="676"/>
                                          </p:stCondLst>
                                        </p:cTn>
                                        <p:tgtEl>
                                          <p:spTgt spid="4"/>
                                        </p:tgtEl>
                                      </p:cBhvr>
                                      <p:to x="100000" y="100000"/>
                                    </p:animScale>
                                    <p:animScale>
                                      <p:cBhvr>
                                        <p:cTn id="28" dur="26">
                                          <p:stCondLst>
                                            <p:cond delay="1312"/>
                                          </p:stCondLst>
                                        </p:cTn>
                                        <p:tgtEl>
                                          <p:spTgt spid="4"/>
                                        </p:tgtEl>
                                      </p:cBhvr>
                                      <p:to x="100000" y="80000"/>
                                    </p:animScale>
                                    <p:animScale>
                                      <p:cBhvr>
                                        <p:cTn id="29" dur="166" decel="50000">
                                          <p:stCondLst>
                                            <p:cond delay="1338"/>
                                          </p:stCondLst>
                                        </p:cTn>
                                        <p:tgtEl>
                                          <p:spTgt spid="4"/>
                                        </p:tgtEl>
                                      </p:cBhvr>
                                      <p:to x="100000" y="100000"/>
                                    </p:animScale>
                                    <p:animScale>
                                      <p:cBhvr>
                                        <p:cTn id="30" dur="26">
                                          <p:stCondLst>
                                            <p:cond delay="1642"/>
                                          </p:stCondLst>
                                        </p:cTn>
                                        <p:tgtEl>
                                          <p:spTgt spid="4"/>
                                        </p:tgtEl>
                                      </p:cBhvr>
                                      <p:to x="100000" y="90000"/>
                                    </p:animScale>
                                    <p:animScale>
                                      <p:cBhvr>
                                        <p:cTn id="31" dur="166" decel="50000">
                                          <p:stCondLst>
                                            <p:cond delay="1668"/>
                                          </p:stCondLst>
                                        </p:cTn>
                                        <p:tgtEl>
                                          <p:spTgt spid="4"/>
                                        </p:tgtEl>
                                      </p:cBhvr>
                                      <p:to x="100000" y="100000"/>
                                    </p:animScale>
                                    <p:animScale>
                                      <p:cBhvr>
                                        <p:cTn id="32" dur="26">
                                          <p:stCondLst>
                                            <p:cond delay="1808"/>
                                          </p:stCondLst>
                                        </p:cTn>
                                        <p:tgtEl>
                                          <p:spTgt spid="4"/>
                                        </p:tgtEl>
                                      </p:cBhvr>
                                      <p:to x="100000" y="95000"/>
                                    </p:animScale>
                                    <p:animScale>
                                      <p:cBhvr>
                                        <p:cTn id="33" dur="166" decel="50000">
                                          <p:stCondLst>
                                            <p:cond delay="1834"/>
                                          </p:stCondLst>
                                        </p:cTn>
                                        <p:tgtEl>
                                          <p:spTgt spid="4"/>
                                        </p:tgtEl>
                                      </p:cBhvr>
                                      <p:to x="100000" y="100000"/>
                                    </p:animScale>
                                  </p:childTnLst>
                                </p:cTn>
                              </p:par>
                            </p:childTnLst>
                          </p:cTn>
                        </p:par>
                      </p:childTnLst>
                    </p:cTn>
                  </p:par>
                  <p:par>
                    <p:cTn id="34" fill="hold">
                      <p:stCondLst>
                        <p:cond delay="indefinite"/>
                      </p:stCondLst>
                      <p:childTnLst>
                        <p:par>
                          <p:cTn id="35" fill="hold">
                            <p:stCondLst>
                              <p:cond delay="0"/>
                            </p:stCondLst>
                            <p:childTnLst>
                              <p:par>
                                <p:cTn id="36" presetID="25" presetClass="entr" presetSubtype="0" fill="hold" grpId="0" nodeType="click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p:cTn id="38"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41" dur="1000" fill="hold"/>
                                        <p:tgtEl>
                                          <p:spTgt spid="5"/>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5"/>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12" fill="hold" nodeType="click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fill="hold"/>
                                        <p:tgtEl>
                                          <p:spTgt spid="17"/>
                                        </p:tgtEl>
                                        <p:attrNameLst>
                                          <p:attrName>ppt_x</p:attrName>
                                        </p:attrNameLst>
                                      </p:cBhvr>
                                      <p:tavLst>
                                        <p:tav tm="0">
                                          <p:val>
                                            <p:strVal val="0-#ppt_w/2"/>
                                          </p:val>
                                        </p:tav>
                                        <p:tav tm="100000">
                                          <p:val>
                                            <p:strVal val="#ppt_x"/>
                                          </p:val>
                                        </p:tav>
                                      </p:tavLst>
                                    </p:anim>
                                    <p:anim calcmode="lin" valueType="num">
                                      <p:cBhvr additive="base">
                                        <p:cTn id="51" dur="500" fill="hold"/>
                                        <p:tgtEl>
                                          <p:spTgt spid="17"/>
                                        </p:tgtEl>
                                        <p:attrNameLst>
                                          <p:attrName>ppt_y</p:attrName>
                                        </p:attrNameLst>
                                      </p:cBhvr>
                                      <p:tavLst>
                                        <p:tav tm="0">
                                          <p:val>
                                            <p:strVal val="1+#ppt_h/2"/>
                                          </p:val>
                                        </p:tav>
                                        <p:tav tm="100000">
                                          <p:val>
                                            <p:strVal val="#ppt_y"/>
                                          </p:val>
                                        </p:tav>
                                      </p:tavLst>
                                    </p:anim>
                                  </p:childTnLst>
                                </p:cTn>
                              </p:par>
                            </p:childTnLst>
                          </p:cTn>
                        </p:par>
                        <p:par>
                          <p:cTn id="52" fill="hold">
                            <p:stCondLst>
                              <p:cond delay="500"/>
                            </p:stCondLst>
                            <p:childTnLst>
                              <p:par>
                                <p:cTn id="53" presetID="22" presetClass="entr" presetSubtype="8" fill="hold" grpId="0" nodeType="afterEffect">
                                  <p:stCondLst>
                                    <p:cond delay="0"/>
                                  </p:stCondLst>
                                  <p:childTnLst>
                                    <p:set>
                                      <p:cBhvr>
                                        <p:cTn id="54" dur="1" fill="hold">
                                          <p:stCondLst>
                                            <p:cond delay="0"/>
                                          </p:stCondLst>
                                        </p:cTn>
                                        <p:tgtEl>
                                          <p:spTgt spid="19">
                                            <p:txEl>
                                              <p:pRg st="0" end="0"/>
                                            </p:txEl>
                                          </p:spTgt>
                                        </p:tgtEl>
                                        <p:attrNameLst>
                                          <p:attrName>style.visibility</p:attrName>
                                        </p:attrNameLst>
                                      </p:cBhvr>
                                      <p:to>
                                        <p:strVal val="visible"/>
                                      </p:to>
                                    </p:set>
                                    <p:animEffect transition="in" filter="wipe(left)">
                                      <p:cBhvr>
                                        <p:cTn id="55" dur="500"/>
                                        <p:tgtEl>
                                          <p:spTgt spid="19">
                                            <p:txEl>
                                              <p:pRg st="0" end="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7" presetClass="entr" presetSubtype="4" fill="hold" nodeType="click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p:cTn id="60" dur="500" fill="hold"/>
                                        <p:tgtEl>
                                          <p:spTgt spid="13"/>
                                        </p:tgtEl>
                                        <p:attrNameLst>
                                          <p:attrName>ppt_x</p:attrName>
                                        </p:attrNameLst>
                                      </p:cBhvr>
                                      <p:tavLst>
                                        <p:tav tm="0">
                                          <p:val>
                                            <p:strVal val="#ppt_x"/>
                                          </p:val>
                                        </p:tav>
                                        <p:tav tm="100000">
                                          <p:val>
                                            <p:strVal val="#ppt_x"/>
                                          </p:val>
                                        </p:tav>
                                      </p:tavLst>
                                    </p:anim>
                                    <p:anim calcmode="lin" valueType="num">
                                      <p:cBhvr>
                                        <p:cTn id="61" dur="500" fill="hold"/>
                                        <p:tgtEl>
                                          <p:spTgt spid="13"/>
                                        </p:tgtEl>
                                        <p:attrNameLst>
                                          <p:attrName>ppt_y</p:attrName>
                                        </p:attrNameLst>
                                      </p:cBhvr>
                                      <p:tavLst>
                                        <p:tav tm="0">
                                          <p:val>
                                            <p:strVal val="#ppt_y+#ppt_h/2"/>
                                          </p:val>
                                        </p:tav>
                                        <p:tav tm="100000">
                                          <p:val>
                                            <p:strVal val="#ppt_y"/>
                                          </p:val>
                                        </p:tav>
                                      </p:tavLst>
                                    </p:anim>
                                    <p:anim calcmode="lin" valueType="num">
                                      <p:cBhvr>
                                        <p:cTn id="62" dur="500" fill="hold"/>
                                        <p:tgtEl>
                                          <p:spTgt spid="13"/>
                                        </p:tgtEl>
                                        <p:attrNameLst>
                                          <p:attrName>ppt_w</p:attrName>
                                        </p:attrNameLst>
                                      </p:cBhvr>
                                      <p:tavLst>
                                        <p:tav tm="0">
                                          <p:val>
                                            <p:strVal val="#ppt_w"/>
                                          </p:val>
                                        </p:tav>
                                        <p:tav tm="100000">
                                          <p:val>
                                            <p:strVal val="#ppt_w"/>
                                          </p:val>
                                        </p:tav>
                                      </p:tavLst>
                                    </p:anim>
                                    <p:anim calcmode="lin" valueType="num">
                                      <p:cBhvr>
                                        <p:cTn id="63" dur="500" fill="hold"/>
                                        <p:tgtEl>
                                          <p:spTgt spid="13"/>
                                        </p:tgtEl>
                                        <p:attrNameLst>
                                          <p:attrName>ppt_h</p:attrName>
                                        </p:attrNameLst>
                                      </p:cBhvr>
                                      <p:tavLst>
                                        <p:tav tm="0">
                                          <p:val>
                                            <p:fltVal val="0"/>
                                          </p:val>
                                        </p:tav>
                                        <p:tav tm="100000">
                                          <p:val>
                                            <p:strVal val="#ppt_h"/>
                                          </p:val>
                                        </p:tav>
                                      </p:tavLst>
                                    </p:anim>
                                  </p:childTnLst>
                                </p:cTn>
                              </p:par>
                            </p:childTnLst>
                          </p:cTn>
                        </p:par>
                        <p:par>
                          <p:cTn id="64" fill="hold">
                            <p:stCondLst>
                              <p:cond delay="500"/>
                            </p:stCondLst>
                            <p:childTnLst>
                              <p:par>
                                <p:cTn id="65" presetID="22" presetClass="entr" presetSubtype="8" fill="hold" grpId="0" nodeType="afterEffect">
                                  <p:stCondLst>
                                    <p:cond delay="0"/>
                                  </p:stCondLst>
                                  <p:childTnLst>
                                    <p:set>
                                      <p:cBhvr>
                                        <p:cTn id="66" dur="1" fill="hold">
                                          <p:stCondLst>
                                            <p:cond delay="0"/>
                                          </p:stCondLst>
                                        </p:cTn>
                                        <p:tgtEl>
                                          <p:spTgt spid="19">
                                            <p:txEl>
                                              <p:pRg st="1" end="1"/>
                                            </p:txEl>
                                          </p:spTgt>
                                        </p:tgtEl>
                                        <p:attrNameLst>
                                          <p:attrName>style.visibility</p:attrName>
                                        </p:attrNameLst>
                                      </p:cBhvr>
                                      <p:to>
                                        <p:strVal val="visible"/>
                                      </p:to>
                                    </p:set>
                                    <p:animEffect transition="in" filter="wipe(left)">
                                      <p:cBhvr>
                                        <p:cTn id="67" dur="500"/>
                                        <p:tgtEl>
                                          <p:spTgt spid="19">
                                            <p:txEl>
                                              <p:p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wipe(left)">
                                      <p:cBhvr>
                                        <p:cTn id="7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19"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0737ED9-EF06-4FF9-9DF5-438C1E6A2438}"/>
              </a:ext>
            </a:extLst>
          </p:cNvPr>
          <p:cNvSpPr txBox="1"/>
          <p:nvPr/>
        </p:nvSpPr>
        <p:spPr>
          <a:xfrm>
            <a:off x="1631289" y="1112308"/>
            <a:ext cx="7154547" cy="3970318"/>
          </a:xfrm>
          <a:prstGeom prst="rect">
            <a:avLst/>
          </a:prstGeom>
          <a:noFill/>
        </p:spPr>
        <p:txBody>
          <a:bodyPr wrap="square">
            <a:spAutoFit/>
          </a:bodyPr>
          <a:lstStyle/>
          <a:p>
            <a:pPr>
              <a:spcBef>
                <a:spcPts val="600"/>
              </a:spcBef>
            </a:pPr>
            <a:r>
              <a:rPr lang="es-ES" sz="2800" dirty="0">
                <a:latin typeface="Cooper Black" panose="0208090404030B020404" pitchFamily="18" charset="0"/>
              </a:rPr>
              <a:t>“En la Biblia, el carácter sagrado y permanente de la relación que existe entre Cristo y su iglesia está representado por la unión del matrimonio. El Señor se ha unido con su pueblo en alianza solemne, prometiendo él ser su Dios, y el pueblo a su vez comprometiéndose a ser suyo y solo suyo”</a:t>
            </a:r>
          </a:p>
        </p:txBody>
      </p:sp>
      <p:sp>
        <p:nvSpPr>
          <p:cNvPr id="4" name="CuadroTexto 3">
            <a:extLst>
              <a:ext uri="{FF2B5EF4-FFF2-40B4-BE49-F238E27FC236}">
                <a16:creationId xmlns:a16="http://schemas.microsoft.com/office/drawing/2014/main" id="{53D599DC-18A3-4F80-818A-8C7DB2A71A2C}"/>
              </a:ext>
            </a:extLst>
          </p:cNvPr>
          <p:cNvSpPr txBox="1"/>
          <p:nvPr/>
        </p:nvSpPr>
        <p:spPr>
          <a:xfrm>
            <a:off x="5515699" y="4804946"/>
            <a:ext cx="3628301" cy="338554"/>
          </a:xfrm>
          <a:prstGeom prst="rect">
            <a:avLst/>
          </a:prstGeom>
          <a:noFill/>
        </p:spPr>
        <p:txBody>
          <a:bodyPr wrap="none" rtlCol="0">
            <a:spAutoFit/>
          </a:bodyPr>
          <a:lstStyle/>
          <a:p>
            <a:pPr algn="r"/>
            <a:r>
              <a:rPr lang="es-ES" sz="1600" b="1" dirty="0" err="1"/>
              <a:t>E.G.W</a:t>
            </a:r>
            <a:r>
              <a:rPr lang="es-ES" sz="1600" b="1" dirty="0"/>
              <a:t>. (El conflicto de los siglos, pg. 378)</a:t>
            </a:r>
          </a:p>
        </p:txBody>
      </p:sp>
    </p:spTree>
    <p:extLst>
      <p:ext uri="{BB962C8B-B14F-4D97-AF65-F5344CB8AC3E}">
        <p14:creationId xmlns:p14="http://schemas.microsoft.com/office/powerpoint/2010/main" val="405069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Transmisión de listas">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351</TotalTime>
  <Words>1139</Words>
  <Application>Microsoft Office PowerPoint</Application>
  <PresentationFormat>Apresentação na tela (16:9)</PresentationFormat>
  <Paragraphs>46</Paragraphs>
  <Slides>9</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9</vt:i4>
      </vt:variant>
    </vt:vector>
  </HeadingPairs>
  <TitlesOfParts>
    <vt:vector size="15" baseType="lpstr">
      <vt:lpstr>Cooper Black</vt:lpstr>
      <vt:lpstr>Arial</vt:lpstr>
      <vt:lpstr>Calibri Light</vt:lpstr>
      <vt:lpstr>Calibri</vt:lpstr>
      <vt:lpstr>Comic Sans MS</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72</cp:revision>
  <dcterms:created xsi:type="dcterms:W3CDTF">2021-03-19T10:43:36Z</dcterms:created>
  <dcterms:modified xsi:type="dcterms:W3CDTF">2021-04-03T14:12:50Z</dcterms:modified>
</cp:coreProperties>
</file>