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3" autoAdjust="0"/>
    <p:restoredTop sz="94660"/>
  </p:normalViewPr>
  <p:slideViewPr>
    <p:cSldViewPr snapToGrid="0">
      <p:cViewPr varScale="1">
        <p:scale>
          <a:sx n="85" d="100"/>
          <a:sy n="85" d="100"/>
        </p:scale>
        <p:origin x="18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p>
        </p:txBody>
      </p:sp>
      <p:sp>
        <p:nvSpPr>
          <p:cNvPr id="4" name="Marcador de fecha 3"/>
          <p:cNvSpPr>
            <a:spLocks noGrp="1"/>
          </p:cNvSpPr>
          <p:nvPr>
            <p:ph type="dt" sz="half" idx="10"/>
          </p:nvPr>
        </p:nvSpPr>
        <p:spPr/>
        <p:txBody>
          <a:bodyPr/>
          <a:lstStyle/>
          <a:p>
            <a:fld id="{BD00D346-31FC-4DC8-ACB5-7B5634FE6B09}" type="datetimeFigureOut">
              <a:rPr lang="es-ES" smtClean="0"/>
              <a:t>02/04/2021</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4DA1EAC4-5DFC-4E60-8A46-DFBCEFF61899}" type="slidenum">
              <a:rPr lang="es-ES" smtClean="0"/>
              <a:t>‹nº›</a:t>
            </a:fld>
            <a:endParaRPr lang="es-ES"/>
          </a:p>
        </p:txBody>
      </p:sp>
    </p:spTree>
    <p:extLst>
      <p:ext uri="{BB962C8B-B14F-4D97-AF65-F5344CB8AC3E}">
        <p14:creationId xmlns:p14="http://schemas.microsoft.com/office/powerpoint/2010/main" val="6241828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BD00D346-31FC-4DC8-ACB5-7B5634FE6B09}" type="datetimeFigureOut">
              <a:rPr lang="es-ES" smtClean="0"/>
              <a:t>02/04/2021</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4DA1EAC4-5DFC-4E60-8A46-DFBCEFF61899}" type="slidenum">
              <a:rPr lang="es-ES" smtClean="0"/>
              <a:t>‹nº›</a:t>
            </a:fld>
            <a:endParaRPr lang="es-ES"/>
          </a:p>
        </p:txBody>
      </p:sp>
    </p:spTree>
    <p:extLst>
      <p:ext uri="{BB962C8B-B14F-4D97-AF65-F5344CB8AC3E}">
        <p14:creationId xmlns:p14="http://schemas.microsoft.com/office/powerpoint/2010/main" val="39576217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BD00D346-31FC-4DC8-ACB5-7B5634FE6B09}" type="datetimeFigureOut">
              <a:rPr lang="es-ES" smtClean="0"/>
              <a:t>02/04/2021</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4DA1EAC4-5DFC-4E60-8A46-DFBCEFF61899}" type="slidenum">
              <a:rPr lang="es-ES" smtClean="0"/>
              <a:t>‹nº›</a:t>
            </a:fld>
            <a:endParaRPr lang="es-ES"/>
          </a:p>
        </p:txBody>
      </p:sp>
    </p:spTree>
    <p:extLst>
      <p:ext uri="{BB962C8B-B14F-4D97-AF65-F5344CB8AC3E}">
        <p14:creationId xmlns:p14="http://schemas.microsoft.com/office/powerpoint/2010/main" val="12178237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fld id="{BD00D346-31FC-4DC8-ACB5-7B5634FE6B09}" type="datetimeFigureOut">
              <a:rPr lang="es-ES" smtClean="0"/>
              <a:t>02/04/2021</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4DA1EAC4-5DFC-4E60-8A46-DFBCEFF61899}" type="slidenum">
              <a:rPr lang="es-ES" smtClean="0"/>
              <a:t>‹nº›</a:t>
            </a:fld>
            <a:endParaRPr lang="es-ES"/>
          </a:p>
        </p:txBody>
      </p:sp>
    </p:spTree>
    <p:extLst>
      <p:ext uri="{BB962C8B-B14F-4D97-AF65-F5344CB8AC3E}">
        <p14:creationId xmlns:p14="http://schemas.microsoft.com/office/powerpoint/2010/main" val="14114204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fld id="{BD00D346-31FC-4DC8-ACB5-7B5634FE6B09}" type="datetimeFigureOut">
              <a:rPr lang="es-ES" smtClean="0"/>
              <a:t>02/04/2021</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4DA1EAC4-5DFC-4E60-8A46-DFBCEFF61899}" type="slidenum">
              <a:rPr lang="es-ES" smtClean="0"/>
              <a:t>‹nº›</a:t>
            </a:fld>
            <a:endParaRPr lang="es-ES"/>
          </a:p>
        </p:txBody>
      </p:sp>
    </p:spTree>
    <p:extLst>
      <p:ext uri="{BB962C8B-B14F-4D97-AF65-F5344CB8AC3E}">
        <p14:creationId xmlns:p14="http://schemas.microsoft.com/office/powerpoint/2010/main" val="10301979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fld id="{BD00D346-31FC-4DC8-ACB5-7B5634FE6B09}" type="datetimeFigureOut">
              <a:rPr lang="es-ES" smtClean="0"/>
              <a:t>02/04/2021</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4DA1EAC4-5DFC-4E60-8A46-DFBCEFF61899}" type="slidenum">
              <a:rPr lang="es-ES" smtClean="0"/>
              <a:t>‹nº›</a:t>
            </a:fld>
            <a:endParaRPr lang="es-ES"/>
          </a:p>
        </p:txBody>
      </p:sp>
    </p:spTree>
    <p:extLst>
      <p:ext uri="{BB962C8B-B14F-4D97-AF65-F5344CB8AC3E}">
        <p14:creationId xmlns:p14="http://schemas.microsoft.com/office/powerpoint/2010/main" val="2130161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BD00D346-31FC-4DC8-ACB5-7B5634FE6B09}" type="datetimeFigureOut">
              <a:rPr lang="es-ES" smtClean="0"/>
              <a:t>02/04/2021</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4DA1EAC4-5DFC-4E60-8A46-DFBCEFF61899}" type="slidenum">
              <a:rPr lang="es-ES" smtClean="0"/>
              <a:t>‹nº›</a:t>
            </a:fld>
            <a:endParaRPr lang="es-ES"/>
          </a:p>
        </p:txBody>
      </p:sp>
    </p:spTree>
    <p:extLst>
      <p:ext uri="{BB962C8B-B14F-4D97-AF65-F5344CB8AC3E}">
        <p14:creationId xmlns:p14="http://schemas.microsoft.com/office/powerpoint/2010/main" val="21416305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BD00D346-31FC-4DC8-ACB5-7B5634FE6B09}" type="datetimeFigureOut">
              <a:rPr lang="es-ES" smtClean="0"/>
              <a:t>02/04/2021</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4DA1EAC4-5DFC-4E60-8A46-DFBCEFF61899}" type="slidenum">
              <a:rPr lang="es-ES" smtClean="0"/>
              <a:t>‹nº›</a:t>
            </a:fld>
            <a:endParaRPr lang="es-ES"/>
          </a:p>
        </p:txBody>
      </p:sp>
    </p:spTree>
    <p:extLst>
      <p:ext uri="{BB962C8B-B14F-4D97-AF65-F5344CB8AC3E}">
        <p14:creationId xmlns:p14="http://schemas.microsoft.com/office/powerpoint/2010/main" val="18460775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BD00D346-31FC-4DC8-ACB5-7B5634FE6B09}" type="datetimeFigureOut">
              <a:rPr lang="es-ES" smtClean="0"/>
              <a:t>02/04/2021</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4DA1EAC4-5DFC-4E60-8A46-DFBCEFF61899}" type="slidenum">
              <a:rPr lang="es-ES" smtClean="0"/>
              <a:t>‹nº›</a:t>
            </a:fld>
            <a:endParaRPr lang="es-ES"/>
          </a:p>
        </p:txBody>
      </p:sp>
    </p:spTree>
    <p:extLst>
      <p:ext uri="{BB962C8B-B14F-4D97-AF65-F5344CB8AC3E}">
        <p14:creationId xmlns:p14="http://schemas.microsoft.com/office/powerpoint/2010/main" val="16861761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BD00D346-31FC-4DC8-ACB5-7B5634FE6B09}" type="datetimeFigureOut">
              <a:rPr lang="es-ES" smtClean="0"/>
              <a:t>02/04/2021</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4DA1EAC4-5DFC-4E60-8A46-DFBCEFF61899}" type="slidenum">
              <a:rPr lang="es-ES" smtClean="0"/>
              <a:t>‹nº›</a:t>
            </a:fld>
            <a:endParaRPr lang="es-ES"/>
          </a:p>
        </p:txBody>
      </p:sp>
    </p:spTree>
    <p:extLst>
      <p:ext uri="{BB962C8B-B14F-4D97-AF65-F5344CB8AC3E}">
        <p14:creationId xmlns:p14="http://schemas.microsoft.com/office/powerpoint/2010/main" val="29529545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BD00D346-31FC-4DC8-ACB5-7B5634FE6B09}" type="datetimeFigureOut">
              <a:rPr lang="es-ES" smtClean="0"/>
              <a:t>02/04/2021</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4DA1EAC4-5DFC-4E60-8A46-DFBCEFF61899}" type="slidenum">
              <a:rPr lang="es-ES" smtClean="0"/>
              <a:t>‹nº›</a:t>
            </a:fld>
            <a:endParaRPr lang="es-ES"/>
          </a:p>
        </p:txBody>
      </p:sp>
    </p:spTree>
    <p:extLst>
      <p:ext uri="{BB962C8B-B14F-4D97-AF65-F5344CB8AC3E}">
        <p14:creationId xmlns:p14="http://schemas.microsoft.com/office/powerpoint/2010/main" val="6593383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00D346-31FC-4DC8-ACB5-7B5634FE6B09}" type="datetimeFigureOut">
              <a:rPr lang="es-ES" smtClean="0"/>
              <a:t>02/04/2021</a:t>
            </a:fld>
            <a:endParaRPr lang="es-E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A1EAC4-5DFC-4E60-8A46-DFBCEFF61899}" type="slidenum">
              <a:rPr lang="es-ES" smtClean="0"/>
              <a:t>‹nº›</a:t>
            </a:fld>
            <a:endParaRPr lang="es-ES"/>
          </a:p>
        </p:txBody>
      </p:sp>
    </p:spTree>
    <p:extLst>
      <p:ext uri="{BB962C8B-B14F-4D97-AF65-F5344CB8AC3E}">
        <p14:creationId xmlns:p14="http://schemas.microsoft.com/office/powerpoint/2010/main" val="1345577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endParaRPr lang="es-ES"/>
          </a:p>
        </p:txBody>
      </p:sp>
      <p:sp>
        <p:nvSpPr>
          <p:cNvPr id="3" name="Subtítulo 2"/>
          <p:cNvSpPr>
            <a:spLocks noGrp="1"/>
          </p:cNvSpPr>
          <p:nvPr>
            <p:ph type="subTitle" idx="1"/>
          </p:nvPr>
        </p:nvSpPr>
        <p:spPr/>
        <p:txBody>
          <a:bodyPr/>
          <a:lstStyle/>
          <a:p>
            <a:endParaRPr lang="es-ES"/>
          </a:p>
        </p:txBody>
      </p:sp>
      <p:pic>
        <p:nvPicPr>
          <p:cNvPr id="4" name="Imagen 3"/>
          <p:cNvPicPr>
            <a:picLocks noChangeAspect="1"/>
          </p:cNvPicPr>
          <p:nvPr/>
        </p:nvPicPr>
        <p:blipFill>
          <a:blip r:embed="rId2"/>
          <a:stretch>
            <a:fillRect/>
          </a:stretch>
        </p:blipFill>
        <p:spPr>
          <a:xfrm>
            <a:off x="0" y="1"/>
            <a:ext cx="12192000" cy="6858000"/>
          </a:xfrm>
          <a:prstGeom prst="rect">
            <a:avLst/>
          </a:prstGeom>
        </p:spPr>
      </p:pic>
      <p:sp>
        <p:nvSpPr>
          <p:cNvPr id="5" name="Rectángulo 4"/>
          <p:cNvSpPr/>
          <p:nvPr/>
        </p:nvSpPr>
        <p:spPr>
          <a:xfrm>
            <a:off x="1167161" y="1"/>
            <a:ext cx="4928839" cy="88094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4000" b="1" dirty="0">
                <a:solidFill>
                  <a:schemeClr val="bg1"/>
                </a:solidFill>
                <a:effectLst>
                  <a:outerShdw blurRad="38100" dist="38100" dir="2700000" algn="tl">
                    <a:srgbClr val="000000">
                      <a:alpha val="43137"/>
                    </a:srgbClr>
                  </a:outerShdw>
                </a:effectLst>
                <a:latin typeface="Arial Rounded MT Bold" panose="020F0704030504030204" pitchFamily="34" charset="0"/>
              </a:rPr>
              <a:t>¿QUÉ OCURRIÓ?</a:t>
            </a:r>
          </a:p>
        </p:txBody>
      </p:sp>
      <p:sp>
        <p:nvSpPr>
          <p:cNvPr id="6" name="Rectángulo 5"/>
          <p:cNvSpPr/>
          <p:nvPr/>
        </p:nvSpPr>
        <p:spPr>
          <a:xfrm>
            <a:off x="358697" y="973022"/>
            <a:ext cx="6545765" cy="783490"/>
          </a:xfrm>
          <a:prstGeom prst="rect">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b="1"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MATERIAL DIDÁCTICO PARA MAESTROS DE ESCUELA SABÁTICA 2do. TRIMESTRE</a:t>
            </a:r>
          </a:p>
        </p:txBody>
      </p:sp>
      <p:sp>
        <p:nvSpPr>
          <p:cNvPr id="7" name="Rectángulo 6"/>
          <p:cNvSpPr/>
          <p:nvPr/>
        </p:nvSpPr>
        <p:spPr>
          <a:xfrm>
            <a:off x="358697" y="5956183"/>
            <a:ext cx="5140712" cy="535259"/>
          </a:xfrm>
          <a:prstGeom prst="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2400" b="1"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Lección 1, para el 3 de abril de 2021</a:t>
            </a:r>
          </a:p>
        </p:txBody>
      </p:sp>
      <p:sp>
        <p:nvSpPr>
          <p:cNvPr id="8" name="Rectángulo 7"/>
          <p:cNvSpPr/>
          <p:nvPr/>
        </p:nvSpPr>
        <p:spPr>
          <a:xfrm>
            <a:off x="7317058" y="5883701"/>
            <a:ext cx="4313664" cy="6802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2400" b="1"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Pr. Edgar Limachi Chuquimia</a:t>
            </a:r>
          </a:p>
        </p:txBody>
      </p:sp>
      <p:pic>
        <p:nvPicPr>
          <p:cNvPr id="9" name="Imagen 8"/>
          <p:cNvPicPr>
            <a:picLocks noChangeAspect="1"/>
          </p:cNvPicPr>
          <p:nvPr/>
        </p:nvPicPr>
        <p:blipFill>
          <a:blip r:embed="rId4"/>
          <a:stretch>
            <a:fillRect/>
          </a:stretch>
        </p:blipFill>
        <p:spPr>
          <a:xfrm>
            <a:off x="7111573" y="1027443"/>
            <a:ext cx="792937" cy="674648"/>
          </a:xfrm>
          <a:prstGeom prst="rect">
            <a:avLst/>
          </a:prstGeom>
        </p:spPr>
      </p:pic>
    </p:spTree>
    <p:extLst>
      <p:ext uri="{BB962C8B-B14F-4D97-AF65-F5344CB8AC3E}">
        <p14:creationId xmlns:p14="http://schemas.microsoft.com/office/powerpoint/2010/main" val="8054213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838200" y="78059"/>
            <a:ext cx="3544229" cy="635619"/>
          </a:xfrm>
          <a:solidFill>
            <a:srgbClr val="FF0000"/>
          </a:solidFill>
        </p:spPr>
        <p:txBody>
          <a:bodyPr>
            <a:normAutofit fontScale="90000"/>
          </a:bodyPr>
          <a:lstStyle/>
          <a:p>
            <a:r>
              <a:rPr lang="es-ES" dirty="0">
                <a:solidFill>
                  <a:schemeClr val="bg1"/>
                </a:solidFill>
                <a:latin typeface="Arial Rounded MT Bold" panose="020F0704030504030204" pitchFamily="34" charset="0"/>
              </a:rPr>
              <a:t>Introducción</a:t>
            </a:r>
          </a:p>
        </p:txBody>
      </p:sp>
      <p:sp>
        <p:nvSpPr>
          <p:cNvPr id="4" name="Rectángulo 3"/>
          <p:cNvSpPr/>
          <p:nvPr/>
        </p:nvSpPr>
        <p:spPr>
          <a:xfrm>
            <a:off x="5084956" y="100361"/>
            <a:ext cx="4605454" cy="613317"/>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200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Sal.100:3; Hech.17:26; Gén.2:7,18-25; 1:28,29; 3:15.</a:t>
            </a:r>
          </a:p>
        </p:txBody>
      </p:sp>
      <p:sp>
        <p:nvSpPr>
          <p:cNvPr id="5" name="Rectángulo redondeado 4"/>
          <p:cNvSpPr/>
          <p:nvPr/>
        </p:nvSpPr>
        <p:spPr>
          <a:xfrm>
            <a:off x="11229278" y="78059"/>
            <a:ext cx="791737" cy="62446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3200" b="1" dirty="0">
                <a:solidFill>
                  <a:schemeClr val="bg1"/>
                </a:solidFill>
                <a:effectLst>
                  <a:outerShdw blurRad="38100" dist="38100" dir="2700000" algn="tl">
                    <a:srgbClr val="000000">
                      <a:alpha val="43137"/>
                    </a:srgbClr>
                  </a:outerShdw>
                </a:effectLst>
                <a:latin typeface="Arial Rounded MT Bold" panose="020F0704030504030204" pitchFamily="34" charset="0"/>
                <a:ea typeface="Arial Unicode MS" panose="020B0604020202020204" pitchFamily="34" charset="-128"/>
                <a:cs typeface="Arial Unicode MS" panose="020B0604020202020204" pitchFamily="34" charset="-128"/>
              </a:rPr>
              <a:t>1</a:t>
            </a:r>
          </a:p>
        </p:txBody>
      </p:sp>
      <p:sp>
        <p:nvSpPr>
          <p:cNvPr id="7" name="Rectángulo 6"/>
          <p:cNvSpPr/>
          <p:nvPr/>
        </p:nvSpPr>
        <p:spPr>
          <a:xfrm>
            <a:off x="111512" y="1605776"/>
            <a:ext cx="7482468" cy="5140712"/>
          </a:xfrm>
          <a:prstGeom prst="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endParaRPr>
          </a:p>
          <a:p>
            <a:r>
              <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En el relato de Biblia con relación a la creación de la humanidad esta lleno de esperanza, felicidad y perfección. Cada día de la creación termina diciendo que era </a:t>
            </a:r>
            <a:r>
              <a:rPr lang="es-ES" b="1" dirty="0">
                <a:solidFill>
                  <a:schemeClr val="tx1"/>
                </a:solidFill>
                <a:latin typeface="Arial Narrow" panose="020B0606020202030204" pitchFamily="34" charset="0"/>
                <a:ea typeface="Arial Unicode MS" panose="020B0604020202020204" pitchFamily="34" charset="-128"/>
                <a:cs typeface="Arial Unicode MS" panose="020B0604020202020204" pitchFamily="34" charset="-128"/>
              </a:rPr>
              <a:t>“bueno”. </a:t>
            </a:r>
            <a:r>
              <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Claro que eso no incluía tifones, terremotos, hambrunas ni enfermedades. ¿Qué ocurrió?. </a:t>
            </a:r>
            <a:r>
              <a:rPr lang="es-ES" b="1" dirty="0">
                <a:solidFill>
                  <a:schemeClr val="tx1"/>
                </a:solidFill>
                <a:latin typeface="Arial Narrow" panose="020B0606020202030204" pitchFamily="34" charset="0"/>
                <a:ea typeface="Arial Unicode MS" panose="020B0604020202020204" pitchFamily="34" charset="-128"/>
                <a:cs typeface="Arial Unicode MS" panose="020B0604020202020204" pitchFamily="34" charset="-128"/>
              </a:rPr>
              <a:t>El sexto día de la creación terminó con la conformidad divina  de que todo era “bueno en gran manera”. </a:t>
            </a:r>
            <a:r>
              <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Es que ese día el Señor creó seres a su propia imagen: los seres humanos. </a:t>
            </a:r>
            <a:r>
              <a:rPr lang="es-ES" b="1" dirty="0">
                <a:solidFill>
                  <a:schemeClr val="tx1"/>
                </a:solidFill>
                <a:latin typeface="Arial Narrow" panose="020B0606020202030204" pitchFamily="34" charset="0"/>
                <a:ea typeface="Arial Unicode MS" panose="020B0604020202020204" pitchFamily="34" charset="-128"/>
                <a:cs typeface="Arial Unicode MS" panose="020B0604020202020204" pitchFamily="34" charset="-128"/>
              </a:rPr>
              <a:t>Estos seres eran perfectos en todo sentido. Al fin y al cabo, la humanidad fue hecha a imagen de Dios. </a:t>
            </a:r>
            <a:r>
              <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No había asesinos, ladrones ni mentirosos, estafadores ni viles en sus filas. En la lección de esta semana analizaremos la creación, lo que Dios hizo originalmente y luego lo que sucedió con esa creación perfecta. Finalmente tocaremos el tema del trimestre: qué está haciendo Dios con el fin de que todo vuelva a ser como al principio.</a:t>
            </a:r>
          </a:p>
          <a:p>
            <a:pPr marL="342900" indent="-342900">
              <a:buAutoNum type="arabicPeriod"/>
            </a:pPr>
            <a:r>
              <a:rPr lang="es-ES" b="1" dirty="0">
                <a:solidFill>
                  <a:schemeClr val="tx1"/>
                </a:solidFill>
                <a:latin typeface="Arial Narrow" panose="020B0606020202030204" pitchFamily="34" charset="0"/>
                <a:ea typeface="Arial Unicode MS" panose="020B0604020202020204" pitchFamily="34" charset="-128"/>
                <a:cs typeface="Arial Unicode MS" panose="020B0604020202020204" pitchFamily="34" charset="-128"/>
              </a:rPr>
              <a:t>Tortugas hasta el fondo.</a:t>
            </a:r>
          </a:p>
          <a:p>
            <a:pPr marL="342900" indent="-342900">
              <a:buAutoNum type="arabicPeriod"/>
            </a:pPr>
            <a:r>
              <a:rPr lang="es-ES" b="1" dirty="0">
                <a:solidFill>
                  <a:schemeClr val="tx1"/>
                </a:solidFill>
                <a:latin typeface="Arial Narrow" panose="020B0606020202030204" pitchFamily="34" charset="0"/>
                <a:ea typeface="Arial Unicode MS" panose="020B0604020202020204" pitchFamily="34" charset="-128"/>
                <a:cs typeface="Arial Unicode MS" panose="020B0604020202020204" pitchFamily="34" charset="-128"/>
              </a:rPr>
              <a:t>A imagen del Creador.</a:t>
            </a:r>
          </a:p>
          <a:p>
            <a:pPr marL="342900" indent="-342900">
              <a:buAutoNum type="arabicPeriod"/>
            </a:pPr>
            <a:r>
              <a:rPr lang="es-ES" b="1" dirty="0">
                <a:solidFill>
                  <a:schemeClr val="tx1"/>
                </a:solidFill>
                <a:latin typeface="Arial Narrow" panose="020B0606020202030204" pitchFamily="34" charset="0"/>
                <a:ea typeface="Arial Unicode MS" panose="020B0604020202020204" pitchFamily="34" charset="-128"/>
                <a:cs typeface="Arial Unicode MS" panose="020B0604020202020204" pitchFamily="34" charset="-128"/>
              </a:rPr>
              <a:t>Dios y la humanidad juntos.</a:t>
            </a:r>
          </a:p>
          <a:p>
            <a:pPr marL="342900" indent="-342900">
              <a:buAutoNum type="arabicPeriod"/>
            </a:pPr>
            <a:r>
              <a:rPr lang="es-ES" b="1" dirty="0">
                <a:solidFill>
                  <a:schemeClr val="tx1"/>
                </a:solidFill>
                <a:latin typeface="Arial Narrow" panose="020B0606020202030204" pitchFamily="34" charset="0"/>
                <a:ea typeface="Arial Unicode MS" panose="020B0604020202020204" pitchFamily="34" charset="-128"/>
                <a:cs typeface="Arial Unicode MS" panose="020B0604020202020204" pitchFamily="34" charset="-128"/>
              </a:rPr>
              <a:t>En el Árbol</a:t>
            </a:r>
          </a:p>
          <a:p>
            <a:pPr marL="342900" indent="-342900">
              <a:buAutoNum type="arabicPeriod"/>
            </a:pPr>
            <a:r>
              <a:rPr lang="es-ES" b="1" dirty="0">
                <a:solidFill>
                  <a:schemeClr val="tx1"/>
                </a:solidFill>
                <a:latin typeface="Arial Narrow" panose="020B0606020202030204" pitchFamily="34" charset="0"/>
                <a:ea typeface="Arial Unicode MS" panose="020B0604020202020204" pitchFamily="34" charset="-128"/>
                <a:cs typeface="Arial Unicode MS" panose="020B0604020202020204" pitchFamily="34" charset="-128"/>
              </a:rPr>
              <a:t>Fin de la Relación</a:t>
            </a:r>
          </a:p>
          <a:p>
            <a:pPr marL="342900" indent="-342900">
              <a:buAutoNum type="arabicPeriod"/>
            </a:pPr>
            <a:r>
              <a:rPr lang="es-ES" b="1" dirty="0">
                <a:solidFill>
                  <a:schemeClr val="tx1"/>
                </a:solidFill>
                <a:latin typeface="Arial Narrow" panose="020B0606020202030204" pitchFamily="34" charset="0"/>
                <a:ea typeface="Arial Unicode MS" panose="020B0604020202020204" pitchFamily="34" charset="-128"/>
                <a:cs typeface="Arial Unicode MS" panose="020B0604020202020204" pitchFamily="34" charset="-128"/>
              </a:rPr>
              <a:t>Palabras finales.</a:t>
            </a:r>
          </a:p>
          <a:p>
            <a:endPar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8" name="Rectángulo 7"/>
          <p:cNvSpPr/>
          <p:nvPr/>
        </p:nvSpPr>
        <p:spPr>
          <a:xfrm>
            <a:off x="111512" y="791737"/>
            <a:ext cx="11909503" cy="722103"/>
          </a:xfrm>
          <a:prstGeom prst="rect">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“Entonces dijo Dios: Hagamos al hombre conforme a nuestra imagen, conforme a nuestra semejanza… Y creó Dios al hombre a su imagen, a imagen de Dios lo creó; varón y hembra los creó”. Gén.1:26,27.</a:t>
            </a:r>
          </a:p>
        </p:txBody>
      </p:sp>
      <p:pic>
        <p:nvPicPr>
          <p:cNvPr id="9" name="Imagen 8"/>
          <p:cNvPicPr>
            <a:picLocks noChangeAspect="1"/>
          </p:cNvPicPr>
          <p:nvPr/>
        </p:nvPicPr>
        <p:blipFill>
          <a:blip r:embed="rId4"/>
          <a:stretch>
            <a:fillRect/>
          </a:stretch>
        </p:blipFill>
        <p:spPr>
          <a:xfrm>
            <a:off x="7721600" y="1603050"/>
            <a:ext cx="4399280" cy="4572000"/>
          </a:xfrm>
          <a:prstGeom prst="rect">
            <a:avLst/>
          </a:prstGeom>
        </p:spPr>
      </p:pic>
    </p:spTree>
    <p:extLst>
      <p:ext uri="{BB962C8B-B14F-4D97-AF65-F5344CB8AC3E}">
        <p14:creationId xmlns:p14="http://schemas.microsoft.com/office/powerpoint/2010/main" val="1103521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122664" y="78059"/>
            <a:ext cx="7404409" cy="747131"/>
          </a:xfrm>
          <a:solidFill>
            <a:srgbClr val="FF0000"/>
          </a:solidFill>
        </p:spPr>
        <p:txBody>
          <a:bodyPr>
            <a:normAutofit/>
          </a:bodyPr>
          <a:lstStyle/>
          <a:p>
            <a:r>
              <a:rPr lang="es-ES" sz="4000" b="1" dirty="0">
                <a:solidFill>
                  <a:schemeClr val="bg1"/>
                </a:solidFill>
                <a:effectLst>
                  <a:outerShdw blurRad="38100" dist="38100" dir="2700000" algn="tl">
                    <a:srgbClr val="000000">
                      <a:alpha val="43137"/>
                    </a:srgbClr>
                  </a:outerShdw>
                </a:effectLst>
                <a:latin typeface="Arial Rounded MT Bold" panose="020F0704030504030204" pitchFamily="34" charset="0"/>
              </a:rPr>
              <a:t>1.- Tortugas hasta el fondo…</a:t>
            </a:r>
          </a:p>
        </p:txBody>
      </p:sp>
      <p:sp>
        <p:nvSpPr>
          <p:cNvPr id="4" name="Rectángulo 3"/>
          <p:cNvSpPr/>
          <p:nvPr/>
        </p:nvSpPr>
        <p:spPr>
          <a:xfrm>
            <a:off x="11229278" y="78059"/>
            <a:ext cx="758283" cy="7471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3600" b="1" dirty="0">
                <a:effectLst>
                  <a:outerShdw blurRad="38100" dist="38100" dir="2700000" algn="tl">
                    <a:srgbClr val="000000">
                      <a:alpha val="43137"/>
                    </a:srgbClr>
                  </a:outerShdw>
                </a:effectLst>
                <a:latin typeface="Arial Rounded MT Bold" panose="020F0704030504030204" pitchFamily="34" charset="0"/>
              </a:rPr>
              <a:t>2</a:t>
            </a:r>
          </a:p>
        </p:txBody>
      </p:sp>
      <p:sp>
        <p:nvSpPr>
          <p:cNvPr id="5" name="Rectángulo 4"/>
          <p:cNvSpPr/>
          <p:nvPr/>
        </p:nvSpPr>
        <p:spPr>
          <a:xfrm>
            <a:off x="122664" y="903248"/>
            <a:ext cx="6601521" cy="490654"/>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200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“En el principio creó Dios los cielos y la tierra”. Gén.1:1.</a:t>
            </a:r>
          </a:p>
        </p:txBody>
      </p:sp>
      <p:pic>
        <p:nvPicPr>
          <p:cNvPr id="6" name="Imagen 5"/>
          <p:cNvPicPr>
            <a:picLocks noChangeAspect="1"/>
          </p:cNvPicPr>
          <p:nvPr/>
        </p:nvPicPr>
        <p:blipFill>
          <a:blip r:embed="rId2"/>
          <a:stretch>
            <a:fillRect/>
          </a:stretch>
        </p:blipFill>
        <p:spPr>
          <a:xfrm>
            <a:off x="8184994" y="1393901"/>
            <a:ext cx="3802567" cy="2531327"/>
          </a:xfrm>
          <a:prstGeom prst="rect">
            <a:avLst/>
          </a:prstGeom>
        </p:spPr>
      </p:pic>
      <p:pic>
        <p:nvPicPr>
          <p:cNvPr id="7" name="Imagen 6"/>
          <p:cNvPicPr>
            <a:picLocks noChangeAspect="1"/>
          </p:cNvPicPr>
          <p:nvPr/>
        </p:nvPicPr>
        <p:blipFill>
          <a:blip r:embed="rId3"/>
          <a:stretch>
            <a:fillRect/>
          </a:stretch>
        </p:blipFill>
        <p:spPr>
          <a:xfrm>
            <a:off x="8184993" y="4036741"/>
            <a:ext cx="3925231" cy="2743200"/>
          </a:xfrm>
          <a:prstGeom prst="rect">
            <a:avLst/>
          </a:prstGeom>
        </p:spPr>
      </p:pic>
      <p:sp>
        <p:nvSpPr>
          <p:cNvPr id="8" name="Rectángulo 7"/>
          <p:cNvSpPr/>
          <p:nvPr/>
        </p:nvSpPr>
        <p:spPr>
          <a:xfrm>
            <a:off x="122664" y="1471959"/>
            <a:ext cx="7973120" cy="5307981"/>
          </a:xfrm>
          <a:prstGeom prst="rect">
            <a:avLst/>
          </a:prstGeom>
          <a:blipFill>
            <a:blip r:embed="rId4"/>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En el relato de la creación (Gén.1:1-2:3), </a:t>
            </a:r>
            <a:r>
              <a:rPr lang="es-ES" b="1" dirty="0">
                <a:solidFill>
                  <a:schemeClr val="tx1"/>
                </a:solidFill>
                <a:latin typeface="Arial Narrow" panose="020B0606020202030204" pitchFamily="34" charset="0"/>
                <a:ea typeface="Arial Unicode MS" panose="020B0604020202020204" pitchFamily="34" charset="-128"/>
                <a:cs typeface="Arial Unicode MS" panose="020B0604020202020204" pitchFamily="34" charset="-128"/>
              </a:rPr>
              <a:t>Dios no intenta demostrar que Él creó la tierra, ni como consiguió que apareciera la vida en el planeta</a:t>
            </a:r>
            <a:r>
              <a:rPr lang="es-ES" dirty="0">
                <a:solidFill>
                  <a:schemeClr val="tx1"/>
                </a:solidFill>
                <a:latin typeface="Arial Narrow" panose="020B0606020202030204" pitchFamily="34" charset="0"/>
                <a:ea typeface="Arial Unicode MS" panose="020B0604020202020204" pitchFamily="34" charset="-128"/>
                <a:cs typeface="Arial Unicode MS" panose="020B0604020202020204" pitchFamily="34" charset="-128"/>
              </a:rPr>
              <a:t>. </a:t>
            </a:r>
            <a:r>
              <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Simplemente, lo afirma.</a:t>
            </a:r>
          </a:p>
          <a:p>
            <a:pPr marL="285750" indent="-285750">
              <a:buFont typeface="Arial" panose="020B0604020202020204" pitchFamily="34" charset="0"/>
              <a:buChar char="•"/>
            </a:pPr>
            <a:r>
              <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El ser humano con toda su capacidad </a:t>
            </a:r>
            <a:r>
              <a:rPr lang="es-ES" b="1" dirty="0">
                <a:solidFill>
                  <a:schemeClr val="tx1"/>
                </a:solidFill>
                <a:latin typeface="Arial Narrow" panose="020B0606020202030204" pitchFamily="34" charset="0"/>
                <a:ea typeface="Arial Unicode MS" panose="020B0604020202020204" pitchFamily="34" charset="-128"/>
                <a:cs typeface="Arial Unicode MS" panose="020B0604020202020204" pitchFamily="34" charset="-128"/>
              </a:rPr>
              <a:t>decía y creía que la tierra era plana y si se alejaba de las costas podría caer en un precipicio de donde no podría salir jamás.</a:t>
            </a:r>
            <a:r>
              <a:rPr lang="es-ES" b="1"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La Biblia ya afirmaba quien lo creó y que la tierra era redonda.</a:t>
            </a:r>
            <a:endParaRPr lang="es-ES" b="1"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marL="285750" indent="-285750">
              <a:buFont typeface="Arial" panose="020B0604020202020204" pitchFamily="34" charset="0"/>
              <a:buChar char="•"/>
            </a:pPr>
            <a:r>
              <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Posteriormente decían que la tierra era sostenida por elefantes gigantes y estas estarían sobre una tortuga gigante nadando en un mar de leche.</a:t>
            </a:r>
          </a:p>
          <a:p>
            <a:pPr marL="285750" indent="-285750">
              <a:buFont typeface="Arial" panose="020B0604020202020204" pitchFamily="34" charset="0"/>
              <a:buChar char="•"/>
            </a:pPr>
            <a:r>
              <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Cuando, </a:t>
            </a:r>
            <a:r>
              <a:rPr lang="es-ES" b="1" dirty="0" err="1">
                <a:solidFill>
                  <a:schemeClr val="tx1"/>
                </a:solidFill>
                <a:latin typeface="Arial Narrow" panose="020B0606020202030204" pitchFamily="34" charset="0"/>
                <a:ea typeface="Arial Unicode MS" panose="020B0604020202020204" pitchFamily="34" charset="-128"/>
                <a:cs typeface="Arial Unicode MS" panose="020B0604020202020204" pitchFamily="34" charset="-128"/>
              </a:rPr>
              <a:t>Cristobal</a:t>
            </a:r>
            <a:r>
              <a:rPr lang="es-ES" b="1" dirty="0">
                <a:solidFill>
                  <a:schemeClr val="tx1"/>
                </a:solidFill>
                <a:latin typeface="Arial Narrow" panose="020B0606020202030204" pitchFamily="34" charset="0"/>
                <a:ea typeface="Arial Unicode MS" panose="020B0604020202020204" pitchFamily="34" charset="-128"/>
                <a:cs typeface="Arial Unicode MS" panose="020B0604020202020204" pitchFamily="34" charset="-128"/>
              </a:rPr>
              <a:t> Colon mirando a los barcos perderse en el horizonte pensaba que la tierra era redonda y que si se alejara del puerto podría llegar al otro lado de la costa </a:t>
            </a:r>
            <a:r>
              <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y lo comprobó solo que llegó a otro continente y no a las Indias orientales.</a:t>
            </a:r>
          </a:p>
          <a:p>
            <a:pPr marL="285750" indent="-285750">
              <a:buFont typeface="Arial" panose="020B0604020202020204" pitchFamily="34" charset="0"/>
              <a:buChar char="•"/>
            </a:pPr>
            <a:r>
              <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Actualmente se han ideado muchas teorías y nada probables ni sustentables para su comprobación. </a:t>
            </a:r>
          </a:p>
          <a:p>
            <a:pPr marL="285750" indent="-285750">
              <a:buFont typeface="Arial" panose="020B0604020202020204" pitchFamily="34" charset="0"/>
              <a:buChar char="•"/>
            </a:pPr>
            <a:r>
              <a:rPr lang="es-ES" b="1" dirty="0">
                <a:solidFill>
                  <a:schemeClr val="tx1"/>
                </a:solidFill>
                <a:latin typeface="Arial Narrow" panose="020B0606020202030204" pitchFamily="34" charset="0"/>
                <a:ea typeface="Arial Unicode MS" panose="020B0604020202020204" pitchFamily="34" charset="-128"/>
                <a:cs typeface="Arial Unicode MS" panose="020B0604020202020204" pitchFamily="34" charset="-128"/>
              </a:rPr>
              <a:t>Cuando Dios creó esta tierra es lógico que nadie estaba allí para comprobarlo es por eso que creer o rechazar que Dios lo hizo se convierte en un asunto de fe (Heb.11:3).</a:t>
            </a:r>
          </a:p>
          <a:p>
            <a:pPr marL="285750" indent="-285750">
              <a:buFont typeface="Arial" panose="020B0604020202020204" pitchFamily="34" charset="0"/>
              <a:buChar char="•"/>
            </a:pPr>
            <a:r>
              <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Dios no nos pide una fe ciega, sino que ha colocado en la creación evidencias de un diseño inteligente para que, el que lo desee, lo crea.</a:t>
            </a:r>
          </a:p>
        </p:txBody>
      </p:sp>
    </p:spTree>
    <p:extLst>
      <p:ext uri="{BB962C8B-B14F-4D97-AF65-F5344CB8AC3E}">
        <p14:creationId xmlns:p14="http://schemas.microsoft.com/office/powerpoint/2010/main" val="8489574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78059" y="89210"/>
            <a:ext cx="6501161" cy="691376"/>
          </a:xfrm>
          <a:solidFill>
            <a:srgbClr val="FF0000"/>
          </a:solidFill>
        </p:spPr>
        <p:txBody>
          <a:bodyPr>
            <a:normAutofit fontScale="90000"/>
          </a:bodyPr>
          <a:lstStyle/>
          <a:p>
            <a:r>
              <a:rPr lang="es-ES" b="1" dirty="0">
                <a:solidFill>
                  <a:schemeClr val="bg1"/>
                </a:solidFill>
                <a:effectLst>
                  <a:outerShdw blurRad="38100" dist="38100" dir="2700000" algn="tl">
                    <a:srgbClr val="000000">
                      <a:alpha val="43137"/>
                    </a:srgbClr>
                  </a:outerShdw>
                </a:effectLst>
                <a:latin typeface="Arial Rounded MT Bold" panose="020F0704030504030204" pitchFamily="34" charset="0"/>
              </a:rPr>
              <a:t>2.- A imagen del Creador</a:t>
            </a:r>
          </a:p>
        </p:txBody>
      </p:sp>
      <p:sp>
        <p:nvSpPr>
          <p:cNvPr id="4" name="Rectángulo redondeado 3"/>
          <p:cNvSpPr/>
          <p:nvPr/>
        </p:nvSpPr>
        <p:spPr>
          <a:xfrm>
            <a:off x="11006501" y="43366"/>
            <a:ext cx="992459" cy="66907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3600" b="1" dirty="0">
                <a:solidFill>
                  <a:schemeClr val="bg1"/>
                </a:solidFill>
                <a:effectLst>
                  <a:outerShdw blurRad="38100" dist="38100" dir="2700000" algn="tl">
                    <a:srgbClr val="000000">
                      <a:alpha val="43137"/>
                    </a:srgbClr>
                  </a:outerShdw>
                </a:effectLst>
                <a:latin typeface="Arial Rounded MT Bold" panose="020F0704030504030204" pitchFamily="34" charset="0"/>
              </a:rPr>
              <a:t>3</a:t>
            </a:r>
          </a:p>
        </p:txBody>
      </p:sp>
      <p:sp>
        <p:nvSpPr>
          <p:cNvPr id="5" name="Rectángulo 4"/>
          <p:cNvSpPr/>
          <p:nvPr/>
        </p:nvSpPr>
        <p:spPr>
          <a:xfrm>
            <a:off x="189571" y="814039"/>
            <a:ext cx="6932589" cy="568712"/>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2000" dirty="0">
                <a:solidFill>
                  <a:schemeClr val="tx1"/>
                </a:solidFill>
              </a:rPr>
              <a:t>“Y creó Dios al hombre a su imagen, a imagen de Dios lo creó;  varón y hembra los creó”. Gén.1:27.</a:t>
            </a:r>
          </a:p>
        </p:txBody>
      </p:sp>
      <p:sp>
        <p:nvSpPr>
          <p:cNvPr id="6" name="Rectángulo 5"/>
          <p:cNvSpPr/>
          <p:nvPr/>
        </p:nvSpPr>
        <p:spPr>
          <a:xfrm>
            <a:off x="78059" y="1505415"/>
            <a:ext cx="7044101" cy="5229922"/>
          </a:xfrm>
          <a:prstGeom prst="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endParaRPr>
          </a:p>
          <a:p>
            <a:r>
              <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Para Adán y Eva, </a:t>
            </a:r>
            <a:r>
              <a:rPr lang="es-ES" b="1"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Dios creó un hogar donde iban a vivir</a:t>
            </a:r>
            <a:r>
              <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Dios </a:t>
            </a:r>
            <a:r>
              <a:rPr lang="es-ES" b="1"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moldeó con sus propias manos al hombre y posteriormente a la mujer como buen cirujano de la costilla de Adán formando con sus manos igual que al hombre para su compañera.</a:t>
            </a:r>
            <a:r>
              <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Gén.2:7,22.</a:t>
            </a:r>
          </a:p>
          <a:p>
            <a:pPr marL="285750" indent="-285750">
              <a:buFont typeface="Arial" panose="020B0604020202020204" pitchFamily="34" charset="0"/>
              <a:buChar char="•"/>
            </a:pPr>
            <a:r>
              <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El ser humano fue singular y diferente de todos los seres creados no solo por la forma en que fue creado, sino por ser el único ser vivo creado </a:t>
            </a:r>
            <a:r>
              <a:rPr lang="es-ES" b="1" dirty="0">
                <a:solidFill>
                  <a:schemeClr val="tx1"/>
                </a:solidFill>
                <a:latin typeface="Arial Narrow" panose="020B0606020202030204" pitchFamily="34" charset="0"/>
                <a:ea typeface="Arial Unicode MS" panose="020B0604020202020204" pitchFamily="34" charset="-128"/>
                <a:cs typeface="Arial Unicode MS" panose="020B0604020202020204" pitchFamily="34" charset="-128"/>
              </a:rPr>
              <a:t>“a imagen de Dios”. Hecho con la misma mano de Dios. </a:t>
            </a:r>
            <a:r>
              <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Esto significa que:</a:t>
            </a:r>
          </a:p>
          <a:p>
            <a:r>
              <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1. Nuestra naturaleza física, mental y espiritual refleja de alguna     </a:t>
            </a:r>
          </a:p>
          <a:p>
            <a:r>
              <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manera a nuestro Creador.</a:t>
            </a:r>
          </a:p>
          <a:p>
            <a:r>
              <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2. Somos capaces de relacionarnos con Dios y tomar con </a:t>
            </a:r>
          </a:p>
          <a:p>
            <a:r>
              <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libertad nuestras decisiones morales.</a:t>
            </a:r>
          </a:p>
          <a:p>
            <a:r>
              <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3. Tanto el hombre como la mujer comparten esta imagen </a:t>
            </a:r>
          </a:p>
          <a:p>
            <a:r>
              <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divina. Ambos son de igual valor para Dios. 1ºCor.11:12.</a:t>
            </a:r>
          </a:p>
          <a:p>
            <a:r>
              <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¿Estamos nosotros reflejando esa imagen divina con la cual hemos sido creados? Ahora </a:t>
            </a:r>
            <a:r>
              <a:rPr lang="es-ES" b="1"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Dios quiere restaurarnos en nuestra vida. Conocemos Satanás esta empeñado para desfigurar esa imagen</a:t>
            </a:r>
            <a:r>
              <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a:t>
            </a:r>
          </a:p>
          <a:p>
            <a:endPar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endParaRPr>
          </a:p>
          <a:p>
            <a:r>
              <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a:t>
            </a:r>
          </a:p>
          <a:p>
            <a:endPar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7" name="Imagen 6"/>
          <p:cNvPicPr>
            <a:picLocks noChangeAspect="1"/>
          </p:cNvPicPr>
          <p:nvPr/>
        </p:nvPicPr>
        <p:blipFill>
          <a:blip r:embed="rId3"/>
          <a:stretch>
            <a:fillRect/>
          </a:stretch>
        </p:blipFill>
        <p:spPr>
          <a:xfrm>
            <a:off x="7244080" y="712439"/>
            <a:ext cx="4754880" cy="2802921"/>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8" name="Imagen 7"/>
          <p:cNvPicPr>
            <a:picLocks noChangeAspect="1"/>
          </p:cNvPicPr>
          <p:nvPr/>
        </p:nvPicPr>
        <p:blipFill>
          <a:blip r:embed="rId4"/>
          <a:stretch>
            <a:fillRect/>
          </a:stretch>
        </p:blipFill>
        <p:spPr>
          <a:xfrm>
            <a:off x="7244080" y="3627120"/>
            <a:ext cx="4832691" cy="3108217"/>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21697436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122664" y="89210"/>
            <a:ext cx="7727796" cy="613317"/>
          </a:xfrm>
          <a:solidFill>
            <a:srgbClr val="FF0000"/>
          </a:solidFill>
        </p:spPr>
        <p:txBody>
          <a:bodyPr>
            <a:normAutofit fontScale="90000"/>
          </a:bodyPr>
          <a:lstStyle/>
          <a:p>
            <a:r>
              <a:rPr lang="es-ES" sz="4000" b="1" dirty="0">
                <a:solidFill>
                  <a:schemeClr val="bg1"/>
                </a:solidFill>
                <a:effectLst>
                  <a:outerShdw blurRad="38100" dist="38100" dir="2700000" algn="tl">
                    <a:srgbClr val="000000">
                      <a:alpha val="43137"/>
                    </a:srgbClr>
                  </a:outerShdw>
                </a:effectLst>
                <a:latin typeface="Arial Rounded MT Bold" panose="020F0704030504030204" pitchFamily="34" charset="0"/>
              </a:rPr>
              <a:t>3.- Dios y la humanidad juntos</a:t>
            </a:r>
          </a:p>
        </p:txBody>
      </p:sp>
      <p:sp>
        <p:nvSpPr>
          <p:cNvPr id="4" name="Rectángulo redondeado 3"/>
          <p:cNvSpPr/>
          <p:nvPr/>
        </p:nvSpPr>
        <p:spPr>
          <a:xfrm>
            <a:off x="11162371" y="78059"/>
            <a:ext cx="903249" cy="71367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3600" b="1" dirty="0">
                <a:effectLst>
                  <a:outerShdw blurRad="38100" dist="38100" dir="2700000" algn="tl">
                    <a:srgbClr val="000000">
                      <a:alpha val="43137"/>
                    </a:srgbClr>
                  </a:outerShdw>
                </a:effectLst>
                <a:latin typeface="Arial Rounded MT Bold" panose="020F0704030504030204" pitchFamily="34" charset="0"/>
              </a:rPr>
              <a:t>4</a:t>
            </a:r>
          </a:p>
        </p:txBody>
      </p:sp>
      <p:sp>
        <p:nvSpPr>
          <p:cNvPr id="5" name="Rectángulo 4"/>
          <p:cNvSpPr/>
          <p:nvPr/>
        </p:nvSpPr>
        <p:spPr>
          <a:xfrm>
            <a:off x="122664" y="814040"/>
            <a:ext cx="11942956" cy="1215482"/>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“Y los bendijo Dios, y les dijo: Fructificad y multiplicaos; llenad la tierra, y sojuzgadla, y enseñoread en los peces del mar, en las aves de los cielos, y en todas las bestias que se mueven sobre la tierra.</a:t>
            </a:r>
          </a:p>
          <a:p>
            <a:r>
              <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Y dijo Dios: He aquí que os he dado toda planta que da semilla, que está sobre toda la tierra, y todo árbol en que hay fruto y que da semilla; os serán para comer”. </a:t>
            </a:r>
            <a:r>
              <a:rPr lang="es-ES" dirty="0" err="1">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Gén</a:t>
            </a:r>
            <a:r>
              <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1:28,29.</a:t>
            </a:r>
          </a:p>
        </p:txBody>
      </p:sp>
      <p:sp>
        <p:nvSpPr>
          <p:cNvPr id="6" name="Rectángulo 5"/>
          <p:cNvSpPr/>
          <p:nvPr/>
        </p:nvSpPr>
        <p:spPr>
          <a:xfrm>
            <a:off x="122664" y="2141035"/>
            <a:ext cx="7817004" cy="4638906"/>
          </a:xfrm>
          <a:prstGeom prst="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Veamos algunas instrucciones dadas por Dios a Adán y Eva en Gén.1:28-30 que iba a ser una bendición:</a:t>
            </a:r>
          </a:p>
          <a:p>
            <a:pPr marL="342900" indent="-342900">
              <a:buAutoNum type="arabicPeriod"/>
            </a:pPr>
            <a:r>
              <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Tendrían la capacidad de reproducirse como especie.</a:t>
            </a:r>
          </a:p>
          <a:p>
            <a:pPr marL="342900" indent="-342900">
              <a:buAutoNum type="arabicPeriod"/>
            </a:pPr>
            <a:r>
              <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Ellos tendrían un trabajo asignado como la mejor bendición: cuidar la creación.</a:t>
            </a:r>
          </a:p>
          <a:p>
            <a:pPr marL="342900" indent="-342900">
              <a:buAutoNum type="arabicPeriod"/>
            </a:pPr>
            <a:r>
              <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Tendrían  también una alimentación adecuada.</a:t>
            </a:r>
          </a:p>
          <a:p>
            <a:pPr marL="342900" indent="-342900">
              <a:buAutoNum type="arabicPeriod"/>
            </a:pPr>
            <a:r>
              <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Conocían que el depender de Dios recibirían su bendición y su cuidado.</a:t>
            </a:r>
          </a:p>
          <a:p>
            <a:pPr marL="342900" indent="-342900">
              <a:buAutoNum type="arabicPeriod"/>
            </a:pPr>
            <a:r>
              <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Tenían todo lo que ellos necesitaban para vivir felices, sin necesidad de hacer nada para merecerlo.</a:t>
            </a:r>
          </a:p>
          <a:p>
            <a:r>
              <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Dios dio los primeros pasos hacia una relación con la humanidad. No solo los bendijo sino que les confió todo lo creado para que lo cuidaran por Él.</a:t>
            </a:r>
          </a:p>
          <a:p>
            <a:r>
              <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¿Cómo te relacionas con Dios ahora? Reconoces que él es tu Creador?</a:t>
            </a:r>
          </a:p>
          <a:p>
            <a:r>
              <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Dios nos dio la instrucción de cuidar la tierra en que vivimos con amor y cariño a nuestro Dios. Cuando Dios dice: “Y los bendijo Dios”, Dios creó al hombre para la gloria divina y la familia humana pudiera ahora llegar a ser una con la familia celestial Dios quería repoblar el cielo con la familia humana si hubiera demostrado obediencia a cada palabra divina.</a:t>
            </a:r>
          </a:p>
        </p:txBody>
      </p:sp>
      <p:pic>
        <p:nvPicPr>
          <p:cNvPr id="7" name="Imagen 6"/>
          <p:cNvPicPr>
            <a:picLocks noChangeAspect="1"/>
          </p:cNvPicPr>
          <p:nvPr/>
        </p:nvPicPr>
        <p:blipFill>
          <a:blip r:embed="rId3"/>
          <a:stretch>
            <a:fillRect/>
          </a:stretch>
        </p:blipFill>
        <p:spPr>
          <a:xfrm>
            <a:off x="8056880" y="2141035"/>
            <a:ext cx="4008740" cy="2207445"/>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8" name="Imagen 7"/>
          <p:cNvPicPr>
            <a:picLocks noChangeAspect="1"/>
          </p:cNvPicPr>
          <p:nvPr/>
        </p:nvPicPr>
        <p:blipFill>
          <a:blip r:embed="rId4"/>
          <a:stretch>
            <a:fillRect/>
          </a:stretch>
        </p:blipFill>
        <p:spPr>
          <a:xfrm>
            <a:off x="8056880" y="4459993"/>
            <a:ext cx="4008740" cy="2319947"/>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5463132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89211" y="100361"/>
            <a:ext cx="3629350" cy="935959"/>
          </a:xfrm>
          <a:solidFill>
            <a:srgbClr val="FF0000"/>
          </a:solidFill>
        </p:spPr>
        <p:txBody>
          <a:bodyPr>
            <a:normAutofit fontScale="90000"/>
          </a:bodyPr>
          <a:lstStyle/>
          <a:p>
            <a:r>
              <a:rPr lang="es-ES" b="1" dirty="0">
                <a:solidFill>
                  <a:schemeClr val="bg1"/>
                </a:solidFill>
                <a:effectLst>
                  <a:outerShdw blurRad="38100" dist="38100" dir="2700000" algn="tl">
                    <a:srgbClr val="000000">
                      <a:alpha val="43137"/>
                    </a:srgbClr>
                  </a:outerShdw>
                </a:effectLst>
                <a:latin typeface="Arial Rounded MT Bold" panose="020F0704030504030204" pitchFamily="34" charset="0"/>
              </a:rPr>
              <a:t>4.- En el árbol</a:t>
            </a:r>
          </a:p>
        </p:txBody>
      </p:sp>
      <p:sp>
        <p:nvSpPr>
          <p:cNvPr id="4" name="Rectángulo redondeado 3"/>
          <p:cNvSpPr/>
          <p:nvPr/>
        </p:nvSpPr>
        <p:spPr>
          <a:xfrm>
            <a:off x="11340790" y="78059"/>
            <a:ext cx="702527" cy="59101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3600" b="1" dirty="0">
                <a:solidFill>
                  <a:schemeClr val="bg1"/>
                </a:solidFill>
                <a:effectLst>
                  <a:outerShdw blurRad="38100" dist="38100" dir="2700000" algn="tl">
                    <a:srgbClr val="000000">
                      <a:alpha val="43137"/>
                    </a:srgbClr>
                  </a:outerShdw>
                </a:effectLst>
                <a:latin typeface="Arial Rounded MT Bold" panose="020F0704030504030204" pitchFamily="34" charset="0"/>
              </a:rPr>
              <a:t>5</a:t>
            </a:r>
          </a:p>
        </p:txBody>
      </p:sp>
      <p:sp>
        <p:nvSpPr>
          <p:cNvPr id="5" name="Rectángulo 4"/>
          <p:cNvSpPr/>
          <p:nvPr/>
        </p:nvSpPr>
        <p:spPr>
          <a:xfrm>
            <a:off x="3799840" y="78059"/>
            <a:ext cx="6847840" cy="1100501"/>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“Y mandó Jehová Dios al hombre, diciendo: De todo árbol del huerto podrás comer; mas del árbol de la ciencia del bien y del mal no comerás; porque el día que de él comieres ciertamente morirás”. Gen2:16,17</a:t>
            </a:r>
          </a:p>
        </p:txBody>
      </p:sp>
      <p:sp>
        <p:nvSpPr>
          <p:cNvPr id="6" name="Rectángulo 5"/>
          <p:cNvSpPr/>
          <p:nvPr/>
        </p:nvSpPr>
        <p:spPr>
          <a:xfrm>
            <a:off x="4302492" y="1259840"/>
            <a:ext cx="7818387" cy="5496560"/>
          </a:xfrm>
          <a:prstGeom prst="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Cuando dos personas desean tener una buena relación solo es posible en base a la confianza mutua. Entonces Dios puso una sencilla prueba de confianza y les dijo: “De todo árbol del huerto podrás comer; pero del fruto del árbol de la ciencia del bien y del mal no comerás”</a:t>
            </a:r>
          </a:p>
          <a:p>
            <a:pPr marL="285750" indent="-285750">
              <a:buFont typeface="Arial" panose="020B0604020202020204" pitchFamily="34" charset="0"/>
              <a:buChar char="•"/>
            </a:pPr>
            <a:r>
              <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Dios </a:t>
            </a:r>
            <a:r>
              <a:rPr lang="es-ES" b="1"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le otorgó al hombre la capacidad de tomar libremente sus decisiones </a:t>
            </a:r>
            <a:r>
              <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morales, y un deseo que tenía el hombre de obedecerle. Esta no era difícil prueba de superar. Solo era no comer.</a:t>
            </a:r>
          </a:p>
          <a:p>
            <a:pPr marL="285750" indent="-285750">
              <a:buFont typeface="Arial" panose="020B0604020202020204" pitchFamily="34" charset="0"/>
              <a:buChar char="•"/>
            </a:pPr>
            <a:r>
              <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Cuando </a:t>
            </a:r>
            <a:r>
              <a:rPr lang="es-ES" b="1"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el hombre en vez de obedecer hizo lo mas difícil traicionar la confianza divina,</a:t>
            </a:r>
            <a:r>
              <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entonces conocieron lo que es hacer el mal. El resultado de todo esto es que les condujo a la enajenación, la soledad, la frustración y la muerte.</a:t>
            </a:r>
          </a:p>
          <a:p>
            <a:pPr marL="285750" indent="-285750">
              <a:buFont typeface="Arial" panose="020B0604020202020204" pitchFamily="34" charset="0"/>
              <a:buChar char="•"/>
            </a:pPr>
            <a:r>
              <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Nuestra relación con Dios </a:t>
            </a:r>
            <a:r>
              <a:rPr lang="es-ES" b="1"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puede ser eficaz y duradera solamente si elegimos libremente realizar su voluntad.</a:t>
            </a:r>
          </a:p>
          <a:p>
            <a:pPr marL="285750" indent="-285750">
              <a:buFont typeface="Arial" panose="020B0604020202020204" pitchFamily="34" charset="0"/>
              <a:buChar char="•"/>
            </a:pPr>
            <a:r>
              <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La Sra. White escribe en estos términos: </a:t>
            </a:r>
            <a:r>
              <a:rPr lang="es-ES" b="1" dirty="0">
                <a:solidFill>
                  <a:schemeClr val="tx1"/>
                </a:solidFill>
                <a:latin typeface="Arial Narrow" panose="020B0606020202030204" pitchFamily="34" charset="0"/>
                <a:ea typeface="Arial Unicode MS" panose="020B0604020202020204" pitchFamily="34" charset="-128"/>
                <a:cs typeface="Arial Unicode MS" panose="020B0604020202020204" pitchFamily="34" charset="-128"/>
              </a:rPr>
              <a:t>“Los seguidores de Satanás salieron a su encuentro, y él se levantó, asumiendo un aire arrogante, y les informó acerca de sus planes para apartar de Dios al noble Adán y a su compañera Eva. ….Y si lograban tener acceso al árbol de la vida que estaba en medio del jardín, su fortaleza sería, según ellos, igual a la de los ángeles santos, y ni Dios mismo podría expulsarlos de </a:t>
            </a:r>
            <a:r>
              <a:rPr lang="es-ES" b="1" dirty="0" err="1">
                <a:solidFill>
                  <a:schemeClr val="tx1"/>
                </a:solidFill>
                <a:latin typeface="Arial Narrow" panose="020B0606020202030204" pitchFamily="34" charset="0"/>
                <a:ea typeface="Arial Unicode MS" panose="020B0604020202020204" pitchFamily="34" charset="-128"/>
                <a:cs typeface="Arial Unicode MS" panose="020B0604020202020204" pitchFamily="34" charset="-128"/>
              </a:rPr>
              <a:t>allí</a:t>
            </a:r>
            <a:r>
              <a:rPr lang="es-ES" dirty="0" err="1">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a:t>
            </a:r>
            <a:r>
              <a:rPr lang="es-ES" b="1" dirty="0" err="1">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Historia</a:t>
            </a:r>
            <a:r>
              <a:rPr lang="es-ES" b="1"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de la Redención,Pág.29,30</a:t>
            </a:r>
          </a:p>
        </p:txBody>
      </p:sp>
      <p:pic>
        <p:nvPicPr>
          <p:cNvPr id="7" name="Imagen 6"/>
          <p:cNvPicPr>
            <a:picLocks noChangeAspect="1"/>
          </p:cNvPicPr>
          <p:nvPr/>
        </p:nvPicPr>
        <p:blipFill rotWithShape="1">
          <a:blip r:embed="rId3"/>
          <a:srcRect l="20878" t="245" r="21017"/>
          <a:stretch/>
        </p:blipFill>
        <p:spPr>
          <a:xfrm>
            <a:off x="288758" y="1111183"/>
            <a:ext cx="3696101" cy="342057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8" name="Imagen 7"/>
          <p:cNvPicPr>
            <a:picLocks noChangeAspect="1"/>
          </p:cNvPicPr>
          <p:nvPr/>
        </p:nvPicPr>
        <p:blipFill>
          <a:blip r:embed="rId4"/>
          <a:stretch>
            <a:fillRect/>
          </a:stretch>
        </p:blipFill>
        <p:spPr>
          <a:xfrm>
            <a:off x="288758" y="4606623"/>
            <a:ext cx="3696101" cy="2149777"/>
          </a:xfrm>
          <a:prstGeom prst="rect">
            <a:avLst/>
          </a:prstGeom>
        </p:spPr>
      </p:pic>
    </p:spTree>
    <p:extLst>
      <p:ext uri="{BB962C8B-B14F-4D97-AF65-F5344CB8AC3E}">
        <p14:creationId xmlns:p14="http://schemas.microsoft.com/office/powerpoint/2010/main" val="1093734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119744" y="87086"/>
            <a:ext cx="5366656" cy="653144"/>
          </a:xfrm>
          <a:solidFill>
            <a:srgbClr val="FF0000"/>
          </a:solidFill>
        </p:spPr>
        <p:txBody>
          <a:bodyPr>
            <a:normAutofit fontScale="90000"/>
          </a:bodyPr>
          <a:lstStyle/>
          <a:p>
            <a:r>
              <a:rPr lang="es-ES" b="1" dirty="0">
                <a:solidFill>
                  <a:schemeClr val="bg1"/>
                </a:solidFill>
                <a:effectLst>
                  <a:outerShdw blurRad="38100" dist="38100" dir="2700000" algn="tl">
                    <a:srgbClr val="000000">
                      <a:alpha val="43137"/>
                    </a:srgbClr>
                  </a:outerShdw>
                </a:effectLst>
                <a:latin typeface="Arial Rounded MT Bold" panose="020F0704030504030204" pitchFamily="34" charset="0"/>
              </a:rPr>
              <a:t>5.- Fin de la relación</a:t>
            </a:r>
          </a:p>
        </p:txBody>
      </p:sp>
      <p:sp>
        <p:nvSpPr>
          <p:cNvPr id="4" name="Rectángulo redondeado 3"/>
          <p:cNvSpPr/>
          <p:nvPr/>
        </p:nvSpPr>
        <p:spPr>
          <a:xfrm>
            <a:off x="11353800" y="0"/>
            <a:ext cx="718457" cy="64225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3600" b="1" dirty="0">
                <a:solidFill>
                  <a:schemeClr val="bg1"/>
                </a:solidFill>
                <a:effectLst>
                  <a:outerShdw blurRad="38100" dist="38100" dir="2700000" algn="tl">
                    <a:srgbClr val="000000">
                      <a:alpha val="43137"/>
                    </a:srgbClr>
                  </a:outerShdw>
                </a:effectLst>
                <a:latin typeface="Arial Rounded MT Bold" panose="020F0704030504030204" pitchFamily="34" charset="0"/>
              </a:rPr>
              <a:t>6</a:t>
            </a:r>
          </a:p>
        </p:txBody>
      </p:sp>
      <p:sp>
        <p:nvSpPr>
          <p:cNvPr id="5" name="Rectángulo 4"/>
          <p:cNvSpPr/>
          <p:nvPr/>
        </p:nvSpPr>
        <p:spPr>
          <a:xfrm>
            <a:off x="5638800" y="16329"/>
            <a:ext cx="5562600" cy="794657"/>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“Y pondré en enemistad entre ti y la mujer, y entre tu simiente y la simiente suya; esta te herirá en la cabeza, y tu le herirás en el calcañar” Gén.3:15</a:t>
            </a:r>
          </a:p>
        </p:txBody>
      </p:sp>
      <p:sp>
        <p:nvSpPr>
          <p:cNvPr id="6" name="Rectángulo 5"/>
          <p:cNvSpPr/>
          <p:nvPr/>
        </p:nvSpPr>
        <p:spPr>
          <a:xfrm>
            <a:off x="119745" y="881743"/>
            <a:ext cx="7349460" cy="5889171"/>
          </a:xfrm>
          <a:prstGeom prst="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a:t>
            </a:r>
            <a:r>
              <a:rPr lang="es-ES" b="1"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Deplorable como fue la transgresión de Eva y cargada como estuvo de calamidades futuras para la familia humana, su decisión no abarcó necesariamente a la humanidad en el castigo de su transgresión. Fue elección deliberada de Adán en la plena comprensión de la orden expresa de Dios – más bien que la elección de ella -, lo que hizo que el pecado y la muerte fueran el destino inevitable de la humanidad. Eva fue engañada; Adán no lo fue</a:t>
            </a:r>
            <a:r>
              <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CBA., t.1 pg.243.</a:t>
            </a:r>
          </a:p>
          <a:p>
            <a:r>
              <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Satanás uso una serpiente para engañar a Eva. Sin embargo, Adán no fue engañado, sino que tomo una decisión con pleno conocimiento de lo que estaba haciendo Gén.3:6; 1Tim.2:14. con las siguientes consecuencias:</a:t>
            </a:r>
          </a:p>
          <a:p>
            <a:r>
              <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1. </a:t>
            </a:r>
            <a:r>
              <a:rPr lang="es-ES" b="1"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Dejaron de buscar la comunión con Dios y huyeron de él</a:t>
            </a:r>
            <a:r>
              <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(Gén.3:8).</a:t>
            </a:r>
          </a:p>
          <a:p>
            <a:r>
              <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2. </a:t>
            </a:r>
            <a:r>
              <a:rPr lang="es-ES" b="1"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Se perdió la confianza mutua</a:t>
            </a:r>
            <a:r>
              <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(Gén.3:12).</a:t>
            </a:r>
          </a:p>
          <a:p>
            <a:r>
              <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3. </a:t>
            </a:r>
            <a:r>
              <a:rPr lang="es-ES" b="1"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Aparecieron lo terribles resultados del pecado </a:t>
            </a:r>
            <a:r>
              <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(Gén.3:16-21).</a:t>
            </a:r>
          </a:p>
          <a:p>
            <a:r>
              <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Aunque estaban alejados de Dios, Dios les dejó una esperanza: Un descendiente de Eva acabaría con el pecado y restauraría la relación rota. (Gén.3:15). En el libro: Historia de la Redención dice: </a:t>
            </a:r>
            <a:r>
              <a:rPr lang="es-ES" b="1"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“Ambos comieron, y … obtuvieron … el conocimiento del pecado y un sentimiento de culpa. El manto de luz que los envolvía pronto desapareció y, presas del sentimiento de culpa y de haber perdido la protección divina, un temblor se apoderó de ellos”</a:t>
            </a:r>
            <a:r>
              <a:rPr lang="es-ES"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Pág.39.</a:t>
            </a:r>
          </a:p>
        </p:txBody>
      </p:sp>
      <p:pic>
        <p:nvPicPr>
          <p:cNvPr id="8" name="Imagen 7"/>
          <p:cNvPicPr>
            <a:picLocks noChangeAspect="1"/>
          </p:cNvPicPr>
          <p:nvPr/>
        </p:nvPicPr>
        <p:blipFill>
          <a:blip r:embed="rId3"/>
          <a:stretch>
            <a:fillRect/>
          </a:stretch>
        </p:blipFill>
        <p:spPr>
          <a:xfrm>
            <a:off x="8345103" y="881744"/>
            <a:ext cx="3243714" cy="2929860"/>
          </a:xfrm>
          <a:prstGeom prst="rect">
            <a:avLst/>
          </a:prstGeom>
        </p:spPr>
      </p:pic>
      <p:pic>
        <p:nvPicPr>
          <p:cNvPr id="9" name="Imagen 8"/>
          <p:cNvPicPr>
            <a:picLocks noChangeAspect="1"/>
          </p:cNvPicPr>
          <p:nvPr/>
        </p:nvPicPr>
        <p:blipFill>
          <a:blip r:embed="rId4"/>
          <a:stretch>
            <a:fillRect/>
          </a:stretch>
        </p:blipFill>
        <p:spPr>
          <a:xfrm>
            <a:off x="7565458" y="3888606"/>
            <a:ext cx="4437246" cy="2882308"/>
          </a:xfrm>
          <a:prstGeom prst="rect">
            <a:avLst/>
          </a:prstGeom>
        </p:spPr>
      </p:pic>
    </p:spTree>
    <p:extLst>
      <p:ext uri="{BB962C8B-B14F-4D97-AF65-F5344CB8AC3E}">
        <p14:creationId xmlns:p14="http://schemas.microsoft.com/office/powerpoint/2010/main" val="883371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838200" y="141514"/>
            <a:ext cx="5475973" cy="653144"/>
          </a:xfrm>
          <a:solidFill>
            <a:srgbClr val="FF0000"/>
          </a:solidFill>
        </p:spPr>
        <p:txBody>
          <a:bodyPr>
            <a:normAutofit fontScale="90000"/>
          </a:bodyPr>
          <a:lstStyle/>
          <a:p>
            <a:r>
              <a:rPr lang="es-ES" b="1" dirty="0">
                <a:solidFill>
                  <a:schemeClr val="bg1"/>
                </a:solidFill>
                <a:effectLst>
                  <a:outerShdw blurRad="38100" dist="38100" dir="2700000" algn="tl">
                    <a:srgbClr val="000000">
                      <a:alpha val="43137"/>
                    </a:srgbClr>
                  </a:outerShdw>
                </a:effectLst>
                <a:latin typeface="Arial Rounded MT Bold" panose="020F0704030504030204" pitchFamily="34" charset="0"/>
              </a:rPr>
              <a:t>6.- Palabras finales</a:t>
            </a:r>
          </a:p>
        </p:txBody>
      </p:sp>
      <p:sp>
        <p:nvSpPr>
          <p:cNvPr id="4" name="Rectángulo redondeado 3"/>
          <p:cNvSpPr/>
          <p:nvPr/>
        </p:nvSpPr>
        <p:spPr>
          <a:xfrm>
            <a:off x="11136429" y="77002"/>
            <a:ext cx="875899" cy="71227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3600" b="1" dirty="0">
                <a:solidFill>
                  <a:schemeClr val="bg1"/>
                </a:solidFill>
                <a:effectLst>
                  <a:outerShdw blurRad="38100" dist="38100" dir="2700000" algn="tl">
                    <a:srgbClr val="000000">
                      <a:alpha val="43137"/>
                    </a:srgbClr>
                  </a:outerShdw>
                </a:effectLst>
                <a:latin typeface="Arial Rounded MT Bold" panose="020F0704030504030204" pitchFamily="34" charset="0"/>
              </a:rPr>
              <a:t>7</a:t>
            </a:r>
          </a:p>
        </p:txBody>
      </p:sp>
      <p:sp>
        <p:nvSpPr>
          <p:cNvPr id="5" name="Rectángulo 4"/>
          <p:cNvSpPr/>
          <p:nvPr/>
        </p:nvSpPr>
        <p:spPr>
          <a:xfrm>
            <a:off x="760396" y="895149"/>
            <a:ext cx="10491537" cy="5890662"/>
          </a:xfrm>
          <a:prstGeom prst="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2400" dirty="0">
                <a:solidFill>
                  <a:schemeClr val="tx1"/>
                </a:solidFill>
                <a:latin typeface="Ananda" pitchFamily="2" charset="0"/>
              </a:rPr>
              <a:t>Así como buscó a Adán y Eva en el huerto del Edén mientras ellos deseaban de vergüenza alejarse de él, y cuando lo llama a Adán le dijo ¿Dónde estas tú?. Cuando Dios nos llama no es para reprocharnos sino decirnos que hay una esperanza para tener una vida llena felicidad eterna. Dios quiere estar con nosotros y nunca mas separarnos. Es por esta razón que busca al hombre. También ahora nos busca a ti y a mí, vamos a alejarnos de él? El nos ama  y por eso nos busca. ¿Cuánto te alejaste de Dios? Dile a Dios de todo corazón que deseas estar a su lado, y es sencillo y el y sus ángeles estarán listos y contentos para ir en nuestra ayuda. Acepta como tu Señor y Salvador. Será una tragedia si rompes la relación con Dios , es Satanás que desea que estemos lejos de él. El Diablo quiere que suframos las consecuencias finales porque el ya esta destinado a morir y no quiere morir solo, sino con toda la gente que se aleja de Dios. Corre a los brazos de Jesús y empieza a relacionarte con él cada día. Si demoras puede que sea tarde. Dios te bendiga.</a:t>
            </a:r>
          </a:p>
        </p:txBody>
      </p:sp>
    </p:spTree>
    <p:extLst>
      <p:ext uri="{BB962C8B-B14F-4D97-AF65-F5344CB8AC3E}">
        <p14:creationId xmlns:p14="http://schemas.microsoft.com/office/powerpoint/2010/main" val="418896666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406</TotalTime>
  <Words>1934</Words>
  <Application>Microsoft Office PowerPoint</Application>
  <PresentationFormat>Widescreen</PresentationFormat>
  <Paragraphs>80</Paragraphs>
  <Slides>8</Slides>
  <Notes>0</Notes>
  <HiddenSlides>0</HiddenSlides>
  <MMClips>0</MMClips>
  <ScaleCrop>false</ScaleCrop>
  <HeadingPairs>
    <vt:vector size="6" baseType="variant">
      <vt:variant>
        <vt:lpstr>Fontes usadas</vt:lpstr>
      </vt:variant>
      <vt:variant>
        <vt:i4>7</vt:i4>
      </vt:variant>
      <vt:variant>
        <vt:lpstr>Tema</vt:lpstr>
      </vt:variant>
      <vt:variant>
        <vt:i4>1</vt:i4>
      </vt:variant>
      <vt:variant>
        <vt:lpstr>Títulos de slides</vt:lpstr>
      </vt:variant>
      <vt:variant>
        <vt:i4>8</vt:i4>
      </vt:variant>
    </vt:vector>
  </HeadingPairs>
  <TitlesOfParts>
    <vt:vector size="16" baseType="lpstr">
      <vt:lpstr>Ananda</vt:lpstr>
      <vt:lpstr>Arial</vt:lpstr>
      <vt:lpstr>Arial Narrow</vt:lpstr>
      <vt:lpstr>Arial Rounded MT Bold</vt:lpstr>
      <vt:lpstr>Arial Unicode MS</vt:lpstr>
      <vt:lpstr>Calibri</vt:lpstr>
      <vt:lpstr>Calibri Light</vt:lpstr>
      <vt:lpstr>Tema de Office</vt:lpstr>
      <vt:lpstr>Apresentação do PowerPoint</vt:lpstr>
      <vt:lpstr>Introducción</vt:lpstr>
      <vt:lpstr>1.- Tortugas hasta el fondo…</vt:lpstr>
      <vt:lpstr>2.- A imagen del Creador</vt:lpstr>
      <vt:lpstr>3.- Dios y la humanidad juntos</vt:lpstr>
      <vt:lpstr>4.- En el árbol</vt:lpstr>
      <vt:lpstr>5.- Fin de la relación</vt:lpstr>
      <vt:lpstr>6.- Palabras finales</vt:lpstr>
    </vt:vector>
  </TitlesOfParts>
  <Company>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pc</dc:creator>
  <cp:lastModifiedBy>jose ferreira Neto</cp:lastModifiedBy>
  <cp:revision>281</cp:revision>
  <dcterms:created xsi:type="dcterms:W3CDTF">2021-03-23T19:54:37Z</dcterms:created>
  <dcterms:modified xsi:type="dcterms:W3CDTF">2021-04-02T23:27:33Z</dcterms:modified>
</cp:coreProperties>
</file>