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2"/>
  </p:notesMasterIdLst>
  <p:handoutMasterIdLst>
    <p:handoutMasterId r:id="rId13"/>
  </p:handoutMasterIdLst>
  <p:sldIdLst>
    <p:sldId id="256" r:id="rId2"/>
    <p:sldId id="266"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RGE CRUZ" initials="JC" lastIdx="2" clrIdx="0">
    <p:extLst>
      <p:ext uri="{19B8F6BF-5375-455C-9EA6-DF929625EA0E}">
        <p15:presenceInfo xmlns:p15="http://schemas.microsoft.com/office/powerpoint/2012/main" userId="cf9ca4c8ef569e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3C00"/>
    <a:srgbClr val="072A5E"/>
    <a:srgbClr val="0037C1"/>
    <a:srgbClr val="0339C1"/>
    <a:srgbClr val="00255B"/>
    <a:srgbClr val="CE3C00"/>
    <a:srgbClr val="B75B9A"/>
    <a:srgbClr val="D8942F"/>
    <a:srgbClr val="60D1F6"/>
    <a:srgbClr val="0239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57" autoAdjust="0"/>
    <p:restoredTop sz="93728" autoAdjust="0"/>
  </p:normalViewPr>
  <p:slideViewPr>
    <p:cSldViewPr showGuides="1">
      <p:cViewPr varScale="1">
        <p:scale>
          <a:sx n="79" d="100"/>
          <a:sy n="79" d="100"/>
        </p:scale>
        <p:origin x="120" y="1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6" d="100"/>
          <a:sy n="66" d="100"/>
        </p:scale>
        <p:origin x="306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55F1A038-C882-4A29-92BF-44A4D109F7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655EFADA-9D39-4E05-9E93-70F7BDE398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150B08-7AA2-4F53-A7FF-462A0E570016}" type="datetimeFigureOut">
              <a:rPr lang="es-MX" smtClean="0"/>
              <a:t>02/04/2021</a:t>
            </a:fld>
            <a:endParaRPr lang="es-MX"/>
          </a:p>
        </p:txBody>
      </p:sp>
      <p:sp>
        <p:nvSpPr>
          <p:cNvPr id="4" name="Marcador de pie de página 3">
            <a:extLst>
              <a:ext uri="{FF2B5EF4-FFF2-40B4-BE49-F238E27FC236}">
                <a16:creationId xmlns:a16="http://schemas.microsoft.com/office/drawing/2014/main" id="{DB491E8D-6494-4C91-98A3-6B6D3A1D62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2BF41129-DE05-4165-BEFB-27C01AACBC8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EE3689-A360-4BF5-B180-B19E22989DCD}" type="slidenum">
              <a:rPr lang="es-MX" smtClean="0"/>
              <a:t>‹nº›</a:t>
            </a:fld>
            <a:endParaRPr lang="es-MX"/>
          </a:p>
        </p:txBody>
      </p:sp>
    </p:spTree>
    <p:extLst>
      <p:ext uri="{BB962C8B-B14F-4D97-AF65-F5344CB8AC3E}">
        <p14:creationId xmlns:p14="http://schemas.microsoft.com/office/powerpoint/2010/main" val="6388006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3291F-A549-4BEA-ADC8-4D7EA4332E19}" type="datetimeFigureOut">
              <a:rPr lang="es-MX" smtClean="0"/>
              <a:t>02/04/2021</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3D4040-2FF7-4002-8F2E-1B7805CB9EA6}" type="slidenum">
              <a:rPr lang="es-MX" smtClean="0"/>
              <a:t>‹nº›</a:t>
            </a:fld>
            <a:endParaRPr lang="es-MX"/>
          </a:p>
        </p:txBody>
      </p:sp>
    </p:spTree>
    <p:extLst>
      <p:ext uri="{BB962C8B-B14F-4D97-AF65-F5344CB8AC3E}">
        <p14:creationId xmlns:p14="http://schemas.microsoft.com/office/powerpoint/2010/main" val="2798021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43D4040-2FF7-4002-8F2E-1B7805CB9EA6}" type="slidenum">
              <a:rPr lang="es-MX" smtClean="0"/>
              <a:t>1</a:t>
            </a:fld>
            <a:endParaRPr lang="es-MX"/>
          </a:p>
        </p:txBody>
      </p:sp>
    </p:spTree>
    <p:extLst>
      <p:ext uri="{BB962C8B-B14F-4D97-AF65-F5344CB8AC3E}">
        <p14:creationId xmlns:p14="http://schemas.microsoft.com/office/powerpoint/2010/main" val="3200946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43D4040-2FF7-4002-8F2E-1B7805CB9EA6}" type="slidenum">
              <a:rPr lang="es-MX" smtClean="0"/>
              <a:t>2</a:t>
            </a:fld>
            <a:endParaRPr lang="es-MX"/>
          </a:p>
        </p:txBody>
      </p:sp>
    </p:spTree>
    <p:extLst>
      <p:ext uri="{BB962C8B-B14F-4D97-AF65-F5344CB8AC3E}">
        <p14:creationId xmlns:p14="http://schemas.microsoft.com/office/powerpoint/2010/main" val="2529678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43D4040-2FF7-4002-8F2E-1B7805CB9EA6}" type="slidenum">
              <a:rPr lang="es-MX" smtClean="0"/>
              <a:t>3</a:t>
            </a:fld>
            <a:endParaRPr lang="es-MX"/>
          </a:p>
        </p:txBody>
      </p:sp>
    </p:spTree>
    <p:extLst>
      <p:ext uri="{BB962C8B-B14F-4D97-AF65-F5344CB8AC3E}">
        <p14:creationId xmlns:p14="http://schemas.microsoft.com/office/powerpoint/2010/main" val="165750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43D4040-2FF7-4002-8F2E-1B7805CB9EA6}" type="slidenum">
              <a:rPr lang="es-MX" smtClean="0"/>
              <a:t>4</a:t>
            </a:fld>
            <a:endParaRPr lang="es-MX"/>
          </a:p>
        </p:txBody>
      </p:sp>
    </p:spTree>
    <p:extLst>
      <p:ext uri="{BB962C8B-B14F-4D97-AF65-F5344CB8AC3E}">
        <p14:creationId xmlns:p14="http://schemas.microsoft.com/office/powerpoint/2010/main" val="82022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43D4040-2FF7-4002-8F2E-1B7805CB9EA6}" type="slidenum">
              <a:rPr lang="es-MX" smtClean="0"/>
              <a:t>6</a:t>
            </a:fld>
            <a:endParaRPr lang="es-MX"/>
          </a:p>
        </p:txBody>
      </p:sp>
    </p:spTree>
    <p:extLst>
      <p:ext uri="{BB962C8B-B14F-4D97-AF65-F5344CB8AC3E}">
        <p14:creationId xmlns:p14="http://schemas.microsoft.com/office/powerpoint/2010/main" val="682493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43D4040-2FF7-4002-8F2E-1B7805CB9EA6}" type="slidenum">
              <a:rPr lang="es-MX" smtClean="0"/>
              <a:t>8</a:t>
            </a:fld>
            <a:endParaRPr lang="es-MX"/>
          </a:p>
        </p:txBody>
      </p:sp>
    </p:spTree>
    <p:extLst>
      <p:ext uri="{BB962C8B-B14F-4D97-AF65-F5344CB8AC3E}">
        <p14:creationId xmlns:p14="http://schemas.microsoft.com/office/powerpoint/2010/main" val="161319004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8.jpg"/><Relationship Id="rId4" Type="http://schemas.openxmlformats.org/officeDocument/2006/relationships/image" Target="../media/image3.png"/><Relationship Id="rId9"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Diapositiva de título">
    <p:bg>
      <p:bgPr>
        <a:solidFill>
          <a:schemeClr val="bg1"/>
        </a:solidFill>
        <a:effectLst/>
      </p:bgPr>
    </p:bg>
    <p:spTree>
      <p:nvGrpSpPr>
        <p:cNvPr id="1" name=""/>
        <p:cNvGrpSpPr/>
        <p:nvPr/>
      </p:nvGrpSpPr>
      <p:grpSpPr>
        <a:xfrm>
          <a:off x="0" y="0"/>
          <a:ext cx="0" cy="0"/>
          <a:chOff x="0" y="0"/>
          <a:chExt cx="0" cy="0"/>
        </a:xfrm>
      </p:grpSpPr>
      <p:pic>
        <p:nvPicPr>
          <p:cNvPr id="30" name="Imagen 29" descr="Un hombre parado en la lluvia&#10;&#10;Descripción generada automáticamente con confianza baja">
            <a:extLst>
              <a:ext uri="{FF2B5EF4-FFF2-40B4-BE49-F238E27FC236}">
                <a16:creationId xmlns:a16="http://schemas.microsoft.com/office/drawing/2014/main" id="{B9F9D6A9-F893-4360-A192-0BBEBB33B5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1443" y="1091827"/>
            <a:ext cx="8127890" cy="5762323"/>
          </a:xfrm>
          <a:prstGeom prst="rect">
            <a:avLst/>
          </a:prstGeom>
          <a:scene3d>
            <a:camera prst="orthographicFront">
              <a:rot lat="0" lon="0" rev="0"/>
            </a:camera>
            <a:lightRig rig="threePt" dir="t"/>
          </a:scene3d>
        </p:spPr>
      </p:pic>
      <p:sp>
        <p:nvSpPr>
          <p:cNvPr id="7" name="Rectángulo 6">
            <a:extLst>
              <a:ext uri="{FF2B5EF4-FFF2-40B4-BE49-F238E27FC236}">
                <a16:creationId xmlns:a16="http://schemas.microsoft.com/office/drawing/2014/main" id="{DE5D6099-A003-400A-A47B-D1C1756E01B7}"/>
              </a:ext>
            </a:extLst>
          </p:cNvPr>
          <p:cNvSpPr/>
          <p:nvPr userDrawn="1"/>
        </p:nvSpPr>
        <p:spPr>
          <a:xfrm>
            <a:off x="9858" y="3850"/>
            <a:ext cx="10485801" cy="1087977"/>
          </a:xfrm>
          <a:prstGeom prst="rect">
            <a:avLst/>
          </a:prstGeom>
          <a:solidFill>
            <a:schemeClr val="bg1"/>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rmAutofit lnSpcReduction="10000"/>
          </a:bodyPr>
          <a:lstStyle/>
          <a:p>
            <a:pPr marL="714375" indent="0" algn="ctr"/>
            <a:r>
              <a:rPr lang="es-MX" sz="3600" b="1" cap="none" spc="50" dirty="0">
                <a:ln w="0"/>
                <a:solidFill>
                  <a:srgbClr val="FFFF00"/>
                </a:solidFill>
                <a:effectLst>
                  <a:outerShdw blurRad="38100" dist="38100" dir="2700000" algn="tl">
                    <a:srgbClr val="000000">
                      <a:alpha val="43137"/>
                    </a:srgbClr>
                  </a:outerShdw>
                </a:effectLst>
                <a:latin typeface="Copperplate Gothic Bold" panose="020E0705020206020404" pitchFamily="34" charset="0"/>
              </a:rPr>
              <a:t> </a:t>
            </a:r>
            <a:r>
              <a:rPr lang="es-MX" sz="3600" b="1" cap="none" spc="50" dirty="0">
                <a:ln w="0"/>
                <a:solidFill>
                  <a:schemeClr val="tx1"/>
                </a:solidFill>
                <a:effectLst>
                  <a:outerShdw blurRad="38100" dist="38100" dir="2700000" algn="tl">
                    <a:srgbClr val="000000">
                      <a:alpha val="43137"/>
                    </a:srgbClr>
                  </a:outerShdw>
                </a:effectLst>
                <a:latin typeface="Copperplate Gothic Bold" panose="020E0705020206020404" pitchFamily="34" charset="0"/>
              </a:rPr>
              <a:t> </a:t>
            </a:r>
            <a:r>
              <a:rPr lang="es-MX" sz="4800" b="1" cap="none" spc="50" dirty="0">
                <a:ln w="0"/>
                <a:solidFill>
                  <a:schemeClr val="tx1"/>
                </a:solidFill>
                <a:effectLst/>
                <a:latin typeface="TradeGothic" panose="020B0500000000000000" pitchFamily="34" charset="0"/>
              </a:rPr>
              <a:t>LA PROMESA:</a:t>
            </a:r>
          </a:p>
          <a:p>
            <a:pPr marL="714375" indent="0" algn="ctr"/>
            <a:r>
              <a:rPr lang="es-MX" sz="2000" b="1" cap="none" spc="0" dirty="0">
                <a:ln w="0"/>
                <a:solidFill>
                  <a:schemeClr val="tx1"/>
                </a:solidFill>
                <a:effectLst/>
                <a:latin typeface="Trade Gothic LT Std" panose="00000500000000000000" pitchFamily="50" charset="0"/>
              </a:rPr>
              <a:t>  EL PACTO ETERNO DE DIOS</a:t>
            </a:r>
            <a:endParaRPr lang="es-MX" sz="2000" b="1" cap="none" spc="0" dirty="0">
              <a:ln w="0"/>
              <a:solidFill>
                <a:schemeClr val="tx1"/>
              </a:solidFill>
              <a:effectLst/>
              <a:latin typeface="Trade Gothic LT Std" panose="00000500000000000000" pitchFamily="50" charset="0"/>
              <a:ea typeface="FangSong" panose="020B0503020204020204" pitchFamily="49" charset="-122"/>
              <a:cs typeface="Hadassah Friedlaender" panose="020B0604020202020204" pitchFamily="18" charset="-79"/>
            </a:endParaRPr>
          </a:p>
        </p:txBody>
      </p:sp>
      <p:sp>
        <p:nvSpPr>
          <p:cNvPr id="9" name="Rectángulo 8">
            <a:extLst>
              <a:ext uri="{FF2B5EF4-FFF2-40B4-BE49-F238E27FC236}">
                <a16:creationId xmlns:a16="http://schemas.microsoft.com/office/drawing/2014/main" id="{26E9E0B9-8769-4180-8CFA-E0F011E0026C}"/>
              </a:ext>
            </a:extLst>
          </p:cNvPr>
          <p:cNvSpPr/>
          <p:nvPr userDrawn="1"/>
        </p:nvSpPr>
        <p:spPr>
          <a:xfrm>
            <a:off x="1" y="1131030"/>
            <a:ext cx="2351584" cy="5726970"/>
          </a:xfrm>
          <a:prstGeom prst="rect">
            <a:avLst/>
          </a:prstGeom>
          <a:solidFill>
            <a:srgbClr val="CE3C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11" name="CuadroTexto 10">
            <a:extLst>
              <a:ext uri="{FF2B5EF4-FFF2-40B4-BE49-F238E27FC236}">
                <a16:creationId xmlns:a16="http://schemas.microsoft.com/office/drawing/2014/main" id="{F4361DCD-ED50-4D94-8817-3A83A6B29BD2}"/>
              </a:ext>
            </a:extLst>
          </p:cNvPr>
          <p:cNvSpPr txBox="1"/>
          <p:nvPr userDrawn="1"/>
        </p:nvSpPr>
        <p:spPr>
          <a:xfrm>
            <a:off x="0" y="1052736"/>
            <a:ext cx="2184400" cy="584775"/>
          </a:xfrm>
          <a:prstGeom prst="rect">
            <a:avLst/>
          </a:prstGeom>
          <a:noFill/>
        </p:spPr>
        <p:txBody>
          <a:bodyPr wrap="square" rtlCol="0">
            <a:spAutoFit/>
          </a:bodyPr>
          <a:lstStyle/>
          <a:p>
            <a:pPr algn="ctr"/>
            <a:r>
              <a:rPr lang="es-MX" sz="1800" b="1" baseline="0" dirty="0">
                <a:solidFill>
                  <a:schemeClr val="bg1"/>
                </a:solidFill>
                <a:effectLst>
                  <a:outerShdw blurRad="38100" dist="38100" dir="2700000" algn="tl">
                    <a:schemeClr val="bg1">
                      <a:alpha val="43000"/>
                    </a:schemeClr>
                  </a:outerShdw>
                </a:effectLst>
                <a:latin typeface="Dosis" panose="02010703020202060003" pitchFamily="2" charset="0"/>
                <a:cs typeface="Arial" panose="020B0604020202020204" pitchFamily="34" charset="0"/>
              </a:rPr>
              <a:t>Escuela Sabática</a:t>
            </a:r>
          </a:p>
          <a:p>
            <a:pPr algn="ctr"/>
            <a:r>
              <a:rPr lang="es-MX" sz="1400" b="1" dirty="0">
                <a:solidFill>
                  <a:schemeClr val="bg1"/>
                </a:solidFill>
                <a:effectLst>
                  <a:outerShdw blurRad="38100" dist="38100" dir="2700000" algn="tl">
                    <a:srgbClr val="000000">
                      <a:alpha val="43137"/>
                    </a:srgbClr>
                  </a:outerShdw>
                </a:effectLst>
                <a:latin typeface="Dosis" panose="02010703020202060003" pitchFamily="2" charset="0"/>
                <a:cs typeface="Arial" panose="020B0604020202020204" pitchFamily="34" charset="0"/>
              </a:rPr>
              <a:t>Guía de Estudio de la Biblia</a:t>
            </a:r>
          </a:p>
        </p:txBody>
      </p:sp>
      <p:sp>
        <p:nvSpPr>
          <p:cNvPr id="12" name="CuadroTexto 11">
            <a:extLst>
              <a:ext uri="{FF2B5EF4-FFF2-40B4-BE49-F238E27FC236}">
                <a16:creationId xmlns:a16="http://schemas.microsoft.com/office/drawing/2014/main" id="{A3189337-61CE-4DEA-8C1F-773BAC50A0D5}"/>
              </a:ext>
            </a:extLst>
          </p:cNvPr>
          <p:cNvSpPr txBox="1"/>
          <p:nvPr userDrawn="1"/>
        </p:nvSpPr>
        <p:spPr>
          <a:xfrm>
            <a:off x="19925" y="4365104"/>
            <a:ext cx="2184400" cy="546450"/>
          </a:xfrm>
          <a:prstGeom prst="rect">
            <a:avLst/>
          </a:prstGeom>
          <a:noFill/>
        </p:spPr>
        <p:txBody>
          <a:bodyPr wrap="square" rtlCol="0">
            <a:noAutofit/>
          </a:bodyPr>
          <a:lstStyle/>
          <a:p>
            <a:pPr algn="ctr">
              <a:lnSpc>
                <a:spcPts val="2880"/>
              </a:lnSpc>
            </a:pPr>
            <a:r>
              <a:rPr lang="es-MX" sz="2400" b="1" dirty="0">
                <a:ln>
                  <a:solidFill>
                    <a:schemeClr val="bg1"/>
                  </a:solidFill>
                </a:ln>
                <a:solidFill>
                  <a:schemeClr val="bg1"/>
                </a:solidFill>
                <a:effectLst>
                  <a:innerShdw blurRad="63500" dist="50800" dir="18900000">
                    <a:prstClr val="black">
                      <a:alpha val="50000"/>
                    </a:prstClr>
                  </a:innerShdw>
                </a:effectLst>
              </a:rPr>
              <a:t>Resumen en </a:t>
            </a:r>
          </a:p>
          <a:p>
            <a:pPr algn="ctr">
              <a:lnSpc>
                <a:spcPts val="2880"/>
              </a:lnSpc>
            </a:pPr>
            <a:r>
              <a:rPr lang="es-MX" sz="2400" b="1" dirty="0">
                <a:ln>
                  <a:solidFill>
                    <a:schemeClr val="bg1"/>
                  </a:solidFill>
                </a:ln>
                <a:solidFill>
                  <a:schemeClr val="bg1"/>
                </a:solidFill>
                <a:effectLst>
                  <a:innerShdw blurRad="63500" dist="50800" dir="18900000">
                    <a:prstClr val="black">
                      <a:alpha val="50000"/>
                    </a:prstClr>
                  </a:innerShdw>
                </a:effectLst>
              </a:rPr>
              <a:t>PowerPoint</a:t>
            </a:r>
          </a:p>
        </p:txBody>
      </p:sp>
      <p:sp>
        <p:nvSpPr>
          <p:cNvPr id="3" name="CuadroTexto 2">
            <a:extLst>
              <a:ext uri="{FF2B5EF4-FFF2-40B4-BE49-F238E27FC236}">
                <a16:creationId xmlns:a16="http://schemas.microsoft.com/office/drawing/2014/main" id="{FA765BCB-869E-41D6-B520-FB8023C1C6D5}"/>
              </a:ext>
            </a:extLst>
          </p:cNvPr>
          <p:cNvSpPr txBox="1"/>
          <p:nvPr userDrawn="1"/>
        </p:nvSpPr>
        <p:spPr>
          <a:xfrm>
            <a:off x="93180" y="1556792"/>
            <a:ext cx="366280" cy="607666"/>
          </a:xfrm>
          <a:prstGeom prst="rect">
            <a:avLst/>
          </a:prstGeom>
          <a:noFill/>
        </p:spPr>
        <p:txBody>
          <a:bodyPr wrap="square" rtlCol="0">
            <a:normAutofit lnSpcReduction="10000"/>
          </a:bodyPr>
          <a:lstStyle/>
          <a:p>
            <a:r>
              <a:rPr lang="es-MX" sz="3600" b="1" dirty="0">
                <a:ln>
                  <a:solidFill>
                    <a:schemeClr val="bg1"/>
                  </a:solidFill>
                </a:ln>
                <a:solidFill>
                  <a:schemeClr val="bg1"/>
                </a:solidFill>
                <a:effectLst>
                  <a:innerShdw blurRad="63500" dist="50800" dir="18900000">
                    <a:prstClr val="black">
                      <a:alpha val="50000"/>
                    </a:prstClr>
                  </a:innerShdw>
                </a:effectLst>
                <a:latin typeface="+mj-lt"/>
              </a:rPr>
              <a:t>2</a:t>
            </a:r>
            <a:endParaRPr lang="es-MX" sz="1000" b="1" baseline="30000" dirty="0">
              <a:ln>
                <a:solidFill>
                  <a:schemeClr val="bg1"/>
                </a:solidFill>
              </a:ln>
              <a:solidFill>
                <a:schemeClr val="bg1"/>
              </a:solidFill>
              <a:effectLst>
                <a:innerShdw blurRad="63500" dist="50800" dir="18900000">
                  <a:prstClr val="black">
                    <a:alpha val="50000"/>
                  </a:prstClr>
                </a:innerShdw>
              </a:effectLst>
              <a:latin typeface="+mj-lt"/>
              <a:cs typeface="Arial" panose="020B0604020202020204" pitchFamily="34" charset="0"/>
            </a:endParaRPr>
          </a:p>
        </p:txBody>
      </p:sp>
      <p:sp>
        <p:nvSpPr>
          <p:cNvPr id="19" name="CuadroTexto 18">
            <a:extLst>
              <a:ext uri="{FF2B5EF4-FFF2-40B4-BE49-F238E27FC236}">
                <a16:creationId xmlns:a16="http://schemas.microsoft.com/office/drawing/2014/main" id="{69904FDC-50E3-481E-A586-FBADC4B8E387}"/>
              </a:ext>
            </a:extLst>
          </p:cNvPr>
          <p:cNvSpPr txBox="1"/>
          <p:nvPr userDrawn="1"/>
        </p:nvSpPr>
        <p:spPr>
          <a:xfrm>
            <a:off x="479376" y="1566567"/>
            <a:ext cx="1897603" cy="638297"/>
          </a:xfrm>
          <a:prstGeom prst="rect">
            <a:avLst/>
          </a:prstGeom>
          <a:noFill/>
        </p:spPr>
        <p:txBody>
          <a:bodyPr wrap="square" rtlCol="0">
            <a:normAutofit lnSpcReduction="10000"/>
          </a:bodyPr>
          <a:lstStyle/>
          <a:p>
            <a:pPr algn="ctr"/>
            <a:r>
              <a:rPr lang="es-MX" sz="2400" b="1" dirty="0">
                <a:ln>
                  <a:solidFill>
                    <a:schemeClr val="bg1"/>
                  </a:solidFill>
                </a:ln>
                <a:solidFill>
                  <a:schemeClr val="bg1"/>
                </a:solidFill>
                <a:effectLst>
                  <a:innerShdw blurRad="63500" dist="50800" dir="18900000">
                    <a:schemeClr val="tx1">
                      <a:alpha val="1000"/>
                    </a:schemeClr>
                  </a:innerShdw>
                </a:effectLst>
              </a:rPr>
              <a:t> TRIMESTRE</a:t>
            </a:r>
          </a:p>
          <a:p>
            <a:pPr algn="ctr"/>
            <a:r>
              <a:rPr lang="es-MX" sz="1400" b="1" dirty="0">
                <a:ln>
                  <a:solidFill>
                    <a:schemeClr val="bg1"/>
                  </a:solidFill>
                </a:ln>
                <a:solidFill>
                  <a:schemeClr val="bg1"/>
                </a:solidFill>
                <a:effectLst/>
                <a:latin typeface="Gisha" panose="020B0604020202020204" pitchFamily="34" charset="-79"/>
                <a:cs typeface="Gisha" panose="020B0604020202020204" pitchFamily="34" charset="-79"/>
              </a:rPr>
              <a:t>ABRIL - JUNIO 2021</a:t>
            </a:r>
          </a:p>
        </p:txBody>
      </p:sp>
      <p:sp>
        <p:nvSpPr>
          <p:cNvPr id="15" name="CuadroTexto 14">
            <a:extLst>
              <a:ext uri="{FF2B5EF4-FFF2-40B4-BE49-F238E27FC236}">
                <a16:creationId xmlns:a16="http://schemas.microsoft.com/office/drawing/2014/main" id="{8D606694-3759-4B9B-8BEE-A30A6AA34CC9}"/>
              </a:ext>
            </a:extLst>
          </p:cNvPr>
          <p:cNvSpPr txBox="1"/>
          <p:nvPr userDrawn="1"/>
        </p:nvSpPr>
        <p:spPr>
          <a:xfrm>
            <a:off x="339163" y="1543984"/>
            <a:ext cx="492753" cy="300840"/>
          </a:xfrm>
          <a:prstGeom prst="rect">
            <a:avLst/>
          </a:prstGeom>
          <a:noFill/>
        </p:spPr>
        <p:txBody>
          <a:bodyPr wrap="square" rtlCol="0">
            <a:noAutofit/>
          </a:bodyPr>
          <a:lstStyle/>
          <a:p>
            <a:pPr algn="l"/>
            <a:r>
              <a:rPr lang="es-MX" sz="1800" b="1" dirty="0">
                <a:ln>
                  <a:solidFill>
                    <a:schemeClr val="bg1"/>
                  </a:solidFill>
                </a:ln>
                <a:solidFill>
                  <a:schemeClr val="bg1"/>
                </a:solidFill>
                <a:effectLst/>
                <a:latin typeface="Arial" panose="020B0604020202020204" pitchFamily="34" charset="0"/>
                <a:cs typeface="Arial" panose="020B0604020202020204" pitchFamily="34" charset="0"/>
              </a:rPr>
              <a:t>do</a:t>
            </a:r>
          </a:p>
        </p:txBody>
      </p:sp>
      <p:pic>
        <p:nvPicPr>
          <p:cNvPr id="13" name="Imagen 12">
            <a:extLst>
              <a:ext uri="{FF2B5EF4-FFF2-40B4-BE49-F238E27FC236}">
                <a16:creationId xmlns:a16="http://schemas.microsoft.com/office/drawing/2014/main" id="{745B0235-C6A5-4727-A030-92D2BE77CC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53646" y="6309320"/>
            <a:ext cx="365125" cy="365125"/>
          </a:xfrm>
          <a:prstGeom prst="rect">
            <a:avLst/>
          </a:prstGeom>
        </p:spPr>
      </p:pic>
      <p:sp>
        <p:nvSpPr>
          <p:cNvPr id="14" name="CuadroTexto 13">
            <a:extLst>
              <a:ext uri="{FF2B5EF4-FFF2-40B4-BE49-F238E27FC236}">
                <a16:creationId xmlns:a16="http://schemas.microsoft.com/office/drawing/2014/main" id="{B5EAC9F4-BDEB-40F4-8BC5-4B34EAB5B0B8}"/>
              </a:ext>
            </a:extLst>
          </p:cNvPr>
          <p:cNvSpPr txBox="1"/>
          <p:nvPr userDrawn="1"/>
        </p:nvSpPr>
        <p:spPr>
          <a:xfrm>
            <a:off x="5175231" y="6340091"/>
            <a:ext cx="2432937" cy="369332"/>
          </a:xfrm>
          <a:prstGeom prst="rect">
            <a:avLst/>
          </a:prstGeom>
          <a:noFill/>
        </p:spPr>
        <p:txBody>
          <a:bodyPr wrap="square" rtlCol="0">
            <a:spAutoFit/>
          </a:bodyPr>
          <a:lstStyle/>
          <a:p>
            <a:r>
              <a:rPr lang="es-MX" b="1" dirty="0">
                <a:solidFill>
                  <a:schemeClr val="bg1"/>
                </a:solidFill>
              </a:rPr>
              <a:t>@IglesiaElLlanoTulaHgo</a:t>
            </a:r>
          </a:p>
        </p:txBody>
      </p:sp>
      <p:pic>
        <p:nvPicPr>
          <p:cNvPr id="22" name="Imagen 21">
            <a:extLst>
              <a:ext uri="{FF2B5EF4-FFF2-40B4-BE49-F238E27FC236}">
                <a16:creationId xmlns:a16="http://schemas.microsoft.com/office/drawing/2014/main" id="{DFB04A1B-25FE-4133-B651-07E8A369711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76853" y="6333603"/>
            <a:ext cx="369332" cy="369332"/>
          </a:xfrm>
          <a:prstGeom prst="rect">
            <a:avLst/>
          </a:prstGeom>
        </p:spPr>
      </p:pic>
      <p:sp>
        <p:nvSpPr>
          <p:cNvPr id="25" name="CuadroTexto 24">
            <a:extLst>
              <a:ext uri="{FF2B5EF4-FFF2-40B4-BE49-F238E27FC236}">
                <a16:creationId xmlns:a16="http://schemas.microsoft.com/office/drawing/2014/main" id="{EC97752F-23FE-4C36-812A-797F5C7235C0}"/>
              </a:ext>
            </a:extLst>
          </p:cNvPr>
          <p:cNvSpPr txBox="1"/>
          <p:nvPr userDrawn="1"/>
        </p:nvSpPr>
        <p:spPr>
          <a:xfrm>
            <a:off x="8570680" y="6333603"/>
            <a:ext cx="1856872" cy="369332"/>
          </a:xfrm>
          <a:prstGeom prst="rect">
            <a:avLst/>
          </a:prstGeom>
          <a:noFill/>
        </p:spPr>
        <p:txBody>
          <a:bodyPr wrap="square" rtlCol="0">
            <a:spAutoFit/>
          </a:bodyPr>
          <a:lstStyle/>
          <a:p>
            <a:r>
              <a:rPr lang="es-MX" b="1" dirty="0">
                <a:solidFill>
                  <a:srgbClr val="60D1F6"/>
                </a:solidFill>
              </a:rPr>
              <a:t>@</a:t>
            </a:r>
            <a:r>
              <a:rPr lang="es-MX" b="1" dirty="0" err="1">
                <a:solidFill>
                  <a:srgbClr val="60D1F6"/>
                </a:solidFill>
              </a:rPr>
              <a:t>IASD_EL_Llano</a:t>
            </a:r>
            <a:endParaRPr lang="es-MX" b="1" dirty="0">
              <a:solidFill>
                <a:srgbClr val="60D1F6"/>
              </a:solidFill>
            </a:endParaRPr>
          </a:p>
        </p:txBody>
      </p:sp>
      <p:sp>
        <p:nvSpPr>
          <p:cNvPr id="23" name="CuadroTexto 22">
            <a:extLst>
              <a:ext uri="{FF2B5EF4-FFF2-40B4-BE49-F238E27FC236}">
                <a16:creationId xmlns:a16="http://schemas.microsoft.com/office/drawing/2014/main" id="{AC89A8F2-C144-4793-911F-8663F2DF6594}"/>
              </a:ext>
            </a:extLst>
          </p:cNvPr>
          <p:cNvSpPr txBox="1"/>
          <p:nvPr userDrawn="1"/>
        </p:nvSpPr>
        <p:spPr>
          <a:xfrm>
            <a:off x="19925" y="2246678"/>
            <a:ext cx="2331660" cy="1110314"/>
          </a:xfrm>
          <a:prstGeom prst="rect">
            <a:avLst/>
          </a:prstGeom>
          <a:noFill/>
        </p:spPr>
        <p:txBody>
          <a:bodyPr wrap="square" rtlCol="0">
            <a:normAutofit/>
          </a:bodyPr>
          <a:lstStyle/>
          <a:p>
            <a:pPr algn="ctr"/>
            <a:r>
              <a:rPr lang="es-MX" sz="3200" b="1"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cs typeface="Arial" panose="020B0604020202020204" pitchFamily="34" charset="0"/>
              </a:rPr>
              <a:t>“¿Qué OCURRIO?"</a:t>
            </a:r>
          </a:p>
        </p:txBody>
      </p:sp>
      <p:sp>
        <p:nvSpPr>
          <p:cNvPr id="26" name="CuadroTexto 25">
            <a:extLst>
              <a:ext uri="{FF2B5EF4-FFF2-40B4-BE49-F238E27FC236}">
                <a16:creationId xmlns:a16="http://schemas.microsoft.com/office/drawing/2014/main" id="{41C00063-55F5-4B92-A7B9-A0842FAD87FD}"/>
              </a:ext>
            </a:extLst>
          </p:cNvPr>
          <p:cNvSpPr txBox="1"/>
          <p:nvPr userDrawn="1"/>
        </p:nvSpPr>
        <p:spPr>
          <a:xfrm>
            <a:off x="23168" y="3214717"/>
            <a:ext cx="2184400" cy="523220"/>
          </a:xfrm>
          <a:prstGeom prst="rect">
            <a:avLst/>
          </a:prstGeom>
          <a:noFill/>
        </p:spPr>
        <p:txBody>
          <a:bodyPr wrap="square" rtlCol="0">
            <a:spAutoFit/>
          </a:bodyPr>
          <a:lstStyle/>
          <a:p>
            <a:pPr algn="ctr"/>
            <a:r>
              <a:rPr lang="es-MX" sz="2800" b="1" dirty="0">
                <a:ln>
                  <a:solidFill>
                    <a:schemeClr val="tx1"/>
                  </a:solidFill>
                </a:ln>
                <a:solidFill>
                  <a:schemeClr val="bg1"/>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7" name="CuadroTexto 26">
            <a:extLst>
              <a:ext uri="{FF2B5EF4-FFF2-40B4-BE49-F238E27FC236}">
                <a16:creationId xmlns:a16="http://schemas.microsoft.com/office/drawing/2014/main" id="{5A3A5932-79C2-4198-8769-C5918668CBF0}"/>
              </a:ext>
            </a:extLst>
          </p:cNvPr>
          <p:cNvSpPr txBox="1"/>
          <p:nvPr userDrawn="1"/>
        </p:nvSpPr>
        <p:spPr>
          <a:xfrm>
            <a:off x="-23169" y="3388333"/>
            <a:ext cx="2243229" cy="1011413"/>
          </a:xfrm>
          <a:prstGeom prst="rect">
            <a:avLst/>
          </a:prstGeom>
          <a:noFill/>
        </p:spPr>
        <p:txBody>
          <a:bodyPr wrap="square" rtlCol="0">
            <a:spAutoFit/>
          </a:bodyPr>
          <a:lstStyle/>
          <a:p>
            <a:pPr algn="ctr"/>
            <a:r>
              <a:rPr lang="es-MX" sz="6000" b="1" dirty="0">
                <a:ln>
                  <a:solidFill>
                    <a:schemeClr val="tx1"/>
                  </a:solidFill>
                </a:ln>
                <a:solidFill>
                  <a:schemeClr val="bg1"/>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a:t>
            </a:r>
          </a:p>
        </p:txBody>
      </p:sp>
      <p:sp>
        <p:nvSpPr>
          <p:cNvPr id="8" name="CuadroTexto 7">
            <a:extLst>
              <a:ext uri="{FF2B5EF4-FFF2-40B4-BE49-F238E27FC236}">
                <a16:creationId xmlns:a16="http://schemas.microsoft.com/office/drawing/2014/main" id="{74E9DE97-4752-4F97-AD6C-85B6C1D2C4F1}"/>
              </a:ext>
            </a:extLst>
          </p:cNvPr>
          <p:cNvSpPr txBox="1"/>
          <p:nvPr userDrawn="1"/>
        </p:nvSpPr>
        <p:spPr>
          <a:xfrm>
            <a:off x="3532" y="4216003"/>
            <a:ext cx="2276044" cy="365125"/>
          </a:xfrm>
          <a:prstGeom prst="rect">
            <a:avLst/>
          </a:prstGeom>
          <a:noFill/>
        </p:spPr>
        <p:txBody>
          <a:bodyPr wrap="square" rtlCol="0">
            <a:normAutofit/>
          </a:bodyPr>
          <a:lstStyle/>
          <a:p>
            <a:pPr algn="ctr"/>
            <a:r>
              <a:rPr lang="es-MX" sz="1400" b="1" baseline="0" dirty="0">
                <a:ln>
                  <a:solidFill>
                    <a:schemeClr val="bg1">
                      <a:lumMod val="95000"/>
                    </a:schemeClr>
                  </a:solidFill>
                </a:ln>
                <a:solidFill>
                  <a:schemeClr val="bg1"/>
                </a:solidFill>
                <a:effectLst>
                  <a:outerShdw blurRad="50800" dist="38100" dir="2700000" algn="tl" rotWithShape="0">
                    <a:prstClr val="black">
                      <a:alpha val="40000"/>
                    </a:prstClr>
                  </a:outerShdw>
                </a:effectLst>
              </a:rPr>
              <a:t>Para el 27 de Marzo de 2021</a:t>
            </a:r>
          </a:p>
        </p:txBody>
      </p:sp>
      <p:grpSp>
        <p:nvGrpSpPr>
          <p:cNvPr id="57" name="Grupo 56">
            <a:extLst>
              <a:ext uri="{FF2B5EF4-FFF2-40B4-BE49-F238E27FC236}">
                <a16:creationId xmlns:a16="http://schemas.microsoft.com/office/drawing/2014/main" id="{3B8C415B-5957-40A3-A78D-55A1181639F1}"/>
              </a:ext>
            </a:extLst>
          </p:cNvPr>
          <p:cNvGrpSpPr/>
          <p:nvPr userDrawn="1"/>
        </p:nvGrpSpPr>
        <p:grpSpPr>
          <a:xfrm>
            <a:off x="23168" y="5065034"/>
            <a:ext cx="2184400" cy="1510832"/>
            <a:chOff x="23168" y="5065034"/>
            <a:chExt cx="2184400" cy="1510832"/>
          </a:xfrm>
        </p:grpSpPr>
        <p:sp>
          <p:nvSpPr>
            <p:cNvPr id="16" name="CuadroTexto 15">
              <a:extLst>
                <a:ext uri="{FF2B5EF4-FFF2-40B4-BE49-F238E27FC236}">
                  <a16:creationId xmlns:a16="http://schemas.microsoft.com/office/drawing/2014/main" id="{254547A9-7714-495C-AAB1-BFAF89F82828}"/>
                </a:ext>
              </a:extLst>
            </p:cNvPr>
            <p:cNvSpPr txBox="1"/>
            <p:nvPr userDrawn="1"/>
          </p:nvSpPr>
          <p:spPr>
            <a:xfrm>
              <a:off x="23168" y="6237312"/>
              <a:ext cx="2184400" cy="338554"/>
            </a:xfrm>
            <a:prstGeom prst="rect">
              <a:avLst/>
            </a:prstGeom>
            <a:noFill/>
          </p:spPr>
          <p:txBody>
            <a:bodyPr wrap="square" rtlCol="0">
              <a:spAutoFit/>
            </a:bodyPr>
            <a:lstStyle/>
            <a:p>
              <a:pPr algn="ctr"/>
              <a:r>
                <a:rPr lang="es-MX" sz="1600" dirty="0">
                  <a:solidFill>
                    <a:schemeClr val="bg1"/>
                  </a:solidFill>
                  <a:latin typeface="Avenir Next LT Pro"/>
                </a:rPr>
                <a:t>“El Llano”</a:t>
              </a:r>
            </a:p>
          </p:txBody>
        </p:sp>
        <p:pic>
          <p:nvPicPr>
            <p:cNvPr id="56" name="Imagen 55" descr="Imagen que contiene dibujo, camiseta&#10;&#10;Descripción generada automáticamente">
              <a:extLst>
                <a:ext uri="{FF2B5EF4-FFF2-40B4-BE49-F238E27FC236}">
                  <a16:creationId xmlns:a16="http://schemas.microsoft.com/office/drawing/2014/main" id="{822B866B-DB82-4A2F-985D-A64BAD45314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180" y="5065034"/>
              <a:ext cx="2042379" cy="1316294"/>
            </a:xfrm>
            <a:prstGeom prst="rect">
              <a:avLst/>
            </a:prstGeom>
          </p:spPr>
        </p:pic>
      </p:grpSp>
      <p:sp>
        <p:nvSpPr>
          <p:cNvPr id="10" name="Rectángulo 9">
            <a:extLst>
              <a:ext uri="{FF2B5EF4-FFF2-40B4-BE49-F238E27FC236}">
                <a16:creationId xmlns:a16="http://schemas.microsoft.com/office/drawing/2014/main" id="{3C26FF54-4FA3-42CF-B99B-DF63E7852F07}"/>
              </a:ext>
            </a:extLst>
          </p:cNvPr>
          <p:cNvSpPr/>
          <p:nvPr userDrawn="1"/>
        </p:nvSpPr>
        <p:spPr>
          <a:xfrm>
            <a:off x="10489333" y="0"/>
            <a:ext cx="1692809" cy="6858000"/>
          </a:xfrm>
          <a:prstGeom prst="rect">
            <a:avLst/>
          </a:prstGeom>
          <a:solidFill>
            <a:srgbClr val="CD3C00"/>
          </a:solidFill>
          <a:ln>
            <a:solidFill>
              <a:srgbClr val="CD3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8" name="Imagen 17" descr="Imagen que contiene señal, dibujo&#10;&#10;Descripción generada automáticamente">
            <a:extLst>
              <a:ext uri="{FF2B5EF4-FFF2-40B4-BE49-F238E27FC236}">
                <a16:creationId xmlns:a16="http://schemas.microsoft.com/office/drawing/2014/main" id="{9687239E-A802-44A4-8570-3F7917D6DF7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525843" y="5840293"/>
            <a:ext cx="620305" cy="901075"/>
          </a:xfrm>
          <a:prstGeom prst="rect">
            <a:avLst/>
          </a:prstGeom>
        </p:spPr>
      </p:pic>
      <p:pic>
        <p:nvPicPr>
          <p:cNvPr id="6" name="Imagen 5">
            <a:extLst>
              <a:ext uri="{FF2B5EF4-FFF2-40B4-BE49-F238E27FC236}">
                <a16:creationId xmlns:a16="http://schemas.microsoft.com/office/drawing/2014/main" id="{11FF85D7-AC5C-4296-83B3-8A34AF732A0D}"/>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rot="20383113">
            <a:off x="9612219" y="-29542"/>
            <a:ext cx="1363200" cy="2044801"/>
          </a:xfrm>
          <a:prstGeom prst="rect">
            <a:avLst/>
          </a:prstGeom>
        </p:spPr>
      </p:pic>
      <p:pic>
        <p:nvPicPr>
          <p:cNvPr id="54" name="Imagen 53">
            <a:extLst>
              <a:ext uri="{FF2B5EF4-FFF2-40B4-BE49-F238E27FC236}">
                <a16:creationId xmlns:a16="http://schemas.microsoft.com/office/drawing/2014/main" id="{0885E048-ECB1-430D-9253-852772EA6BDB}"/>
              </a:ext>
            </a:extLst>
          </p:cNvPr>
          <p:cNvPicPr>
            <a:picLocks noChangeAspect="1"/>
          </p:cNvPicPr>
          <p:nvPr userDrawn="1"/>
        </p:nvPicPr>
        <p:blipFill>
          <a:blip r:embed="rId8">
            <a:extLst>
              <a:ext uri="{BEBA8EAE-BF5A-486C-A8C5-ECC9F3942E4B}">
                <a14:imgProps xmlns:a14="http://schemas.microsoft.com/office/drawing/2010/main">
                  <a14:imgLayer r:embed="rId9">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552129" y="5293128"/>
            <a:ext cx="1596770" cy="1561021"/>
          </a:xfrm>
          <a:prstGeom prst="rect">
            <a:avLst/>
          </a:prstGeom>
        </p:spPr>
      </p:pic>
      <p:pic>
        <p:nvPicPr>
          <p:cNvPr id="4" name="Imagen 3" descr="Dibujo de una persona&#10;&#10;Descripción generada automáticamente con confianza media">
            <a:extLst>
              <a:ext uri="{FF2B5EF4-FFF2-40B4-BE49-F238E27FC236}">
                <a16:creationId xmlns:a16="http://schemas.microsoft.com/office/drawing/2014/main" id="{CEE18413-F7D3-4F29-A51C-0BB85E12DA6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474699" y="1853731"/>
            <a:ext cx="4014634" cy="2007317"/>
          </a:xfrm>
          <a:prstGeom prst="rect">
            <a:avLst/>
          </a:prstGeom>
          <a:ln>
            <a:noFill/>
          </a:ln>
          <a:effectLst>
            <a:softEdge rad="112500"/>
          </a:effectLst>
        </p:spPr>
      </p:pic>
    </p:spTree>
    <p:extLst>
      <p:ext uri="{BB962C8B-B14F-4D97-AF65-F5344CB8AC3E}">
        <p14:creationId xmlns:p14="http://schemas.microsoft.com/office/powerpoint/2010/main" val="20601133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eño personalizado">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974F86-18BE-4452-B8BD-FB7420D4B553}"/>
              </a:ext>
            </a:extLst>
          </p:cNvPr>
          <p:cNvSpPr>
            <a:spLocks noGrp="1"/>
          </p:cNvSpPr>
          <p:nvPr>
            <p:ph type="title" hasCustomPrompt="1"/>
          </p:nvPr>
        </p:nvSpPr>
        <p:spPr>
          <a:xfrm>
            <a:off x="263352" y="365126"/>
            <a:ext cx="6552728" cy="1206500"/>
          </a:xfrm>
          <a:solidFill>
            <a:schemeClr val="bg1"/>
          </a:solidFill>
        </p:spPr>
        <p:txBody>
          <a:bodyPr/>
          <a:lstStyle>
            <a:lvl1pPr marL="0" indent="0" algn="ctr" defTabSz="895350">
              <a:defRPr>
                <a:solidFill>
                  <a:schemeClr val="tx1"/>
                </a:solidFill>
                <a:latin typeface="Arial Rounded MT Bold" panose="020F0704030504030204" pitchFamily="34" charset="0"/>
              </a:defRPr>
            </a:lvl1pPr>
          </a:lstStyle>
          <a:p>
            <a:r>
              <a:rPr lang="es-ES" dirty="0">
                <a:solidFill>
                  <a:srgbClr val="FF0000"/>
                </a:solidFill>
              </a:rPr>
              <a:t>Para memorizar</a:t>
            </a:r>
            <a:endParaRPr lang="es-MX" dirty="0"/>
          </a:p>
        </p:txBody>
      </p:sp>
      <p:sp>
        <p:nvSpPr>
          <p:cNvPr id="10" name="Rectángulo 9">
            <a:extLst>
              <a:ext uri="{FF2B5EF4-FFF2-40B4-BE49-F238E27FC236}">
                <a16:creationId xmlns:a16="http://schemas.microsoft.com/office/drawing/2014/main" id="{B1ABF945-0BFA-4146-A229-6FA278D56EB4}"/>
              </a:ext>
            </a:extLst>
          </p:cNvPr>
          <p:cNvSpPr/>
          <p:nvPr userDrawn="1"/>
        </p:nvSpPr>
        <p:spPr>
          <a:xfrm>
            <a:off x="119336" y="2050970"/>
            <a:ext cx="6696744" cy="4690398"/>
          </a:xfrm>
          <a:prstGeom prst="rect">
            <a:avLst/>
          </a:prstGeom>
        </p:spPr>
        <p:txBody>
          <a:bodyPr wrap="square">
            <a:normAutofit fontScale="40000" lnSpcReduction="20000"/>
          </a:bodyPr>
          <a:lstStyle/>
          <a:p>
            <a:pPr algn="ctr"/>
            <a:r>
              <a:rPr lang="es-MX" sz="3600" b="1" i="0" dirty="0">
                <a:solidFill>
                  <a:srgbClr val="FE9F41"/>
                </a:solidFill>
                <a:effectLst/>
                <a:latin typeface="Lucida Grande"/>
              </a:rPr>
              <a:t> </a:t>
            </a:r>
            <a:r>
              <a:rPr lang="es-MX" sz="7000" b="1" kern="1200" dirty="0">
                <a:solidFill>
                  <a:schemeClr val="tx1"/>
                </a:solidFill>
                <a:latin typeface="Arial Rounded MT Bold" panose="020F0704030504030204" pitchFamily="34" charset="0"/>
                <a:ea typeface="+mj-ea"/>
                <a:cs typeface="+mj-cs"/>
              </a:rPr>
              <a:t>“Entonces dijo Dios: Hagamos al hombre a nuestra imagen, conforme a nuestra semejanza; y señoree en los peces del mar, en las aves de los cielos, en las bestias, en toda la tierra, y en todo animal que se arrastra sobre la tierra. Y creó Dios al hombre a su imagen, a imagen de Dios lo creó; varón y hembra los creó.”</a:t>
            </a:r>
          </a:p>
          <a:p>
            <a:pPr algn="ctr"/>
            <a:r>
              <a:rPr lang="es-MX" sz="7000" kern="1200" dirty="0">
                <a:solidFill>
                  <a:schemeClr val="tx1"/>
                </a:solidFill>
                <a:latin typeface="Arial Rounded MT Bold" panose="020F0704030504030204" pitchFamily="34" charset="0"/>
                <a:ea typeface="+mj-ea"/>
                <a:cs typeface="+mj-cs"/>
              </a:rPr>
              <a:t>(Genesis 1: 26-27)</a:t>
            </a:r>
          </a:p>
        </p:txBody>
      </p:sp>
      <p:sp>
        <p:nvSpPr>
          <p:cNvPr id="18" name="Rectángulo 17">
            <a:extLst>
              <a:ext uri="{FF2B5EF4-FFF2-40B4-BE49-F238E27FC236}">
                <a16:creationId xmlns:a16="http://schemas.microsoft.com/office/drawing/2014/main" id="{E333BF84-1192-4899-AA77-A68B74979C61}"/>
              </a:ext>
            </a:extLst>
          </p:cNvPr>
          <p:cNvSpPr/>
          <p:nvPr userDrawn="1"/>
        </p:nvSpPr>
        <p:spPr>
          <a:xfrm>
            <a:off x="10495632" y="0"/>
            <a:ext cx="1735793" cy="6865655"/>
          </a:xfrm>
          <a:prstGeom prst="rect">
            <a:avLst/>
          </a:prstGeom>
          <a:solidFill>
            <a:srgbClr val="CD3C00"/>
          </a:solidFill>
          <a:ln>
            <a:solidFill>
              <a:srgbClr val="F2C4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9" name="Imagen 18">
            <a:extLst>
              <a:ext uri="{FF2B5EF4-FFF2-40B4-BE49-F238E27FC236}">
                <a16:creationId xmlns:a16="http://schemas.microsoft.com/office/drawing/2014/main" id="{5B0CA18A-9C54-4131-A5DA-FF26E3DDD826}"/>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500898" y="5290541"/>
            <a:ext cx="1691102" cy="1594843"/>
          </a:xfrm>
          <a:prstGeom prst="rect">
            <a:avLst/>
          </a:prstGeom>
        </p:spPr>
      </p:pic>
    </p:spTree>
    <p:extLst>
      <p:ext uri="{BB962C8B-B14F-4D97-AF65-F5344CB8AC3E}">
        <p14:creationId xmlns:p14="http://schemas.microsoft.com/office/powerpoint/2010/main" val="2479423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eño personalizado">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A0D82C-9B1D-481F-A2E7-393CCFE147F0}"/>
              </a:ext>
            </a:extLst>
          </p:cNvPr>
          <p:cNvSpPr>
            <a:spLocks noGrp="1"/>
          </p:cNvSpPr>
          <p:nvPr>
            <p:ph type="title" hasCustomPrompt="1"/>
          </p:nvPr>
        </p:nvSpPr>
        <p:spPr>
          <a:xfrm>
            <a:off x="479376" y="365125"/>
            <a:ext cx="9506272" cy="831627"/>
          </a:xfrm>
          <a:solidFill>
            <a:schemeClr val="bg1"/>
          </a:solidFill>
          <a:ln>
            <a:solidFill>
              <a:srgbClr val="31ADB5"/>
            </a:solidFill>
          </a:ln>
          <a:effectLst>
            <a:outerShdw blurRad="76200" dist="27940" dir="5400000" algn="ctr">
              <a:srgbClr val="31ADB5">
                <a:alpha val="32000"/>
              </a:srgbClr>
            </a:outerShdw>
          </a:effectLst>
          <a:scene3d>
            <a:camera prst="orthographicFront">
              <a:rot lat="0" lon="0" rev="0"/>
            </a:camera>
            <a:lightRig rig="balanced" dir="t">
              <a:rot lat="0" lon="0" rev="8700000"/>
            </a:lightRig>
          </a:scene3d>
          <a:sp3d contourW="12700">
            <a:bevelT w="190500" h="38100"/>
            <a:contourClr>
              <a:srgbClr val="31ADB5"/>
            </a:contourClr>
          </a:sp3d>
        </p:spPr>
        <p:txBody>
          <a:bodyPr>
            <a:normAutofit/>
          </a:bodyPr>
          <a:lstStyle>
            <a:lvl1pPr algn="ctr">
              <a:defRPr lang="es-MX" sz="4800" kern="1200" dirty="0">
                <a:ln>
                  <a:solidFill>
                    <a:schemeClr val="tx1"/>
                  </a:solidFill>
                </a:ln>
                <a:solidFill>
                  <a:schemeClr val="tx1"/>
                </a:solidFill>
                <a:effectLst>
                  <a:outerShdw blurRad="38100" dist="38100" dir="2700000" algn="tl">
                    <a:srgbClr val="000000">
                      <a:alpha val="43137"/>
                    </a:srgbClr>
                  </a:outerShdw>
                </a:effectLst>
                <a:latin typeface="Arial Rounded MT Bold" panose="020F0704030504030204" pitchFamily="34" charset="0"/>
                <a:ea typeface="+mj-ea"/>
                <a:cs typeface="+mj-cs"/>
              </a:defRPr>
            </a:lvl1pPr>
          </a:lstStyle>
          <a:p>
            <a:r>
              <a:rPr lang="es-MX" dirty="0"/>
              <a:t>Enfoque del estudio</a:t>
            </a:r>
          </a:p>
        </p:txBody>
      </p:sp>
      <p:sp>
        <p:nvSpPr>
          <p:cNvPr id="3" name="Rectángulo 2">
            <a:extLst>
              <a:ext uri="{FF2B5EF4-FFF2-40B4-BE49-F238E27FC236}">
                <a16:creationId xmlns:a16="http://schemas.microsoft.com/office/drawing/2014/main" id="{C688665C-6185-4BD2-9EA1-FD2D58DBAB1B}"/>
              </a:ext>
            </a:extLst>
          </p:cNvPr>
          <p:cNvSpPr/>
          <p:nvPr userDrawn="1"/>
        </p:nvSpPr>
        <p:spPr>
          <a:xfrm>
            <a:off x="10452089" y="0"/>
            <a:ext cx="1735793" cy="6865655"/>
          </a:xfrm>
          <a:prstGeom prst="rect">
            <a:avLst/>
          </a:prstGeom>
          <a:solidFill>
            <a:srgbClr val="CD3C00"/>
          </a:solidFill>
          <a:ln>
            <a:solidFill>
              <a:srgbClr val="F2C4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4683BC68-2AD2-47DF-9809-1E88825E78D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500898" y="5290541"/>
            <a:ext cx="1686984" cy="1594843"/>
          </a:xfrm>
          <a:prstGeom prst="rect">
            <a:avLst/>
          </a:prstGeom>
        </p:spPr>
      </p:pic>
    </p:spTree>
    <p:extLst>
      <p:ext uri="{BB962C8B-B14F-4D97-AF65-F5344CB8AC3E}">
        <p14:creationId xmlns:p14="http://schemas.microsoft.com/office/powerpoint/2010/main" val="211320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447AF23A-654F-4A5A-99FB-642F8FEB12A0}"/>
              </a:ext>
            </a:extLst>
          </p:cNvPr>
          <p:cNvGrpSpPr/>
          <p:nvPr userDrawn="1"/>
        </p:nvGrpSpPr>
        <p:grpSpPr>
          <a:xfrm>
            <a:off x="990600" y="0"/>
            <a:ext cx="11201400" cy="664119"/>
            <a:chOff x="733425" y="38100"/>
            <a:chExt cx="8401050" cy="447675"/>
          </a:xfrm>
          <a:gradFill flip="none" rotWithShape="1">
            <a:gsLst>
              <a:gs pos="0">
                <a:srgbClr val="FFC000"/>
              </a:gs>
              <a:gs pos="50000">
                <a:srgbClr val="FFC000"/>
              </a:gs>
              <a:gs pos="100000">
                <a:srgbClr val="FFC000"/>
              </a:gs>
            </a:gsLst>
            <a:lin ang="2700000" scaled="1"/>
            <a:tileRect/>
          </a:gradFill>
        </p:grpSpPr>
        <p:sp>
          <p:nvSpPr>
            <p:cNvPr id="7" name="Rectángulo 6">
              <a:extLst>
                <a:ext uri="{FF2B5EF4-FFF2-40B4-BE49-F238E27FC236}">
                  <a16:creationId xmlns:a16="http://schemas.microsoft.com/office/drawing/2014/main" id="{79894453-0B23-43C7-9260-25FD59A95588}"/>
                </a:ext>
              </a:extLst>
            </p:cNvPr>
            <p:cNvSpPr/>
            <p:nvPr userDrawn="1"/>
          </p:nvSpPr>
          <p:spPr>
            <a:xfrm>
              <a:off x="809625" y="38100"/>
              <a:ext cx="8324850" cy="447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88900"/>
                <a:bevelB w="38100" h="25400"/>
              </a:sp3d>
            </a:bodyPr>
            <a:lstStyle/>
            <a:p>
              <a:pPr algn="ctr"/>
              <a:endParaRPr lang="es-MX" sz="1800">
                <a:effectLst>
                  <a:outerShdw blurRad="50800" dir="5400000" algn="ctr" rotWithShape="0">
                    <a:schemeClr val="accent4">
                      <a:lumMod val="60000"/>
                      <a:lumOff val="40000"/>
                    </a:schemeClr>
                  </a:outerShdw>
                </a:effectLst>
              </a:endParaRPr>
            </a:p>
          </p:txBody>
        </p:sp>
        <p:sp>
          <p:nvSpPr>
            <p:cNvPr id="9" name="Diagrama de flujo: datos almacenados 8">
              <a:extLst>
                <a:ext uri="{FF2B5EF4-FFF2-40B4-BE49-F238E27FC236}">
                  <a16:creationId xmlns:a16="http://schemas.microsoft.com/office/drawing/2014/main" id="{380449C2-3922-4038-8FCC-09672F474A59}"/>
                </a:ext>
              </a:extLst>
            </p:cNvPr>
            <p:cNvSpPr/>
            <p:nvPr userDrawn="1"/>
          </p:nvSpPr>
          <p:spPr>
            <a:xfrm>
              <a:off x="733425" y="38100"/>
              <a:ext cx="600075" cy="447675"/>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88900"/>
                <a:bevelB w="38100" h="25400"/>
              </a:sp3d>
            </a:bodyPr>
            <a:lstStyle/>
            <a:p>
              <a:pPr algn="ctr"/>
              <a:endParaRPr lang="es-MX" sz="1800">
                <a:effectLst>
                  <a:outerShdw blurRad="50800" dir="5400000" algn="ctr" rotWithShape="0">
                    <a:schemeClr val="accent4">
                      <a:lumMod val="60000"/>
                      <a:lumOff val="40000"/>
                    </a:schemeClr>
                  </a:outerShdw>
                </a:effectLst>
              </a:endParaRPr>
            </a:p>
          </p:txBody>
        </p:sp>
      </p:grpSp>
      <p:sp>
        <p:nvSpPr>
          <p:cNvPr id="14" name="Rectángulo 13">
            <a:extLst>
              <a:ext uri="{FF2B5EF4-FFF2-40B4-BE49-F238E27FC236}">
                <a16:creationId xmlns:a16="http://schemas.microsoft.com/office/drawing/2014/main" id="{FA609D54-6BDB-4FC5-9555-A2FA3C1B5014}"/>
              </a:ext>
            </a:extLst>
          </p:cNvPr>
          <p:cNvSpPr/>
          <p:nvPr userDrawn="1"/>
        </p:nvSpPr>
        <p:spPr>
          <a:xfrm>
            <a:off x="8616280" y="6523434"/>
            <a:ext cx="3563936" cy="361950"/>
          </a:xfrm>
          <a:prstGeom prst="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15" name="Rectángulo 14">
            <a:extLst>
              <a:ext uri="{FF2B5EF4-FFF2-40B4-BE49-F238E27FC236}">
                <a16:creationId xmlns:a16="http://schemas.microsoft.com/office/drawing/2014/main" id="{90AD3A19-94B9-499B-B84B-37CEB1286296}"/>
              </a:ext>
            </a:extLst>
          </p:cNvPr>
          <p:cNvSpPr/>
          <p:nvPr userDrawn="1"/>
        </p:nvSpPr>
        <p:spPr>
          <a:xfrm>
            <a:off x="-11783" y="6767012"/>
            <a:ext cx="8628063" cy="118372"/>
          </a:xfrm>
          <a:prstGeom prst="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18" name="CuadroTexto 17">
            <a:extLst>
              <a:ext uri="{FF2B5EF4-FFF2-40B4-BE49-F238E27FC236}">
                <a16:creationId xmlns:a16="http://schemas.microsoft.com/office/drawing/2014/main" id="{1EC75721-423D-421B-A732-C9122905495E}"/>
              </a:ext>
            </a:extLst>
          </p:cNvPr>
          <p:cNvSpPr txBox="1"/>
          <p:nvPr userDrawn="1"/>
        </p:nvSpPr>
        <p:spPr>
          <a:xfrm>
            <a:off x="8616280" y="643335"/>
            <a:ext cx="3563936" cy="769441"/>
          </a:xfrm>
          <a:prstGeom prst="rect">
            <a:avLst/>
          </a:prstGeom>
          <a:noFill/>
          <a:ln>
            <a:noFill/>
          </a:ln>
        </p:spPr>
        <p:txBody>
          <a:bodyPr wrap="square" rtlCol="0">
            <a:spAutoFit/>
            <a:scene3d>
              <a:camera prst="obliqueTopRight"/>
              <a:lightRig rig="balanced" dir="t"/>
            </a:scene3d>
            <a:sp3d extrusionH="88900" prstMaterial="dkEdge">
              <a:bevelT w="0" h="127000"/>
              <a:bevelB w="38100" h="38100"/>
              <a:extrusionClr>
                <a:schemeClr val="accent6">
                  <a:lumMod val="60000"/>
                  <a:lumOff val="40000"/>
                </a:schemeClr>
              </a:extrusionClr>
            </a:sp3d>
          </a:bodyPr>
          <a:lstStyle>
            <a:defPPr>
              <a:defRPr lang="en-US"/>
            </a:defPPr>
            <a:lvl1pPr algn="ctr">
              <a:defRPr sz="4400">
                <a:ln>
                  <a:solidFill>
                    <a:schemeClr val="accent6">
                      <a:lumMod val="60000"/>
                      <a:lumOff val="40000"/>
                    </a:schemeClr>
                  </a:solidFill>
                </a:ln>
                <a:solidFill>
                  <a:srgbClr val="548235"/>
                </a:solidFill>
                <a:effectLst>
                  <a:outerShdw blurRad="50800" dir="5400000" algn="ctr" rotWithShape="0">
                    <a:srgbClr val="548235"/>
                  </a:outerShdw>
                </a:effectLst>
                <a:latin typeface="Abadi" panose="020B0604020202020204" pitchFamily="34" charset="0"/>
              </a:defRPr>
            </a:lvl1pPr>
          </a:lstStyle>
          <a:p>
            <a:pPr lvl="0"/>
            <a:r>
              <a:rPr lang="es-MX" dirty="0">
                <a:ln>
                  <a:solidFill>
                    <a:schemeClr val="accent4">
                      <a:lumMod val="60000"/>
                      <a:lumOff val="40000"/>
                    </a:schemeClr>
                  </a:solidFill>
                </a:ln>
                <a:solidFill>
                  <a:srgbClr val="FFFF00"/>
                </a:solidFill>
                <a:effectLst/>
                <a:latin typeface="Eras Bold ITC" panose="020B0907030504020204" pitchFamily="34" charset="0"/>
              </a:rPr>
              <a:t>Sábado</a:t>
            </a:r>
          </a:p>
        </p:txBody>
      </p:sp>
      <p:sp>
        <p:nvSpPr>
          <p:cNvPr id="11" name="Rectángulo 10">
            <a:extLst>
              <a:ext uri="{FF2B5EF4-FFF2-40B4-BE49-F238E27FC236}">
                <a16:creationId xmlns:a16="http://schemas.microsoft.com/office/drawing/2014/main" id="{C8514502-1155-4B3D-8F4D-4E71C876B1D0}"/>
              </a:ext>
            </a:extLst>
          </p:cNvPr>
          <p:cNvSpPr/>
          <p:nvPr userDrawn="1"/>
        </p:nvSpPr>
        <p:spPr>
          <a:xfrm>
            <a:off x="8616280" y="1430505"/>
            <a:ext cx="3563936" cy="118372"/>
          </a:xfrm>
          <a:prstGeom prst="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Tree>
    <p:extLst>
      <p:ext uri="{BB962C8B-B14F-4D97-AF65-F5344CB8AC3E}">
        <p14:creationId xmlns:p14="http://schemas.microsoft.com/office/powerpoint/2010/main" val="209746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447AF23A-654F-4A5A-99FB-642F8FEB12A0}"/>
              </a:ext>
            </a:extLst>
          </p:cNvPr>
          <p:cNvGrpSpPr/>
          <p:nvPr userDrawn="1"/>
        </p:nvGrpSpPr>
        <p:grpSpPr>
          <a:xfrm>
            <a:off x="1015280" y="0"/>
            <a:ext cx="11201400" cy="664116"/>
            <a:chOff x="733425" y="38100"/>
            <a:chExt cx="8401050" cy="447675"/>
          </a:xfrm>
          <a:solidFill>
            <a:srgbClr val="E19A43"/>
          </a:solidFill>
        </p:grpSpPr>
        <p:sp>
          <p:nvSpPr>
            <p:cNvPr id="7" name="Rectángulo 6">
              <a:extLst>
                <a:ext uri="{FF2B5EF4-FFF2-40B4-BE49-F238E27FC236}">
                  <a16:creationId xmlns:a16="http://schemas.microsoft.com/office/drawing/2014/main" id="{79894453-0B23-43C7-9260-25FD59A95588}"/>
                </a:ext>
              </a:extLst>
            </p:cNvPr>
            <p:cNvSpPr/>
            <p:nvPr userDrawn="1"/>
          </p:nvSpPr>
          <p:spPr>
            <a:xfrm>
              <a:off x="809625" y="38100"/>
              <a:ext cx="8324850" cy="447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9" name="Diagrama de flujo: datos almacenados 8">
              <a:extLst>
                <a:ext uri="{FF2B5EF4-FFF2-40B4-BE49-F238E27FC236}">
                  <a16:creationId xmlns:a16="http://schemas.microsoft.com/office/drawing/2014/main" id="{380449C2-3922-4038-8FCC-09672F474A59}"/>
                </a:ext>
              </a:extLst>
            </p:cNvPr>
            <p:cNvSpPr/>
            <p:nvPr userDrawn="1"/>
          </p:nvSpPr>
          <p:spPr>
            <a:xfrm>
              <a:off x="733425" y="38100"/>
              <a:ext cx="600075" cy="447675"/>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grpSp>
      <p:sp>
        <p:nvSpPr>
          <p:cNvPr id="14" name="Rectángulo 13">
            <a:extLst>
              <a:ext uri="{FF2B5EF4-FFF2-40B4-BE49-F238E27FC236}">
                <a16:creationId xmlns:a16="http://schemas.microsoft.com/office/drawing/2014/main" id="{FA609D54-6BDB-4FC5-9555-A2FA3C1B5014}"/>
              </a:ext>
            </a:extLst>
          </p:cNvPr>
          <p:cNvSpPr/>
          <p:nvPr userDrawn="1"/>
        </p:nvSpPr>
        <p:spPr>
          <a:xfrm>
            <a:off x="8628064" y="6481762"/>
            <a:ext cx="3563936" cy="361950"/>
          </a:xfrm>
          <a:prstGeom prst="rect">
            <a:avLst/>
          </a:prstGeom>
          <a:solidFill>
            <a:srgbClr val="E19A4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s-MX" dirty="0"/>
          </a:p>
        </p:txBody>
      </p:sp>
      <p:sp>
        <p:nvSpPr>
          <p:cNvPr id="15" name="Rectángulo 14">
            <a:extLst>
              <a:ext uri="{FF2B5EF4-FFF2-40B4-BE49-F238E27FC236}">
                <a16:creationId xmlns:a16="http://schemas.microsoft.com/office/drawing/2014/main" id="{90AD3A19-94B9-499B-B84B-37CEB1286296}"/>
              </a:ext>
            </a:extLst>
          </p:cNvPr>
          <p:cNvSpPr/>
          <p:nvPr userDrawn="1"/>
        </p:nvSpPr>
        <p:spPr>
          <a:xfrm>
            <a:off x="0" y="6719887"/>
            <a:ext cx="8628063" cy="123825"/>
          </a:xfrm>
          <a:prstGeom prst="rect">
            <a:avLst/>
          </a:prstGeom>
          <a:solidFill>
            <a:srgbClr val="E19A4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s-MX" dirty="0"/>
          </a:p>
        </p:txBody>
      </p:sp>
      <p:sp>
        <p:nvSpPr>
          <p:cNvPr id="2" name="CuadroTexto 1">
            <a:extLst>
              <a:ext uri="{FF2B5EF4-FFF2-40B4-BE49-F238E27FC236}">
                <a16:creationId xmlns:a16="http://schemas.microsoft.com/office/drawing/2014/main" id="{EB08DBCC-2826-42D1-877C-6CFA8A9804C1}"/>
              </a:ext>
            </a:extLst>
          </p:cNvPr>
          <p:cNvSpPr txBox="1"/>
          <p:nvPr userDrawn="1"/>
        </p:nvSpPr>
        <p:spPr>
          <a:xfrm>
            <a:off x="8628062" y="620688"/>
            <a:ext cx="3563935" cy="769441"/>
          </a:xfrm>
          <a:prstGeom prst="rect">
            <a:avLst/>
          </a:prstGeom>
          <a:noFill/>
          <a:ln>
            <a:noFill/>
          </a:ln>
        </p:spPr>
        <p:txBody>
          <a:bodyPr wrap="square" rtlCol="0">
            <a:spAutoFit/>
            <a:scene3d>
              <a:camera prst="obliqueTopRight"/>
              <a:lightRig rig="balanced" dir="t"/>
            </a:scene3d>
            <a:sp3d extrusionH="88900" prstMaterial="dkEdge">
              <a:bevelT w="0" h="127000"/>
              <a:bevelB w="38100" h="38100"/>
              <a:extrusionClr>
                <a:schemeClr val="accent6">
                  <a:lumMod val="60000"/>
                  <a:lumOff val="40000"/>
                </a:schemeClr>
              </a:extrusionClr>
            </a:sp3d>
          </a:bodyPr>
          <a:lstStyle/>
          <a:p>
            <a:pPr algn="ctr"/>
            <a:r>
              <a:rPr lang="es-MX" sz="4400" baseline="0" dirty="0">
                <a:ln>
                  <a:solidFill>
                    <a:schemeClr val="accent6">
                      <a:lumMod val="75000"/>
                    </a:schemeClr>
                  </a:solidFill>
                </a:ln>
                <a:solidFill>
                  <a:srgbClr val="FFC000"/>
                </a:solidFill>
                <a:effectLst>
                  <a:outerShdw blurRad="88900" dir="5400000" algn="ctr" rotWithShape="0">
                    <a:schemeClr val="accent2">
                      <a:lumMod val="60000"/>
                      <a:lumOff val="40000"/>
                    </a:schemeClr>
                  </a:outerShdw>
                </a:effectLst>
                <a:latin typeface="Eras Bold ITC" panose="020B0907030504020204" pitchFamily="34" charset="0"/>
              </a:rPr>
              <a:t>Domingo</a:t>
            </a:r>
          </a:p>
        </p:txBody>
      </p:sp>
      <p:sp>
        <p:nvSpPr>
          <p:cNvPr id="11" name="Rectángulo 10">
            <a:extLst>
              <a:ext uri="{FF2B5EF4-FFF2-40B4-BE49-F238E27FC236}">
                <a16:creationId xmlns:a16="http://schemas.microsoft.com/office/drawing/2014/main" id="{25676727-9345-463B-8ECA-EB680D14F607}"/>
              </a:ext>
            </a:extLst>
          </p:cNvPr>
          <p:cNvSpPr/>
          <p:nvPr userDrawn="1"/>
        </p:nvSpPr>
        <p:spPr>
          <a:xfrm>
            <a:off x="8628062" y="1360413"/>
            <a:ext cx="3563935" cy="123825"/>
          </a:xfrm>
          <a:prstGeom prst="rect">
            <a:avLst/>
          </a:prstGeom>
          <a:solidFill>
            <a:srgbClr val="E19A4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s-MX" dirty="0"/>
          </a:p>
        </p:txBody>
      </p:sp>
    </p:spTree>
    <p:extLst>
      <p:ext uri="{BB962C8B-B14F-4D97-AF65-F5344CB8AC3E}">
        <p14:creationId xmlns:p14="http://schemas.microsoft.com/office/powerpoint/2010/main" val="481499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Encabezado de sección">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447AF23A-654F-4A5A-99FB-642F8FEB12A0}"/>
              </a:ext>
            </a:extLst>
          </p:cNvPr>
          <p:cNvGrpSpPr/>
          <p:nvPr userDrawn="1"/>
        </p:nvGrpSpPr>
        <p:grpSpPr>
          <a:xfrm>
            <a:off x="990600" y="3096"/>
            <a:ext cx="11201400" cy="664117"/>
            <a:chOff x="733425" y="38100"/>
            <a:chExt cx="8401050" cy="447675"/>
          </a:xfrm>
          <a:solidFill>
            <a:srgbClr val="856253"/>
          </a:solidFill>
        </p:grpSpPr>
        <p:sp>
          <p:nvSpPr>
            <p:cNvPr id="7" name="Rectángulo 6">
              <a:extLst>
                <a:ext uri="{FF2B5EF4-FFF2-40B4-BE49-F238E27FC236}">
                  <a16:creationId xmlns:a16="http://schemas.microsoft.com/office/drawing/2014/main" id="{79894453-0B23-43C7-9260-25FD59A95588}"/>
                </a:ext>
              </a:extLst>
            </p:cNvPr>
            <p:cNvSpPr/>
            <p:nvPr userDrawn="1"/>
          </p:nvSpPr>
          <p:spPr>
            <a:xfrm>
              <a:off x="809625" y="38100"/>
              <a:ext cx="8324850" cy="447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9" name="Diagrama de flujo: datos almacenados 8">
              <a:extLst>
                <a:ext uri="{FF2B5EF4-FFF2-40B4-BE49-F238E27FC236}">
                  <a16:creationId xmlns:a16="http://schemas.microsoft.com/office/drawing/2014/main" id="{380449C2-3922-4038-8FCC-09672F474A59}"/>
                </a:ext>
              </a:extLst>
            </p:cNvPr>
            <p:cNvSpPr/>
            <p:nvPr userDrawn="1"/>
          </p:nvSpPr>
          <p:spPr>
            <a:xfrm>
              <a:off x="733425" y="38100"/>
              <a:ext cx="600075" cy="447675"/>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grpSp>
      <p:sp>
        <p:nvSpPr>
          <p:cNvPr id="14" name="Rectángulo 13">
            <a:extLst>
              <a:ext uri="{FF2B5EF4-FFF2-40B4-BE49-F238E27FC236}">
                <a16:creationId xmlns:a16="http://schemas.microsoft.com/office/drawing/2014/main" id="{FA609D54-6BDB-4FC5-9555-A2FA3C1B5014}"/>
              </a:ext>
            </a:extLst>
          </p:cNvPr>
          <p:cNvSpPr/>
          <p:nvPr userDrawn="1"/>
        </p:nvSpPr>
        <p:spPr>
          <a:xfrm>
            <a:off x="8628064" y="6496050"/>
            <a:ext cx="3563936" cy="361950"/>
          </a:xfrm>
          <a:prstGeom prst="rect">
            <a:avLst/>
          </a:prstGeom>
          <a:solidFill>
            <a:srgbClr val="856253"/>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15" name="Rectángulo 14">
            <a:extLst>
              <a:ext uri="{FF2B5EF4-FFF2-40B4-BE49-F238E27FC236}">
                <a16:creationId xmlns:a16="http://schemas.microsoft.com/office/drawing/2014/main" id="{90AD3A19-94B9-499B-B84B-37CEB1286296}"/>
              </a:ext>
            </a:extLst>
          </p:cNvPr>
          <p:cNvSpPr/>
          <p:nvPr userDrawn="1"/>
        </p:nvSpPr>
        <p:spPr>
          <a:xfrm>
            <a:off x="0" y="6734175"/>
            <a:ext cx="8628063" cy="123825"/>
          </a:xfrm>
          <a:prstGeom prst="rect">
            <a:avLst/>
          </a:prstGeom>
          <a:solidFill>
            <a:srgbClr val="856253"/>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2" name="CuadroTexto 1">
            <a:extLst>
              <a:ext uri="{FF2B5EF4-FFF2-40B4-BE49-F238E27FC236}">
                <a16:creationId xmlns:a16="http://schemas.microsoft.com/office/drawing/2014/main" id="{EB08DBCC-2826-42D1-877C-6CFA8A9804C1}"/>
              </a:ext>
            </a:extLst>
          </p:cNvPr>
          <p:cNvSpPr txBox="1"/>
          <p:nvPr userDrawn="1"/>
        </p:nvSpPr>
        <p:spPr>
          <a:xfrm>
            <a:off x="8628062" y="643335"/>
            <a:ext cx="3563935" cy="769441"/>
          </a:xfrm>
          <a:prstGeom prst="rect">
            <a:avLst/>
          </a:prstGeom>
          <a:noFill/>
        </p:spPr>
        <p:txBody>
          <a:bodyPr wrap="square" rtlCol="0">
            <a:spAutoFit/>
            <a:scene3d>
              <a:camera prst="obliqueTopRight"/>
              <a:lightRig rig="balanced" dir="t"/>
            </a:scene3d>
            <a:sp3d extrusionH="88900" prstMaterial="dkEdge">
              <a:bevelT w="0" h="127000"/>
              <a:bevelB w="38100" h="38100"/>
              <a:extrusionClr>
                <a:srgbClr val="2F5597"/>
              </a:extrusionClr>
              <a:contourClr>
                <a:schemeClr val="accent1">
                  <a:lumMod val="60000"/>
                  <a:lumOff val="40000"/>
                </a:schemeClr>
              </a:contourClr>
            </a:sp3d>
          </a:bodyPr>
          <a:lstStyle/>
          <a:p>
            <a:pPr algn="ctr"/>
            <a:r>
              <a:rPr lang="es-MX" sz="4400" dirty="0">
                <a:ln>
                  <a:solidFill>
                    <a:srgbClr val="69727B"/>
                  </a:solidFill>
                </a:ln>
                <a:solidFill>
                  <a:srgbClr val="856050"/>
                </a:solidFill>
                <a:effectLst>
                  <a:innerShdw blurRad="63500" dist="50800" dir="18900000">
                    <a:prstClr val="black">
                      <a:alpha val="50000"/>
                    </a:prstClr>
                  </a:innerShdw>
                </a:effectLst>
                <a:latin typeface="Eras Bold ITC" panose="020B0907030504020204" pitchFamily="34" charset="0"/>
              </a:rPr>
              <a:t>Lunes</a:t>
            </a:r>
          </a:p>
        </p:txBody>
      </p:sp>
      <p:cxnSp>
        <p:nvCxnSpPr>
          <p:cNvPr id="8" name="Conector recto 7">
            <a:extLst>
              <a:ext uri="{FF2B5EF4-FFF2-40B4-BE49-F238E27FC236}">
                <a16:creationId xmlns:a16="http://schemas.microsoft.com/office/drawing/2014/main" id="{44EA761E-8895-4B7F-A0D2-5637A17499D0}"/>
              </a:ext>
            </a:extLst>
          </p:cNvPr>
          <p:cNvCxnSpPr>
            <a:cxnSpLocks/>
          </p:cNvCxnSpPr>
          <p:nvPr userDrawn="1"/>
        </p:nvCxnSpPr>
        <p:spPr>
          <a:xfrm>
            <a:off x="8628063" y="1223205"/>
            <a:ext cx="3563936" cy="0"/>
          </a:xfrm>
          <a:prstGeom prst="line">
            <a:avLst/>
          </a:prstGeom>
          <a:ln w="762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0">
            <a:schemeClr val="accent1"/>
          </a:fillRef>
          <a:effectRef idx="0">
            <a:schemeClr val="accent1"/>
          </a:effectRef>
          <a:fontRef idx="minor">
            <a:schemeClr val="tx1"/>
          </a:fontRef>
        </p:style>
      </p:cxnSp>
      <p:sp>
        <p:nvSpPr>
          <p:cNvPr id="13" name="Rectángulo 12">
            <a:extLst>
              <a:ext uri="{FF2B5EF4-FFF2-40B4-BE49-F238E27FC236}">
                <a16:creationId xmlns:a16="http://schemas.microsoft.com/office/drawing/2014/main" id="{17E138AC-C985-4B6B-A54C-00F6E8E20E59}"/>
              </a:ext>
            </a:extLst>
          </p:cNvPr>
          <p:cNvSpPr/>
          <p:nvPr userDrawn="1"/>
        </p:nvSpPr>
        <p:spPr>
          <a:xfrm flipV="1">
            <a:off x="8628058" y="1423956"/>
            <a:ext cx="3563939" cy="120563"/>
          </a:xfrm>
          <a:prstGeom prst="rect">
            <a:avLst/>
          </a:prstGeom>
          <a:solidFill>
            <a:srgbClr val="856253"/>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Tree>
    <p:extLst>
      <p:ext uri="{BB962C8B-B14F-4D97-AF65-F5344CB8AC3E}">
        <p14:creationId xmlns:p14="http://schemas.microsoft.com/office/powerpoint/2010/main" val="3149156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Encabezado de sección">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447AF23A-654F-4A5A-99FB-642F8FEB12A0}"/>
              </a:ext>
            </a:extLst>
          </p:cNvPr>
          <p:cNvGrpSpPr/>
          <p:nvPr userDrawn="1"/>
        </p:nvGrpSpPr>
        <p:grpSpPr>
          <a:xfrm>
            <a:off x="990600" y="-1241"/>
            <a:ext cx="11201400" cy="664117"/>
            <a:chOff x="733425" y="38100"/>
            <a:chExt cx="8401050" cy="447675"/>
          </a:xfrm>
          <a:solidFill>
            <a:srgbClr val="373C3E"/>
          </a:solidFill>
        </p:grpSpPr>
        <p:sp>
          <p:nvSpPr>
            <p:cNvPr id="7" name="Rectángulo 6">
              <a:extLst>
                <a:ext uri="{FF2B5EF4-FFF2-40B4-BE49-F238E27FC236}">
                  <a16:creationId xmlns:a16="http://schemas.microsoft.com/office/drawing/2014/main" id="{79894453-0B23-43C7-9260-25FD59A95588}"/>
                </a:ext>
              </a:extLst>
            </p:cNvPr>
            <p:cNvSpPr/>
            <p:nvPr userDrawn="1"/>
          </p:nvSpPr>
          <p:spPr>
            <a:xfrm>
              <a:off x="1214103" y="38100"/>
              <a:ext cx="7920372" cy="447675"/>
            </a:xfrm>
            <a:prstGeom prst="rect">
              <a:avLst/>
            </a:prstGeom>
            <a:solidFill>
              <a:srgbClr val="077F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9" name="Diagrama de flujo: datos almacenados 8">
              <a:extLst>
                <a:ext uri="{FF2B5EF4-FFF2-40B4-BE49-F238E27FC236}">
                  <a16:creationId xmlns:a16="http://schemas.microsoft.com/office/drawing/2014/main" id="{380449C2-3922-4038-8FCC-09672F474A59}"/>
                </a:ext>
              </a:extLst>
            </p:cNvPr>
            <p:cNvSpPr/>
            <p:nvPr userDrawn="1"/>
          </p:nvSpPr>
          <p:spPr>
            <a:xfrm>
              <a:off x="733425" y="38100"/>
              <a:ext cx="600075" cy="447675"/>
            </a:xfrm>
            <a:prstGeom prst="flowChartOnlineStorage">
              <a:avLst/>
            </a:prstGeom>
            <a:solidFill>
              <a:srgbClr val="077F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grpSp>
      <p:sp>
        <p:nvSpPr>
          <p:cNvPr id="14" name="Rectángulo 13">
            <a:extLst>
              <a:ext uri="{FF2B5EF4-FFF2-40B4-BE49-F238E27FC236}">
                <a16:creationId xmlns:a16="http://schemas.microsoft.com/office/drawing/2014/main" id="{FA609D54-6BDB-4FC5-9555-A2FA3C1B5014}"/>
              </a:ext>
            </a:extLst>
          </p:cNvPr>
          <p:cNvSpPr/>
          <p:nvPr userDrawn="1"/>
        </p:nvSpPr>
        <p:spPr>
          <a:xfrm>
            <a:off x="8628063" y="6496050"/>
            <a:ext cx="3563936" cy="361950"/>
          </a:xfrm>
          <a:prstGeom prst="rect">
            <a:avLst/>
          </a:prstGeom>
          <a:solidFill>
            <a:srgbClr val="077FBA"/>
          </a:solidFill>
          <a:ln>
            <a:solidFill>
              <a:srgbClr val="077FBA"/>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15" name="Rectángulo 14">
            <a:extLst>
              <a:ext uri="{FF2B5EF4-FFF2-40B4-BE49-F238E27FC236}">
                <a16:creationId xmlns:a16="http://schemas.microsoft.com/office/drawing/2014/main" id="{90AD3A19-94B9-499B-B84B-37CEB1286296}"/>
              </a:ext>
            </a:extLst>
          </p:cNvPr>
          <p:cNvSpPr/>
          <p:nvPr userDrawn="1"/>
        </p:nvSpPr>
        <p:spPr>
          <a:xfrm>
            <a:off x="0" y="6734175"/>
            <a:ext cx="8628063" cy="123825"/>
          </a:xfrm>
          <a:prstGeom prst="rect">
            <a:avLst/>
          </a:prstGeom>
          <a:solidFill>
            <a:srgbClr val="077FBA"/>
          </a:solidFill>
          <a:ln>
            <a:solidFill>
              <a:srgbClr val="077FBA"/>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2" name="CuadroTexto 1">
            <a:extLst>
              <a:ext uri="{FF2B5EF4-FFF2-40B4-BE49-F238E27FC236}">
                <a16:creationId xmlns:a16="http://schemas.microsoft.com/office/drawing/2014/main" id="{EB08DBCC-2826-42D1-877C-6CFA8A9804C1}"/>
              </a:ext>
            </a:extLst>
          </p:cNvPr>
          <p:cNvSpPr txBox="1"/>
          <p:nvPr userDrawn="1"/>
        </p:nvSpPr>
        <p:spPr>
          <a:xfrm>
            <a:off x="8616280" y="692696"/>
            <a:ext cx="3563936" cy="769441"/>
          </a:xfrm>
          <a:prstGeom prst="rect">
            <a:avLst/>
          </a:prstGeom>
          <a:noFill/>
        </p:spPr>
        <p:txBody>
          <a:bodyPr wrap="square" rtlCol="0">
            <a:spAutoFit/>
            <a:scene3d>
              <a:camera prst="obliqueTopRight"/>
              <a:lightRig rig="threePt" dir="t"/>
            </a:scene3d>
            <a:sp3d extrusionH="88900">
              <a:bevelT w="0" h="127000"/>
              <a:bevelB w="38100" h="38100"/>
              <a:extrusionClr>
                <a:srgbClr val="7030A0"/>
              </a:extrusionClr>
            </a:sp3d>
          </a:bodyPr>
          <a:lstStyle/>
          <a:p>
            <a:pPr algn="ctr"/>
            <a:r>
              <a:rPr lang="es-MX" sz="4400" dirty="0">
                <a:ln>
                  <a:solidFill>
                    <a:srgbClr val="077FBA"/>
                  </a:solidFill>
                </a:ln>
                <a:solidFill>
                  <a:srgbClr val="077FBA"/>
                </a:solidFill>
                <a:effectLst>
                  <a:innerShdw blurRad="63500" dist="50800" dir="18900000">
                    <a:prstClr val="black">
                      <a:alpha val="50000"/>
                    </a:prstClr>
                  </a:innerShdw>
                </a:effectLst>
                <a:latin typeface="Eras Bold ITC" panose="020B0907030504020204" pitchFamily="34" charset="0"/>
              </a:rPr>
              <a:t>Martes</a:t>
            </a:r>
          </a:p>
        </p:txBody>
      </p:sp>
      <p:sp>
        <p:nvSpPr>
          <p:cNvPr id="13" name="Rectángulo 12">
            <a:extLst>
              <a:ext uri="{FF2B5EF4-FFF2-40B4-BE49-F238E27FC236}">
                <a16:creationId xmlns:a16="http://schemas.microsoft.com/office/drawing/2014/main" id="{8DCE7C6C-E8C3-4E6F-AE3B-0618B032DE27}"/>
              </a:ext>
            </a:extLst>
          </p:cNvPr>
          <p:cNvSpPr/>
          <p:nvPr userDrawn="1"/>
        </p:nvSpPr>
        <p:spPr>
          <a:xfrm>
            <a:off x="8616280" y="1390129"/>
            <a:ext cx="3563936" cy="123825"/>
          </a:xfrm>
          <a:prstGeom prst="rect">
            <a:avLst/>
          </a:prstGeom>
          <a:solidFill>
            <a:srgbClr val="077FBA"/>
          </a:solidFill>
          <a:ln>
            <a:solidFill>
              <a:srgbClr val="077FBA"/>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Tree>
    <p:extLst>
      <p:ext uri="{BB962C8B-B14F-4D97-AF65-F5344CB8AC3E}">
        <p14:creationId xmlns:p14="http://schemas.microsoft.com/office/powerpoint/2010/main" val="3266918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Encabezado de sección">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447AF23A-654F-4A5A-99FB-642F8FEB12A0}"/>
              </a:ext>
            </a:extLst>
          </p:cNvPr>
          <p:cNvGrpSpPr/>
          <p:nvPr userDrawn="1"/>
        </p:nvGrpSpPr>
        <p:grpSpPr>
          <a:xfrm>
            <a:off x="990600" y="-1238"/>
            <a:ext cx="11201400" cy="664117"/>
            <a:chOff x="733425" y="38100"/>
            <a:chExt cx="8401050" cy="447675"/>
          </a:xfrm>
          <a:solidFill>
            <a:srgbClr val="5CB9BF"/>
          </a:solidFill>
        </p:grpSpPr>
        <p:sp>
          <p:nvSpPr>
            <p:cNvPr id="7" name="Rectángulo 6">
              <a:extLst>
                <a:ext uri="{FF2B5EF4-FFF2-40B4-BE49-F238E27FC236}">
                  <a16:creationId xmlns:a16="http://schemas.microsoft.com/office/drawing/2014/main" id="{79894453-0B23-43C7-9260-25FD59A95588}"/>
                </a:ext>
              </a:extLst>
            </p:cNvPr>
            <p:cNvSpPr/>
            <p:nvPr userDrawn="1"/>
          </p:nvSpPr>
          <p:spPr>
            <a:xfrm>
              <a:off x="809625" y="38100"/>
              <a:ext cx="8324850" cy="447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9" name="Diagrama de flujo: datos almacenados 8">
              <a:extLst>
                <a:ext uri="{FF2B5EF4-FFF2-40B4-BE49-F238E27FC236}">
                  <a16:creationId xmlns:a16="http://schemas.microsoft.com/office/drawing/2014/main" id="{380449C2-3922-4038-8FCC-09672F474A59}"/>
                </a:ext>
              </a:extLst>
            </p:cNvPr>
            <p:cNvSpPr/>
            <p:nvPr userDrawn="1"/>
          </p:nvSpPr>
          <p:spPr>
            <a:xfrm>
              <a:off x="733425" y="38100"/>
              <a:ext cx="600075" cy="447675"/>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grpSp>
      <p:sp>
        <p:nvSpPr>
          <p:cNvPr id="14" name="Rectángulo 13">
            <a:extLst>
              <a:ext uri="{FF2B5EF4-FFF2-40B4-BE49-F238E27FC236}">
                <a16:creationId xmlns:a16="http://schemas.microsoft.com/office/drawing/2014/main" id="{FA609D54-6BDB-4FC5-9555-A2FA3C1B5014}"/>
              </a:ext>
            </a:extLst>
          </p:cNvPr>
          <p:cNvSpPr/>
          <p:nvPr userDrawn="1"/>
        </p:nvSpPr>
        <p:spPr>
          <a:xfrm>
            <a:off x="8628063" y="6496050"/>
            <a:ext cx="3563936" cy="361950"/>
          </a:xfrm>
          <a:prstGeom prst="rect">
            <a:avLst/>
          </a:prstGeom>
          <a:solidFill>
            <a:srgbClr val="5CB9BF"/>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2" name="CuadroTexto 1">
            <a:extLst>
              <a:ext uri="{FF2B5EF4-FFF2-40B4-BE49-F238E27FC236}">
                <a16:creationId xmlns:a16="http://schemas.microsoft.com/office/drawing/2014/main" id="{EB08DBCC-2826-42D1-877C-6CFA8A9804C1}"/>
              </a:ext>
            </a:extLst>
          </p:cNvPr>
          <p:cNvSpPr txBox="1"/>
          <p:nvPr userDrawn="1"/>
        </p:nvSpPr>
        <p:spPr>
          <a:xfrm>
            <a:off x="8628063" y="704666"/>
            <a:ext cx="3575133" cy="769441"/>
          </a:xfrm>
          <a:prstGeom prst="rect">
            <a:avLst/>
          </a:prstGeom>
          <a:noFill/>
        </p:spPr>
        <p:txBody>
          <a:bodyPr wrap="square" rtlCol="0">
            <a:spAutoFit/>
            <a:scene3d>
              <a:camera prst="obliqueTopRight"/>
              <a:lightRig rig="threePt" dir="t"/>
            </a:scene3d>
            <a:sp3d extrusionH="107950" contourW="12700" prstMaterial="dkEdge">
              <a:bevelT w="19050" h="82550"/>
              <a:bevelB w="12700"/>
              <a:extrusionClr>
                <a:srgbClr val="5CB9BF"/>
              </a:extrusionClr>
              <a:contourClr>
                <a:srgbClr val="5CB9BF"/>
              </a:contourClr>
            </a:sp3d>
          </a:bodyPr>
          <a:lstStyle/>
          <a:p>
            <a:pPr algn="ctr"/>
            <a:r>
              <a:rPr lang="es-MX" sz="4400" dirty="0">
                <a:ln>
                  <a:solidFill>
                    <a:srgbClr val="5CB9BF"/>
                  </a:solidFill>
                </a:ln>
                <a:solidFill>
                  <a:srgbClr val="5CB9BF"/>
                </a:solidFill>
                <a:effectLst>
                  <a:innerShdw blurRad="63500" dist="50800">
                    <a:prstClr val="black">
                      <a:alpha val="50000"/>
                    </a:prstClr>
                  </a:innerShdw>
                </a:effectLst>
                <a:latin typeface="Eras Bold ITC" panose="020B0907030504020204" pitchFamily="34" charset="0"/>
              </a:rPr>
              <a:t>Miércoles</a:t>
            </a:r>
          </a:p>
        </p:txBody>
      </p:sp>
      <p:sp>
        <p:nvSpPr>
          <p:cNvPr id="11" name="Rectángulo 10">
            <a:extLst>
              <a:ext uri="{FF2B5EF4-FFF2-40B4-BE49-F238E27FC236}">
                <a16:creationId xmlns:a16="http://schemas.microsoft.com/office/drawing/2014/main" id="{9B825BBA-0797-48D3-BC2C-AC70CB47B958}"/>
              </a:ext>
            </a:extLst>
          </p:cNvPr>
          <p:cNvSpPr/>
          <p:nvPr userDrawn="1"/>
        </p:nvSpPr>
        <p:spPr>
          <a:xfrm>
            <a:off x="8616280" y="1390129"/>
            <a:ext cx="3563936" cy="123825"/>
          </a:xfrm>
          <a:prstGeom prst="rect">
            <a:avLst/>
          </a:prstGeom>
          <a:solidFill>
            <a:srgbClr val="5CB9BF"/>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solidFill>
                <a:srgbClr val="385723"/>
              </a:solidFill>
            </a:endParaRPr>
          </a:p>
        </p:txBody>
      </p:sp>
      <p:sp>
        <p:nvSpPr>
          <p:cNvPr id="12" name="Rectángulo 11">
            <a:extLst>
              <a:ext uri="{FF2B5EF4-FFF2-40B4-BE49-F238E27FC236}">
                <a16:creationId xmlns:a16="http://schemas.microsoft.com/office/drawing/2014/main" id="{699194B3-4FDB-4BDE-9B8A-8A2B1B6E2861}"/>
              </a:ext>
            </a:extLst>
          </p:cNvPr>
          <p:cNvSpPr/>
          <p:nvPr userDrawn="1"/>
        </p:nvSpPr>
        <p:spPr>
          <a:xfrm>
            <a:off x="0" y="6734175"/>
            <a:ext cx="8628063" cy="123825"/>
          </a:xfrm>
          <a:prstGeom prst="rect">
            <a:avLst/>
          </a:prstGeom>
          <a:solidFill>
            <a:srgbClr val="5CB9BF"/>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Tree>
    <p:extLst>
      <p:ext uri="{BB962C8B-B14F-4D97-AF65-F5344CB8AC3E}">
        <p14:creationId xmlns:p14="http://schemas.microsoft.com/office/powerpoint/2010/main" val="362378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Encabezado de sección">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447AF23A-654F-4A5A-99FB-642F8FEB12A0}"/>
              </a:ext>
            </a:extLst>
          </p:cNvPr>
          <p:cNvGrpSpPr/>
          <p:nvPr userDrawn="1"/>
        </p:nvGrpSpPr>
        <p:grpSpPr>
          <a:xfrm>
            <a:off x="990600" y="-1257"/>
            <a:ext cx="11201400" cy="664117"/>
            <a:chOff x="733425" y="38100"/>
            <a:chExt cx="8401050" cy="447675"/>
          </a:xfrm>
          <a:solidFill>
            <a:srgbClr val="ECC088"/>
          </a:solidFill>
        </p:grpSpPr>
        <p:sp>
          <p:nvSpPr>
            <p:cNvPr id="7" name="Rectángulo 6">
              <a:extLst>
                <a:ext uri="{FF2B5EF4-FFF2-40B4-BE49-F238E27FC236}">
                  <a16:creationId xmlns:a16="http://schemas.microsoft.com/office/drawing/2014/main" id="{79894453-0B23-43C7-9260-25FD59A95588}"/>
                </a:ext>
              </a:extLst>
            </p:cNvPr>
            <p:cNvSpPr/>
            <p:nvPr userDrawn="1"/>
          </p:nvSpPr>
          <p:spPr>
            <a:xfrm>
              <a:off x="809625" y="38100"/>
              <a:ext cx="8324850" cy="447675"/>
            </a:xfrm>
            <a:prstGeom prst="rect">
              <a:avLst/>
            </a:prstGeom>
            <a:grpFill/>
            <a:ln>
              <a:solidFill>
                <a:srgbClr val="ECC0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9" name="Diagrama de flujo: datos almacenados 8">
              <a:extLst>
                <a:ext uri="{FF2B5EF4-FFF2-40B4-BE49-F238E27FC236}">
                  <a16:creationId xmlns:a16="http://schemas.microsoft.com/office/drawing/2014/main" id="{380449C2-3922-4038-8FCC-09672F474A59}"/>
                </a:ext>
              </a:extLst>
            </p:cNvPr>
            <p:cNvSpPr/>
            <p:nvPr userDrawn="1"/>
          </p:nvSpPr>
          <p:spPr>
            <a:xfrm>
              <a:off x="733425" y="38100"/>
              <a:ext cx="600075" cy="447675"/>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grpSp>
      <p:sp>
        <p:nvSpPr>
          <p:cNvPr id="14" name="Rectángulo 13">
            <a:extLst>
              <a:ext uri="{FF2B5EF4-FFF2-40B4-BE49-F238E27FC236}">
                <a16:creationId xmlns:a16="http://schemas.microsoft.com/office/drawing/2014/main" id="{FA609D54-6BDB-4FC5-9555-A2FA3C1B5014}"/>
              </a:ext>
            </a:extLst>
          </p:cNvPr>
          <p:cNvSpPr/>
          <p:nvPr userDrawn="1"/>
        </p:nvSpPr>
        <p:spPr>
          <a:xfrm>
            <a:off x="8628064" y="6496050"/>
            <a:ext cx="3563936" cy="361950"/>
          </a:xfrm>
          <a:prstGeom prst="rect">
            <a:avLst/>
          </a:prstGeom>
          <a:solidFill>
            <a:srgbClr val="ECC088"/>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15" name="Rectángulo 14">
            <a:extLst>
              <a:ext uri="{FF2B5EF4-FFF2-40B4-BE49-F238E27FC236}">
                <a16:creationId xmlns:a16="http://schemas.microsoft.com/office/drawing/2014/main" id="{90AD3A19-94B9-499B-B84B-37CEB1286296}"/>
              </a:ext>
            </a:extLst>
          </p:cNvPr>
          <p:cNvSpPr/>
          <p:nvPr userDrawn="1"/>
        </p:nvSpPr>
        <p:spPr>
          <a:xfrm>
            <a:off x="0" y="6734175"/>
            <a:ext cx="8628063" cy="123825"/>
          </a:xfrm>
          <a:prstGeom prst="rect">
            <a:avLst/>
          </a:prstGeom>
          <a:solidFill>
            <a:srgbClr val="ECC088"/>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2" name="CuadroTexto 1">
            <a:extLst>
              <a:ext uri="{FF2B5EF4-FFF2-40B4-BE49-F238E27FC236}">
                <a16:creationId xmlns:a16="http://schemas.microsoft.com/office/drawing/2014/main" id="{EB08DBCC-2826-42D1-877C-6CFA8A9804C1}"/>
              </a:ext>
            </a:extLst>
          </p:cNvPr>
          <p:cNvSpPr txBox="1"/>
          <p:nvPr userDrawn="1"/>
        </p:nvSpPr>
        <p:spPr>
          <a:xfrm>
            <a:off x="8628063" y="692693"/>
            <a:ext cx="3563935" cy="769441"/>
          </a:xfrm>
          <a:prstGeom prst="rect">
            <a:avLst/>
          </a:prstGeom>
          <a:noFill/>
          <a:effectLst>
            <a:outerShdw blurRad="50800" dist="50800" dir="5400000" algn="ctr" rotWithShape="0">
              <a:srgbClr val="C00000"/>
            </a:outerShdw>
          </a:effectLst>
        </p:spPr>
        <p:txBody>
          <a:bodyPr wrap="square" rtlCol="0">
            <a:spAutoFit/>
            <a:scene3d>
              <a:camera prst="obliqueTopRight"/>
              <a:lightRig rig="twoPt" dir="t"/>
            </a:scene3d>
            <a:sp3d extrusionH="88900" contourW="19050" prstMaterial="metal">
              <a:extrusionClr>
                <a:schemeClr val="bg1"/>
              </a:extrusionClr>
              <a:contourClr>
                <a:srgbClr val="856253"/>
              </a:contourClr>
            </a:sp3d>
          </a:bodyPr>
          <a:lstStyle/>
          <a:p>
            <a:pPr algn="ctr"/>
            <a:r>
              <a:rPr lang="es-MX" sz="4400" dirty="0">
                <a:ln>
                  <a:solidFill>
                    <a:srgbClr val="131818">
                      <a:alpha val="98000"/>
                    </a:srgbClr>
                  </a:solidFill>
                </a:ln>
                <a:solidFill>
                  <a:srgbClr val="ECC088"/>
                </a:solidFill>
                <a:effectLst>
                  <a:innerShdw blurRad="63500" dist="50800" dir="18900000">
                    <a:prstClr val="black">
                      <a:alpha val="50000"/>
                    </a:prstClr>
                  </a:innerShdw>
                </a:effectLst>
                <a:latin typeface="Eras Bold ITC" panose="020B0907030504020204" pitchFamily="34" charset="0"/>
              </a:rPr>
              <a:t>Jueves</a:t>
            </a:r>
          </a:p>
        </p:txBody>
      </p:sp>
      <p:sp>
        <p:nvSpPr>
          <p:cNvPr id="11" name="Rectángulo 10">
            <a:extLst>
              <a:ext uri="{FF2B5EF4-FFF2-40B4-BE49-F238E27FC236}">
                <a16:creationId xmlns:a16="http://schemas.microsoft.com/office/drawing/2014/main" id="{DF26A9CF-54DF-415E-92E8-D99EDF116806}"/>
              </a:ext>
            </a:extLst>
          </p:cNvPr>
          <p:cNvSpPr/>
          <p:nvPr userDrawn="1"/>
        </p:nvSpPr>
        <p:spPr>
          <a:xfrm>
            <a:off x="8628060" y="1400221"/>
            <a:ext cx="3563939" cy="123825"/>
          </a:xfrm>
          <a:prstGeom prst="rect">
            <a:avLst/>
          </a:prstGeom>
          <a:solidFill>
            <a:srgbClr val="ECC088"/>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Tree>
    <p:extLst>
      <p:ext uri="{BB962C8B-B14F-4D97-AF65-F5344CB8AC3E}">
        <p14:creationId xmlns:p14="http://schemas.microsoft.com/office/powerpoint/2010/main" val="3314896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Encabezado de sección">
    <p:bg>
      <p:bgPr>
        <a:solidFill>
          <a:schemeClr val="bg1">
            <a:lumMod val="95000"/>
          </a:schemeClr>
        </a:solidFill>
        <a:effectLst/>
      </p:bgPr>
    </p:bg>
    <p:spTree>
      <p:nvGrpSpPr>
        <p:cNvPr id="1" name=""/>
        <p:cNvGrpSpPr/>
        <p:nvPr/>
      </p:nvGrpSpPr>
      <p:grpSpPr>
        <a:xfrm>
          <a:off x="0" y="0"/>
          <a:ext cx="0" cy="0"/>
          <a:chOff x="0" y="0"/>
          <a:chExt cx="0" cy="0"/>
        </a:xfrm>
      </p:grpSpPr>
      <p:sp>
        <p:nvSpPr>
          <p:cNvPr id="5" name="Marcador de texto 4">
            <a:extLst>
              <a:ext uri="{FF2B5EF4-FFF2-40B4-BE49-F238E27FC236}">
                <a16:creationId xmlns:a16="http://schemas.microsoft.com/office/drawing/2014/main" id="{0F6A906D-97A9-4CDE-B7B4-821AF89773E8}"/>
              </a:ext>
            </a:extLst>
          </p:cNvPr>
          <p:cNvSpPr>
            <a:spLocks noGrp="1"/>
          </p:cNvSpPr>
          <p:nvPr>
            <p:ph type="body" sz="quarter" idx="10"/>
          </p:nvPr>
        </p:nvSpPr>
        <p:spPr>
          <a:xfrm>
            <a:off x="407368" y="1052736"/>
            <a:ext cx="11449272" cy="1274539"/>
          </a:xfrm>
        </p:spPr>
        <p:txBody>
          <a:bodyPr/>
          <a:lstStyle>
            <a:lvl1pPr>
              <a:defRPr>
                <a:latin typeface="Arial Rounded MT Bold" panose="020F0704030504030204" pitchFamily="34" charset="0"/>
              </a:defRPr>
            </a:lvl1pPr>
          </a:lstStyle>
          <a:p>
            <a:pPr lvl="0"/>
            <a:r>
              <a:rPr lang="es-ES"/>
              <a:t>Haga clic para modificar los estilos de texto del patrón</a:t>
            </a:r>
          </a:p>
        </p:txBody>
      </p:sp>
      <p:grpSp>
        <p:nvGrpSpPr>
          <p:cNvPr id="8" name="Grupo 7">
            <a:extLst>
              <a:ext uri="{FF2B5EF4-FFF2-40B4-BE49-F238E27FC236}">
                <a16:creationId xmlns:a16="http://schemas.microsoft.com/office/drawing/2014/main" id="{93082F60-C532-49DB-A67D-0A600D580FFE}"/>
              </a:ext>
            </a:extLst>
          </p:cNvPr>
          <p:cNvGrpSpPr/>
          <p:nvPr userDrawn="1"/>
        </p:nvGrpSpPr>
        <p:grpSpPr>
          <a:xfrm>
            <a:off x="407368" y="44624"/>
            <a:ext cx="11449272" cy="792088"/>
            <a:chOff x="407368" y="2924944"/>
            <a:chExt cx="11449272" cy="720080"/>
          </a:xfrm>
        </p:grpSpPr>
        <p:sp>
          <p:nvSpPr>
            <p:cNvPr id="2" name="Rectángulo: esquinas redondeadas 1">
              <a:extLst>
                <a:ext uri="{FF2B5EF4-FFF2-40B4-BE49-F238E27FC236}">
                  <a16:creationId xmlns:a16="http://schemas.microsoft.com/office/drawing/2014/main" id="{65395420-A9FA-4043-A016-9CB89BA95122}"/>
                </a:ext>
              </a:extLst>
            </p:cNvPr>
            <p:cNvSpPr/>
            <p:nvPr userDrawn="1"/>
          </p:nvSpPr>
          <p:spPr>
            <a:xfrm>
              <a:off x="407368" y="2924944"/>
              <a:ext cx="11449272" cy="720080"/>
            </a:xfrm>
            <a:prstGeom prst="roundRect">
              <a:avLst/>
            </a:prstGeom>
            <a:solidFill>
              <a:srgbClr val="ECC08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solidFill>
                    <a:schemeClr val="bg1"/>
                  </a:solidFill>
                  <a:latin typeface="Lucida Sans Unicode" panose="020B0602030504020204" pitchFamily="34" charset="0"/>
                  <a:cs typeface="Lucida Sans Unicode" panose="020B0602030504020204" pitchFamily="34" charset="0"/>
                </a:rPr>
                <a:t>PARA ESTUDIAR Y MEDITAR</a:t>
              </a:r>
            </a:p>
          </p:txBody>
        </p:sp>
        <p:pic>
          <p:nvPicPr>
            <p:cNvPr id="4" name="Imagen 3">
              <a:extLst>
                <a:ext uri="{FF2B5EF4-FFF2-40B4-BE49-F238E27FC236}">
                  <a16:creationId xmlns:a16="http://schemas.microsoft.com/office/drawing/2014/main" id="{1E6995D9-C209-4BEC-806E-16ADECA49E5E}"/>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50096" y1="22780" x2="50096" y2="22780"/>
                          <a14:foregroundMark x1="52987" y1="26641" x2="52987" y2="26641"/>
                          <a14:foregroundMark x1="53372" y1="34749" x2="53372" y2="34749"/>
                          <a14:foregroundMark x1="59538" y1="46911" x2="59538" y2="46911"/>
                          <a14:foregroundMark x1="62428" y1="51351" x2="62428" y2="51351"/>
                          <a14:foregroundMark x1="62813" y1="58880" x2="62813" y2="58880"/>
                          <a14:foregroundMark x1="71869" y1="74131" x2="71869" y2="74131"/>
                          <a14:foregroundMark x1="52023" y1="72008" x2="52023" y2="72008"/>
                        </a14:backgroundRemoval>
                      </a14:imgEffect>
                    </a14:imgLayer>
                  </a14:imgProps>
                </a:ext>
                <a:ext uri="{28A0092B-C50C-407E-A947-70E740481C1C}">
                  <a14:useLocalDpi xmlns:a14="http://schemas.microsoft.com/office/drawing/2010/main" val="0"/>
                </a:ext>
              </a:extLst>
            </a:blip>
            <a:stretch>
              <a:fillRect/>
            </a:stretch>
          </p:blipFill>
          <p:spPr>
            <a:xfrm>
              <a:off x="10992544" y="2924944"/>
              <a:ext cx="672278" cy="670983"/>
            </a:xfrm>
            <a:prstGeom prst="rect">
              <a:avLst/>
            </a:prstGeom>
          </p:spPr>
        </p:pic>
      </p:grpSp>
    </p:spTree>
    <p:extLst>
      <p:ext uri="{BB962C8B-B14F-4D97-AF65-F5344CB8AC3E}">
        <p14:creationId xmlns:p14="http://schemas.microsoft.com/office/powerpoint/2010/main" val="114278164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DEF44-DEF2-4D8A-BFAD-8C38AFA99A77}" type="datetime1">
              <a:rPr lang="es-MX" smtClean="0"/>
              <a:t>02/04/2021</a:t>
            </a:fld>
            <a:endParaRPr lang="es-MX"/>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4321C-B956-46ED-8AE0-A323D2C352ED}" type="slidenum">
              <a:rPr lang="es-MX" smtClean="0"/>
              <a:t>‹nº›</a:t>
            </a:fld>
            <a:endParaRPr lang="es-MX"/>
          </a:p>
        </p:txBody>
      </p:sp>
    </p:spTree>
    <p:extLst>
      <p:ext uri="{BB962C8B-B14F-4D97-AF65-F5344CB8AC3E}">
        <p14:creationId xmlns:p14="http://schemas.microsoft.com/office/powerpoint/2010/main" val="1660006122"/>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672" r:id="rId3"/>
    <p:sldLayoutId id="2147483663" r:id="rId4"/>
    <p:sldLayoutId id="2147483686" r:id="rId5"/>
    <p:sldLayoutId id="2147483688" r:id="rId6"/>
    <p:sldLayoutId id="2147483689" r:id="rId7"/>
    <p:sldLayoutId id="2147483690" r:id="rId8"/>
    <p:sldLayoutId id="2147483691" r:id="rId9"/>
    <p:sldLayoutId id="2147483692" r:id="rId10"/>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s-ES" sz="2400" kern="1200" dirty="0">
          <a:ln>
            <a:solidFill>
              <a:schemeClr val="accent1">
                <a:lumMod val="50000"/>
              </a:schemeClr>
            </a:solidFill>
          </a:ln>
          <a:solidFill>
            <a:schemeClr val="tx1"/>
          </a:solidFill>
          <a:effectLst/>
          <a:latin typeface="Arial Rounded MT Bold" panose="020F0704030504030204" pitchFamily="34" charset="0"/>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12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35B18E2E-EA7D-4701-A7E9-A6D2F537435F}"/>
              </a:ext>
            </a:extLst>
          </p:cNvPr>
          <p:cNvSpPr/>
          <p:nvPr/>
        </p:nvSpPr>
        <p:spPr>
          <a:xfrm>
            <a:off x="6960095" y="2060850"/>
            <a:ext cx="3240361" cy="2854602"/>
          </a:xfrm>
          <a:prstGeom prst="rect">
            <a:avLst/>
          </a:prstGeom>
          <a:solidFill>
            <a:srgbClr val="C00000"/>
          </a:solidFill>
          <a:ln>
            <a:solidFill>
              <a:srgbClr val="ECC0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Título 1">
            <a:extLst>
              <a:ext uri="{FF2B5EF4-FFF2-40B4-BE49-F238E27FC236}">
                <a16:creationId xmlns:a16="http://schemas.microsoft.com/office/drawing/2014/main" id="{78C32ED3-45C3-4EA8-B01D-0642AFFCE857}"/>
              </a:ext>
            </a:extLst>
          </p:cNvPr>
          <p:cNvSpPr>
            <a:spLocks noGrp="1"/>
          </p:cNvSpPr>
          <p:nvPr>
            <p:ph type="title" hasCustomPrompt="1"/>
          </p:nvPr>
        </p:nvSpPr>
        <p:spPr>
          <a:xfrm>
            <a:off x="263352" y="365126"/>
            <a:ext cx="6048672" cy="1206500"/>
          </a:xfrm>
          <a:solidFill>
            <a:srgbClr val="072A5E"/>
          </a:solidFill>
          <a:ln>
            <a:solidFill>
              <a:srgbClr val="00255B"/>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marL="0" indent="0" algn="ctr" defTabSz="895350">
              <a:defRPr>
                <a:solidFill>
                  <a:schemeClr val="bg1"/>
                </a:solidFill>
                <a:latin typeface="Arial Rounded MT Bold" panose="020F0704030504030204" pitchFamily="34" charset="0"/>
              </a:defRPr>
            </a:lvl1pPr>
          </a:lstStyle>
          <a:p>
            <a:r>
              <a:rPr lang="es-ES" dirty="0"/>
              <a:t>Para memorizar</a:t>
            </a:r>
            <a:endParaRPr lang="es-MX" dirty="0"/>
          </a:p>
        </p:txBody>
      </p:sp>
      <p:pic>
        <p:nvPicPr>
          <p:cNvPr id="3" name="Imagen 2">
            <a:extLst>
              <a:ext uri="{FF2B5EF4-FFF2-40B4-BE49-F238E27FC236}">
                <a16:creationId xmlns:a16="http://schemas.microsoft.com/office/drawing/2014/main" id="{72FA8A76-B821-4F9B-8B58-31CDF2D11EE8}"/>
              </a:ext>
            </a:extLst>
          </p:cNvPr>
          <p:cNvPicPr>
            <a:picLocks noChangeAspect="1"/>
          </p:cNvPicPr>
          <p:nvPr/>
        </p:nvPicPr>
        <p:blipFill>
          <a:blip r:embed="rId3">
            <a:extLst>
              <a:ext uri="{28A0092B-C50C-407E-A947-70E740481C1C}">
                <a14:useLocalDpi xmlns:a14="http://schemas.microsoft.com/office/drawing/2010/main" val="0"/>
              </a:ext>
            </a:extLst>
          </a:blip>
          <a:srcRect t="5952" b="5952"/>
          <a:stretch/>
        </p:blipFill>
        <p:spPr>
          <a:xfrm>
            <a:off x="7104111" y="2204864"/>
            <a:ext cx="3240361" cy="2854602"/>
          </a:xfrm>
          <a:prstGeom prst="rect">
            <a:avLst/>
          </a:prstGeom>
        </p:spPr>
      </p:pic>
    </p:spTree>
    <p:extLst>
      <p:ext uri="{BB962C8B-B14F-4D97-AF65-F5344CB8AC3E}">
        <p14:creationId xmlns:p14="http://schemas.microsoft.com/office/powerpoint/2010/main" val="2105588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a:stretch>
        </a:blip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4BA48B19-AC6B-4AB8-8DCB-55B8CCF59481}"/>
              </a:ext>
            </a:extLst>
          </p:cNvPr>
          <p:cNvSpPr/>
          <p:nvPr/>
        </p:nvSpPr>
        <p:spPr>
          <a:xfrm>
            <a:off x="7248127" y="2558416"/>
            <a:ext cx="2976331" cy="1913687"/>
          </a:xfrm>
          <a:prstGeom prst="rect">
            <a:avLst/>
          </a:prstGeom>
          <a:solidFill>
            <a:srgbClr val="CD3C00"/>
          </a:solidFill>
          <a:ln>
            <a:solidFill>
              <a:srgbClr val="ECC0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a:extLst>
              <a:ext uri="{FF2B5EF4-FFF2-40B4-BE49-F238E27FC236}">
                <a16:creationId xmlns:a16="http://schemas.microsoft.com/office/drawing/2014/main" id="{A5DC6A4E-9C88-4063-9C74-E83E1F449282}"/>
              </a:ext>
            </a:extLst>
          </p:cNvPr>
          <p:cNvSpPr>
            <a:spLocks/>
          </p:cNvSpPr>
          <p:nvPr/>
        </p:nvSpPr>
        <p:spPr>
          <a:xfrm>
            <a:off x="335360" y="1628800"/>
            <a:ext cx="6807128" cy="5112567"/>
          </a:xfrm>
          <a:prstGeom prst="rect">
            <a:avLst/>
          </a:prstGeom>
        </p:spPr>
        <p:txBody>
          <a:bodyPr wrap="square">
            <a:normAutofit fontScale="92500" lnSpcReduction="10000"/>
          </a:bodyPr>
          <a:lstStyle/>
          <a:p>
            <a:pPr algn="just">
              <a:spcAft>
                <a:spcPts val="1200"/>
              </a:spcAft>
            </a:pPr>
            <a:r>
              <a:rPr lang="es-MX" sz="2000" dirty="0">
                <a:ln>
                  <a:solidFill>
                    <a:schemeClr val="tx1"/>
                  </a:solidFill>
                </a:ln>
                <a:latin typeface="Arial Rounded MT Bold" panose="020F0704030504030204" pitchFamily="34" charset="0"/>
                <a:ea typeface="+mj-ea"/>
                <a:cs typeface="+mj-cs"/>
              </a:rPr>
              <a:t>Dios creó a la humanidad a su imagen para que pudiera existir una relación profunda entre él y nosotros. El desprecio de Adán y Eva por la voluntad de Dios destrozó esa relación. Sin embargo, Dios tenia un plan de contingencia: la restauración de la relación quebrada a través de Jesús, su Hijo.</a:t>
            </a:r>
          </a:p>
          <a:p>
            <a:pPr algn="just">
              <a:spcAft>
                <a:spcPts val="1200"/>
              </a:spcAft>
            </a:pPr>
            <a:r>
              <a:rPr lang="es-MX" sz="2000" dirty="0">
                <a:ln>
                  <a:solidFill>
                    <a:schemeClr val="tx1"/>
                  </a:solidFill>
                </a:ln>
                <a:latin typeface="Arial Rounded MT Bold" panose="020F0704030504030204" pitchFamily="34" charset="0"/>
                <a:ea typeface="+mj-ea"/>
                <a:cs typeface="+mj-cs"/>
              </a:rPr>
              <a:t>En esta semana veremos En resumen, las primeras palabras de Dios a la humanidad caída llegaron con la esperanza de su gracia y su misericordia.? </a:t>
            </a:r>
          </a:p>
          <a:p>
            <a:pPr algn="just">
              <a:spcAft>
                <a:spcPts val="1200"/>
              </a:spcAft>
            </a:pPr>
            <a:r>
              <a:rPr lang="es-MX" sz="2000" dirty="0">
                <a:ln>
                  <a:solidFill>
                    <a:schemeClr val="tx1"/>
                  </a:solidFill>
                </a:ln>
                <a:latin typeface="Arial Rounded MT Bold" panose="020F0704030504030204" pitchFamily="34" charset="0"/>
                <a:ea typeface="+mj-ea"/>
                <a:cs typeface="+mj-cs"/>
              </a:rPr>
              <a:t>La curiosidad irreverente es una trampa de fe diabólica en </a:t>
            </a:r>
            <a:r>
              <a:rPr lang="es-MX" sz="2000" dirty="0" err="1">
                <a:ln>
                  <a:solidFill>
                    <a:schemeClr val="tx1"/>
                  </a:solidFill>
                </a:ln>
                <a:latin typeface="Arial Rounded MT Bold" panose="020F0704030504030204" pitchFamily="34" charset="0"/>
                <a:ea typeface="+mj-ea"/>
                <a:cs typeface="+mj-cs"/>
              </a:rPr>
              <a:t>ka</a:t>
            </a:r>
            <a:r>
              <a:rPr lang="es-MX" sz="2000" dirty="0">
                <a:ln>
                  <a:solidFill>
                    <a:schemeClr val="tx1"/>
                  </a:solidFill>
                </a:ln>
                <a:latin typeface="Arial Rounded MT Bold" panose="020F0704030504030204" pitchFamily="34" charset="0"/>
                <a:ea typeface="+mj-ea"/>
                <a:cs typeface="+mj-cs"/>
              </a:rPr>
              <a:t> que se intenta penetrar verdades que Dios nunca tuvo la intención de que se investigaran (ver </a:t>
            </a:r>
            <a:r>
              <a:rPr lang="es-MX" sz="2000" dirty="0" err="1">
                <a:ln>
                  <a:solidFill>
                    <a:schemeClr val="tx1"/>
                  </a:solidFill>
                </a:ln>
                <a:latin typeface="Arial Rounded MT Bold" panose="020F0704030504030204" pitchFamily="34" charset="0"/>
                <a:ea typeface="+mj-ea"/>
                <a:cs typeface="+mj-cs"/>
              </a:rPr>
              <a:t>Deut</a:t>
            </a:r>
            <a:r>
              <a:rPr lang="es-MX" sz="2000" dirty="0">
                <a:ln>
                  <a:solidFill>
                    <a:schemeClr val="tx1"/>
                  </a:solidFill>
                </a:ln>
                <a:latin typeface="Arial Rounded MT Bold" panose="020F0704030504030204" pitchFamily="34" charset="0"/>
                <a:ea typeface="+mj-ea"/>
                <a:cs typeface="+mj-cs"/>
              </a:rPr>
              <a:t>. 29: 229). “Pero cuando Dios dijo a su hijo: ‘Hagamos al hombre a nuestra imagen’ [Gen. 1: 26], Satanás sintió celos de Jesús Deseaba que se lo consultase con respecto a la formación del hombre, y porque no fue consultado, se lleno de envidia, celos y oído” </a:t>
            </a:r>
            <a:r>
              <a:rPr lang="es-MX" sz="2000" i="1" dirty="0">
                <a:ln>
                  <a:solidFill>
                    <a:schemeClr val="tx1"/>
                  </a:solidFill>
                </a:ln>
                <a:latin typeface="Arial Rounded MT Bold" panose="020F0704030504030204" pitchFamily="34" charset="0"/>
                <a:ea typeface="+mj-ea"/>
                <a:cs typeface="+mj-cs"/>
              </a:rPr>
              <a:t>(Primeros escritos, p. 17).</a:t>
            </a:r>
          </a:p>
        </p:txBody>
      </p:sp>
      <p:pic>
        <p:nvPicPr>
          <p:cNvPr id="4" name="Imagen 3">
            <a:extLst>
              <a:ext uri="{FF2B5EF4-FFF2-40B4-BE49-F238E27FC236}">
                <a16:creationId xmlns:a16="http://schemas.microsoft.com/office/drawing/2014/main" id="{0B5D3CB2-3687-4799-BDE0-F4D6BD9760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63165" y="2717696"/>
            <a:ext cx="2976331" cy="1913687"/>
          </a:xfrm>
          <a:prstGeom prst="rect">
            <a:avLst/>
          </a:prstGeom>
        </p:spPr>
      </p:pic>
      <p:sp>
        <p:nvSpPr>
          <p:cNvPr id="9" name="Título 1">
            <a:extLst>
              <a:ext uri="{FF2B5EF4-FFF2-40B4-BE49-F238E27FC236}">
                <a16:creationId xmlns:a16="http://schemas.microsoft.com/office/drawing/2014/main" id="{E96C4159-831F-452F-8EB3-EC13083F24A4}"/>
              </a:ext>
            </a:extLst>
          </p:cNvPr>
          <p:cNvSpPr>
            <a:spLocks noGrp="1"/>
          </p:cNvSpPr>
          <p:nvPr>
            <p:ph type="title" hasCustomPrompt="1"/>
          </p:nvPr>
        </p:nvSpPr>
        <p:spPr>
          <a:solidFill>
            <a:srgbClr val="072A5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p:spPr>
        <p:txBody>
          <a:bodyPr>
            <a:normAutofit/>
          </a:bodyPr>
          <a:lstStyle>
            <a:lvl1pPr algn="ctr">
              <a:defRPr lang="es-MX" sz="4800" kern="1200" dirty="0">
                <a:ln>
                  <a:solidFill>
                    <a:schemeClr val="bg1"/>
                  </a:solidFill>
                </a:ln>
                <a:solidFill>
                  <a:schemeClr val="bg1"/>
                </a:solidFill>
                <a:effectLst>
                  <a:outerShdw blurRad="38100" dist="38100" dir="2700000" algn="tl">
                    <a:srgbClr val="000000">
                      <a:alpha val="43137"/>
                    </a:srgbClr>
                  </a:outerShdw>
                </a:effectLst>
                <a:latin typeface="Arial Rounded MT Bold" panose="020F0704030504030204" pitchFamily="34" charset="0"/>
                <a:ea typeface="+mj-ea"/>
                <a:cs typeface="+mj-cs"/>
              </a:defRPr>
            </a:lvl1pPr>
          </a:lstStyle>
          <a:p>
            <a:r>
              <a:rPr lang="es-MX" dirty="0">
                <a:effectLst>
                  <a:innerShdw blurRad="63500" dist="50800" dir="18900000">
                    <a:schemeClr val="bg1">
                      <a:alpha val="50000"/>
                    </a:schemeClr>
                  </a:innerShdw>
                </a:effectLst>
              </a:rPr>
              <a:t>Enfoque del estudio</a:t>
            </a:r>
          </a:p>
        </p:txBody>
      </p:sp>
    </p:spTree>
    <p:extLst>
      <p:ext uri="{BB962C8B-B14F-4D97-AF65-F5344CB8AC3E}">
        <p14:creationId xmlns:p14="http://schemas.microsoft.com/office/powerpoint/2010/main" val="43636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40430BA-7DAD-4F36-A1DE-EB55E3315629}"/>
              </a:ext>
            </a:extLst>
          </p:cNvPr>
          <p:cNvSpPr txBox="1"/>
          <p:nvPr/>
        </p:nvSpPr>
        <p:spPr>
          <a:xfrm>
            <a:off x="1149763" y="18024"/>
            <a:ext cx="11064552" cy="584775"/>
          </a:xfrm>
          <a:prstGeom prst="rect">
            <a:avLst/>
          </a:prstGeom>
          <a:noFill/>
        </p:spPr>
        <p:txBody>
          <a:bodyPr wrap="square" rtlCol="0">
            <a:spAutoFit/>
          </a:bodyPr>
          <a:lstStyle/>
          <a:p>
            <a:pPr algn="ctr"/>
            <a:r>
              <a:rPr lang="es-MX" sz="3200" b="1" dirty="0">
                <a:solidFill>
                  <a:schemeClr val="bg1"/>
                </a:solidFill>
                <a:latin typeface="Lucida Sans Unicode" panose="020B0602030504020204" pitchFamily="34" charset="0"/>
                <a:cs typeface="Lucida Sans Unicode" panose="020B0602030504020204" pitchFamily="34" charset="0"/>
              </a:rPr>
              <a:t>¿QUÉ OCURRIO?</a:t>
            </a:r>
          </a:p>
        </p:txBody>
      </p:sp>
      <p:sp>
        <p:nvSpPr>
          <p:cNvPr id="4" name="Rectángulo 3">
            <a:extLst>
              <a:ext uri="{FF2B5EF4-FFF2-40B4-BE49-F238E27FC236}">
                <a16:creationId xmlns:a16="http://schemas.microsoft.com/office/drawing/2014/main" id="{B0711CB5-CB09-4F4D-AFFB-D26800B4D015}"/>
              </a:ext>
            </a:extLst>
          </p:cNvPr>
          <p:cNvSpPr>
            <a:spLocks/>
          </p:cNvSpPr>
          <p:nvPr/>
        </p:nvSpPr>
        <p:spPr>
          <a:xfrm>
            <a:off x="368628" y="692696"/>
            <a:ext cx="8208912" cy="6048672"/>
          </a:xfrm>
          <a:prstGeom prst="rect">
            <a:avLst/>
          </a:prstGeom>
          <a:noFill/>
        </p:spPr>
        <p:txBody>
          <a:bodyPr wrap="square" rtlCol="0">
            <a:normAutofit fontScale="92500" lnSpcReduction="20000"/>
          </a:bodyPr>
          <a:lstStyle/>
          <a:p>
            <a:pPr algn="just">
              <a:spcAft>
                <a:spcPts val="600"/>
              </a:spcAft>
            </a:pPr>
            <a:r>
              <a:rPr lang="es-MX" dirty="0">
                <a:latin typeface="+mj-lt"/>
                <a:cs typeface="Times New Roman" panose="02020603050405020304" pitchFamily="18" charset="0"/>
              </a:rPr>
              <a:t>En este trimestre estudiaremos con más detenimiento cuál es el Pacto de Dios, que ofrece, e incluso qué exige. Aunque extraídas de muchas fuentes diferentes, las lecciones se basan mayormente en la obra Dr. Gerhard </a:t>
            </a:r>
            <a:r>
              <a:rPr lang="es-MX" dirty="0" err="1">
                <a:latin typeface="+mj-lt"/>
                <a:cs typeface="Times New Roman" panose="02020603050405020304" pitchFamily="18" charset="0"/>
              </a:rPr>
              <a:t>Hasel</a:t>
            </a:r>
            <a:r>
              <a:rPr lang="es-MX" dirty="0">
                <a:latin typeface="+mj-lt"/>
                <a:cs typeface="Times New Roman" panose="02020603050405020304" pitchFamily="18" charset="0"/>
              </a:rPr>
              <a:t>, ya fallecido, cuyo conocimiento sobre la Palabra (donde se revelan las promesas del Pacto) nos darán ánimo, esperanza y entendimiento a fin de que podamos aprender. “En el amor no hay temor, sino que el perfecto amor echa fuera el temor” (1 Juan 4:18).</a:t>
            </a:r>
          </a:p>
          <a:p>
            <a:pPr algn="just">
              <a:spcAft>
                <a:spcPts val="600"/>
              </a:spcAft>
            </a:pPr>
            <a:r>
              <a:rPr lang="es-MX" dirty="0">
                <a:latin typeface="+mj-lt"/>
                <a:cs typeface="Times New Roman" panose="02020603050405020304" pitchFamily="18" charset="0"/>
              </a:rPr>
              <a:t>“En el principio creó Dios los cielos y la tierra” (Génesis 1: 11). Con estas majestuosas palabras se nos presenta a los seres humanos a Dios como el Creador, el mismo Dios que luego también llegamos a conocer como el Redentor. Esta oración incluye cuatro ideas básicas. }primero, nos presenta a Dios. En segundo lugar, el verbo «creó» </a:t>
            </a:r>
            <a:r>
              <a:rPr lang="es-MX" i="1" dirty="0">
                <a:latin typeface="+mj-lt"/>
                <a:cs typeface="Times New Roman" panose="02020603050405020304" pitchFamily="18" charset="0"/>
              </a:rPr>
              <a:t>(</a:t>
            </a:r>
            <a:r>
              <a:rPr lang="es-MX" i="1" dirty="0" err="1">
                <a:latin typeface="+mj-lt"/>
                <a:cs typeface="Times New Roman" panose="02020603050405020304" pitchFamily="18" charset="0"/>
              </a:rPr>
              <a:t>bara</a:t>
            </a:r>
            <a:r>
              <a:rPr lang="es-MX" i="1" dirty="0">
                <a:latin typeface="+mj-lt"/>
                <a:cs typeface="Times New Roman" panose="02020603050405020304" pitchFamily="18" charset="0"/>
              </a:rPr>
              <a:t>) </a:t>
            </a:r>
            <a:r>
              <a:rPr lang="es-MX" dirty="0">
                <a:latin typeface="+mj-lt"/>
                <a:cs typeface="Times New Roman" panose="02020603050405020304" pitchFamily="18" charset="0"/>
              </a:rPr>
              <a:t>nos indica la actividad de Dios; Dios crea. Esto significa que el Dios que creó se revela a través de las actividad creadora. En tercer lugar, la frase «los cielos y la tierra» se usa en la misma secuencia o en orden inverso 41 veces en el Antiguo Testamento, lo que indica que esta frase se refiere a nuestra tierra y las atmosferas celestiales que la rodean. Finalmente, tenemos las palabras iniciales: «En el principio». Esta frase nos indica cuándo fue que Dios creó «los cielos y la tierra».</a:t>
            </a:r>
          </a:p>
          <a:p>
            <a:pPr algn="just">
              <a:spcAft>
                <a:spcPts val="600"/>
              </a:spcAft>
            </a:pPr>
            <a:r>
              <a:rPr lang="es-MX" b="1" dirty="0">
                <a:cs typeface="Times New Roman" panose="02020603050405020304" pitchFamily="18" charset="0"/>
              </a:rPr>
              <a:t>“Después de crear la tierra y los animales que la habitaban, El Padre y el Hijo llevaron adelante su propósito, ya concebido antes de la caída de Satanás, de crear al hombre a su propia imagen. Habías actuado juntos en ocasión de la creación de la tierra y de todos los seres vivientes que había en ella. Entonces Dios dijo a su Hijo: Hagamos al hombre a nuestra imagen”. Cuando Adán salió de las manos de su Creador era de noble talla y hermosamente simétrico. Era bien proporcionado y su estatura era un poco más del doble de la de los hombres que hoy habitan la tierra. Sus facciones eran perfectas y hermosas. Su tez no era blanca ni pálida, sino sonrosada, y resplandecía con el exquisito matiz de la salud. Eva no era tan alta como Adán. Su cabeza se alzaba algo más arriba de los hombros de él. También era de noble aspecto, perfecta en simetría y muy hermosa”. </a:t>
            </a:r>
            <a:r>
              <a:rPr lang="es-MX" i="1" dirty="0">
                <a:cs typeface="Times New Roman" panose="02020603050405020304" pitchFamily="18" charset="0"/>
              </a:rPr>
              <a:t>(La historia de la redención, pp. 20,21.</a:t>
            </a:r>
            <a:r>
              <a:rPr lang="es-MX" sz="1900" i="1" dirty="0">
                <a:cs typeface="Times New Roman" panose="02020603050405020304" pitchFamily="18" charset="0"/>
              </a:rPr>
              <a:t>)</a:t>
            </a:r>
            <a:endParaRPr lang="es-MX" sz="1900" i="1" dirty="0">
              <a:latin typeface="+mj-lt"/>
              <a:cs typeface="Times New Roman" panose="02020603050405020304" pitchFamily="18" charset="0"/>
            </a:endParaRPr>
          </a:p>
        </p:txBody>
      </p:sp>
      <p:pic>
        <p:nvPicPr>
          <p:cNvPr id="5" name="Imagen 4">
            <a:extLst>
              <a:ext uri="{FF2B5EF4-FFF2-40B4-BE49-F238E27FC236}">
                <a16:creationId xmlns:a16="http://schemas.microsoft.com/office/drawing/2014/main" id="{F827ED35-E9B2-43CE-B5CF-6EAC3AF9EE0B}"/>
              </a:ext>
            </a:extLst>
          </p:cNvPr>
          <p:cNvPicPr>
            <a:picLocks noChangeAspect="1"/>
          </p:cNvPicPr>
          <p:nvPr/>
        </p:nvPicPr>
        <p:blipFill>
          <a:blip r:embed="rId3">
            <a:extLst>
              <a:ext uri="{28A0092B-C50C-407E-A947-70E740481C1C}">
                <a14:useLocalDpi xmlns:a14="http://schemas.microsoft.com/office/drawing/2010/main" val="0"/>
              </a:ext>
            </a:extLst>
          </a:blip>
          <a:srcRect t="3297" b="3297"/>
          <a:stretch/>
        </p:blipFill>
        <p:spPr>
          <a:xfrm>
            <a:off x="8617160" y="1484784"/>
            <a:ext cx="3575720" cy="4968552"/>
          </a:xfrm>
          <a:prstGeom prst="rect">
            <a:avLst/>
          </a:prstGeom>
        </p:spPr>
      </p:pic>
    </p:spTree>
    <p:extLst>
      <p:ext uri="{BB962C8B-B14F-4D97-AF65-F5344CB8AC3E}">
        <p14:creationId xmlns:p14="http://schemas.microsoft.com/office/powerpoint/2010/main" val="145295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A60FCE5-705F-4E4B-B2A5-039C449A1079}"/>
              </a:ext>
            </a:extLst>
          </p:cNvPr>
          <p:cNvSpPr txBox="1"/>
          <p:nvPr/>
        </p:nvSpPr>
        <p:spPr>
          <a:xfrm>
            <a:off x="1127448" y="44624"/>
            <a:ext cx="11064552" cy="523220"/>
          </a:xfrm>
          <a:prstGeom prst="rect">
            <a:avLst/>
          </a:prstGeom>
          <a:noFill/>
        </p:spPr>
        <p:txBody>
          <a:bodyPr wrap="square" rtlCol="0">
            <a:spAutoFit/>
          </a:bodyPr>
          <a:lstStyle/>
          <a:p>
            <a:pPr algn="ctr"/>
            <a:r>
              <a:rPr lang="es-MX" sz="2800" b="1" dirty="0">
                <a:solidFill>
                  <a:schemeClr val="bg1"/>
                </a:solidFill>
                <a:latin typeface="Lucida Sans Unicode" panose="020B0602030504020204" pitchFamily="34" charset="0"/>
                <a:cs typeface="Lucida Sans Unicode" panose="020B0602030504020204" pitchFamily="34" charset="0"/>
              </a:rPr>
              <a:t>TORTUGAS HASTA EL FONDO…</a:t>
            </a:r>
          </a:p>
        </p:txBody>
      </p:sp>
      <p:sp>
        <p:nvSpPr>
          <p:cNvPr id="3" name="CuadroTexto 2">
            <a:extLst>
              <a:ext uri="{FF2B5EF4-FFF2-40B4-BE49-F238E27FC236}">
                <a16:creationId xmlns:a16="http://schemas.microsoft.com/office/drawing/2014/main" id="{8FA79ECF-8C03-4172-A74C-1E6325E21E02}"/>
              </a:ext>
            </a:extLst>
          </p:cNvPr>
          <p:cNvSpPr txBox="1"/>
          <p:nvPr/>
        </p:nvSpPr>
        <p:spPr>
          <a:xfrm>
            <a:off x="335360" y="620688"/>
            <a:ext cx="8330736" cy="877163"/>
          </a:xfrm>
          <a:prstGeom prst="rect">
            <a:avLst/>
          </a:prstGeom>
          <a:noFill/>
        </p:spPr>
        <p:txBody>
          <a:bodyPr wrap="square" rtlCol="0">
            <a:spAutoFit/>
          </a:bodyPr>
          <a:lstStyle/>
          <a:p>
            <a:pPr algn="just"/>
            <a:r>
              <a:rPr lang="es-MX" sz="1700" b="1" i="1" dirty="0">
                <a:cs typeface="Times New Roman" panose="02020603050405020304" pitchFamily="18" charset="0"/>
              </a:rPr>
              <a:t>“En el principio creó Dios los cielos y la tierra.” (Génesis 1: 1)</a:t>
            </a:r>
          </a:p>
          <a:p>
            <a:pPr algn="just"/>
            <a:r>
              <a:rPr lang="es-MX" sz="1700" b="1" dirty="0">
                <a:cs typeface="Times New Roman" panose="02020603050405020304" pitchFamily="18" charset="0"/>
              </a:rPr>
              <a:t>¿Cómo responde cada uno, a su manera, algunas de las preguntas anteriores? ¿Cuál es el punto en común en todos ellos?</a:t>
            </a:r>
            <a:endParaRPr lang="es-MX" sz="1700" b="1" dirty="0"/>
          </a:p>
        </p:txBody>
      </p:sp>
      <p:sp>
        <p:nvSpPr>
          <p:cNvPr id="4" name="CuadroTexto 3">
            <a:extLst>
              <a:ext uri="{FF2B5EF4-FFF2-40B4-BE49-F238E27FC236}">
                <a16:creationId xmlns:a16="http://schemas.microsoft.com/office/drawing/2014/main" id="{89BD9609-DA3E-492E-895A-A27A97EEBCFD}"/>
              </a:ext>
            </a:extLst>
          </p:cNvPr>
          <p:cNvSpPr txBox="1">
            <a:spLocks/>
          </p:cNvSpPr>
          <p:nvPr/>
        </p:nvSpPr>
        <p:spPr>
          <a:xfrm>
            <a:off x="285544" y="1700808"/>
            <a:ext cx="8330736" cy="4991512"/>
          </a:xfrm>
          <a:prstGeom prst="rect">
            <a:avLst/>
          </a:prstGeom>
          <a:noFill/>
        </p:spPr>
        <p:txBody>
          <a:bodyPr wrap="square" rtlCol="0">
            <a:normAutofit/>
          </a:bodyPr>
          <a:lstStyle>
            <a:defPPr>
              <a:defRPr lang="en-US"/>
            </a:defPPr>
            <a:lvl1pPr indent="0" algn="just">
              <a:spcAft>
                <a:spcPts val="1200"/>
              </a:spcAft>
              <a:buFont typeface="Wingdings" panose="05000000000000000000" pitchFamily="2" charset="2"/>
              <a:buNone/>
              <a:defRPr>
                <a:latin typeface="Lucida Fax" panose="02060602050505020204" pitchFamily="18" charset="0"/>
              </a:defRPr>
            </a:lvl1pPr>
            <a:lvl2pPr marL="800100" lvl="1" indent="-342900" algn="just">
              <a:spcAft>
                <a:spcPts val="600"/>
              </a:spcAft>
              <a:buFont typeface="+mj-lt"/>
              <a:buAutoNum type="arabicPeriod"/>
              <a:defRPr sz="1600" i="1" u="sng">
                <a:latin typeface="Arial Rounded MT Bold" panose="020F0704030504030204" pitchFamily="34" charset="0"/>
              </a:defRPr>
            </a:lvl2pPr>
          </a:lstStyle>
          <a:p>
            <a:pPr>
              <a:spcAft>
                <a:spcPts val="300"/>
              </a:spcAft>
            </a:pPr>
            <a:r>
              <a:rPr lang="es-MX" b="1" dirty="0">
                <a:solidFill>
                  <a:srgbClr val="FF0000"/>
                </a:solidFill>
                <a:latin typeface="Calibri Light" panose="020F0302020204030204" pitchFamily="34" charset="0"/>
                <a:ea typeface="Adobe Heiti Std R" panose="020B0400000000000000" pitchFamily="34" charset="-128"/>
                <a:cs typeface="Times New Roman" panose="02020603050405020304" pitchFamily="18" charset="0"/>
              </a:rPr>
              <a:t>R:</a:t>
            </a:r>
            <a:r>
              <a:rPr lang="es-MX" dirty="0">
                <a:latin typeface="Calibri Light" panose="020F0302020204030204" pitchFamily="34" charset="0"/>
                <a:cs typeface="Times New Roman" panose="02020603050405020304" pitchFamily="18" charset="0"/>
              </a:rPr>
              <a:t> </a:t>
            </a:r>
            <a:r>
              <a:rPr lang="es-MX" b="1" dirty="0">
                <a:solidFill>
                  <a:srgbClr val="FF0000"/>
                </a:solidFill>
                <a:latin typeface="Calibri Light" panose="020F0302020204030204" pitchFamily="34" charset="0"/>
                <a:ea typeface="Adobe Heiti Std R" panose="020B0400000000000000" pitchFamily="34" charset="-128"/>
                <a:cs typeface="Times New Roman" panose="02020603050405020304" pitchFamily="18" charset="0"/>
              </a:rPr>
              <a:t>Este mundo es la habitación que Dios creo por medio de Jesús para el hombre. Y llegamos aquí porque Dios nos puso como Mayordomos. Nos dirigimos hacia una tierra nueva donde viviremos eternamente con Dios.</a:t>
            </a:r>
            <a:endParaRPr lang="es-MX" b="1" dirty="0">
              <a:solidFill>
                <a:srgbClr val="C00000"/>
              </a:solidFill>
              <a:latin typeface="Calibri Light" panose="020F0302020204030204" pitchFamily="34" charset="0"/>
              <a:ea typeface="Adobe Heiti Std R" panose="020B0400000000000000" pitchFamily="34" charset="-128"/>
              <a:cs typeface="Times New Roman" panose="02020603050405020304" pitchFamily="18" charset="0"/>
            </a:endParaRPr>
          </a:p>
          <a:p>
            <a:pPr>
              <a:spcAft>
                <a:spcPts val="300"/>
              </a:spcAft>
            </a:pPr>
            <a:r>
              <a:rPr lang="es-MX" dirty="0">
                <a:latin typeface="Calibri Light" panose="020F0302020204030204" pitchFamily="34" charset="0"/>
                <a:ea typeface="Adobe Heiti Std R" panose="020B0400000000000000" pitchFamily="34" charset="-128"/>
                <a:cs typeface="Times New Roman" panose="02020603050405020304" pitchFamily="18" charset="0"/>
              </a:rPr>
              <a:t>La Biblia no prueba que Dios es el Creador: ella revela que él es el Creador. Sin esta revelación, jamás habríamos sabido que este mundo fue creado por Dios. Sin esta revelación, jamás habríamos conocido el propósito de nuestra vida en la tierra.</a:t>
            </a:r>
          </a:p>
          <a:p>
            <a:pPr>
              <a:spcAft>
                <a:spcPts val="300"/>
              </a:spcAft>
            </a:pPr>
            <a:r>
              <a:rPr lang="es-MX" b="1" dirty="0">
                <a:latin typeface="Calibri Light" panose="020F0302020204030204" pitchFamily="34" charset="0"/>
                <a:ea typeface="Adobe Heiti Std R" panose="020B0400000000000000" pitchFamily="34" charset="-128"/>
                <a:cs typeface="Times New Roman" panose="02020603050405020304" pitchFamily="18" charset="0"/>
              </a:rPr>
              <a:t>“</a:t>
            </a:r>
            <a:r>
              <a:rPr lang="es-MX" b="1" dirty="0">
                <a:latin typeface="+mn-lt"/>
                <a:cs typeface="Times New Roman" panose="02020603050405020304" pitchFamily="18" charset="0"/>
              </a:rPr>
              <a:t>Los escépticos se niegan a creer en Dios porque sus mentes finitas no pueden comprender el poder infinito por medio del cual él se revela a los hombres. Pero se le ha de reconocer más por lo que no revela de sí mismo que por lo que está abierto a nuestra comprensión limitada. Tanto en la revelación divina como en la naturaleza, Dios nos ha dejado misterios que exigen fe. Así debe ser. Podemos escudriñar siempre, averiguar de continuo, aprender constantemente, y, sin embargo, quedará por delante lo infinito</a:t>
            </a:r>
            <a:r>
              <a:rPr lang="es-MX" i="1" dirty="0">
                <a:latin typeface="+mn-lt"/>
                <a:cs typeface="Times New Roman" panose="02020603050405020304" pitchFamily="18" charset="0"/>
              </a:rPr>
              <a:t>” (Testimonios para la iglesia, t. 8, p. 272).</a:t>
            </a:r>
            <a:endParaRPr lang="es-MX" i="1" dirty="0">
              <a:latin typeface="Calibri Light" panose="020F0302020204030204" pitchFamily="34" charset="0"/>
              <a:ea typeface="Adobe Heiti Std R" panose="020B0400000000000000" pitchFamily="34" charset="-128"/>
              <a:cs typeface="Times New Roman" panose="02020603050405020304" pitchFamily="18" charset="0"/>
            </a:endParaRPr>
          </a:p>
          <a:p>
            <a:pPr>
              <a:spcAft>
                <a:spcPts val="300"/>
              </a:spcAft>
            </a:pPr>
            <a:r>
              <a:rPr lang="es-MX" sz="1700" b="1" dirty="0">
                <a:latin typeface="+mn-lt"/>
                <a:cs typeface="Times New Roman" panose="02020603050405020304" pitchFamily="18" charset="0"/>
              </a:rPr>
              <a:t>Reflexionando: </a:t>
            </a:r>
            <a:r>
              <a:rPr lang="es-MX" b="1" dirty="0">
                <a:solidFill>
                  <a:srgbClr val="FF0000"/>
                </a:solidFill>
                <a:latin typeface="+mn-lt"/>
                <a:cs typeface="Times New Roman" panose="02020603050405020304" pitchFamily="18" charset="0"/>
              </a:rPr>
              <a:t>Sabiendo que se requiere una cierta cantidad de fe en casi todo lo que creemos, escribe las razones por las que tiene sentido confiar en que estamos aquí porque un Creador nos colocó aquí con un propósito, en vez de pensar que nuestros orígenes están enraizados en nada más que la pura casualidad o el azar</a:t>
            </a:r>
          </a:p>
        </p:txBody>
      </p:sp>
      <p:sp>
        <p:nvSpPr>
          <p:cNvPr id="7" name="Rectángulo 6">
            <a:extLst>
              <a:ext uri="{FF2B5EF4-FFF2-40B4-BE49-F238E27FC236}">
                <a16:creationId xmlns:a16="http://schemas.microsoft.com/office/drawing/2014/main" id="{7D894886-35AB-4DD7-B4C9-9E3B7DB15D1F}"/>
              </a:ext>
            </a:extLst>
          </p:cNvPr>
          <p:cNvSpPr/>
          <p:nvPr/>
        </p:nvSpPr>
        <p:spPr>
          <a:xfrm>
            <a:off x="8616280" y="1484784"/>
            <a:ext cx="3575720" cy="499151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1455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126CC4B-19D4-4EFB-91C6-10C409E8AE4C}"/>
              </a:ext>
            </a:extLst>
          </p:cNvPr>
          <p:cNvSpPr txBox="1"/>
          <p:nvPr/>
        </p:nvSpPr>
        <p:spPr>
          <a:xfrm>
            <a:off x="1127448" y="44624"/>
            <a:ext cx="11064552" cy="523220"/>
          </a:xfrm>
          <a:prstGeom prst="rect">
            <a:avLst/>
          </a:prstGeom>
          <a:noFill/>
        </p:spPr>
        <p:txBody>
          <a:bodyPr wrap="square" rtlCol="0">
            <a:spAutoFit/>
          </a:bodyPr>
          <a:lstStyle/>
          <a:p>
            <a:pPr algn="ctr"/>
            <a:r>
              <a:rPr lang="es-MX" sz="2800" b="1" dirty="0">
                <a:solidFill>
                  <a:schemeClr val="bg1"/>
                </a:solidFill>
                <a:latin typeface="Lucida Sans Unicode" panose="020B0602030504020204" pitchFamily="34" charset="0"/>
                <a:cs typeface="Lucida Sans Unicode" panose="020B0602030504020204" pitchFamily="34" charset="0"/>
              </a:rPr>
              <a:t>A IMAGEN DEL CREADOR (GÉN. 1:27)</a:t>
            </a:r>
          </a:p>
        </p:txBody>
      </p:sp>
      <p:sp>
        <p:nvSpPr>
          <p:cNvPr id="3" name="CuadroTexto 2">
            <a:extLst>
              <a:ext uri="{FF2B5EF4-FFF2-40B4-BE49-F238E27FC236}">
                <a16:creationId xmlns:a16="http://schemas.microsoft.com/office/drawing/2014/main" id="{5FFD46A8-FA4E-4988-B200-B6C6AFEB7E7B}"/>
              </a:ext>
            </a:extLst>
          </p:cNvPr>
          <p:cNvSpPr txBox="1"/>
          <p:nvPr/>
        </p:nvSpPr>
        <p:spPr>
          <a:xfrm>
            <a:off x="335360" y="620688"/>
            <a:ext cx="8330736" cy="1138773"/>
          </a:xfrm>
          <a:prstGeom prst="rect">
            <a:avLst/>
          </a:prstGeom>
          <a:noFill/>
        </p:spPr>
        <p:txBody>
          <a:bodyPr wrap="square" rtlCol="0">
            <a:spAutoFit/>
          </a:bodyPr>
          <a:lstStyle/>
          <a:p>
            <a:pPr algn="just"/>
            <a:r>
              <a:rPr lang="es-MX" sz="1700" b="1" i="1" dirty="0">
                <a:cs typeface="Times New Roman" panose="02020603050405020304" pitchFamily="18" charset="0"/>
              </a:rPr>
              <a:t>“Y creó Dios al hombre a su imagen, a imagen de Dios lo creó; varón y hembra los creó.” (Génesis 1: 27).</a:t>
            </a:r>
          </a:p>
          <a:p>
            <a:pPr algn="just"/>
            <a:r>
              <a:rPr lang="es-MX" sz="1700" b="1" dirty="0"/>
              <a:t>¿Qué significa que Dios nos haya creado a su imagen? ¿En qué medida somos “a su imagen”?</a:t>
            </a:r>
          </a:p>
        </p:txBody>
      </p:sp>
      <p:sp>
        <p:nvSpPr>
          <p:cNvPr id="4" name="CuadroTexto 3">
            <a:extLst>
              <a:ext uri="{FF2B5EF4-FFF2-40B4-BE49-F238E27FC236}">
                <a16:creationId xmlns:a16="http://schemas.microsoft.com/office/drawing/2014/main" id="{4982B9E0-250B-4576-B4CC-67D7FE143C56}"/>
              </a:ext>
            </a:extLst>
          </p:cNvPr>
          <p:cNvSpPr txBox="1">
            <a:spLocks/>
          </p:cNvSpPr>
          <p:nvPr/>
        </p:nvSpPr>
        <p:spPr>
          <a:xfrm>
            <a:off x="335360" y="1700808"/>
            <a:ext cx="8330736" cy="5210588"/>
          </a:xfrm>
          <a:prstGeom prst="rect">
            <a:avLst/>
          </a:prstGeom>
          <a:noFill/>
        </p:spPr>
        <p:txBody>
          <a:bodyPr wrap="square" rtlCol="0">
            <a:normAutofit/>
          </a:bodyPr>
          <a:lstStyle>
            <a:defPPr>
              <a:defRPr lang="en-US"/>
            </a:defPPr>
            <a:lvl1pPr indent="0" algn="just">
              <a:spcAft>
                <a:spcPts val="1200"/>
              </a:spcAft>
              <a:buFont typeface="Wingdings" panose="05000000000000000000" pitchFamily="2" charset="2"/>
              <a:buNone/>
              <a:defRPr>
                <a:latin typeface="Lucida Fax" panose="02060602050505020204" pitchFamily="18" charset="0"/>
              </a:defRPr>
            </a:lvl1pPr>
            <a:lvl2pPr marL="800100" lvl="1" indent="-342900" algn="just">
              <a:spcAft>
                <a:spcPts val="600"/>
              </a:spcAft>
              <a:buFont typeface="+mj-lt"/>
              <a:buAutoNum type="arabicPeriod"/>
              <a:defRPr sz="1600" i="1" u="sng">
                <a:latin typeface="Arial Rounded MT Bold" panose="020F0704030504030204" pitchFamily="34" charset="0"/>
              </a:defRPr>
            </a:lvl2pPr>
          </a:lstStyle>
          <a:p>
            <a:pPr>
              <a:spcAft>
                <a:spcPts val="300"/>
              </a:spcAft>
            </a:pPr>
            <a:r>
              <a:rPr lang="es-MX" b="1" dirty="0">
                <a:latin typeface="+mj-lt"/>
                <a:cs typeface="Times New Roman" panose="02020603050405020304" pitchFamily="18" charset="0"/>
              </a:rPr>
              <a:t>R:</a:t>
            </a:r>
            <a:r>
              <a:rPr lang="es-MX" dirty="0">
                <a:latin typeface="+mj-lt"/>
                <a:cs typeface="Times New Roman" panose="02020603050405020304" pitchFamily="18" charset="0"/>
              </a:rPr>
              <a:t> </a:t>
            </a:r>
            <a:r>
              <a:rPr lang="es-MX" b="1" dirty="0">
                <a:solidFill>
                  <a:srgbClr val="FF0000"/>
                </a:solidFill>
                <a:latin typeface="+mj-lt"/>
                <a:cs typeface="Times New Roman" panose="02020603050405020304" pitchFamily="18" charset="0"/>
              </a:rPr>
              <a:t>La frase «a imagen de Dios» expresa de manera vívida que la semejanza externa del hombre, su carácter y sus capacidades mentales, espirituales y morales, reflejan la imagen divina. revela, por un lado, la cercanía entre Dios y el hombre y, por otro lado, la distancia básica entre Dios y el hombre</a:t>
            </a:r>
          </a:p>
          <a:p>
            <a:pPr>
              <a:spcAft>
                <a:spcPts val="300"/>
              </a:spcAft>
            </a:pPr>
            <a:r>
              <a:rPr lang="es-MX" dirty="0">
                <a:latin typeface="+mj-lt"/>
                <a:cs typeface="Times New Roman" panose="02020603050405020304" pitchFamily="18" charset="0"/>
              </a:rPr>
              <a:t>Pero ser creado a imagen y semejanza de Dios no era un privilegio exclusivo de Adán. Tanto el hombre como la mujer fueron creados a imagen y semejanza de Dios. En la creación no existía distinción de rango o importancia entre el hombre y la mujer: eran iguales. Tanto el hombre como la mujer encuentran su pleno significado, no en una relación de «superior e inferior», sino en su relación mutua y en su comunión vital común con Dios.</a:t>
            </a:r>
          </a:p>
          <a:p>
            <a:pPr>
              <a:spcAft>
                <a:spcPts val="300"/>
              </a:spcAft>
            </a:pPr>
            <a:r>
              <a:rPr lang="es-MX" b="1" dirty="0">
                <a:latin typeface="+mn-lt"/>
                <a:cs typeface="Times New Roman" panose="02020603050405020304" pitchFamily="18" charset="0"/>
              </a:rPr>
              <a:t>“Creados para ser la ‘imagen y gloria de Dios’ (1 Corintios 11:7), Adán y Eva habían recibido capacidades dignas de su elevado destino… Todas las facultades de la mente y el alma reflejaban la gloria del Creador. Adán y Eva, dotados de dones mentales y espirituales superiores, fueron creados en una condición ‘un poco inferior a los ángeles’. Hebreos 2:7” </a:t>
            </a:r>
            <a:r>
              <a:rPr lang="es-MX" i="1" dirty="0">
                <a:latin typeface="+mn-lt"/>
                <a:cs typeface="Times New Roman" panose="02020603050405020304" pitchFamily="18" charset="0"/>
              </a:rPr>
              <a:t>(La maravillosa gracia de Dios, p. 40).</a:t>
            </a:r>
          </a:p>
          <a:p>
            <a:pPr>
              <a:spcAft>
                <a:spcPts val="300"/>
              </a:spcAft>
            </a:pPr>
            <a:r>
              <a:rPr lang="es-MX" b="1" dirty="0">
                <a:latin typeface="+mn-lt"/>
                <a:cs typeface="Times New Roman" panose="02020603050405020304" pitchFamily="18" charset="0"/>
              </a:rPr>
              <a:t>Reflexionando: </a:t>
            </a:r>
            <a:r>
              <a:rPr lang="es-MX" sz="1700" b="1" dirty="0">
                <a:solidFill>
                  <a:srgbClr val="FF0000"/>
                </a:solidFill>
                <a:latin typeface="+mn-lt"/>
                <a:cs typeface="Times New Roman" panose="02020603050405020304" pitchFamily="18" charset="0"/>
              </a:rPr>
              <a:t>Como creación a imagen de Dios, reflexionemos en el papel que hemos estado haciendo ante la creación de Dios de este mundo, ¿hemos sido buenos mayordomos.?</a:t>
            </a:r>
            <a:endParaRPr lang="es-MX" sz="1700" b="1" dirty="0">
              <a:solidFill>
                <a:srgbClr val="FF0000"/>
              </a:solidFill>
              <a:latin typeface="+mj-lt"/>
            </a:endParaRPr>
          </a:p>
        </p:txBody>
      </p:sp>
      <p:sp>
        <p:nvSpPr>
          <p:cNvPr id="7" name="Rectángulo 6">
            <a:extLst>
              <a:ext uri="{FF2B5EF4-FFF2-40B4-BE49-F238E27FC236}">
                <a16:creationId xmlns:a16="http://schemas.microsoft.com/office/drawing/2014/main" id="{29ECB11D-D089-4830-9D19-3A36501AD235}"/>
              </a:ext>
            </a:extLst>
          </p:cNvPr>
          <p:cNvSpPr/>
          <p:nvPr/>
        </p:nvSpPr>
        <p:spPr>
          <a:xfrm>
            <a:off x="8666096" y="1530780"/>
            <a:ext cx="3518490" cy="499456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25979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D51EE5B-2987-4924-9FEC-9A2FD12BAF85}"/>
              </a:ext>
            </a:extLst>
          </p:cNvPr>
          <p:cNvSpPr txBox="1"/>
          <p:nvPr/>
        </p:nvSpPr>
        <p:spPr>
          <a:xfrm>
            <a:off x="1127448" y="44624"/>
            <a:ext cx="11064552" cy="523220"/>
          </a:xfrm>
          <a:prstGeom prst="rect">
            <a:avLst/>
          </a:prstGeom>
          <a:noFill/>
        </p:spPr>
        <p:txBody>
          <a:bodyPr wrap="square" rtlCol="0">
            <a:spAutoFit/>
          </a:bodyPr>
          <a:lstStyle/>
          <a:p>
            <a:pPr algn="ctr"/>
            <a:r>
              <a:rPr lang="es-MX" sz="2800" b="1" dirty="0">
                <a:solidFill>
                  <a:schemeClr val="bg1"/>
                </a:solidFill>
                <a:latin typeface="Lucida Sans Unicode" panose="020B0602030504020204" pitchFamily="34" charset="0"/>
                <a:cs typeface="Lucida Sans Unicode" panose="020B0602030504020204" pitchFamily="34" charset="0"/>
              </a:rPr>
              <a:t>DIOS Y LA HUMANIDAD JUNTOS (GÉN. 1: 28, 29)</a:t>
            </a:r>
          </a:p>
        </p:txBody>
      </p:sp>
      <p:sp>
        <p:nvSpPr>
          <p:cNvPr id="3" name="CuadroTexto 2">
            <a:extLst>
              <a:ext uri="{FF2B5EF4-FFF2-40B4-BE49-F238E27FC236}">
                <a16:creationId xmlns:a16="http://schemas.microsoft.com/office/drawing/2014/main" id="{6F911482-FA16-4796-8C5E-EB2C924F117C}"/>
              </a:ext>
            </a:extLst>
          </p:cNvPr>
          <p:cNvSpPr txBox="1"/>
          <p:nvPr/>
        </p:nvSpPr>
        <p:spPr>
          <a:xfrm>
            <a:off x="345367" y="692696"/>
            <a:ext cx="8330736" cy="1708160"/>
          </a:xfrm>
          <a:prstGeom prst="rect">
            <a:avLst/>
          </a:prstGeom>
          <a:noFill/>
        </p:spPr>
        <p:txBody>
          <a:bodyPr wrap="square" rtlCol="0">
            <a:spAutoFit/>
          </a:bodyPr>
          <a:lstStyle/>
          <a:p>
            <a:pPr algn="just"/>
            <a:r>
              <a:rPr lang="es-MX" b="1" i="1" dirty="0">
                <a:cs typeface="Times New Roman" panose="02020603050405020304" pitchFamily="18" charset="0"/>
              </a:rPr>
              <a:t>Y los bendijo Dios, y les dijo: Fructificad y multiplicaos; llenad la tierra, y sojuzgadla, y señoread en los peces del mar, en las aves de los cielos, y en todas las bestias que se mueven sobre la tierra.</a:t>
            </a:r>
            <a:r>
              <a:rPr lang="es-MX" sz="1700" b="1" i="1" dirty="0">
                <a:cs typeface="Times New Roman" panose="02020603050405020304" pitchFamily="18" charset="0"/>
              </a:rPr>
              <a:t> (Génesis 1: 28).</a:t>
            </a:r>
          </a:p>
          <a:p>
            <a:pPr algn="just"/>
            <a:r>
              <a:rPr lang="es-MX" sz="1700" b="1" dirty="0">
                <a:cs typeface="Times New Roman" panose="02020603050405020304" pitchFamily="18" charset="0"/>
              </a:rPr>
              <a:t>¿Qué nos dice Génesis 1:28 y 29 sobre cómo ve Dios el mundo material?</a:t>
            </a:r>
          </a:p>
          <a:p>
            <a:pPr algn="just"/>
            <a:endParaRPr lang="es-MX" sz="1700" b="1" dirty="0">
              <a:cs typeface="Times New Roman" panose="02020603050405020304" pitchFamily="18" charset="0"/>
            </a:endParaRPr>
          </a:p>
          <a:p>
            <a:pPr algn="just"/>
            <a:endParaRPr lang="es-MX" sz="1700" b="1" dirty="0">
              <a:cs typeface="Times New Roman" panose="02020603050405020304" pitchFamily="18" charset="0"/>
            </a:endParaRPr>
          </a:p>
        </p:txBody>
      </p:sp>
      <p:sp>
        <p:nvSpPr>
          <p:cNvPr id="4" name="CuadroTexto 3">
            <a:extLst>
              <a:ext uri="{FF2B5EF4-FFF2-40B4-BE49-F238E27FC236}">
                <a16:creationId xmlns:a16="http://schemas.microsoft.com/office/drawing/2014/main" id="{A64C4A9C-2581-4A7A-87B7-14E620AB4C89}"/>
              </a:ext>
            </a:extLst>
          </p:cNvPr>
          <p:cNvSpPr txBox="1">
            <a:spLocks/>
          </p:cNvSpPr>
          <p:nvPr/>
        </p:nvSpPr>
        <p:spPr>
          <a:xfrm>
            <a:off x="345367" y="1872208"/>
            <a:ext cx="8280920" cy="5085184"/>
          </a:xfrm>
          <a:prstGeom prst="rect">
            <a:avLst/>
          </a:prstGeom>
          <a:noFill/>
        </p:spPr>
        <p:txBody>
          <a:bodyPr wrap="square" rtlCol="0">
            <a:normAutofit lnSpcReduction="10000"/>
          </a:bodyPr>
          <a:lstStyle>
            <a:defPPr>
              <a:defRPr lang="en-US"/>
            </a:defPPr>
            <a:lvl1pPr indent="0" algn="just">
              <a:spcAft>
                <a:spcPts val="1200"/>
              </a:spcAft>
              <a:buFont typeface="Wingdings" panose="05000000000000000000" pitchFamily="2" charset="2"/>
              <a:buNone/>
              <a:defRPr>
                <a:latin typeface="Lucida Fax" panose="02060602050505020204" pitchFamily="18" charset="0"/>
              </a:defRPr>
            </a:lvl1pPr>
            <a:lvl2pPr marL="800100" lvl="1" indent="-342900" algn="just">
              <a:spcAft>
                <a:spcPts val="600"/>
              </a:spcAft>
              <a:buFont typeface="+mj-lt"/>
              <a:buAutoNum type="arabicPeriod"/>
              <a:defRPr sz="1600" i="1" u="sng">
                <a:latin typeface="Arial Rounded MT Bold" panose="020F0704030504030204" pitchFamily="34" charset="0"/>
              </a:defRPr>
            </a:lvl2pPr>
          </a:lstStyle>
          <a:p>
            <a:pPr>
              <a:spcAft>
                <a:spcPts val="300"/>
              </a:spcAft>
            </a:pPr>
            <a:r>
              <a:rPr lang="es-MX" b="1" dirty="0">
                <a:latin typeface="+mj-lt"/>
                <a:cs typeface="Times New Roman" panose="02020603050405020304" pitchFamily="18" charset="0"/>
              </a:rPr>
              <a:t>R:</a:t>
            </a:r>
            <a:r>
              <a:rPr lang="es-MX" dirty="0">
                <a:latin typeface="+mj-lt"/>
                <a:cs typeface="Times New Roman" panose="02020603050405020304" pitchFamily="18" charset="0"/>
              </a:rPr>
              <a:t> </a:t>
            </a:r>
            <a:r>
              <a:rPr lang="es-MX" b="1" dirty="0">
                <a:solidFill>
                  <a:srgbClr val="FF0000"/>
                </a:solidFill>
                <a:latin typeface="+mj-lt"/>
                <a:cs typeface="Times New Roman" panose="02020603050405020304" pitchFamily="18" charset="0"/>
              </a:rPr>
              <a:t> El mundo es un medio de supervivencia más no de dependencia, debe de usarse para fines de sostenimiento material y no como una asunto primordial.</a:t>
            </a:r>
          </a:p>
          <a:p>
            <a:pPr>
              <a:spcAft>
                <a:spcPts val="300"/>
              </a:spcAft>
            </a:pPr>
            <a:r>
              <a:rPr lang="es-MX" dirty="0">
                <a:latin typeface="+mj-lt"/>
                <a:cs typeface="Times New Roman" panose="02020603050405020304" pitchFamily="18" charset="0"/>
              </a:rPr>
              <a:t>En los dos primeros capítulos de la Biblia, los cuales describen todo lo que ocurrió antes de que el pecado entrara en el mundo, encontramos evidencia explícita de que Dios el Creador estableció la comunión con el hombre y la mujer. En Génesis 1: 28, leemos: «Dios los bendijo» (NTV). Antes de que Dios se comunicara con Adán y Eva, «los bendijo». La bendición divina es un regalo de Dios, no solo gratuito sino inmerecido, que significa bienestar y prosperidad, una vida integra enraizada en Dios y que se experimenta en la vida cotidiana.</a:t>
            </a:r>
          </a:p>
          <a:p>
            <a:pPr>
              <a:spcAft>
                <a:spcPts val="300"/>
              </a:spcAft>
            </a:pPr>
            <a:r>
              <a:rPr lang="es-MX" b="1" dirty="0">
                <a:latin typeface="+mn-lt"/>
                <a:cs typeface="Times New Roman" panose="02020603050405020304" pitchFamily="18" charset="0"/>
              </a:rPr>
              <a:t>“Si los hombres fuesen hoy sencillos en sus costumbres, y viviesen en armonía con las leyes de la naturaleza, como Adán y Eva en el principio, habría abundante provisión para las necesidades de la familia humana. Habría menos necesidades imaginarias, y más oportunidades de trabajar en las cosas de Dios. Pero el egoísmo y la complacencia del gusto antinatural han producido pecado y miseria en el mundo, por los excesos de un lado, y por la carencia del otro </a:t>
            </a:r>
            <a:r>
              <a:rPr lang="es-MX" i="1" dirty="0">
                <a:latin typeface="+mn-lt"/>
                <a:cs typeface="Times New Roman" panose="02020603050405020304" pitchFamily="18" charset="0"/>
              </a:rPr>
              <a:t>(El Deseado de todas las gentes, p. 334).</a:t>
            </a:r>
            <a:r>
              <a:rPr lang="es-MX" b="1" dirty="0">
                <a:latin typeface="+mn-lt"/>
                <a:cs typeface="Times New Roman" panose="02020603050405020304" pitchFamily="18" charset="0"/>
              </a:rPr>
              <a:t> </a:t>
            </a:r>
          </a:p>
          <a:p>
            <a:pPr>
              <a:spcAft>
                <a:spcPts val="300"/>
              </a:spcAft>
            </a:pPr>
            <a:r>
              <a:rPr lang="es-MX" b="1" dirty="0">
                <a:latin typeface="+mn-lt"/>
                <a:cs typeface="Times New Roman" panose="02020603050405020304" pitchFamily="18" charset="0"/>
              </a:rPr>
              <a:t>Reflexionando: </a:t>
            </a:r>
            <a:r>
              <a:rPr lang="es-MX" b="1" dirty="0">
                <a:solidFill>
                  <a:srgbClr val="FF0000"/>
                </a:solidFill>
                <a:latin typeface="+mn-lt"/>
                <a:cs typeface="Times New Roman" panose="02020603050405020304" pitchFamily="18" charset="0"/>
              </a:rPr>
              <a:t>Qué paralelismos puedes encontrar que te ayuden a entender cómo podemos relacionarnos con él incluso en nuestra condición caída.</a:t>
            </a:r>
            <a:endParaRPr lang="es-MX" b="1" dirty="0">
              <a:solidFill>
                <a:srgbClr val="FF0000"/>
              </a:solidFill>
              <a:latin typeface="+mj-lt"/>
            </a:endParaRPr>
          </a:p>
        </p:txBody>
      </p:sp>
      <p:sp>
        <p:nvSpPr>
          <p:cNvPr id="5" name="Rectángulo 4">
            <a:extLst>
              <a:ext uri="{FF2B5EF4-FFF2-40B4-BE49-F238E27FC236}">
                <a16:creationId xmlns:a16="http://schemas.microsoft.com/office/drawing/2014/main" id="{02E6C291-6B24-41C3-A125-B01776D3B052}"/>
              </a:ext>
            </a:extLst>
          </p:cNvPr>
          <p:cNvSpPr/>
          <p:nvPr/>
        </p:nvSpPr>
        <p:spPr>
          <a:xfrm>
            <a:off x="8644326" y="1484784"/>
            <a:ext cx="3547674" cy="501447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1210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029F711-9A78-4328-B780-DD13D406FB04}"/>
              </a:ext>
            </a:extLst>
          </p:cNvPr>
          <p:cNvSpPr txBox="1"/>
          <p:nvPr/>
        </p:nvSpPr>
        <p:spPr>
          <a:xfrm>
            <a:off x="1127448" y="44624"/>
            <a:ext cx="11064552" cy="523220"/>
          </a:xfrm>
          <a:prstGeom prst="rect">
            <a:avLst/>
          </a:prstGeom>
          <a:noFill/>
        </p:spPr>
        <p:txBody>
          <a:bodyPr wrap="square" rtlCol="0">
            <a:spAutoFit/>
          </a:bodyPr>
          <a:lstStyle/>
          <a:p>
            <a:pPr algn="ctr"/>
            <a:r>
              <a:rPr lang="es-MX" sz="2800" b="1" dirty="0">
                <a:solidFill>
                  <a:schemeClr val="bg1"/>
                </a:solidFill>
                <a:latin typeface="Lucida Sans Unicode" panose="020B0602030504020204" pitchFamily="34" charset="0"/>
                <a:cs typeface="Lucida Sans Unicode" panose="020B0602030504020204" pitchFamily="34" charset="0"/>
              </a:rPr>
              <a:t>EN EL ÁRBOL</a:t>
            </a:r>
          </a:p>
        </p:txBody>
      </p:sp>
      <p:sp>
        <p:nvSpPr>
          <p:cNvPr id="3" name="CuadroTexto 2">
            <a:extLst>
              <a:ext uri="{FF2B5EF4-FFF2-40B4-BE49-F238E27FC236}">
                <a16:creationId xmlns:a16="http://schemas.microsoft.com/office/drawing/2014/main" id="{77056CE7-0198-4461-A0E8-3D9713B442E3}"/>
              </a:ext>
            </a:extLst>
          </p:cNvPr>
          <p:cNvSpPr txBox="1"/>
          <p:nvPr/>
        </p:nvSpPr>
        <p:spPr>
          <a:xfrm>
            <a:off x="334753" y="664201"/>
            <a:ext cx="8330736" cy="1431161"/>
          </a:xfrm>
          <a:prstGeom prst="rect">
            <a:avLst/>
          </a:prstGeom>
          <a:noFill/>
        </p:spPr>
        <p:txBody>
          <a:bodyPr wrap="square" rtlCol="0">
            <a:spAutoFit/>
          </a:bodyPr>
          <a:lstStyle/>
          <a:p>
            <a:pPr algn="just"/>
            <a:r>
              <a:rPr lang="es-MX" sz="1700" b="1" i="1" dirty="0">
                <a:cs typeface="Times New Roman" panose="02020603050405020304" pitchFamily="18" charset="0"/>
              </a:rPr>
              <a:t>"Y mandó Jehová Dios al hombre, diciendo: De todo árbol del huerto podrás comer; mas del árbol de la ciencia del bien y del mal no comerás; porque el día que de él comieres, ciertamente morirás.” (Isaías 58: 6).</a:t>
            </a:r>
          </a:p>
          <a:p>
            <a:pPr algn="just"/>
            <a:r>
              <a:rPr lang="es-MX" b="1" dirty="0">
                <a:cs typeface="Times New Roman" panose="02020603050405020304" pitchFamily="18" charset="0"/>
              </a:rPr>
              <a:t>¿Hasta qué punto la Ley de Dios funciona en paralelo al mandamiento dado en Génesis 2:16 y 17?</a:t>
            </a:r>
          </a:p>
        </p:txBody>
      </p:sp>
      <p:sp>
        <p:nvSpPr>
          <p:cNvPr id="4" name="CuadroTexto 3">
            <a:extLst>
              <a:ext uri="{FF2B5EF4-FFF2-40B4-BE49-F238E27FC236}">
                <a16:creationId xmlns:a16="http://schemas.microsoft.com/office/drawing/2014/main" id="{383394F0-88F1-43E6-88DB-DE4FFEB17AC1}"/>
              </a:ext>
            </a:extLst>
          </p:cNvPr>
          <p:cNvSpPr txBox="1">
            <a:spLocks/>
          </p:cNvSpPr>
          <p:nvPr/>
        </p:nvSpPr>
        <p:spPr>
          <a:xfrm>
            <a:off x="347192" y="1943633"/>
            <a:ext cx="8296729" cy="4914367"/>
          </a:xfrm>
          <a:prstGeom prst="rect">
            <a:avLst/>
          </a:prstGeom>
          <a:noFill/>
        </p:spPr>
        <p:txBody>
          <a:bodyPr wrap="square" rtlCol="0">
            <a:normAutofit lnSpcReduction="10000"/>
          </a:bodyPr>
          <a:lstStyle>
            <a:defPPr>
              <a:defRPr lang="en-US"/>
            </a:defPPr>
            <a:lvl1pPr indent="0" algn="just">
              <a:spcAft>
                <a:spcPts val="1200"/>
              </a:spcAft>
              <a:buFont typeface="Wingdings" panose="05000000000000000000" pitchFamily="2" charset="2"/>
              <a:buNone/>
              <a:defRPr>
                <a:latin typeface="Lucida Fax" panose="02060602050505020204" pitchFamily="18" charset="0"/>
              </a:defRPr>
            </a:lvl1pPr>
            <a:lvl2pPr marL="800100" lvl="1" indent="-342900" algn="just">
              <a:spcAft>
                <a:spcPts val="600"/>
              </a:spcAft>
              <a:buFont typeface="+mj-lt"/>
              <a:buAutoNum type="arabicPeriod"/>
              <a:defRPr sz="1600" i="1" u="sng">
                <a:latin typeface="Arial Rounded MT Bold" panose="020F0704030504030204" pitchFamily="34" charset="0"/>
              </a:defRPr>
            </a:lvl2pPr>
          </a:lstStyle>
          <a:p>
            <a:pPr>
              <a:spcAft>
                <a:spcPts val="300"/>
              </a:spcAft>
            </a:pPr>
            <a:r>
              <a:rPr lang="es-MX" b="1" dirty="0">
                <a:latin typeface="+mj-lt"/>
                <a:cs typeface="Times New Roman" panose="02020603050405020304" pitchFamily="18" charset="0"/>
              </a:rPr>
              <a:t>R:</a:t>
            </a:r>
            <a:r>
              <a:rPr lang="es-MX" dirty="0">
                <a:latin typeface="+mj-lt"/>
                <a:cs typeface="Times New Roman" panose="02020603050405020304" pitchFamily="18" charset="0"/>
              </a:rPr>
              <a:t> </a:t>
            </a:r>
            <a:r>
              <a:rPr lang="es-MX" b="1" dirty="0">
                <a:solidFill>
                  <a:srgbClr val="FF0000"/>
                </a:solidFill>
                <a:latin typeface="+mj-lt"/>
                <a:cs typeface="Times New Roman" panose="02020603050405020304" pitchFamily="18" charset="0"/>
              </a:rPr>
              <a:t> Todo se reduce al punto de obedecer a Dios o no obedecer, es solo una decisión la que hay que tomar, así como cuando Adán y Eva tomaron el libre albedrio de hacer su voluntad y dejar de lado la voluntad de Dios..</a:t>
            </a:r>
          </a:p>
          <a:p>
            <a:pPr>
              <a:spcAft>
                <a:spcPts val="300"/>
              </a:spcAft>
            </a:pPr>
            <a:r>
              <a:rPr lang="es-MX" dirty="0">
                <a:latin typeface="+mj-lt"/>
                <a:cs typeface="Times New Roman" panose="02020603050405020304" pitchFamily="18" charset="0"/>
              </a:rPr>
              <a:t>El desprecio del hombre por el mandato divino de «no comerás» (Génesis 2: 17) nos enseña que el pecado es el acto de transgredir la voluntad de Dios. Este acto rebelde manifiesta el deseo del hombre de ser su propio «señor», de querer decidir él mismo qué es el bien y el mal. El pecado de Adán y Eva reveló su desconfianza en el plan de Dios para su bienestar.</a:t>
            </a:r>
          </a:p>
          <a:p>
            <a:pPr>
              <a:spcAft>
                <a:spcPts val="300"/>
              </a:spcAft>
            </a:pPr>
            <a:r>
              <a:rPr lang="es-MX" b="1" dirty="0">
                <a:latin typeface="+mn-lt"/>
                <a:cs typeface="Times New Roman" panose="02020603050405020304" pitchFamily="18" charset="0"/>
              </a:rPr>
              <a:t>“Cuando Adán y Eva fueron instalados en el hermoso huerto, tenían todo cuanto podían desear para su felicidad. Pero Dios, para cumplir sus omniscientes designios, quiso probar su lealtad antes que pudieran ser considerados eternamente fuera de peligro. Habían de disfrutar de su favor, y él conversaría con ellos, y ellos con él. Sin embargo, no puso el mal fuera de su alcance. Permitió que Satanás los tentara. Si soportaban la prueba gozarían del perpetuo favor de Dios y de los ángeles del cielo” </a:t>
            </a:r>
            <a:r>
              <a:rPr lang="es-MX" i="1" dirty="0">
                <a:latin typeface="+mn-lt"/>
                <a:cs typeface="Times New Roman" panose="02020603050405020304" pitchFamily="18" charset="0"/>
              </a:rPr>
              <a:t>(La historia de la redención, p. 24).</a:t>
            </a:r>
          </a:p>
          <a:p>
            <a:pPr>
              <a:spcAft>
                <a:spcPts val="600"/>
              </a:spcAft>
            </a:pPr>
            <a:r>
              <a:rPr lang="es-MX" b="1" dirty="0">
                <a:latin typeface="+mn-lt"/>
                <a:cs typeface="Times New Roman" panose="02020603050405020304" pitchFamily="18" charset="0"/>
              </a:rPr>
              <a:t>Reflexionando: </a:t>
            </a:r>
            <a:r>
              <a:rPr lang="es-MX" b="1" dirty="0">
                <a:solidFill>
                  <a:srgbClr val="FF0000"/>
                </a:solidFill>
                <a:latin typeface="+mn-lt"/>
                <a:cs typeface="Times New Roman" panose="02020603050405020304" pitchFamily="18" charset="0"/>
              </a:rPr>
              <a:t>La prueba que Dios les dio a Adán y a Eva fue de lealtad y fe. ¿Serían leales a su Creador, que les había dado todo lo que necesitaban, además de un mundo de delicias, o seguirían su propio camino, independientemente de la voluntad de Dios? </a:t>
            </a:r>
            <a:endParaRPr lang="es-MX" b="1" dirty="0">
              <a:latin typeface="+mj-lt"/>
            </a:endParaRPr>
          </a:p>
        </p:txBody>
      </p:sp>
      <p:sp>
        <p:nvSpPr>
          <p:cNvPr id="5" name="Rectángulo 4">
            <a:extLst>
              <a:ext uri="{FF2B5EF4-FFF2-40B4-BE49-F238E27FC236}">
                <a16:creationId xmlns:a16="http://schemas.microsoft.com/office/drawing/2014/main" id="{B77F7DB8-AB9F-47B0-B8B3-B0B72DCCFF86}"/>
              </a:ext>
            </a:extLst>
          </p:cNvPr>
          <p:cNvSpPr/>
          <p:nvPr/>
        </p:nvSpPr>
        <p:spPr>
          <a:xfrm>
            <a:off x="8628978" y="1539552"/>
            <a:ext cx="3563022" cy="4914366"/>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94839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8E7D9D1-010B-43C2-A2B5-787DCD4797EB}"/>
              </a:ext>
            </a:extLst>
          </p:cNvPr>
          <p:cNvSpPr txBox="1"/>
          <p:nvPr/>
        </p:nvSpPr>
        <p:spPr>
          <a:xfrm>
            <a:off x="1127448" y="44625"/>
            <a:ext cx="11064552" cy="523220"/>
          </a:xfrm>
          <a:prstGeom prst="rect">
            <a:avLst/>
          </a:prstGeom>
          <a:noFill/>
        </p:spPr>
        <p:txBody>
          <a:bodyPr wrap="square" rtlCol="0">
            <a:spAutoFit/>
          </a:bodyPr>
          <a:lstStyle/>
          <a:p>
            <a:pPr algn="ctr"/>
            <a:r>
              <a:rPr lang="es-MX" sz="2800" b="1" dirty="0">
                <a:solidFill>
                  <a:schemeClr val="bg1"/>
                </a:solidFill>
                <a:latin typeface="Lucida Sans Unicode" panose="020B0602030504020204" pitchFamily="34" charset="0"/>
                <a:cs typeface="Lucida Sans Unicode" panose="020B0602030504020204" pitchFamily="34" charset="0"/>
              </a:rPr>
              <a:t>FIN DE LA RELACIÓN</a:t>
            </a:r>
          </a:p>
        </p:txBody>
      </p:sp>
      <p:sp>
        <p:nvSpPr>
          <p:cNvPr id="4" name="CuadroTexto 3">
            <a:extLst>
              <a:ext uri="{FF2B5EF4-FFF2-40B4-BE49-F238E27FC236}">
                <a16:creationId xmlns:a16="http://schemas.microsoft.com/office/drawing/2014/main" id="{7945C082-5F5A-4162-ABBF-29242DBFBADE}"/>
              </a:ext>
            </a:extLst>
          </p:cNvPr>
          <p:cNvSpPr txBox="1"/>
          <p:nvPr/>
        </p:nvSpPr>
        <p:spPr>
          <a:xfrm>
            <a:off x="335360" y="692696"/>
            <a:ext cx="8330736" cy="1200329"/>
          </a:xfrm>
          <a:prstGeom prst="rect">
            <a:avLst/>
          </a:prstGeom>
          <a:noFill/>
        </p:spPr>
        <p:txBody>
          <a:bodyPr wrap="square" rtlCol="0">
            <a:spAutoFit/>
          </a:bodyPr>
          <a:lstStyle/>
          <a:p>
            <a:pPr algn="just"/>
            <a:r>
              <a:rPr lang="es-MX" b="1" i="1" dirty="0">
                <a:cs typeface="Times New Roman" panose="02020603050405020304" pitchFamily="18" charset="0"/>
              </a:rPr>
              <a:t>"Entonces Jehová Dios dijo a la mujer: ¿Qué es lo que has hecho? Y dijo la mujer: La serpiente me engañó, y comí.” (Génesis 3: 13) </a:t>
            </a:r>
          </a:p>
          <a:p>
            <a:pPr algn="just"/>
            <a:r>
              <a:rPr lang="es-MX" b="1" dirty="0">
                <a:cs typeface="Times New Roman" panose="02020603050405020304" pitchFamily="18" charset="0"/>
              </a:rPr>
              <a:t>En medio de esta tragedia, ¿qué palabras de esperanza y promesa pronunció Dios? (Ver </a:t>
            </a:r>
            <a:r>
              <a:rPr lang="es-MX" b="1" dirty="0" err="1">
                <a:cs typeface="Times New Roman" panose="02020603050405020304" pitchFamily="18" charset="0"/>
              </a:rPr>
              <a:t>Gén</a:t>
            </a:r>
            <a:r>
              <a:rPr lang="es-MX" b="1" dirty="0">
                <a:cs typeface="Times New Roman" panose="02020603050405020304" pitchFamily="18" charset="0"/>
              </a:rPr>
              <a:t>. 3:15.)</a:t>
            </a:r>
          </a:p>
        </p:txBody>
      </p:sp>
      <p:sp>
        <p:nvSpPr>
          <p:cNvPr id="5" name="CuadroTexto 4">
            <a:extLst>
              <a:ext uri="{FF2B5EF4-FFF2-40B4-BE49-F238E27FC236}">
                <a16:creationId xmlns:a16="http://schemas.microsoft.com/office/drawing/2014/main" id="{E63A5537-798E-49B6-A59F-CBBBA1F00FC9}"/>
              </a:ext>
            </a:extLst>
          </p:cNvPr>
          <p:cNvSpPr txBox="1">
            <a:spLocks/>
          </p:cNvSpPr>
          <p:nvPr/>
        </p:nvSpPr>
        <p:spPr>
          <a:xfrm>
            <a:off x="335360" y="1760042"/>
            <a:ext cx="8330736" cy="5269358"/>
          </a:xfrm>
          <a:prstGeom prst="rect">
            <a:avLst/>
          </a:prstGeom>
          <a:noFill/>
        </p:spPr>
        <p:txBody>
          <a:bodyPr wrap="square" rtlCol="0">
            <a:normAutofit/>
          </a:bodyPr>
          <a:lstStyle>
            <a:defPPr>
              <a:defRPr lang="en-US"/>
            </a:defPPr>
            <a:lvl1pPr indent="0" algn="just">
              <a:spcAft>
                <a:spcPts val="300"/>
              </a:spcAft>
              <a:buFont typeface="Wingdings" panose="05000000000000000000" pitchFamily="2" charset="2"/>
              <a:buNone/>
              <a:defRPr b="1">
                <a:latin typeface="+mj-lt"/>
                <a:cs typeface="Times New Roman" panose="02020603050405020304" pitchFamily="18" charset="0"/>
              </a:defRPr>
            </a:lvl1pPr>
            <a:lvl2pPr marL="800100" lvl="1" indent="-342900" algn="just">
              <a:spcAft>
                <a:spcPts val="600"/>
              </a:spcAft>
              <a:buFont typeface="+mj-lt"/>
              <a:buAutoNum type="arabicPeriod"/>
              <a:defRPr sz="1600" i="1" u="sng">
                <a:latin typeface="Arial Rounded MT Bold" panose="020F0704030504030204" pitchFamily="34" charset="0"/>
              </a:defRPr>
            </a:lvl2pPr>
          </a:lstStyle>
          <a:p>
            <a:r>
              <a:rPr lang="es-MX" dirty="0"/>
              <a:t>R: </a:t>
            </a:r>
            <a:r>
              <a:rPr lang="es-MX" dirty="0">
                <a:solidFill>
                  <a:srgbClr val="FF0000"/>
                </a:solidFill>
              </a:rPr>
              <a:t>El sorprendente mensaje profético de esperanza por parte de Dios habla de una hostilidad divinamente ordenada entre la serpiente y la mujer y sus respectivas descendencias.</a:t>
            </a:r>
          </a:p>
          <a:p>
            <a:r>
              <a:rPr lang="es-MX" b="0" dirty="0"/>
              <a:t>El cuadro bíblico de la Caída contradice entonces el esquema evolutivo del hombre que se eleva lentamente y a tientas desde el miedo primitivo y la ignorancia hasta las orgullosas alturas de la sensibilidad y la perspicacia religiosa. La Biblia no describe a un hombre que se levanta, sino a un ser caído, un ser creado con una necesidad urgente y continua de un Dios salvador.</a:t>
            </a:r>
          </a:p>
          <a:p>
            <a:r>
              <a:rPr lang="es-MX" dirty="0">
                <a:latin typeface="+mn-lt"/>
              </a:rPr>
              <a:t>“Satanás comenzó su obra con Eva, para inducirla a desobedecer. Ella erró, primero al apartarse de su esposo; luego, al demorarse cerca del árbol prohibido; y después, al escuchar la voz del tentador al punto de dudar de lo que Dios había dicho: “El día que de él comieres, ciertamente morirás”. Pensó que tal vez el Señor no quería decir precisamente lo que había dicho, y se aventuró a extender la mano, tomó del fruto, y comió. Era agradable al ojo y al paladar. Entonces sintió celos de que Dios les hubiese privado de lo que era realmente bueno para ellos, y ofreció algo de esa fruta a su esposo, y así lo tentó” </a:t>
            </a:r>
            <a:r>
              <a:rPr lang="es-MX" b="0" i="1" dirty="0">
                <a:latin typeface="+mn-lt"/>
              </a:rPr>
              <a:t>(Primeros escritos, pp. 146, 147)</a:t>
            </a:r>
            <a:r>
              <a:rPr lang="es-MX" dirty="0">
                <a:latin typeface="+mn-lt"/>
              </a:rPr>
              <a:t>.</a:t>
            </a:r>
          </a:p>
          <a:p>
            <a:r>
              <a:rPr lang="es-MX" dirty="0">
                <a:latin typeface="Calibri Light (Cuerpo)"/>
              </a:rPr>
              <a:t>Reflexionando: </a:t>
            </a:r>
            <a:r>
              <a:rPr lang="es-MX" dirty="0">
                <a:solidFill>
                  <a:srgbClr val="FF0000"/>
                </a:solidFill>
                <a:latin typeface="Calibri Light (Cuerpo)"/>
              </a:rPr>
              <a:t> En resumen, las primeras palabras de Dios a la humanidad caída llegaron con la esperanza de su gracia y su misericordia.</a:t>
            </a:r>
            <a:endParaRPr lang="es-MX" dirty="0">
              <a:solidFill>
                <a:srgbClr val="FF0000"/>
              </a:solidFill>
            </a:endParaRPr>
          </a:p>
          <a:p>
            <a:endParaRPr lang="es-MX" dirty="0"/>
          </a:p>
        </p:txBody>
      </p:sp>
      <p:sp>
        <p:nvSpPr>
          <p:cNvPr id="6" name="Rectángulo 5">
            <a:extLst>
              <a:ext uri="{FF2B5EF4-FFF2-40B4-BE49-F238E27FC236}">
                <a16:creationId xmlns:a16="http://schemas.microsoft.com/office/drawing/2014/main" id="{881A4D12-881E-4FE3-9002-69A2E560BDB9}"/>
              </a:ext>
            </a:extLst>
          </p:cNvPr>
          <p:cNvSpPr/>
          <p:nvPr/>
        </p:nvSpPr>
        <p:spPr>
          <a:xfrm>
            <a:off x="8666096" y="1556792"/>
            <a:ext cx="3525904" cy="4896544"/>
          </a:xfrm>
          <a:prstGeom prst="rect">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40403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0282D843-F76C-4A24-B20A-0C2B992E5A2B}"/>
              </a:ext>
            </a:extLst>
          </p:cNvPr>
          <p:cNvSpPr>
            <a:spLocks noGrp="1"/>
          </p:cNvSpPr>
          <p:nvPr>
            <p:ph type="body" sz="quarter" idx="10"/>
          </p:nvPr>
        </p:nvSpPr>
        <p:spPr>
          <a:xfrm>
            <a:off x="479376" y="1052736"/>
            <a:ext cx="11305256" cy="5688632"/>
          </a:xfrm>
        </p:spPr>
        <p:txBody>
          <a:bodyPr>
            <a:normAutofit fontScale="92500" lnSpcReduction="20000"/>
          </a:bodyPr>
          <a:lstStyle/>
          <a:p>
            <a:pPr marL="0" indent="0" algn="just">
              <a:buNone/>
            </a:pPr>
            <a:r>
              <a:rPr lang="es-MX" dirty="0"/>
              <a:t>Hemos en esta semana </a:t>
            </a:r>
            <a:r>
              <a:rPr lang="es-MX" dirty="0" err="1"/>
              <a:t>conestado</a:t>
            </a:r>
            <a:r>
              <a:rPr lang="es-MX" dirty="0"/>
              <a:t> las preguntas: En resumen, las primeras palabras de Dios a la humanidad caída llegaron con la esperanza de su gracia y su misericordia. </a:t>
            </a:r>
          </a:p>
          <a:p>
            <a:pPr marL="0" indent="0" algn="just">
              <a:buNone/>
            </a:pPr>
            <a:r>
              <a:rPr lang="es-MX" dirty="0"/>
              <a:t> La sorprendente palabra de esperanza profética de parte de Dios En Génesis 3: 15 nos habla de una hostilidad que Dios mismo dispuso: «Pondré enemistad» entre la serpiente (Satanás) y la mujer, entre su simiente y la simiente de ella. Esta enemistad culmina con la aparición victoriosa del descendiente representativo de la simiente de la mujer, Aquel que da el golpe letal a la cabeza de Satanás. De esta manera, la primera promesa en la Biblia nos habla de Uno que quebrantará de manera definitiva el poder del tentador.</a:t>
            </a:r>
          </a:p>
          <a:p>
            <a:pPr marL="0" indent="0" algn="just">
              <a:buNone/>
            </a:pPr>
            <a:r>
              <a:rPr lang="es-MX" dirty="0"/>
              <a:t>Dios nos creó a su imagen a fin de que pudiera existir una comunión amorosa entre él y nosotros. Aunque la entrada del pecado deshizo la unión original, Dios busca restaurar esa relación a través del Plan de Redención. Como criaturas dependientes, la vida adquiere verdadero significado y claridad solo cuando tenemos comunión con nuestro Creador</a:t>
            </a:r>
          </a:p>
          <a:p>
            <a:pPr marL="0" indent="0" algn="just">
              <a:spcAft>
                <a:spcPts val="600"/>
              </a:spcAft>
              <a:buNone/>
            </a:pPr>
            <a:r>
              <a:rPr lang="es-MX" dirty="0"/>
              <a:t>“La caída del hombre llenó todo el cielo de tristeza. El mundo que Dios había hecho quedaba mancillado por la maldición del pecado, y habitado por seres condenados a la miseria y a la muerte. Parecía no existir escapatoria para aquellos que habían quebrantado la ley. Los ángeles suspendieron sus himnos de alabanza. Por todos los ámbitos de los atrios celestiales, hubo lamentos por la ruina que el pecado había causado” </a:t>
            </a:r>
            <a:r>
              <a:rPr lang="es-MX" i="1" dirty="0"/>
              <a:t>(Historia de los Patriarcas y Profetas, p. 43.1).</a:t>
            </a:r>
          </a:p>
          <a:p>
            <a:pPr marL="0" indent="0" algn="just">
              <a:spcAft>
                <a:spcPts val="600"/>
              </a:spcAft>
              <a:buNone/>
            </a:pPr>
            <a:endParaRPr lang="es-MX" dirty="0"/>
          </a:p>
          <a:p>
            <a:pPr marL="0" indent="0" algn="just">
              <a:spcAft>
                <a:spcPts val="600"/>
              </a:spcAft>
              <a:buNone/>
            </a:pPr>
            <a:endParaRPr lang="es-MX" i="1" dirty="0"/>
          </a:p>
        </p:txBody>
      </p:sp>
    </p:spTree>
    <p:extLst>
      <p:ext uri="{BB962C8B-B14F-4D97-AF65-F5344CB8AC3E}">
        <p14:creationId xmlns:p14="http://schemas.microsoft.com/office/powerpoint/2010/main" val="74754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 ES" id="{0394C814-B0BB-4D2A-81E0-7ECCD3DA7AB2}" vid="{E1FA17C1-539D-4072-902D-5A1BCEFE71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105601</TotalTime>
  <Words>2626</Words>
  <Application>Microsoft Office PowerPoint</Application>
  <PresentationFormat>Widescreen</PresentationFormat>
  <Paragraphs>54</Paragraphs>
  <Slides>10</Slides>
  <Notes>6</Notes>
  <HiddenSlides>0</HiddenSlides>
  <MMClips>0</MMClips>
  <ScaleCrop>false</ScaleCrop>
  <HeadingPairs>
    <vt:vector size="6" baseType="variant">
      <vt:variant>
        <vt:lpstr>Fontes usadas</vt:lpstr>
      </vt:variant>
      <vt:variant>
        <vt:i4>17</vt:i4>
      </vt:variant>
      <vt:variant>
        <vt:lpstr>Tema</vt:lpstr>
      </vt:variant>
      <vt:variant>
        <vt:i4>1</vt:i4>
      </vt:variant>
      <vt:variant>
        <vt:lpstr>Títulos de slides</vt:lpstr>
      </vt:variant>
      <vt:variant>
        <vt:i4>10</vt:i4>
      </vt:variant>
    </vt:vector>
  </HeadingPairs>
  <TitlesOfParts>
    <vt:vector size="28" baseType="lpstr">
      <vt:lpstr>Arial</vt:lpstr>
      <vt:lpstr>Arial Rounded MT Bold</vt:lpstr>
      <vt:lpstr>Avenir Next LT Pro</vt:lpstr>
      <vt:lpstr>Calibri</vt:lpstr>
      <vt:lpstr>Calibri Light</vt:lpstr>
      <vt:lpstr>Calibri Light (Cuerpo)</vt:lpstr>
      <vt:lpstr>Copperplate Gothic Bold</vt:lpstr>
      <vt:lpstr>Dosis</vt:lpstr>
      <vt:lpstr>Eras Bold ITC</vt:lpstr>
      <vt:lpstr>Gisha</vt:lpstr>
      <vt:lpstr>Impact</vt:lpstr>
      <vt:lpstr>Lato</vt:lpstr>
      <vt:lpstr>Lucida Grande</vt:lpstr>
      <vt:lpstr>Lucida Sans Unicode</vt:lpstr>
      <vt:lpstr>Trade Gothic LT Std</vt:lpstr>
      <vt:lpstr>TradeGothic</vt:lpstr>
      <vt:lpstr>Wingdings</vt:lpstr>
      <vt:lpstr>Tema de Office</vt:lpstr>
      <vt:lpstr>Apresentação do PowerPoint</vt:lpstr>
      <vt:lpstr>Para memorizar</vt:lpstr>
      <vt:lpstr>Enfoque del estudio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jose ferreira Neto</cp:lastModifiedBy>
  <cp:revision>3935</cp:revision>
  <dcterms:created xsi:type="dcterms:W3CDTF">2019-04-09T00:55:26Z</dcterms:created>
  <dcterms:modified xsi:type="dcterms:W3CDTF">2021-04-02T23:22:19Z</dcterms:modified>
</cp:coreProperties>
</file>