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9500"/>
    <a:srgbClr val="D2AA00"/>
    <a:srgbClr val="A88800"/>
    <a:srgbClr val="B7C4E7"/>
    <a:srgbClr val="34509F"/>
    <a:srgbClr val="FFCD2D"/>
    <a:srgbClr val="D8BBB0"/>
    <a:srgbClr val="754A39"/>
    <a:srgbClr val="5D5170"/>
    <a:srgbClr val="EA7E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7C8C-37C7-4F78-A966-514CC2706AFB}" type="datetimeFigureOut">
              <a:rPr lang="es-ES" smtClean="0"/>
              <a:t>19/06/2021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09E58-E83F-4E19-8A3E-0B5F08E5E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641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7C8C-37C7-4F78-A966-514CC2706AFB}" type="datetimeFigureOut">
              <a:rPr lang="es-ES" smtClean="0"/>
              <a:t>19/06/2021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09E58-E83F-4E19-8A3E-0B5F08E5E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781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7C8C-37C7-4F78-A966-514CC2706AFB}" type="datetimeFigureOut">
              <a:rPr lang="es-ES" smtClean="0"/>
              <a:t>19/06/2021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09E58-E83F-4E19-8A3E-0B5F08E5E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405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7C8C-37C7-4F78-A966-514CC2706AFB}" type="datetimeFigureOut">
              <a:rPr lang="es-ES" smtClean="0"/>
              <a:t>19/06/2021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09E58-E83F-4E19-8A3E-0B5F08E5E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583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7C8C-37C7-4F78-A966-514CC2706AFB}" type="datetimeFigureOut">
              <a:rPr lang="es-ES" smtClean="0"/>
              <a:t>19/06/2021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09E58-E83F-4E19-8A3E-0B5F08E5E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26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7C8C-37C7-4F78-A966-514CC2706AFB}" type="datetimeFigureOut">
              <a:rPr lang="es-ES" smtClean="0"/>
              <a:t>19/06/2021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09E58-E83F-4E19-8A3E-0B5F08E5E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314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7C8C-37C7-4F78-A966-514CC2706AFB}" type="datetimeFigureOut">
              <a:rPr lang="es-ES" smtClean="0"/>
              <a:t>19/06/2021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09E58-E83F-4E19-8A3E-0B5F08E5E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35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7C8C-37C7-4F78-A966-514CC2706AFB}" type="datetimeFigureOut">
              <a:rPr lang="es-ES" smtClean="0"/>
              <a:t>19/06/2021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09E58-E83F-4E19-8A3E-0B5F08E5E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070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7C8C-37C7-4F78-A966-514CC2706AFB}" type="datetimeFigureOut">
              <a:rPr lang="es-ES" smtClean="0"/>
              <a:t>19/06/2021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09E58-E83F-4E19-8A3E-0B5F08E5E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757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7C8C-37C7-4F78-A966-514CC2706AFB}" type="datetimeFigureOut">
              <a:rPr lang="es-ES" smtClean="0"/>
              <a:t>19/06/2021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09E58-E83F-4E19-8A3E-0B5F08E5E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787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7C8C-37C7-4F78-A966-514CC2706AFB}" type="datetimeFigureOut">
              <a:rPr lang="es-ES" smtClean="0"/>
              <a:t>19/06/2021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09E58-E83F-4E19-8A3E-0B5F08E5E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842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57C8C-37C7-4F78-A966-514CC2706AFB}" type="datetimeFigureOut">
              <a:rPr lang="es-ES" smtClean="0"/>
              <a:t>19/06/2021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09E58-E83F-4E19-8A3E-0B5F08E5E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161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D7E43D6-9D33-44D5-A5D4-5C49A3EDA7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5619048" y="240882"/>
            <a:ext cx="3249230" cy="4422557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637EFF0-270E-4084-A865-4013C049A01D}"/>
              </a:ext>
            </a:extLst>
          </p:cNvPr>
          <p:cNvSpPr txBox="1"/>
          <p:nvPr/>
        </p:nvSpPr>
        <p:spPr>
          <a:xfrm>
            <a:off x="5619048" y="4324885"/>
            <a:ext cx="32492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400" b="1">
                <a:solidFill>
                  <a:srgbClr val="7C8EAC"/>
                </a:solidFill>
              </a:rPr>
              <a:t>Lição 13 para  26 de junho de 2021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6B07F7E-EA6D-41AB-9D9E-0C16382CD070}"/>
              </a:ext>
            </a:extLst>
          </p:cNvPr>
          <p:cNvSpPr txBox="1"/>
          <p:nvPr/>
        </p:nvSpPr>
        <p:spPr>
          <a:xfrm>
            <a:off x="5701937" y="535580"/>
            <a:ext cx="30893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VIDA DA </a:t>
            </a:r>
            <a:b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NOVA ALIANÇA</a:t>
            </a:r>
          </a:p>
        </p:txBody>
      </p:sp>
    </p:spTree>
    <p:extLst>
      <p:ext uri="{BB962C8B-B14F-4D97-AF65-F5344CB8AC3E}">
        <p14:creationId xmlns:p14="http://schemas.microsoft.com/office/powerpoint/2010/main" val="418149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19D6E42-05CB-4524-A1EA-22876C35E900}"/>
              </a:ext>
            </a:extLst>
          </p:cNvPr>
          <p:cNvSpPr txBox="1"/>
          <p:nvPr/>
        </p:nvSpPr>
        <p:spPr>
          <a:xfrm>
            <a:off x="319313" y="112505"/>
            <a:ext cx="568132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Nova Aliança que Jesus estabeleceu através de seu sangue não é algo teórico, uma lição a ser aprendida, ou uma doutrina filosófica.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Esta Aliança com Deus nos transforma completamente e nos dá uma nova vida.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O que a vida da Nova Aliança nos proporciona?</a:t>
            </a:r>
            <a:endParaRPr lang="es-ES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0BF6D04-3F37-40F5-9E03-9C70F32A5F2B}"/>
              </a:ext>
            </a:extLst>
          </p:cNvPr>
          <p:cNvSpPr txBox="1"/>
          <p:nvPr/>
        </p:nvSpPr>
        <p:spPr>
          <a:xfrm>
            <a:off x="5385096" y="2815379"/>
            <a:ext cx="30371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BR" sz="2000" b="1" dirty="0">
                <a:solidFill>
                  <a:srgbClr val="530C5C"/>
                </a:solidFill>
              </a:rPr>
              <a:t>Gozo.</a:t>
            </a:r>
          </a:p>
          <a:p>
            <a:pPr>
              <a:spcBef>
                <a:spcPts val="1200"/>
              </a:spcBef>
            </a:pPr>
            <a:r>
              <a:rPr lang="pt-BR" sz="2000" b="1" dirty="0">
                <a:solidFill>
                  <a:srgbClr val="5A0B24"/>
                </a:solidFill>
              </a:rPr>
              <a:t>Libertação da culpa.</a:t>
            </a:r>
          </a:p>
          <a:p>
            <a:pPr>
              <a:spcBef>
                <a:spcPts val="1200"/>
              </a:spcBef>
            </a:pPr>
            <a:r>
              <a:rPr lang="pt-BR" sz="2000" b="1" dirty="0">
                <a:solidFill>
                  <a:srgbClr val="5B5B0C"/>
                </a:solidFill>
              </a:rPr>
              <a:t>Novos pensamentos.</a:t>
            </a:r>
          </a:p>
          <a:p>
            <a:pPr>
              <a:spcBef>
                <a:spcPts val="1200"/>
              </a:spcBef>
            </a:pPr>
            <a:r>
              <a:rPr lang="pt-BR" sz="2000" b="1" dirty="0">
                <a:solidFill>
                  <a:srgbClr val="0A624B"/>
                </a:solidFill>
              </a:rPr>
              <a:t>Esperança de vida eterna.</a:t>
            </a:r>
          </a:p>
          <a:p>
            <a:pPr>
              <a:spcBef>
                <a:spcPts val="1200"/>
              </a:spcBef>
            </a:pPr>
            <a:r>
              <a:rPr lang="pt-BR" sz="2000" b="1" dirty="0">
                <a:solidFill>
                  <a:srgbClr val="0B1360"/>
                </a:solidFill>
              </a:rPr>
              <a:t>Uma missão.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849BC9C-77D8-4D3D-B603-02FDCBF7D6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981" y="2290345"/>
            <a:ext cx="3654200" cy="2740650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85A6D97-0C96-44F4-B2F4-024AA3E80D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469" y="197464"/>
            <a:ext cx="2432550" cy="24325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AAE0C37-01FF-47AF-8466-04890C45CA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882" y="4737391"/>
            <a:ext cx="205921" cy="20592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135E0D1-4017-4B79-9C83-E83434E175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882" y="4281846"/>
            <a:ext cx="205921" cy="20592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DBDE9F4-AC1D-419F-B964-C0CE2066E4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882" y="3826300"/>
            <a:ext cx="205921" cy="20592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F0683677-C625-4EAB-B76D-32AD22B33A0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882" y="3370754"/>
            <a:ext cx="205921" cy="20592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B764888-B568-4013-A6D2-48E11E38F4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882" y="2915208"/>
            <a:ext cx="205921" cy="20592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296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EC01B9B-1115-4AAC-84B2-16EBBB735947}"/>
              </a:ext>
            </a:extLst>
          </p:cNvPr>
          <p:cNvSpPr txBox="1"/>
          <p:nvPr/>
        </p:nvSpPr>
        <p:spPr>
          <a:xfrm>
            <a:off x="2278711" y="73013"/>
            <a:ext cx="20406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spc="3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rgbClr val="EA7E95"/>
                  </a:outerShdw>
                </a:effectLst>
              </a:rPr>
              <a:t>GOZO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272352E-7949-41C9-8A71-A2743E08A3F2}"/>
              </a:ext>
            </a:extLst>
          </p:cNvPr>
          <p:cNvSpPr txBox="1"/>
          <p:nvPr/>
        </p:nvSpPr>
        <p:spPr>
          <a:xfrm>
            <a:off x="4200434" y="217259"/>
            <a:ext cx="48216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Estas coisas vos escrevemos, para que o vosso gozo se cumpra.</a:t>
            </a:r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(1 João 1:4)</a:t>
            </a:r>
            <a:endParaRPr lang="es-ES" sz="1600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712E1DA-870E-4EFB-9B58-9D80492706F9}"/>
              </a:ext>
            </a:extLst>
          </p:cNvPr>
          <p:cNvSpPr txBox="1"/>
          <p:nvPr/>
        </p:nvSpPr>
        <p:spPr>
          <a:xfrm>
            <a:off x="2356705" y="1044723"/>
            <a:ext cx="44123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Jesus promete nos dar gozo total quando Ele vier para nós (Mat. 25:21). Mas a alegria de experimentar a Nova Aliança não é algo futuro, mas presente. É parte integrante do reino de Deus agora (Rom. 14:17), e parte do fruto do Espírito Santo (Gal. 5:22). Não é alegria externa, mas paz interior.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F5E24DB-F93B-4952-8109-9C48C91A01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3152" y="928785"/>
            <a:ext cx="1934846" cy="20313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0FBC585-F107-4E09-970F-121510C64F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" y="80576"/>
            <a:ext cx="2040680" cy="1530510"/>
          </a:xfrm>
          <a:prstGeom prst="rect">
            <a:avLst/>
          </a:prstGeom>
          <a:ln w="38100" cap="sq">
            <a:solidFill>
              <a:srgbClr val="EA7E9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7FAF13D-742A-4BB9-9040-AD9D94BC69B5}"/>
              </a:ext>
            </a:extLst>
          </p:cNvPr>
          <p:cNvSpPr txBox="1"/>
          <p:nvPr/>
        </p:nvSpPr>
        <p:spPr>
          <a:xfrm>
            <a:off x="0" y="3010127"/>
            <a:ext cx="6963152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					Os anos 70 se encheram de gozo em apresentar o evangelho (</a:t>
            </a:r>
            <a:r>
              <a:rPr lang="pt-BR" b="1" dirty="0" err="1"/>
              <a:t>Lc</a:t>
            </a:r>
            <a:r>
              <a:rPr lang="pt-BR" b="1" dirty="0"/>
              <a:t>. 10:17), e todo o que recebe e aceita o evangelho se enche também (1Ts. 1:6).</a:t>
            </a:r>
          </a:p>
          <a:p>
            <a:pPr>
              <a:spcBef>
                <a:spcPts val="600"/>
              </a:spcBef>
            </a:pPr>
            <a:r>
              <a:rPr lang="pt-BR" b="1" dirty="0"/>
              <a:t>O simples fato de acreditar em Jesus nos enche de gozo e alegria (1P. 1:8). Como nos diz o apóstolo João, meditar sobre a vida, a morte e a ressurreição de Jesus, e ter uma relação pessoal com Deus é a fonte de nossa alegria (1Jo. 1:3-4).</a:t>
            </a:r>
            <a:endParaRPr lang="es-ES" b="1" dirty="0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A757F38A-46F1-41CE-91C7-0C2A6988D4C4}"/>
              </a:ext>
            </a:extLst>
          </p:cNvPr>
          <p:cNvGrpSpPr/>
          <p:nvPr/>
        </p:nvGrpSpPr>
        <p:grpSpPr>
          <a:xfrm>
            <a:off x="121920" y="1742521"/>
            <a:ext cx="2040680" cy="1537950"/>
            <a:chOff x="107406" y="1655437"/>
            <a:chExt cx="2040680" cy="1537950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D22B98D7-6D5D-483E-9893-A3E76CEEC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406" y="1655437"/>
              <a:ext cx="2040680" cy="1537950"/>
            </a:xfrm>
            <a:prstGeom prst="rect">
              <a:avLst/>
            </a:prstGeom>
            <a:ln w="38100" cap="sq">
              <a:solidFill>
                <a:srgbClr val="E28222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74C4719E-6EEA-4A15-982E-CE80889C4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185" y="2607386"/>
              <a:ext cx="378372" cy="517454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4C139D56-BDF9-485A-8524-D3F3FBCD1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0786" y="1704759"/>
              <a:ext cx="365347" cy="412046"/>
            </a:xfrm>
            <a:prstGeom prst="rect">
              <a:avLst/>
            </a:prstGeom>
          </p:spPr>
        </p:pic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E0EEE726-6D3C-4F3D-A285-8F6625BF920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3152" y="3086860"/>
            <a:ext cx="1934846" cy="1983973"/>
          </a:xfrm>
          <a:prstGeom prst="rect">
            <a:avLst/>
          </a:prstGeom>
          <a:ln w="5715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6644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74347DA-1955-43C2-94EB-3476FA71E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3579" y="580700"/>
            <a:ext cx="4842123" cy="51435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5171A86-4F1F-488B-9C6F-9308DE276B66}"/>
              </a:ext>
            </a:extLst>
          </p:cNvPr>
          <p:cNvSpPr txBox="1"/>
          <p:nvPr/>
        </p:nvSpPr>
        <p:spPr>
          <a:xfrm>
            <a:off x="1236618" y="-11885"/>
            <a:ext cx="79044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LIBERTAÇÃO DA CULPA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FDAD909-D642-4ABB-BCE1-4525E53B31BB}"/>
              </a:ext>
            </a:extLst>
          </p:cNvPr>
          <p:cNvSpPr txBox="1"/>
          <p:nvPr/>
        </p:nvSpPr>
        <p:spPr>
          <a:xfrm>
            <a:off x="1214847" y="571502"/>
            <a:ext cx="7911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B7C4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rgbClr val="B7C4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Portanto, agora nenhuma condenação há para os que estão em Cristo Jesus, que não andam segundo a carne, mas segundo o Espírito.</a:t>
            </a:r>
            <a:r>
              <a:rPr lang="es-ES" sz="1600" b="1" dirty="0">
                <a:solidFill>
                  <a:srgbClr val="B7C4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B7C4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(Romanos 8:1)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AA45A88-3983-4D25-974D-B155C9A439F6}"/>
              </a:ext>
            </a:extLst>
          </p:cNvPr>
          <p:cNvSpPr txBox="1"/>
          <p:nvPr/>
        </p:nvSpPr>
        <p:spPr>
          <a:xfrm>
            <a:off x="104554" y="1163531"/>
            <a:ext cx="499322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Todos nós pecamos, esta é uma realidade inegável (Rom. 3:23; 1João 1:8). Mas outra realidade irrefutável é que, pelo sangue da Nova Aliança, Jesus nos perdoa por qualquer pecado que tenhamos cometido (1João. 1:7).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por isso que não temos mais que viver sob o peso da culpa. Deus nos liberta não só do pecado, mas também do remorso. Porque se Deus esquece nosso pecado, por que não esquecê-lo também? (</a:t>
            </a:r>
            <a:r>
              <a:rPr lang="pt-B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31:34).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Isso não significa negar a realidade do pecado, mas não vivemos mais sob a condenação do nosso pecado, pois Jesus já pagou por isso (Ap. 1:5).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0F53DF9-17B8-4C55-98B7-A712D47E84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90" y="96477"/>
            <a:ext cx="1185328" cy="997806"/>
          </a:xfrm>
          <a:prstGeom prst="ellipse">
            <a:avLst/>
          </a:prstGeom>
          <a:ln w="28575" cap="rnd">
            <a:solidFill>
              <a:schemeClr val="accent3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5691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661FD275-F4BF-47D5-A9A0-2C22B18C82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93" y="2912305"/>
            <a:ext cx="2034527" cy="234348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B7F50EF-7861-4B23-8971-FA342187E486}"/>
              </a:ext>
            </a:extLst>
          </p:cNvPr>
          <p:cNvSpPr txBox="1"/>
          <p:nvPr/>
        </p:nvSpPr>
        <p:spPr>
          <a:xfrm>
            <a:off x="0" y="0"/>
            <a:ext cx="9143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69850" h="38100" prst="cross"/>
              <a:contourClr>
                <a:schemeClr val="accent2">
                  <a:lumMod val="7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NOVOS PENSAMENTOS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080F14C-2BB3-4A8D-825B-BA2DA59C6055}"/>
              </a:ext>
            </a:extLst>
          </p:cNvPr>
          <p:cNvSpPr txBox="1"/>
          <p:nvPr/>
        </p:nvSpPr>
        <p:spPr>
          <a:xfrm>
            <a:off x="0" y="604885"/>
            <a:ext cx="9143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E nós conhecemos, e cremos no amor que Deus nos tem. Deus é amor; e quem está em amor está em Deus, e Deus nele.</a:t>
            </a:r>
            <a:r>
              <a:rPr lang="es-ES" sz="16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(1 João 4:16)</a:t>
            </a:r>
            <a:endParaRPr lang="es-ES" sz="1600" b="1" dirty="0">
              <a:solidFill>
                <a:schemeClr val="accent5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6113278-1727-4B87-92F0-C070961DE50B}"/>
              </a:ext>
            </a:extLst>
          </p:cNvPr>
          <p:cNvSpPr txBox="1"/>
          <p:nvPr/>
        </p:nvSpPr>
        <p:spPr>
          <a:xfrm>
            <a:off x="2268296" y="1188930"/>
            <a:ext cx="6875703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i="1" u="sng" dirty="0"/>
              <a:t>Conhecer</a:t>
            </a:r>
            <a:r>
              <a:rPr lang="pt-BR" sz="2000" b="1" dirty="0"/>
              <a:t> e </a:t>
            </a:r>
            <a:r>
              <a:rPr lang="pt-BR" sz="2000" b="1" i="1" u="sng" dirty="0"/>
              <a:t>crer </a:t>
            </a:r>
            <a:r>
              <a:rPr lang="pt-BR" sz="2000" b="1" dirty="0"/>
              <a:t>no amor que Deus tem por nós muda nossos pensamentos e nossos sentimentos. Recebemos um novo coração, uma nova maneira de pensar e sentir</a:t>
            </a:r>
            <a:br>
              <a:rPr lang="pt-BR" sz="2000" b="1" dirty="0"/>
            </a:br>
            <a:r>
              <a:rPr lang="pt-BR" sz="2000" b="1" dirty="0"/>
              <a:t>(</a:t>
            </a:r>
            <a:r>
              <a:rPr lang="pt-BR" sz="2000" b="1" dirty="0" err="1"/>
              <a:t>Eze</a:t>
            </a:r>
            <a:r>
              <a:rPr lang="pt-BR" sz="2000" b="1" dirty="0"/>
              <a:t>. 36:26; </a:t>
            </a:r>
            <a:r>
              <a:rPr lang="pt-BR" sz="2000" b="1" dirty="0" err="1"/>
              <a:t>Jer</a:t>
            </a:r>
            <a:r>
              <a:rPr lang="pt-BR" sz="2000" b="1" dirty="0"/>
              <a:t>. 31:33).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Com a Lei de Deus escrita em nossos corações, nossos pensamentos ficam cheios de amor por Deus e pelo próximo.</a:t>
            </a:r>
            <a:br>
              <a:rPr lang="pt-BR" sz="2000" b="1" dirty="0"/>
            </a:br>
            <a:r>
              <a:rPr lang="pt-BR" sz="2000" b="1" dirty="0"/>
              <a:t>(Mar. 12:30-31).</a:t>
            </a:r>
            <a:endParaRPr lang="es-E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995B41-9370-4AB6-AB83-C0E926DE51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769" y="1240879"/>
            <a:ext cx="1894951" cy="18484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321E487-92CE-43BB-814C-7416983FE6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8902" y="3302000"/>
            <a:ext cx="1620905" cy="1770301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4502920-5E98-475B-8957-D39AED0C0D7C}"/>
              </a:ext>
            </a:extLst>
          </p:cNvPr>
          <p:cNvSpPr txBox="1"/>
          <p:nvPr/>
        </p:nvSpPr>
        <p:spPr>
          <a:xfrm>
            <a:off x="2267153" y="3512643"/>
            <a:ext cx="502331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Ao recebermos Cristo em nossos corações, nossa fé cresce, nossa compreensão do amor de Deus aumenta, e somos cheios de toda a plenitude de Deus, preparados para refletir Cristo em nossas vidas </a:t>
            </a:r>
            <a:r>
              <a:rPr lang="pt-BR" b="1" dirty="0"/>
              <a:t>(</a:t>
            </a:r>
            <a:r>
              <a:rPr lang="pt-BR" b="1" dirty="0" err="1"/>
              <a:t>Ef</a:t>
            </a:r>
            <a:r>
              <a:rPr lang="pt-BR" b="1" dirty="0"/>
              <a:t>. 3:17-19; 2Co. 3:18).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96949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uiExpand="1" build="p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B812B25-C4E8-467D-8F2C-5A11B20C1DF4}"/>
              </a:ext>
            </a:extLst>
          </p:cNvPr>
          <p:cNvSpPr txBox="1"/>
          <p:nvPr/>
        </p:nvSpPr>
        <p:spPr>
          <a:xfrm>
            <a:off x="1901371" y="-130626"/>
            <a:ext cx="7242628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2700">
              <a:bevelT w="57150" h="38100" prst="hardEdge"/>
              <a:contourClr>
                <a:schemeClr val="accent6">
                  <a:lumMod val="7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 w="6600">
                  <a:noFill/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dist="38100" dir="2700000" algn="tl" rotWithShape="0">
                    <a:schemeClr val="accent6">
                      <a:lumMod val="75000"/>
                    </a:schemeClr>
                  </a:outerShdw>
                </a:effectLst>
              </a:rPr>
              <a:t>ESPERANÇA DE VIDA ETERNA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5B8686C-6EE1-4A88-B420-F940051C5DB7}"/>
              </a:ext>
            </a:extLst>
          </p:cNvPr>
          <p:cNvSpPr txBox="1"/>
          <p:nvPr/>
        </p:nvSpPr>
        <p:spPr>
          <a:xfrm>
            <a:off x="2109222" y="493472"/>
            <a:ext cx="68042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Disse-lhe Jesus: Eu sou a ressurreição e a vida; quem crê em mim, ainda que esteja morto, viverá; E todo aquele que vive, e crê em mim, nunca morrerá. Crês tu isto?</a:t>
            </a:r>
            <a:r>
              <a:rPr lang="es-ES" sz="16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(João 11:25-26)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74BB15A-97AC-4B57-AC70-A6C3F20FAF39}"/>
              </a:ext>
            </a:extLst>
          </p:cNvPr>
          <p:cNvSpPr txBox="1"/>
          <p:nvPr/>
        </p:nvSpPr>
        <p:spPr>
          <a:xfrm>
            <a:off x="130628" y="1387389"/>
            <a:ext cx="51728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 Bíblia nos ensina que há duas mortes: a primeira morte, à qual todos estamos destinados (Gn. 3:19); e uma segunda morte, eterna, sem possibilidade de ressurreição, destinada a todos que não estão inscritos no "livro da vida", ou seja, aqueles que não acreditaram em Jesus (20:15).</a:t>
            </a:r>
            <a:endParaRPr lang="es-ES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E8621E-E1DF-4F48-A043-66FE2572AD1D}"/>
              </a:ext>
            </a:extLst>
          </p:cNvPr>
          <p:cNvSpPr txBox="1"/>
          <p:nvPr/>
        </p:nvSpPr>
        <p:spPr>
          <a:xfrm>
            <a:off x="3846286" y="3141715"/>
            <a:ext cx="529771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Jesus nos assegura que não sofreremos a morte eterna. Ter essa esperança também afeta nossas vidas hoje. Saber que nosso fim não é o túmulo, mas a vida eterna, nos faz ver a vida de uma perspectiva diferente. De certa forma, ao recebermos Jesus em nossos corações através do Espírito Santo, já desfrutamos da vida eterna.</a:t>
            </a:r>
            <a:endParaRPr lang="es-ES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133B45-410A-417E-AAB0-68A9F5536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511370" y="1369904"/>
            <a:ext cx="3502002" cy="1754325"/>
          </a:xfrm>
          <a:prstGeom prst="snip2DiagRect">
            <a:avLst>
              <a:gd name="adj1" fmla="val 18202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558D027-EBF8-48F5-B3C3-5B7661E0A4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28" y="3196271"/>
            <a:ext cx="3599543" cy="18375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EB55A60-57CB-463D-9DCB-43E05825FE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28" y="88939"/>
            <a:ext cx="1770743" cy="1295580"/>
          </a:xfrm>
          <a:prstGeom prst="snip2DiagRect">
            <a:avLst>
              <a:gd name="adj1" fmla="val 16804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6077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F9DCBE4-A706-4C8D-B859-233DC54D51B2}"/>
              </a:ext>
            </a:extLst>
          </p:cNvPr>
          <p:cNvSpPr txBox="1"/>
          <p:nvPr/>
        </p:nvSpPr>
        <p:spPr>
          <a:xfrm>
            <a:off x="0" y="-58056"/>
            <a:ext cx="9143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UMA MISSÃO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7685E9-EF9C-43E3-9BBD-5DADD3726677}"/>
              </a:ext>
            </a:extLst>
          </p:cNvPr>
          <p:cNvSpPr txBox="1"/>
          <p:nvPr/>
        </p:nvSpPr>
        <p:spPr>
          <a:xfrm>
            <a:off x="1178922" y="621686"/>
            <a:ext cx="6786154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Mas vós sois a geração eleita, o sacerdócio real, a nação santa, o povo adquirido, para que anuncieis as virtudes daquele que vos chamou das trevas para a sua maravilhosa luz;</a:t>
            </a:r>
            <a:r>
              <a:rPr lang="es-ES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Pedro 2:9)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CE708FA-C749-4C43-AB15-324A07C8D7A5}"/>
              </a:ext>
            </a:extLst>
          </p:cNvPr>
          <p:cNvSpPr txBox="1"/>
          <p:nvPr/>
        </p:nvSpPr>
        <p:spPr>
          <a:xfrm>
            <a:off x="2068513" y="1517996"/>
            <a:ext cx="4999445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Entrar em pacto com Deus, pertencer ao seu povo escolhido, implica uma responsabilidade, uma missão: proclamar o Evangelho.</a:t>
            </a:r>
          </a:p>
          <a:p>
            <a:pPr>
              <a:spcBef>
                <a:spcPts val="600"/>
              </a:spcBef>
            </a:pPr>
            <a:r>
              <a:rPr lang="pt-BR" b="1" dirty="0"/>
              <a:t>Alegria, libertação da culpa, novos pensamentos, a esperança da vida eterna... essas coisas não devem ser guardadas para nós mesmos. Temos que compartilhá-los!</a:t>
            </a:r>
          </a:p>
          <a:p>
            <a:pPr>
              <a:spcBef>
                <a:spcPts val="600"/>
              </a:spcBef>
            </a:pPr>
            <a:r>
              <a:rPr lang="pt-BR" b="1" dirty="0"/>
              <a:t>Esta é uma missão que tem dimensões eternas. Muda o destino daqueles que nos ouvem. São palavras "da vida para a vida" (2Co. 2:16).</a:t>
            </a:r>
          </a:p>
          <a:p>
            <a:pPr>
              <a:spcBef>
                <a:spcPts val="600"/>
              </a:spcBef>
            </a:pPr>
            <a:r>
              <a:rPr lang="pt-BR" b="1" dirty="0"/>
              <a:t>"Cristo é anunciado; e nisso eu me alegro, e ainda  me regozijo" (Filipenses 1:18).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1EBA03-2CCF-4A23-B120-194A55E46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4515" y="1727194"/>
            <a:ext cx="1945822" cy="2594429"/>
          </a:xfrm>
          <a:prstGeom prst="rect">
            <a:avLst/>
          </a:prstGeom>
          <a:ln w="38100" cap="sq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AF06497-5E58-4ED8-AB70-375964AD47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63" y="1727194"/>
            <a:ext cx="1945822" cy="2594429"/>
          </a:xfrm>
          <a:prstGeom prst="rect">
            <a:avLst/>
          </a:prstGeom>
          <a:ln w="38100" cap="sq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5928825-7BFB-46C6-9A7B-42A60FA8C7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5875" y="621686"/>
            <a:ext cx="1032295" cy="83099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6DD6614-DBD1-4A75-A0C4-FA3E9A5A6F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35" y="621685"/>
            <a:ext cx="1048974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2527BBA-01A4-4CB0-9AAE-108F6A4274E9}"/>
              </a:ext>
            </a:extLst>
          </p:cNvPr>
          <p:cNvSpPr txBox="1"/>
          <p:nvPr/>
        </p:nvSpPr>
        <p:spPr>
          <a:xfrm>
            <a:off x="224245" y="1084133"/>
            <a:ext cx="881089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</a:t>
            </a:r>
            <a:r>
              <a:rPr lang="pt-BR" sz="2400" b="1" dirty="0">
                <a:latin typeface="Constantia" panose="02030602050306030303" pitchFamily="18" charset="0"/>
              </a:rPr>
              <a:t>Quando por meio de Jesus, entramos sem repouso, o Céu começa aqui. Atendemos-Lhe ao convite: Vinde, aprendei de Mim; e assim fazendo começamos a vida eterna. O Céu é um contínuo aproximar-se de Deus por intermédio de Cristo. Quanto mais tempo estivermos no céu da bem-aventurança, tanto mais e sempre mais de glória nos será manifestado; e quanto mais conhecermos a Deus, tanto mais intensa será nossa felicidade. Ao andarmos com Jesus nesta vida, podemos encher-nos de Seu amor, satisfazer-nos de Sua presença.</a:t>
            </a:r>
            <a:r>
              <a:rPr lang="es-ES" sz="24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F846DE-4392-4E0F-85AA-D78D8364613A}"/>
              </a:ext>
            </a:extLst>
          </p:cNvPr>
          <p:cNvSpPr txBox="1"/>
          <p:nvPr/>
        </p:nvSpPr>
        <p:spPr>
          <a:xfrm>
            <a:off x="4701565" y="4804946"/>
            <a:ext cx="44424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E. G. W. (O Desejado de todas as nações, pg. 299)</a:t>
            </a:r>
          </a:p>
        </p:txBody>
      </p:sp>
    </p:spTree>
    <p:extLst>
      <p:ext uri="{BB962C8B-B14F-4D97-AF65-F5344CB8AC3E}">
        <p14:creationId xmlns:p14="http://schemas.microsoft.com/office/powerpoint/2010/main" val="135677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Mas colore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FF"/>
      </a:accent1>
      <a:accent2>
        <a:srgbClr val="9900CC"/>
      </a:accent2>
      <a:accent3>
        <a:srgbClr val="FFCC00"/>
      </a:accent3>
      <a:accent4>
        <a:srgbClr val="FF33CC"/>
      </a:accent4>
      <a:accent5>
        <a:srgbClr val="C00000"/>
      </a:accent5>
      <a:accent6>
        <a:srgbClr val="008000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</TotalTime>
  <Words>1010</Words>
  <Application>Microsoft Office PowerPoint</Application>
  <PresentationFormat>Apresentação na tela (16:9)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Comic Sans MS</vt:lpstr>
      <vt:lpstr>Calibri Light</vt:lpstr>
      <vt:lpstr>Calibri</vt:lpstr>
      <vt:lpstr>Constantia</vt:lpstr>
      <vt:lpstr>Arial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Fustero Carreras</dc:creator>
  <cp:lastModifiedBy>jose ferreira Neto</cp:lastModifiedBy>
  <cp:revision>62</cp:revision>
  <dcterms:created xsi:type="dcterms:W3CDTF">2021-06-13T06:15:30Z</dcterms:created>
  <dcterms:modified xsi:type="dcterms:W3CDTF">2021-06-19T18:29:32Z</dcterms:modified>
</cp:coreProperties>
</file>