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22" r:id="rId4"/>
    <p:sldId id="260" r:id="rId5"/>
    <p:sldId id="261" r:id="rId6"/>
    <p:sldId id="262" r:id="rId7"/>
    <p:sldId id="323" r:id="rId8"/>
    <p:sldId id="265" r:id="rId9"/>
    <p:sldId id="293" r:id="rId10"/>
    <p:sldId id="325" r:id="rId11"/>
    <p:sldId id="313" r:id="rId12"/>
    <p:sldId id="270" r:id="rId13"/>
    <p:sldId id="334" r:id="rId14"/>
    <p:sldId id="317" r:id="rId15"/>
    <p:sldId id="294" r:id="rId16"/>
    <p:sldId id="266" r:id="rId17"/>
    <p:sldId id="304" r:id="rId18"/>
    <p:sldId id="331" r:id="rId19"/>
    <p:sldId id="303" r:id="rId20"/>
    <p:sldId id="267" r:id="rId21"/>
    <p:sldId id="268" r:id="rId22"/>
    <p:sldId id="307" r:id="rId23"/>
    <p:sldId id="295" r:id="rId24"/>
    <p:sldId id="274" r:id="rId25"/>
    <p:sldId id="272" r:id="rId26"/>
    <p:sldId id="271" r:id="rId27"/>
    <p:sldId id="269" r:id="rId28"/>
    <p:sldId id="309" r:id="rId29"/>
    <p:sldId id="308" r:id="rId30"/>
    <p:sldId id="327" r:id="rId31"/>
    <p:sldId id="332" r:id="rId32"/>
    <p:sldId id="328" r:id="rId33"/>
    <p:sldId id="333" r:id="rId34"/>
    <p:sldId id="311" r:id="rId35"/>
    <p:sldId id="292" r:id="rId36"/>
    <p:sldId id="291" r:id="rId3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3796" autoAdjust="0"/>
  </p:normalViewPr>
  <p:slideViewPr>
    <p:cSldViewPr snapToGrid="0">
      <p:cViewPr varScale="1">
        <p:scale>
          <a:sx n="63" d="100"/>
          <a:sy n="63" d="100"/>
        </p:scale>
        <p:origin x="10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779B13-C9C1-4840-BF42-3C1D4F446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00AE5E-13A6-46FC-852C-5EA041F52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FB1383-FBE7-468C-9FC2-8EB77D18A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180F5D-EEC2-4FE0-8AE9-B56F71F65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143B8E-4189-4717-A82E-F58955D13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4860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62CD5F-7F17-45F2-900B-022E4FD5B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A3C13D-A199-44CF-934F-AFA968DD0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F118AE-AA41-402B-BE62-D00859AE3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438907-44AD-4642-B431-B405F0113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D2520C-F0D9-4A0D-B2AD-CDB40EA64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025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C7F3A6-B28D-43A6-8335-AA2DE3321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D5F4E5-8113-483F-BAC8-E32F62E39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BCE059-73CE-497A-A89C-6A55852C3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79C447-1DD3-4B65-98BD-8A02EB8CC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0A8C29-C7A3-452B-852F-0DCBA84D8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7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343094-CDFA-4F9B-8823-8425AF5A2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3DF25C-9DFE-4624-A8D4-5B5CA28D49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1876892-EB87-4912-A923-E9F121C35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E9CE78-D9A8-4C7E-AC61-EE70FADE6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BCA380-785A-48F3-A949-B41BDB16E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252FFF-3427-4A41-BF7D-506D36FFB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28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CB6A76-922D-403A-976A-B758F3965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FC4214-4744-444F-A362-0674D66EB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E215760-9024-4B13-BFFA-A6A06179F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33C9DFC-0B13-4CEC-A87A-9E60E583C6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1EFA6DA-FDA5-4566-AB44-4A70E2A00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FA33DE5-6BF8-40A9-BC80-465CF8ED0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6F7E889-41D7-4669-802E-B144E59EB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4E34200-38D9-4A38-89C2-EF4DDC772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867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12F8A-641A-457C-B944-FDD1E6EB5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3BC083A-83F5-4BED-80D1-F751BC50D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EB2A32-E77A-49D2-B3ED-762619823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3DC50AE-025A-4886-983E-22FCDBA87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880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24FEB2F-12E5-4D04-A699-51AB637CF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5092280-3B87-481E-9D9E-FA3CDA2A9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B4ADF7B-54A9-4AC7-AE93-7E872F7B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8604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42189-BD40-4F7E-AF6D-065C72A2D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B28C37-8E13-4979-94E5-194CC2993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2E873FA-11F2-47B5-BE8B-475E2BD88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3A7805-47BB-437C-87B1-DA135B03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E2794A-97DE-4BB1-8FBE-16BE3E974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7DAF97-B37C-4C3C-9B59-CA091166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42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69CD72-542D-4427-8CEA-74FDB7562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402F03A-70BA-465E-9F8D-307D601FE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9E79C09-6CA1-432C-A181-DA2B2EB9F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63E50D-9909-4351-B78E-D3AC4EE1B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6165F3-FFCC-4B37-AB20-AA71CE57F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F8FF0DB-CB82-48F7-B641-3CF6F2CEB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46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20A4C-36C9-4F66-BA8F-E3725B6DD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5A78245-755B-4752-9DAB-AC2E7CDA33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C912C6-6E7E-48F9-806D-5CDDA34D4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EAA4F7-7F99-4669-80EF-F4607BFF7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3C30CA-A8FA-49C8-BE75-95847BC0A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80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BABB836-4D0B-444B-9E2B-C4846EEFC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24EC968-20FE-4CC2-B2F7-B014AE33C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3E9A82-8643-4E0F-AA61-EF6B38AC0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C91F-F66D-43C1-8C51-B26898623E3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9DACB2-B984-4622-B3FC-60B2DC938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7F3A44-58BA-4A1F-96F3-7C5457F6D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727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5612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D8E8189-5953-4633-AF17-5432A8952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2DDA7C-9307-4A5C-950E-9A1DFF565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438E34-83C5-4675-A3B8-7AAD8F29B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4C91F-F66D-43C1-8C51-B26898623E3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B16016-F364-486A-B8CC-A23EB1041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019E85-9456-47CE-97D8-7F6CD1670B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29DA6-06E9-4A45-BE3D-3D69757671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698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E1ADCD-53DB-49F4-A785-4139D64BB2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99EEC3-2F4F-43C9-9538-F5AA281140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6851C92A-DE04-4A4B-BA3C-72FEB4438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47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93F048-F061-4183-8820-2D5511E13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</a:t>
            </a:r>
          </a:p>
        </p:txBody>
      </p:sp>
      <p:pic>
        <p:nvPicPr>
          <p:cNvPr id="11" name="Imagem 10" descr="Uma imagem contendo Site&#10;&#10;Descrição gerada automaticamente">
            <a:extLst>
              <a:ext uri="{FF2B5EF4-FFF2-40B4-BE49-F238E27FC236}">
                <a16:creationId xmlns:a16="http://schemas.microsoft.com/office/drawing/2014/main" id="{0EAA9021-CB86-4169-9E68-1D9111E06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ítulo 9">
            <a:extLst>
              <a:ext uri="{FF2B5EF4-FFF2-40B4-BE49-F238E27FC236}">
                <a16:creationId xmlns:a16="http://schemas.microsoft.com/office/drawing/2014/main" id="{27804283-A92A-4D44-B577-54C2564F9B67}"/>
              </a:ext>
            </a:extLst>
          </p:cNvPr>
          <p:cNvSpPr txBox="1">
            <a:spLocks/>
          </p:cNvSpPr>
          <p:nvPr/>
        </p:nvSpPr>
        <p:spPr>
          <a:xfrm>
            <a:off x="1033780" y="521493"/>
            <a:ext cx="4795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8000" b="1" dirty="0">
                <a:latin typeface="Trebuchet MS" panose="020B0603020202020204" pitchFamily="34" charset="0"/>
              </a:rPr>
              <a:t>Lição 11 </a:t>
            </a:r>
          </a:p>
        </p:txBody>
      </p:sp>
      <p:sp>
        <p:nvSpPr>
          <p:cNvPr id="13" name="Título 9">
            <a:extLst>
              <a:ext uri="{FF2B5EF4-FFF2-40B4-BE49-F238E27FC236}">
                <a16:creationId xmlns:a16="http://schemas.microsoft.com/office/drawing/2014/main" id="{E927BD9B-6F69-4049-B9AB-CFA7EC671BBB}"/>
              </a:ext>
            </a:extLst>
          </p:cNvPr>
          <p:cNvSpPr txBox="1">
            <a:spLocks/>
          </p:cNvSpPr>
          <p:nvPr/>
        </p:nvSpPr>
        <p:spPr>
          <a:xfrm>
            <a:off x="5280638" y="1196857"/>
            <a:ext cx="6690995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O santuário da nova aliança</a:t>
            </a:r>
          </a:p>
        </p:txBody>
      </p:sp>
      <p:sp>
        <p:nvSpPr>
          <p:cNvPr id="14" name="Subtítulo 10">
            <a:extLst>
              <a:ext uri="{FF2B5EF4-FFF2-40B4-BE49-F238E27FC236}">
                <a16:creationId xmlns:a16="http://schemas.microsoft.com/office/drawing/2014/main" id="{8FD3139E-D6FC-472A-B424-902F3F001C12}"/>
              </a:ext>
            </a:extLst>
          </p:cNvPr>
          <p:cNvSpPr txBox="1">
            <a:spLocks/>
          </p:cNvSpPr>
          <p:nvPr/>
        </p:nvSpPr>
        <p:spPr>
          <a:xfrm>
            <a:off x="5280638" y="4236440"/>
            <a:ext cx="6690995" cy="10327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pt-BR" sz="2000" dirty="0">
                <a:latin typeface="Trebuchet MS" panose="020B0603020202020204" pitchFamily="34" charset="0"/>
              </a:rPr>
              <a:t>“Por isso mesmo, Ele é o Mediador da nova aliança, a fim de que os que foram chamados recebam a promessa da herança eterna” (</a:t>
            </a:r>
            <a:r>
              <a:rPr lang="pt-BR" sz="2000" dirty="0" err="1">
                <a:latin typeface="Trebuchet MS" panose="020B0603020202020204" pitchFamily="34" charset="0"/>
              </a:rPr>
              <a:t>Hb</a:t>
            </a:r>
            <a:r>
              <a:rPr lang="pt-BR" sz="2000" dirty="0">
                <a:latin typeface="Trebuchet MS" panose="020B0603020202020204" pitchFamily="34" charset="0"/>
              </a:rPr>
              <a:t> 9:15).</a:t>
            </a:r>
            <a:endParaRPr lang="pt-BR" sz="4000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400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ntendo comida&#10;&#10;Descrição gerada automaticamente">
            <a:extLst>
              <a:ext uri="{FF2B5EF4-FFF2-40B4-BE49-F238E27FC236}">
                <a16:creationId xmlns:a16="http://schemas.microsoft.com/office/drawing/2014/main" id="{68AB662C-04C5-4C38-9556-DFDA09715E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6AC1991-8FE2-454A-BF2D-514A99363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80" y="1010460"/>
            <a:ext cx="7042805" cy="48370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>
                <a:latin typeface="Trebuchet MS" panose="020B0603020202020204" pitchFamily="34" charset="0"/>
              </a:rPr>
              <a:t>De acordo com a Bíblia, o santuário terrestre era apenas uma sombra, uma figura, uma imagem do verdadeiro santuário. Contudo, essas sombras e imagens eram suficientes para prenunciar e revelar claramente as verdades sobre a morte e o ministério sumo sacerdotal de Cristo no santuário celestial.</a:t>
            </a:r>
          </a:p>
          <a:p>
            <a:pPr marL="0" indent="0" algn="just">
              <a:buNone/>
            </a:pPr>
            <a:endParaRPr lang="pt-BR" sz="2400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sz="2400" dirty="0">
                <a:latin typeface="Trebuchet MS" panose="020B0603020202020204" pitchFamily="34" charset="0"/>
              </a:rPr>
              <a:t>Resumo da semana: Por que Deus desejava que os israelitas construíssem um santuário? O que o santuário nos ensina sobre Cristo como nosso Substituto? O que Jesus faz no Céu como nosso Representante?</a:t>
            </a:r>
          </a:p>
        </p:txBody>
      </p:sp>
      <p:pic>
        <p:nvPicPr>
          <p:cNvPr id="3" name="Imagem 2" descr="Uma imagem contendo cabo&#10;&#10;Descrição gerada automaticamente">
            <a:extLst>
              <a:ext uri="{FF2B5EF4-FFF2-40B4-BE49-F238E27FC236}">
                <a16:creationId xmlns:a16="http://schemas.microsoft.com/office/drawing/2014/main" id="{413B2CD2-94BC-4484-8D0A-124425F9D81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59" y="1010460"/>
            <a:ext cx="3971925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9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776" y="2463183"/>
            <a:ext cx="6654800" cy="652780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Relacionamentos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Pecado, sacrifício e aceitação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A substituição	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O sumo sacerdote da nova aliança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600" dirty="0">
                <a:latin typeface="Trebuchet MS" panose="020B0603020202020204" pitchFamily="34" charset="0"/>
              </a:rPr>
              <a:t>Ministério celestial</a:t>
            </a:r>
          </a:p>
          <a:p>
            <a:pPr marL="514350" indent="-514350" algn="just">
              <a:buFont typeface="+mj-lt"/>
              <a:buAutoNum type="arabicPeriod"/>
            </a:pPr>
            <a:endParaRPr lang="pt-BR" sz="3600" dirty="0">
              <a:latin typeface="Trebuchet MS" panose="020B0603020202020204" pitchFamily="34" charset="0"/>
            </a:endParaRPr>
          </a:p>
        </p:txBody>
      </p:sp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731889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2626338" y="-488642"/>
            <a:ext cx="8003562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Temas da Semana</a:t>
            </a:r>
          </a:p>
        </p:txBody>
      </p:sp>
    </p:spTree>
    <p:extLst>
      <p:ext uri="{BB962C8B-B14F-4D97-AF65-F5344CB8AC3E}">
        <p14:creationId xmlns:p14="http://schemas.microsoft.com/office/powerpoint/2010/main" val="116893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2641600" y="2292658"/>
            <a:ext cx="9283700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Relacionamentos</a:t>
            </a:r>
          </a:p>
        </p:txBody>
      </p:sp>
    </p:spTree>
    <p:extLst>
      <p:ext uri="{BB962C8B-B14F-4D97-AF65-F5344CB8AC3E}">
        <p14:creationId xmlns:p14="http://schemas.microsoft.com/office/powerpoint/2010/main" val="2680640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6674" y="434341"/>
            <a:ext cx="6395275" cy="61493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Porei o Meu tabernáculo no meio de vocês e não Me aborrecerei com vocês. Andarei entre vocês e serei o seu Deus, e vocês serão o Meu povo” (</a:t>
            </a:r>
            <a:r>
              <a:rPr lang="pt-BR" dirty="0" err="1">
                <a:latin typeface="Trebuchet MS" panose="020B0603020202020204" pitchFamily="34" charset="0"/>
              </a:rPr>
              <a:t>Lv</a:t>
            </a:r>
            <a:r>
              <a:rPr lang="pt-BR" dirty="0">
                <a:latin typeface="Trebuchet MS" panose="020B0603020202020204" pitchFamily="34" charset="0"/>
              </a:rPr>
              <a:t> 26:11, 12).</a:t>
            </a:r>
          </a:p>
          <a:p>
            <a:pPr marL="0" indent="0" algn="just">
              <a:buNone/>
            </a:pPr>
            <a:endParaRPr lang="pt-BR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Uma coisa deve estar clara agora: na antiga aliança e na nova, o Senhor busca um relacionamento íntimo e de amor com Seu povo. Na verdade, as alianças fundamentalmente formam as “regras” para esse relacionamento.</a:t>
            </a:r>
          </a:p>
        </p:txBody>
      </p:sp>
      <p:pic>
        <p:nvPicPr>
          <p:cNvPr id="8" name="Imagem 7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C27BE880-D088-4D3B-A056-4B380B64B2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0250"/>
            <a:ext cx="585787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77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050" y="1131611"/>
            <a:ext cx="11151900" cy="438907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dirty="0">
                <a:latin typeface="Trebuchet MS" panose="020B0603020202020204" pitchFamily="34" charset="0"/>
              </a:rPr>
              <a:t>O vínculo é essencial para a aliança, em qualquer época ou contexto. No entanto, a fim de que exista um relacionamento é preciso haver interação, comunicação e contato, principalmente para seres humanos pecadores, falíveis e céticos. Evidentemente, o Senhor, sabendo disso, tomou a iniciativa de Se manifestar a nós de um modo que, dentro dos limites da humanidade caída, pudéssemos nos relacionar com Ele de modo significativo.</a:t>
            </a:r>
            <a:endParaRPr lang="pt-BR" sz="9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15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356525"/>
            <a:ext cx="11220451" cy="998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800" dirty="0"/>
              <a:t>Leia Êxodo 25:8, a ordem do Senhor a Israel para que construísse um santuário. Quais razões o Senhor deu para desejar um santuário?</a:t>
            </a:r>
            <a:endParaRPr lang="pt-BR" sz="115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735" y="605790"/>
            <a:ext cx="11282005" cy="59935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Certamente a resposta para essa pergunta leva a outra pergunta: “Por quê?” Por que o Senhor desejava habitar no meio de Seu povo?</a:t>
            </a:r>
          </a:p>
          <a:p>
            <a:pPr marL="0" indent="0" algn="just">
              <a:buNone/>
            </a:pPr>
            <a:endParaRPr lang="pt-BR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Talvez encontremos a verdade nos dois versos de hoje, listados acima. Observe: o Senhor poria um “tabernáculo” (ou “habitaria”) entre eles. Em seguida, Ele declarou que não Se “aborreceria” com o povo. Disse que “andaria” entre eles e que seria o seu Deus e eles, o Seu povo (</a:t>
            </a:r>
            <a:r>
              <a:rPr lang="pt-BR" dirty="0" err="1">
                <a:latin typeface="Trebuchet MS" panose="020B0603020202020204" pitchFamily="34" charset="0"/>
              </a:rPr>
              <a:t>Lv</a:t>
            </a:r>
            <a:r>
              <a:rPr lang="pt-BR" dirty="0">
                <a:latin typeface="Trebuchet MS" panose="020B0603020202020204" pitchFamily="34" charset="0"/>
              </a:rPr>
              <a:t> 26:11, 12). Examine os elementos encontrados nesses textos. Novamente, o aspecto relacional é destacado de maneira muito clara.</a:t>
            </a:r>
          </a:p>
        </p:txBody>
      </p:sp>
    </p:spTree>
    <p:extLst>
      <p:ext uri="{BB962C8B-B14F-4D97-AF65-F5344CB8AC3E}">
        <p14:creationId xmlns:p14="http://schemas.microsoft.com/office/powerpoint/2010/main" val="4273071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141082"/>
            <a:ext cx="11220451" cy="142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800" dirty="0"/>
              <a:t>Analise Levítico 26:11, 12 e Êxodo 25:8. Como todos os vários elementos se encaixam na noção de que o Senhor busca um relacionamento com Seu povo?</a:t>
            </a:r>
            <a:endParaRPr lang="pt-BR" sz="28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030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2641600" y="2292658"/>
            <a:ext cx="9283700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Pecado, sacrifício e aceitação</a:t>
            </a:r>
          </a:p>
        </p:txBody>
      </p:sp>
    </p:spTree>
    <p:extLst>
      <p:ext uri="{BB962C8B-B14F-4D97-AF65-F5344CB8AC3E}">
        <p14:creationId xmlns:p14="http://schemas.microsoft.com/office/powerpoint/2010/main" val="1752238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084" y="605790"/>
            <a:ext cx="11507831" cy="604647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O método apontado por Deus para que o pecador do Antigo Testamento se livrasse do pecado e da culpa era o sacrifício de animais. As ofertas sacrificais dos israelitas foram detalhadas nos capítulos 1 a 7 do livro de Levítico. Dava-se atenção cuidadosa ao uso e à disposição do sangue nos diversos tipos de sacrifícios. De fato, a função do sangue nos rituais de sacrifício é uma das características unificadoras nos sacrifícios israelitas.</a:t>
            </a:r>
            <a:endParaRPr lang="pt-BR" sz="4000" dirty="0">
              <a:latin typeface="Trebuchet MS" panose="020B0603020202020204" pitchFamily="34" charset="0"/>
            </a:endParaRPr>
          </a:p>
        </p:txBody>
      </p:sp>
      <p:pic>
        <p:nvPicPr>
          <p:cNvPr id="7" name="Imagem 6" descr="Uma imagem contendo Logotipo&#10;&#10;Descrição gerada automaticamente">
            <a:extLst>
              <a:ext uri="{FF2B5EF4-FFF2-40B4-BE49-F238E27FC236}">
                <a16:creationId xmlns:a16="http://schemas.microsoft.com/office/drawing/2014/main" id="{C657D4B1-85DA-4D90-BB90-2117B230CD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007" y="3429000"/>
            <a:ext cx="3619908" cy="365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28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084" y="605790"/>
            <a:ext cx="11507831" cy="604647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sz="3000" dirty="0">
                <a:latin typeface="Trebuchet MS" panose="020B0603020202020204" pitchFamily="34" charset="0"/>
              </a:rPr>
              <a:t>A pessoa que pecava – e que, portanto, havia quebrado o relacionamento de aliança e a lei que o regulamentava – poderia ser restaurada à plena comunhão com Deus e com a humanidade ao trazer um sacrifício animal como substituto. Os sacrifícios, com seus ritos, eram os meios indicados por Deus para realizar a purificação do pecado e da culpa. Eles foram instituídos para purificar o pecador, transferindo o pecado e a culpa individual para o santuário por meio da aspersão do sangue e reinstituindo a plena comunhão do penitente com o Deus pessoal, que é o Senhor Salvador. Como esses conceitos ajudam a entender as questões no fim do estudo de ontem?</a:t>
            </a:r>
          </a:p>
        </p:txBody>
      </p:sp>
    </p:spTree>
    <p:extLst>
      <p:ext uri="{BB962C8B-B14F-4D97-AF65-F5344CB8AC3E}">
        <p14:creationId xmlns:p14="http://schemas.microsoft.com/office/powerpoint/2010/main" val="836667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233414"/>
            <a:ext cx="11220451" cy="1244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3600" dirty="0"/>
              <a:t>Qual era o significado profético do sacrifício de animais? </a:t>
            </a:r>
            <a:r>
              <a:rPr lang="pt-BR" sz="3600" dirty="0" err="1"/>
              <a:t>Is</a:t>
            </a:r>
            <a:r>
              <a:rPr lang="pt-BR" sz="3600" dirty="0"/>
              <a:t> 53:4-12; </a:t>
            </a:r>
            <a:r>
              <a:rPr lang="pt-BR" sz="3600" dirty="0" err="1"/>
              <a:t>Hb</a:t>
            </a:r>
            <a:r>
              <a:rPr lang="pt-BR" sz="3600" dirty="0"/>
              <a:t> 10:4</a:t>
            </a:r>
            <a:endParaRPr lang="pt-BR" sz="287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6184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990" y="427141"/>
            <a:ext cx="11603350" cy="6527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dirty="0">
                <a:latin typeface="Trebuchet MS" panose="020B0603020202020204" pitchFamily="34" charset="0"/>
              </a:rPr>
              <a:t>Os sacrifícios de animais no Antigo Testamento eram o meio divinamente ordenado para livrar o pecador do pecado e da culpa. Eles mudavam o status do pecador de culpado e digno de morte para o de perdoado e restabelecido no relacionamento de aliança entre Deus e o homem. Mas, em certo sentido, os sacrifícios de animais também eram proféticos por natureza. Afinal, nenhum animal era um substituto adequado para expiar o pecado e a culpa da humanidade. O autor de Hebreus afirmou isso em sua própria linguagem: “É impossível que o sangue de touros e de bodes remova pecados” (</a:t>
            </a:r>
            <a:r>
              <a:rPr lang="pt-BR" dirty="0" err="1">
                <a:latin typeface="Trebuchet MS" panose="020B0603020202020204" pitchFamily="34" charset="0"/>
              </a:rPr>
              <a:t>Hb</a:t>
            </a:r>
            <a:r>
              <a:rPr lang="pt-BR" dirty="0">
                <a:latin typeface="Trebuchet MS" panose="020B0603020202020204" pitchFamily="34" charset="0"/>
              </a:rPr>
              <a:t> 10:4). Portanto, o sacrifício de um animal devia ser uma ardente perspectiva da vinda do divino-humano Servo de Deus, que morreria como Substituto pelos pecados do mundo. Por meio desse processo, o pecador era perdoado e aceito pelo Senhor, e o fundamento da relação de aliança era estabelecido.</a:t>
            </a:r>
            <a:endParaRPr lang="pt-BR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022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1974850" y="1759258"/>
            <a:ext cx="9895572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A substituição</a:t>
            </a:r>
          </a:p>
        </p:txBody>
      </p:sp>
    </p:spTree>
    <p:extLst>
      <p:ext uri="{BB962C8B-B14F-4D97-AF65-F5344CB8AC3E}">
        <p14:creationId xmlns:p14="http://schemas.microsoft.com/office/powerpoint/2010/main" val="1937500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7" y="697230"/>
            <a:ext cx="11439525" cy="53949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200" dirty="0">
                <a:latin typeface="Trebuchet MS" panose="020B0603020202020204" pitchFamily="34" charset="0"/>
              </a:rPr>
              <a:t>“O qual entregou a Si mesmo pelos nossos pecados, para nos livrar deste mundo perverso, segundo a vontade de nosso Deus e Pai” (</a:t>
            </a:r>
            <a:r>
              <a:rPr lang="pt-BR" sz="3200" dirty="0" err="1">
                <a:latin typeface="Trebuchet MS" panose="020B0603020202020204" pitchFamily="34" charset="0"/>
              </a:rPr>
              <a:t>Gl</a:t>
            </a:r>
            <a:r>
              <a:rPr lang="pt-BR" sz="3200" dirty="0">
                <a:latin typeface="Trebuchet MS" panose="020B0603020202020204" pitchFamily="34" charset="0"/>
              </a:rPr>
              <a:t> 1:4).</a:t>
            </a:r>
          </a:p>
          <a:p>
            <a:pPr marL="0" indent="0" algn="just">
              <a:buNone/>
            </a:pPr>
            <a:endParaRPr lang="pt-BR" sz="3200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sz="3200" dirty="0">
                <a:latin typeface="Trebuchet MS" panose="020B0603020202020204" pitchFamily="34" charset="0"/>
              </a:rPr>
              <a:t>Um dos temas centrais do Novo Testamento é que Jesus morreu como sacrifício pelos pecados do mundo. Essa verdade é o fundamento do plano da salvação. Qualquer teologia que negue a expiação pelo sangue de Cristo nega o coração e a essência do cristianismo. Uma cruz sem sangue não pode salvar ninguém.</a:t>
            </a:r>
          </a:p>
        </p:txBody>
      </p:sp>
    </p:spTree>
    <p:extLst>
      <p:ext uri="{BB962C8B-B14F-4D97-AF65-F5344CB8AC3E}">
        <p14:creationId xmlns:p14="http://schemas.microsoft.com/office/powerpoint/2010/main" val="2015548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048748"/>
            <a:ext cx="11220451" cy="1614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lvl="1" algn="ctr"/>
            <a:r>
              <a:rPr lang="pt-BR" sz="3200" dirty="0"/>
              <a:t>Medite sobre o texto de hoje e responda a estas perguntas: Jesus Se ofereceu para morrer? Por quem Ele morreu? O que Sua morte efetuou?</a:t>
            </a:r>
            <a:endParaRPr lang="pt-BR" sz="162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6177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160" y="445770"/>
            <a:ext cx="11310170" cy="563499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pt-BR" dirty="0">
                <a:latin typeface="Trebuchet MS" panose="020B0603020202020204" pitchFamily="34" charset="0"/>
              </a:rPr>
              <a:t>A substituição é o fundamento de todo o plano da salvação. Por causa de nossos pecados, merecemos morrer. Cristo, por amor a nós, “entregou a Si mesmo pelos nossos pecados” (</a:t>
            </a:r>
            <a:r>
              <a:rPr lang="pt-BR" dirty="0" err="1">
                <a:latin typeface="Trebuchet MS" panose="020B0603020202020204" pitchFamily="34" charset="0"/>
              </a:rPr>
              <a:t>Gl</a:t>
            </a:r>
            <a:r>
              <a:rPr lang="pt-BR" dirty="0">
                <a:latin typeface="Trebuchet MS" panose="020B0603020202020204" pitchFamily="34" charset="0"/>
              </a:rPr>
              <a:t> 1:4). Ele sofreu a morte que merecemos. A morte de Cristo como Substituto dos pecadores é a grande verdade da qual nascem todas as outras verdades. Nossa esperança de restauração, liberdade, perdão e vida eterna no paraíso está fundamentada na obra que Jesus realizou, de Se entregar pelos nossos pecados. Sem isso, nossa fé não teria sentido. Poderíamos até mesmo depositar nossa esperança e confiança na estátua de um peixe. Mas a salvação vem somente por meio do sangue de Cristo.</a:t>
            </a:r>
            <a:endParaRPr lang="pt-BR" sz="5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960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  <p:sp>
        <p:nvSpPr>
          <p:cNvPr id="7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EFADD04B-F52E-45C8-BBEC-56E72B8974A0}"/>
              </a:ext>
            </a:extLst>
          </p:cNvPr>
          <p:cNvSpPr txBox="1"/>
          <p:nvPr/>
        </p:nvSpPr>
        <p:spPr>
          <a:xfrm>
            <a:off x="441833" y="2257085"/>
            <a:ext cx="11460203" cy="142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800" dirty="0"/>
              <a:t>Leia Mateus 26:28; Efésios 2:13; Hebreus 9:14 e 1 Pedro 1:19. O que esses textos revelam sobre o sangue? Portanto, que função o sangue desempenha no plano da salvação?</a:t>
            </a:r>
            <a:endParaRPr lang="pt-BR" sz="9600" b="1" dirty="0"/>
          </a:p>
        </p:txBody>
      </p:sp>
    </p:spTree>
    <p:extLst>
      <p:ext uri="{BB962C8B-B14F-4D97-AF65-F5344CB8AC3E}">
        <p14:creationId xmlns:p14="http://schemas.microsoft.com/office/powerpoint/2010/main" val="324002714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762" y="513816"/>
            <a:ext cx="11674475" cy="58303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200" dirty="0">
                <a:latin typeface="Trebuchet MS" panose="020B0603020202020204" pitchFamily="34" charset="0"/>
              </a:rPr>
              <a:t>“Não é a vontade de Deus que vocês estejam sem confiança, com o coração torturado pelo receio de que Ele não os aceitará por serem pecaminosos e sem préstimo [...]. Digam: ‘Sei que sou pecador e essa é a razão por que necessito de um Salvador. Nenhum mérito ou bondade tenho pelos quais possa pretender a salvação, mas apresento diante de Deus o sangue expiatório do imaculado Cordeiro de Deus, que tira o pecado do mundo. Essa é a minha única defesa’” (Ellen G. White, </a:t>
            </a:r>
            <a:r>
              <a:rPr lang="pt-BR" sz="3200" i="1" dirty="0">
                <a:latin typeface="Trebuchet MS" panose="020B0603020202020204" pitchFamily="34" charset="0"/>
              </a:rPr>
              <a:t>A Fé Pela Qual Eu Vivo</a:t>
            </a:r>
            <a:r>
              <a:rPr lang="pt-BR" sz="3200" dirty="0">
                <a:latin typeface="Trebuchet MS" panose="020B0603020202020204" pitchFamily="34" charset="0"/>
              </a:rPr>
              <a:t>, p. 100 [6 de abril]).</a:t>
            </a:r>
            <a:endParaRPr lang="pt-BR" sz="4400" dirty="0">
              <a:latin typeface="Trebuchet MS" panose="020B0603020202020204" pitchFamily="34" charset="0"/>
            </a:endParaRPr>
          </a:p>
        </p:txBody>
      </p:sp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90E676B3-3A25-454F-A54F-904AF8F8097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971" y="4159805"/>
            <a:ext cx="4796791" cy="269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25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1974850" y="1759258"/>
            <a:ext cx="9895572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O sumo sacerdote da nova aliança</a:t>
            </a:r>
          </a:p>
        </p:txBody>
      </p:sp>
    </p:spTree>
    <p:extLst>
      <p:ext uri="{BB962C8B-B14F-4D97-AF65-F5344CB8AC3E}">
        <p14:creationId xmlns:p14="http://schemas.microsoft.com/office/powerpoint/2010/main" val="264213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141" y="1108710"/>
            <a:ext cx="7734754" cy="5657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>
                <a:latin typeface="Trebuchet MS" panose="020B0603020202020204" pitchFamily="34" charset="0"/>
              </a:rPr>
              <a:t>O santuário terrestre, em que Deus escolheu habitar com Seu povo, estava concentrado no sacrifício de animais. No entanto, o serviço não terminava com a morte dessas criaturas. O sacerdote ministrava o sangue no santuário em favor do pecador </a:t>
            </a:r>
            <a:r>
              <a:rPr lang="pt-BR" sz="2400" i="1" dirty="0">
                <a:latin typeface="Trebuchet MS" panose="020B0603020202020204" pitchFamily="34" charset="0"/>
              </a:rPr>
              <a:t>depois que o animal era morto.</a:t>
            </a:r>
            <a:endParaRPr lang="pt-BR" sz="2400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sz="2400" dirty="0">
                <a:latin typeface="Trebuchet MS" panose="020B0603020202020204" pitchFamily="34" charset="0"/>
              </a:rPr>
              <a:t>Contudo, todo esse ritual era apenas uma sombra, um símbolo do que Cristo faria pelo mundo. Portanto, assim como os símbolos (o serviço do santuário) não terminavam com a morte do animal, a obra de Cristo por nós também não terminou com Sua morte na cruz.</a:t>
            </a:r>
          </a:p>
        </p:txBody>
      </p:sp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id="{2A2A6349-74C3-42E9-96C6-C786C2C7174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035" y="2095500"/>
            <a:ext cx="33337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72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118661"/>
            <a:ext cx="11220451" cy="142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800" dirty="0"/>
              <a:t>Leia Hebreus 8:1-6. Em seguida, escreva com suas próprias palavras a mensagem do Senhor para nós nesses versos. Como esses textos nos ajudam a entender a nova aliança?</a:t>
            </a:r>
            <a:endParaRPr lang="pt-BR" sz="115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05541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631" y="502920"/>
            <a:ext cx="11382218" cy="589788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Assim como havia um santuário, um sacerdócio e um ministério terrestre na antiga aliança, também há um santuário, um sacerdócio e um ministério celestial na nova aliança. Entretanto, o que não passava de símbolos, imagens e sombra na antiga aliança (</a:t>
            </a:r>
            <a:r>
              <a:rPr lang="pt-BR" dirty="0" err="1">
                <a:latin typeface="Trebuchet MS" panose="020B0603020202020204" pitchFamily="34" charset="0"/>
              </a:rPr>
              <a:t>Hb</a:t>
            </a:r>
            <a:r>
              <a:rPr lang="pt-BR" dirty="0">
                <a:latin typeface="Trebuchet MS" panose="020B0603020202020204" pitchFamily="34" charset="0"/>
              </a:rPr>
              <a:t> 8:5) tornou-se uma realidade na nova.</a:t>
            </a:r>
          </a:p>
          <a:p>
            <a:pPr marL="0" indent="0" algn="just">
              <a:buNone/>
            </a:pPr>
            <a:endParaRPr lang="pt-BR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Além disso, em vez de um animal sem conceito moral como nosso substituto, temos o Jesus imaculado; em vez de sangue de animais, temos o sangue de Cristo; em vez de um santuário feito pelo homem, temos o “santuário e [...] verdadeiro tabernáculo que o Senhor erigiu, e não o homem” (</a:t>
            </a:r>
            <a:r>
              <a:rPr lang="pt-BR" dirty="0" err="1">
                <a:latin typeface="Trebuchet MS" panose="020B0603020202020204" pitchFamily="34" charset="0"/>
              </a:rPr>
              <a:t>Hb</a:t>
            </a:r>
            <a:r>
              <a:rPr lang="pt-BR" dirty="0">
                <a:latin typeface="Trebuchet MS" panose="020B0603020202020204" pitchFamily="34" charset="0"/>
              </a:rPr>
              <a:t> 8:2); e em vez de um sacerdote humano, pecador e errante, temos Jesus como nosso Sumo Sacerdote ministrando em nosso favor. Com tudo isso em mente, pense nas palavras de Paulo: “Como escaparemos nós, se não levarmos a sério tão grande salvação?” (</a:t>
            </a:r>
            <a:r>
              <a:rPr lang="pt-BR" dirty="0" err="1">
                <a:latin typeface="Trebuchet MS" panose="020B0603020202020204" pitchFamily="34" charset="0"/>
              </a:rPr>
              <a:t>Hb</a:t>
            </a:r>
            <a:r>
              <a:rPr lang="pt-BR" dirty="0">
                <a:latin typeface="Trebuchet MS" panose="020B0603020202020204" pitchFamily="34" charset="0"/>
              </a:rPr>
              <a:t> 2:3).</a:t>
            </a:r>
          </a:p>
        </p:txBody>
      </p:sp>
    </p:spTree>
    <p:extLst>
      <p:ext uri="{BB962C8B-B14F-4D97-AF65-F5344CB8AC3E}">
        <p14:creationId xmlns:p14="http://schemas.microsoft.com/office/powerpoint/2010/main" val="22577481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14A04D01-CBD2-471B-A550-C5F10A39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8288">
            <a:off x="410502" y="3024547"/>
            <a:ext cx="2621443" cy="1474561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3B8583BE-4DA9-4169-AE4F-2C7D510B1D82}"/>
              </a:ext>
            </a:extLst>
          </p:cNvPr>
          <p:cNvSpPr txBox="1">
            <a:spLocks/>
          </p:cNvSpPr>
          <p:nvPr/>
        </p:nvSpPr>
        <p:spPr>
          <a:xfrm>
            <a:off x="2275876" y="1627003"/>
            <a:ext cx="9283700" cy="227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Ministério celestial</a:t>
            </a:r>
          </a:p>
        </p:txBody>
      </p:sp>
    </p:spTree>
    <p:extLst>
      <p:ext uri="{BB962C8B-B14F-4D97-AF65-F5344CB8AC3E}">
        <p14:creationId xmlns:p14="http://schemas.microsoft.com/office/powerpoint/2010/main" val="2834143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489" y="767696"/>
            <a:ext cx="11579021" cy="486729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Estude Hebreus 9:24, especialmente no contexto no qual foi dado, o de explicar o ministério de Cristo no Céu por nós após Sua morte sacrifical em nosso favor. Embora se possa dizer muito, queremos nos concentrar em um ponto, a expressão final, que diz que Cristo agora comparece diante de Deus por nós.</a:t>
            </a:r>
          </a:p>
          <a:p>
            <a:pPr marL="0" indent="0" algn="just">
              <a:buNone/>
            </a:pPr>
            <a:endParaRPr lang="pt-BR" dirty="0"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Pense no que isso significa. Nós, pecadores, que seríamos consumidos pelo esplendor da glória de Deus se O víssemos; nós, por piores que tenhamos sido ou por mais que tenhamos transgredido abertamente a santa lei, temos Alguém que comparece diante de Deus por nós. Temos um Representante diante do Pai em nosso favor. Cristo foi muito amoroso, perdoador e acolhedor quando esteve na Terra. </a:t>
            </a:r>
            <a:r>
              <a:rPr lang="pt-BR" i="1" dirty="0">
                <a:latin typeface="Trebuchet MS" panose="020B0603020202020204" pitchFamily="34" charset="0"/>
              </a:rPr>
              <a:t>Essa mesma Pessoa é agora nosso Mediador no Céu!</a:t>
            </a:r>
            <a:endParaRPr lang="pt-BR" dirty="0">
              <a:latin typeface="Trebuchet MS" panose="020B0603020202020204" pitchFamily="34" charset="0"/>
            </a:endParaRPr>
          </a:p>
        </p:txBody>
      </p:sp>
      <p:pic>
        <p:nvPicPr>
          <p:cNvPr id="10" name="Imagem 9" descr="Desenho de uma pessoa&#10;&#10;Descrição gerada automaticamente com confiança baixa">
            <a:extLst>
              <a:ext uri="{FF2B5EF4-FFF2-40B4-BE49-F238E27FC236}">
                <a16:creationId xmlns:a16="http://schemas.microsoft.com/office/drawing/2014/main" id="{778113D5-027C-40EF-9A36-CD7D1EFC74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208" y="4827480"/>
            <a:ext cx="1584252" cy="198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79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56" y="1004624"/>
            <a:ext cx="11616888" cy="484875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200" dirty="0"/>
              <a:t>Essa é a outra parte das boas-novas. Jesus não apenas pagou a penalidade pelos nossos pecados, tendo-os levado sobre Si na cruz (1Pe 2:24), mas agora Ele está na presença de Deus, como Mediador entre o Céu e a Terra, entre a humanidade e a Divindade.</a:t>
            </a:r>
          </a:p>
          <a:p>
            <a:pPr marL="0" indent="0" algn="just">
              <a:buNone/>
            </a:pPr>
            <a:r>
              <a:rPr lang="pt-BR" sz="3200" dirty="0"/>
              <a:t>Faz muito sentido: Jesus, sendo Deus e Homem (um Homem perfeito, sem pecado), é o único que poderia fazer a ponte sobre o abismo entre a humanidade e Deus, causado pelo pecado. O ponto fundamental é que agora existe um Ser Humano que pode Se identificar com todas as nossas provações, dores e tentações (</a:t>
            </a:r>
            <a:r>
              <a:rPr lang="pt-BR" sz="3200" dirty="0" err="1"/>
              <a:t>Hb</a:t>
            </a:r>
            <a:r>
              <a:rPr lang="pt-BR" sz="3200" dirty="0"/>
              <a:t> 4:14, 15), representando-nos diante do Pai.</a:t>
            </a:r>
          </a:p>
        </p:txBody>
      </p:sp>
    </p:spTree>
    <p:extLst>
      <p:ext uri="{BB962C8B-B14F-4D97-AF65-F5344CB8AC3E}">
        <p14:creationId xmlns:p14="http://schemas.microsoft.com/office/powerpoint/2010/main" val="38304824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334105"/>
            <a:ext cx="11220451" cy="998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800" dirty="0"/>
              <a:t>Leia 1 Timóteo 2:5, 6. Quais são as duas funções dadas a Jesus? Como elas foram prefiguradas no serviço do santuário terrestre?</a:t>
            </a:r>
            <a:endParaRPr lang="pt-BR" sz="166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80370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56" y="674370"/>
            <a:ext cx="11616888" cy="552190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200" dirty="0">
                <a:latin typeface="Trebuchet MS" panose="020B0603020202020204" pitchFamily="34" charset="0"/>
              </a:rPr>
              <a:t>A maravilhosa notícia da nova aliança é que hoje, por causa de Jesus, pecadores arrependidos têm Alguém que os representa no Céu diante do Pai, Alguém que conquistou para eles o que eles jamais obteriam por si mesmos, a justiça perfeita, a única justiça que pode chegar à presença de Deus. Jesus, com essa perfeita justiça, operada em Sua vida por meio do sofrimento (</a:t>
            </a:r>
            <a:r>
              <a:rPr lang="pt-BR" sz="3200" dirty="0" err="1">
                <a:latin typeface="Trebuchet MS" panose="020B0603020202020204" pitchFamily="34" charset="0"/>
              </a:rPr>
              <a:t>Hb</a:t>
            </a:r>
            <a:r>
              <a:rPr lang="pt-BR" sz="3200" dirty="0">
                <a:latin typeface="Trebuchet MS" panose="020B0603020202020204" pitchFamily="34" charset="0"/>
              </a:rPr>
              <a:t> 2:10), comparece diante de Deus, reivindicando para nós o perdão do pecado e o poder sobre o pecado, pois sem isso não teríamos esperança, nem agora nem no juízo.</a:t>
            </a:r>
            <a:endParaRPr lang="pt-BR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981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026329"/>
            <a:ext cx="11220451" cy="1614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3200" dirty="0"/>
              <a:t>Leia Hebreus 10:4. Por que não havia salvação na morte desses animais? Por que a morte de um animal não é suficiente para trazer salvação?</a:t>
            </a:r>
            <a:endParaRPr lang="pt-BR" sz="199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97729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56" y="1668780"/>
            <a:ext cx="11616888" cy="35204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Trebuchet MS" panose="020B0603020202020204" pitchFamily="34" charset="0"/>
              </a:rPr>
              <a:t> Todos esses sacrifícios, e a mediação sacerdotal que os acompanhava, se cumpriram em Cristo. Jesus Se tornou o Sacrifício do qual provém o sangue da nova aliança. O sangue do Salvador confirmou a nova aliança, tornando “antiga” ou nula a aliança </a:t>
            </a:r>
            <a:r>
              <a:rPr lang="pt-BR" dirty="0" err="1">
                <a:latin typeface="Trebuchet MS" panose="020B0603020202020204" pitchFamily="34" charset="0"/>
              </a:rPr>
              <a:t>sinaítica</a:t>
            </a:r>
            <a:r>
              <a:rPr lang="pt-BR" dirty="0">
                <a:latin typeface="Trebuchet MS" panose="020B0603020202020204" pitchFamily="34" charset="0"/>
              </a:rPr>
              <a:t> e seus sacrifícios. O verdadeiro sacrifício havia sido feito, de uma vez por todas (</a:t>
            </a:r>
            <a:r>
              <a:rPr lang="pt-BR" dirty="0" err="1">
                <a:latin typeface="Trebuchet MS" panose="020B0603020202020204" pitchFamily="34" charset="0"/>
              </a:rPr>
              <a:t>Hb</a:t>
            </a:r>
            <a:r>
              <a:rPr lang="pt-BR" dirty="0">
                <a:latin typeface="Trebuchet MS" panose="020B0603020202020204" pitchFamily="34" charset="0"/>
              </a:rPr>
              <a:t> 9:26). Depois que Cristo morreu, não havia mais a necessidade de que animais fossem mortos. Os serviços do santuário terrestre haviam cumprido sua função.</a:t>
            </a:r>
          </a:p>
        </p:txBody>
      </p:sp>
    </p:spTree>
    <p:extLst>
      <p:ext uri="{BB962C8B-B14F-4D97-AF65-F5344CB8AC3E}">
        <p14:creationId xmlns:p14="http://schemas.microsoft.com/office/powerpoint/2010/main" val="34857197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5108F5F3-3C45-418E-959C-2E3FC808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8" name="Em sua opinião, qual foi o propósito de Deus em criar,  estabelecer e empregar Adão?"/>
          <p:cNvSpPr txBox="1"/>
          <p:nvPr/>
        </p:nvSpPr>
        <p:spPr>
          <a:xfrm>
            <a:off x="485774" y="2118662"/>
            <a:ext cx="11220451" cy="142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2800" dirty="0"/>
              <a:t>Mateus 27:51 conta que o véu do santuário terrestre se rasgou quando Jesus morreu. Esse evento nos ajuda a compreender por que o santuário terrestre foi revogado?</a:t>
            </a:r>
            <a:endParaRPr lang="pt-BR" sz="23900" b="1" dirty="0"/>
          </a:p>
        </p:txBody>
      </p:sp>
      <p:sp>
        <p:nvSpPr>
          <p:cNvPr id="8" name="Em sua opinião, qual foi o propósito de Deus em criar,  estabelecer e empregar Adão?">
            <a:extLst>
              <a:ext uri="{FF2B5EF4-FFF2-40B4-BE49-F238E27FC236}">
                <a16:creationId xmlns:a16="http://schemas.microsoft.com/office/drawing/2014/main" id="{7DEBCDC1-3BF8-4AA5-B490-28EF4FB4A7D2}"/>
              </a:ext>
            </a:extLst>
          </p:cNvPr>
          <p:cNvSpPr txBox="1"/>
          <p:nvPr/>
        </p:nvSpPr>
        <p:spPr>
          <a:xfrm>
            <a:off x="681585" y="415154"/>
            <a:ext cx="11220451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7733" tIns="67733" rIns="67733" bIns="67733" anchor="ctr">
            <a:spAutoFit/>
          </a:bodyPr>
          <a:lstStyle>
            <a:lvl1pPr algn="ctr" defTabSz="457200">
              <a:spcBef>
                <a:spcPts val="1200"/>
              </a:spcBef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4800" b="1" dirty="0"/>
              <a:t>PERGUNTA PARA A UNIDADE</a:t>
            </a:r>
            <a:endParaRPr sz="11500" dirty="0"/>
          </a:p>
        </p:txBody>
      </p:sp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FF0434F8-89F0-4F59-A920-C54649C1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59" y="3626026"/>
            <a:ext cx="3206241" cy="294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108148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896" y="534696"/>
            <a:ext cx="8076734" cy="507492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500" dirty="0">
                <a:latin typeface="Trebuchet MS" panose="020B0603020202020204" pitchFamily="34" charset="0"/>
              </a:rPr>
              <a:t>“Jesus continua: ‘Se vocês Me confessarem diante das pessoas, Eu os confessarei diante de Deus e dos santos anjos. Vocês devem ser Minhas testemunhas na Terra, canais por onde Minha graça possa fluir para curar o mundo. Assim, serei o Representante de vocês no Céu. O Pai não vê o caráter falho, mas olha para vocês revestidos da Minha perfeição. Sou o meio pelo qual as bênçãos do Céu descerão sobre vocês. E todo aquele que Me confessa, partilhando Meu sacrifício pelos perdidos, será declarado como participante na glória e alegria dos salvos’” (Ellen G. White, </a:t>
            </a:r>
            <a:r>
              <a:rPr lang="pt-BR" sz="2500" i="1" dirty="0">
                <a:latin typeface="Trebuchet MS" panose="020B0603020202020204" pitchFamily="34" charset="0"/>
              </a:rPr>
              <a:t>O Desejado de Todas as Nações</a:t>
            </a:r>
            <a:r>
              <a:rPr lang="pt-BR" sz="2500" dirty="0">
                <a:latin typeface="Trebuchet MS" panose="020B0603020202020204" pitchFamily="34" charset="0"/>
              </a:rPr>
              <a:t>, p. 357).</a:t>
            </a:r>
          </a:p>
        </p:txBody>
      </p:sp>
      <p:pic>
        <p:nvPicPr>
          <p:cNvPr id="12" name="Imagem 11" descr="Ícone&#10;&#10;Descrição gerada automaticamente">
            <a:extLst>
              <a:ext uri="{FF2B5EF4-FFF2-40B4-BE49-F238E27FC236}">
                <a16:creationId xmlns:a16="http://schemas.microsoft.com/office/drawing/2014/main" id="{B48B3AC4-3F7E-4C1B-88A0-5EF1E2BE5F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638" y="1248384"/>
            <a:ext cx="6578367" cy="370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501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A42DECDC-9261-4AF3-BF98-541A767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27374B-CAB7-4333-96BA-D4579EC1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5793" y="674371"/>
            <a:ext cx="6210300" cy="54521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200" dirty="0">
                <a:latin typeface="Trebuchet MS" panose="020B0603020202020204" pitchFamily="34" charset="0"/>
              </a:rPr>
              <a:t>1. Como entender o acesso ao Pai através de Jesus? (</a:t>
            </a:r>
            <a:r>
              <a:rPr lang="pt-BR" sz="3200" dirty="0" err="1">
                <a:latin typeface="Trebuchet MS" panose="020B0603020202020204" pitchFamily="34" charset="0"/>
              </a:rPr>
              <a:t>Rm</a:t>
            </a:r>
            <a:r>
              <a:rPr lang="pt-BR" sz="3200" dirty="0">
                <a:latin typeface="Trebuchet MS" panose="020B0603020202020204" pitchFamily="34" charset="0"/>
              </a:rPr>
              <a:t> 5:2; </a:t>
            </a:r>
            <a:r>
              <a:rPr lang="pt-BR" sz="3200" dirty="0" err="1">
                <a:latin typeface="Trebuchet MS" panose="020B0603020202020204" pitchFamily="34" charset="0"/>
              </a:rPr>
              <a:t>Ef</a:t>
            </a:r>
            <a:r>
              <a:rPr lang="pt-BR" sz="3200" dirty="0">
                <a:latin typeface="Trebuchet MS" panose="020B0603020202020204" pitchFamily="34" charset="0"/>
              </a:rPr>
              <a:t> 2:18; 3:12).</a:t>
            </a:r>
          </a:p>
          <a:p>
            <a:pPr marL="0" indent="0" algn="just">
              <a:buNone/>
            </a:pPr>
            <a:r>
              <a:rPr lang="pt-BR" sz="3200" dirty="0">
                <a:latin typeface="Trebuchet MS" panose="020B0603020202020204" pitchFamily="34" charset="0"/>
              </a:rPr>
              <a:t>2. Quando o Pai olha para nós, Ele não vê nosso caráter defeituoso, mas a perfeição de Cristo. O que isso significa?</a:t>
            </a:r>
          </a:p>
          <a:p>
            <a:pPr marL="0" indent="0" algn="just">
              <a:buNone/>
            </a:pPr>
            <a:r>
              <a:rPr lang="pt-BR" sz="3200" dirty="0">
                <a:latin typeface="Trebuchet MS" panose="020B0603020202020204" pitchFamily="34" charset="0"/>
              </a:rPr>
              <a:t>3. Cristo está no santuário celestial. O que isso significa na prática?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id="{7787A845-9AB8-4787-ABDE-5A6C30305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48" y="1438793"/>
            <a:ext cx="4011897" cy="398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146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E1ADCD-53DB-49F4-A785-4139D64BB2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99EEC3-2F4F-43C9-9538-F5AA281140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6851C92A-DE04-4A4B-BA3C-72FEB4438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593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1761</TotalTime>
  <Words>2362</Words>
  <Application>Microsoft Office PowerPoint</Application>
  <PresentationFormat>Widescreen</PresentationFormat>
  <Paragraphs>67</Paragraphs>
  <Slides>36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Trebuchet MS</vt:lpstr>
      <vt:lpstr>Tema do Office</vt:lpstr>
      <vt:lpstr>Apresentação do PowerPoint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USEB - AES - Lucas Costa Viana</dc:creator>
  <cp:lastModifiedBy>jose ferreira Neto</cp:lastModifiedBy>
  <cp:revision>65</cp:revision>
  <dcterms:created xsi:type="dcterms:W3CDTF">2021-04-01T11:30:09Z</dcterms:created>
  <dcterms:modified xsi:type="dcterms:W3CDTF">2021-06-11T22:42:46Z</dcterms:modified>
</cp:coreProperties>
</file>