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2" r:id="rId4"/>
    <p:sldId id="324" r:id="rId5"/>
    <p:sldId id="260" r:id="rId6"/>
    <p:sldId id="261" r:id="rId7"/>
    <p:sldId id="262" r:id="rId8"/>
    <p:sldId id="265" r:id="rId9"/>
    <p:sldId id="323" r:id="rId10"/>
    <p:sldId id="325" r:id="rId11"/>
    <p:sldId id="293" r:id="rId12"/>
    <p:sldId id="313" r:id="rId13"/>
    <p:sldId id="270" r:id="rId14"/>
    <p:sldId id="317" r:id="rId15"/>
    <p:sldId id="294" r:id="rId16"/>
    <p:sldId id="304" r:id="rId17"/>
    <p:sldId id="266" r:id="rId18"/>
    <p:sldId id="303" r:id="rId19"/>
    <p:sldId id="268" r:id="rId20"/>
    <p:sldId id="267" r:id="rId21"/>
    <p:sldId id="295" r:id="rId22"/>
    <p:sldId id="307" r:id="rId23"/>
    <p:sldId id="269" r:id="rId24"/>
    <p:sldId id="272" r:id="rId25"/>
    <p:sldId id="309" r:id="rId26"/>
    <p:sldId id="274" r:id="rId27"/>
    <p:sldId id="326" r:id="rId28"/>
    <p:sldId id="271" r:id="rId29"/>
    <p:sldId id="327" r:id="rId30"/>
    <p:sldId id="328" r:id="rId31"/>
    <p:sldId id="330" r:id="rId32"/>
    <p:sldId id="311" r:id="rId33"/>
    <p:sldId id="308" r:id="rId34"/>
    <p:sldId id="329" r:id="rId35"/>
    <p:sldId id="292" r:id="rId36"/>
    <p:sldId id="316" r:id="rId37"/>
    <p:sldId id="291" r:id="rId3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796" autoAdjust="0"/>
  </p:normalViewPr>
  <p:slideViewPr>
    <p:cSldViewPr snapToGrid="0">
      <p:cViewPr varScale="1">
        <p:scale>
          <a:sx n="63" d="100"/>
          <a:sy n="63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79B13-C9C1-4840-BF42-3C1D4F446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00AE5E-13A6-46FC-852C-5EA041F52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FB1383-FBE7-468C-9FC2-8EB77D18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180F5D-EEC2-4FE0-8AE9-B56F71F6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143B8E-4189-4717-A82E-F58955D1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86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2CD5F-7F17-45F2-900B-022E4FD5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A3C13D-A199-44CF-934F-AFA968DD0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F118AE-AA41-402B-BE62-D00859AE3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38907-44AD-4642-B431-B405F0113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2520C-F0D9-4A0D-B2AD-CDB40EA6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02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7F3A6-B28D-43A6-8335-AA2DE3321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D5F4E5-8113-483F-BAC8-E32F62E39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BCE059-73CE-497A-A89C-6A55852C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79C447-1DD3-4B65-98BD-8A02EB8C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0A8C29-C7A3-452B-852F-0DCBA84D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7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43094-CDFA-4F9B-8823-8425AF5A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DF25C-9DFE-4624-A8D4-5B5CA28D4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876892-EB87-4912-A923-E9F121C35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E9CE78-D9A8-4C7E-AC61-EE70FADE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BCA380-785A-48F3-A949-B41BDB16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252FFF-3427-4A41-BF7D-506D36FF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28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CB6A76-922D-403A-976A-B758F396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C4214-4744-444F-A362-0674D66EB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215760-9024-4B13-BFFA-A6A06179F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3C9DFC-0B13-4CEC-A87A-9E60E583C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EFA6DA-FDA5-4566-AB44-4A70E2A00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A33DE5-6BF8-40A9-BC80-465CF8ED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6F7E889-41D7-4669-802E-B144E59E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4E34200-38D9-4A38-89C2-EF4DDC77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867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12F8A-641A-457C-B944-FDD1E6EB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BC083A-83F5-4BED-80D1-F751BC50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B2A32-E77A-49D2-B3ED-76261982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3DC50AE-025A-4886-983E-22FCDBA87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88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4FEB2F-12E5-4D04-A699-51AB637CF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5092280-3B87-481E-9D9E-FA3CDA2A9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4ADF7B-54A9-4AC7-AE93-7E872F7B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60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42189-BD40-4F7E-AF6D-065C72A2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B28C37-8E13-4979-94E5-194CC2993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E873FA-11F2-47B5-BE8B-475E2BD88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3A7805-47BB-437C-87B1-DA135B03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E2794A-97DE-4BB1-8FBE-16BE3E97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7DAF97-B37C-4C3C-9B59-CA091166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42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9CD72-542D-4427-8CEA-74FDB7562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402F03A-70BA-465E-9F8D-307D601FE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E79C09-6CA1-432C-A181-DA2B2EB9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63E50D-9909-4351-B78E-D3AC4EE1B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6165F3-FFCC-4B37-AB20-AA71CE57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8FF0DB-CB82-48F7-B641-3CF6F2CEB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6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20A4C-36C9-4F66-BA8F-E3725B6DD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A78245-755B-4752-9DAB-AC2E7CDA3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C912C6-6E7E-48F9-806D-5CDDA34D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EAA4F7-7F99-4669-80EF-F4607BFF7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3C30CA-A8FA-49C8-BE75-95847BC0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80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BABB836-4D0B-444B-9E2B-C4846EEF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4EC968-20FE-4CC2-B2F7-B014AE33C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3E9A82-8643-4E0F-AA61-EF6B38AC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9DACB2-B984-4622-B3FC-60B2DC93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F3A44-58BA-4A1F-96F3-7C5457F6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727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5612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D8E8189-5953-4633-AF17-5432A895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2DDA7C-9307-4A5C-950E-9A1DFF565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438E34-83C5-4675-A3B8-7AAD8F29B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4C91F-F66D-43C1-8C51-B26898623E3E}" type="datetimeFigureOut">
              <a:rPr lang="pt-BR" smtClean="0"/>
              <a:t>28/05/2021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B16016-F364-486A-B8CC-A23EB1041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019E85-9456-47CE-97D8-7F6CD1670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98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1ADCD-53DB-49F4-A785-4139D64B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99EEC3-2F4F-43C9-9538-F5AA28114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851C92A-DE04-4A4B-BA3C-72FEB443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7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3F048-F061-4183-8820-2D5511E1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11" name="Imagem 10" descr="Uma imagem contendo Site&#10;&#10;Descrição gerada automaticamente">
            <a:extLst>
              <a:ext uri="{FF2B5EF4-FFF2-40B4-BE49-F238E27FC236}">
                <a16:creationId xmlns:a16="http://schemas.microsoft.com/office/drawing/2014/main" id="{0EAA9021-CB86-4169-9E68-1D9111E06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ítulo 9">
            <a:extLst>
              <a:ext uri="{FF2B5EF4-FFF2-40B4-BE49-F238E27FC236}">
                <a16:creationId xmlns:a16="http://schemas.microsoft.com/office/drawing/2014/main" id="{27804283-A92A-4D44-B577-54C2564F9B67}"/>
              </a:ext>
            </a:extLst>
          </p:cNvPr>
          <p:cNvSpPr txBox="1">
            <a:spLocks/>
          </p:cNvSpPr>
          <p:nvPr/>
        </p:nvSpPr>
        <p:spPr>
          <a:xfrm>
            <a:off x="1033780" y="521493"/>
            <a:ext cx="3629025" cy="1012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b="1" dirty="0">
                <a:latin typeface="Trebuchet MS" panose="020B0603020202020204" pitchFamily="34" charset="0"/>
              </a:rPr>
              <a:t>Lição 9</a:t>
            </a:r>
          </a:p>
        </p:txBody>
      </p:sp>
      <p:sp>
        <p:nvSpPr>
          <p:cNvPr id="13" name="Título 9">
            <a:extLst>
              <a:ext uri="{FF2B5EF4-FFF2-40B4-BE49-F238E27FC236}">
                <a16:creationId xmlns:a16="http://schemas.microsoft.com/office/drawing/2014/main" id="{E927BD9B-6F69-4049-B9AB-CFA7EC671BBB}"/>
              </a:ext>
            </a:extLst>
          </p:cNvPr>
          <p:cNvSpPr txBox="1">
            <a:spLocks/>
          </p:cNvSpPr>
          <p:nvPr/>
        </p:nvSpPr>
        <p:spPr>
          <a:xfrm>
            <a:off x="5280638" y="1196857"/>
            <a:ext cx="6690995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 sinal da aliança</a:t>
            </a:r>
          </a:p>
        </p:txBody>
      </p:sp>
      <p:sp>
        <p:nvSpPr>
          <p:cNvPr id="14" name="Subtítulo 10">
            <a:extLst>
              <a:ext uri="{FF2B5EF4-FFF2-40B4-BE49-F238E27FC236}">
                <a16:creationId xmlns:a16="http://schemas.microsoft.com/office/drawing/2014/main" id="{8FD3139E-D6FC-472A-B424-902F3F001C12}"/>
              </a:ext>
            </a:extLst>
          </p:cNvPr>
          <p:cNvSpPr txBox="1">
            <a:spLocks/>
          </p:cNvSpPr>
          <p:nvPr/>
        </p:nvSpPr>
        <p:spPr>
          <a:xfrm>
            <a:off x="5715001" y="4236440"/>
            <a:ext cx="6256632" cy="7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pt-BR" sz="1600" b="1" dirty="0">
                <a:latin typeface="Trebuchet MS" panose="020B0603020202020204" pitchFamily="34" charset="0"/>
              </a:rPr>
              <a:t>“Os filhos de Israel guardarão o sábado, celebrando-o por aliança perpétua de geração em geração” (</a:t>
            </a:r>
            <a:r>
              <a:rPr lang="pt-BR" sz="1600" b="1" dirty="0" err="1">
                <a:latin typeface="Trebuchet MS" panose="020B0603020202020204" pitchFamily="34" charset="0"/>
              </a:rPr>
              <a:t>Êx</a:t>
            </a:r>
            <a:r>
              <a:rPr lang="pt-BR" sz="1600" b="1" dirty="0">
                <a:latin typeface="Trebuchet MS" panose="020B0603020202020204" pitchFamily="34" charset="0"/>
              </a:rPr>
              <a:t> 31:16).</a:t>
            </a:r>
            <a:endParaRPr lang="pt-BR" sz="3101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40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comida&#10;&#10;Descrição gerada automaticamente">
            <a:extLst>
              <a:ext uri="{FF2B5EF4-FFF2-40B4-BE49-F238E27FC236}">
                <a16:creationId xmlns:a16="http://schemas.microsoft.com/office/drawing/2014/main" id="{68AB662C-04C5-4C38-9556-DFDA09715E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AC1991-8FE2-454A-BF2D-514A99363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41" y="1552291"/>
            <a:ext cx="6821843" cy="375341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dirty="0">
                <a:latin typeface="Trebuchet MS" panose="020B0603020202020204" pitchFamily="34" charset="0"/>
              </a:rPr>
              <a:t>O sábado é como um prego martelado que, com regularidade constante, nos faz voltar cada semana ao fundamento de tudo o que somos ou podemos ser. Estamos sempre tão ocupados, correndo atrás de nossos afazeres, ganhando e gastando dinheiro, correndo para lá e para cá, indo a todos os lugares. Mas então chega o sábado, que nos conduz novamente ao nosso fundamento, o ponto de partida de tudo, pois o que tem significado para nós existe unicamente porque Deus o criou e a nós também.</a:t>
            </a:r>
            <a:endParaRPr lang="pt-BR" sz="4400" dirty="0">
              <a:latin typeface="Trebuchet MS" panose="020B0603020202020204" pitchFamily="34" charset="0"/>
            </a:endParaRP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81DAD950-F487-4505-8D3F-A4667121CE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23" y="1248059"/>
            <a:ext cx="41148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9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comida&#10;&#10;Descrição gerada automaticamente">
            <a:extLst>
              <a:ext uri="{FF2B5EF4-FFF2-40B4-BE49-F238E27FC236}">
                <a16:creationId xmlns:a16="http://schemas.microsoft.com/office/drawing/2014/main" id="{68AB662C-04C5-4C38-9556-DFDA09715E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AC1991-8FE2-454A-BF2D-514A99363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41" y="1552291"/>
            <a:ext cx="6821843" cy="37534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603020202020204" pitchFamily="34" charset="0"/>
              </a:rPr>
              <a:t>Com incessante regularidade e sem exceções, o sábado surge silenciosamente no horizonte e em cada fresta e fissura da nossa vida. Ele nos lembra de que tudo pertence ao Criador, Aquele que nos colocou aqui, o Deus que “no princípio” criou os Céus e a Terra, um ato que continua sendo o fundamento de toda a fé cristã e do qual o sábado é o sinal irrefutável e insubstituível.</a:t>
            </a:r>
          </a:p>
          <a:p>
            <a:pPr marL="0" indent="0" algn="just">
              <a:buNone/>
            </a:pPr>
            <a:r>
              <a:rPr lang="pt-BR" sz="2000" dirty="0">
                <a:latin typeface="Trebuchet MS" panose="020B0603020202020204" pitchFamily="34" charset="0"/>
              </a:rPr>
              <a:t>Nesta semana, examinaremos esse sinal no contexto da aliança do Sinai.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81DAD950-F487-4505-8D3F-A4667121CE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23" y="1248059"/>
            <a:ext cx="41148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6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776" y="2463183"/>
            <a:ext cx="6654800" cy="65278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Origens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O sábado antes do Sinai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Sinal da aliança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Sinal de santificação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Lembrando do sábado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600" dirty="0">
              <a:latin typeface="Trebuchet MS" panose="020B0603020202020204" pitchFamily="34" charset="0"/>
            </a:endParaRP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731889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26338" y="-488642"/>
            <a:ext cx="800356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Temas da Semana</a:t>
            </a:r>
          </a:p>
        </p:txBody>
      </p:sp>
    </p:spTree>
    <p:extLst>
      <p:ext uri="{BB962C8B-B14F-4D97-AF65-F5344CB8AC3E}">
        <p14:creationId xmlns:p14="http://schemas.microsoft.com/office/powerpoint/2010/main" val="116893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41600" y="2292658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Origens</a:t>
            </a:r>
          </a:p>
        </p:txBody>
      </p:sp>
    </p:spTree>
    <p:extLst>
      <p:ext uri="{BB962C8B-B14F-4D97-AF65-F5344CB8AC3E}">
        <p14:creationId xmlns:p14="http://schemas.microsoft.com/office/powerpoint/2010/main" val="268064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674" y="1328227"/>
            <a:ext cx="6395275" cy="52554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000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Muitas vezes ouvimos a expressão o “antigo sábado judaico”. No entanto, as Escrituras deixam claro que o sábado existia muito antes do povo judeu. Sua origem está na semana da criação.</a:t>
            </a:r>
          </a:p>
        </p:txBody>
      </p:sp>
      <p:pic>
        <p:nvPicPr>
          <p:cNvPr id="7" name="Imagem 6" descr="Forma&#10;&#10;Descrição gerada automaticamente com confiança baixa">
            <a:extLst>
              <a:ext uri="{FF2B5EF4-FFF2-40B4-BE49-F238E27FC236}">
                <a16:creationId xmlns:a16="http://schemas.microsoft.com/office/drawing/2014/main" id="{1777A066-1B2E-45CF-AC99-BEBC979D6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51" y="922020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7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294969"/>
            <a:ext cx="11220451" cy="1121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3200" b="1" dirty="0"/>
              <a:t>Leia Gênesis 2:2, 3 e Êxodo 20:11. Quando claramente o sábado foi estabelecido? </a:t>
            </a:r>
            <a:endParaRPr lang="pt-BR" sz="88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50" y="1131611"/>
            <a:ext cx="11151900" cy="438907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dirty="0">
                <a:latin typeface="Trebuchet MS" panose="020B0603020202020204" pitchFamily="34" charset="0"/>
              </a:rPr>
              <a:t>Embora Gênesis 2:2, 3 não identifique o “sétimo dia” como o sábado (essa identificação aparece pela primeira vez em Êxodo 16:26, 29), ele é claramente indicado no verso: “E, havendo Deus terminado no sétimo dia a Sua obra, que tinha feito, descansou nesse dia de toda a obra que tinha feito” (</a:t>
            </a:r>
            <a:r>
              <a:rPr lang="pt-BR" sz="2400" dirty="0" err="1">
                <a:latin typeface="Trebuchet MS" panose="020B0603020202020204" pitchFamily="34" charset="0"/>
              </a:rPr>
              <a:t>Gn</a:t>
            </a:r>
            <a:r>
              <a:rPr lang="pt-BR" sz="2400" dirty="0">
                <a:latin typeface="Trebuchet MS" panose="020B0603020202020204" pitchFamily="34" charset="0"/>
              </a:rPr>
              <a:t> 2:2). A palavra “descansou” (no hebraico, </a:t>
            </a:r>
            <a:r>
              <a:rPr lang="pt-BR" sz="2400" i="1" dirty="0" err="1">
                <a:latin typeface="Trebuchet MS" panose="020B0603020202020204" pitchFamily="34" charset="0"/>
              </a:rPr>
              <a:t>shabat</a:t>
            </a:r>
            <a:r>
              <a:rPr lang="pt-BR" sz="2400" dirty="0">
                <a:latin typeface="Trebuchet MS" panose="020B0603020202020204" pitchFamily="34" charset="0"/>
              </a:rPr>
              <a:t>) está relacionada ao substantivo "sábado" (</a:t>
            </a:r>
            <a:r>
              <a:rPr lang="pt-BR" sz="2400" i="1" dirty="0" err="1">
                <a:latin typeface="Trebuchet MS" panose="020B0603020202020204" pitchFamily="34" charset="0"/>
              </a:rPr>
              <a:t>shabbat</a:t>
            </a:r>
            <a:r>
              <a:rPr lang="pt-BR" sz="2400" dirty="0">
                <a:latin typeface="Trebuchet MS" panose="020B0603020202020204" pitchFamily="34" charset="0"/>
              </a:rPr>
              <a:t>). “A palavra ‘sábado’ não é empregada [em Gênesis 2:2, 3], mas é certo que o autor pretendia afirmar que Deus abençoou e santificou o sétimo dia como sábado” (G. F. </a:t>
            </a:r>
            <a:r>
              <a:rPr lang="pt-BR" sz="2400" dirty="0" err="1">
                <a:latin typeface="Trebuchet MS" panose="020B0603020202020204" pitchFamily="34" charset="0"/>
              </a:rPr>
              <a:t>Waterman</a:t>
            </a:r>
            <a:r>
              <a:rPr lang="pt-BR" sz="2400" dirty="0">
                <a:latin typeface="Trebuchet MS" panose="020B0603020202020204" pitchFamily="34" charset="0"/>
              </a:rPr>
              <a:t>, </a:t>
            </a:r>
            <a:r>
              <a:rPr lang="pt-BR" sz="2400" i="1" dirty="0">
                <a:latin typeface="Trebuchet MS" panose="020B0603020202020204" pitchFamily="34" charset="0"/>
              </a:rPr>
              <a:t>The </a:t>
            </a:r>
            <a:r>
              <a:rPr lang="pt-BR" sz="2400" i="1" dirty="0" err="1">
                <a:latin typeface="Trebuchet MS" panose="020B0603020202020204" pitchFamily="34" charset="0"/>
              </a:rPr>
              <a:t>Zondervan</a:t>
            </a:r>
            <a:r>
              <a:rPr lang="pt-BR" sz="2400" i="1" dirty="0">
                <a:latin typeface="Trebuchet MS" panose="020B0603020202020204" pitchFamily="34" charset="0"/>
              </a:rPr>
              <a:t> Pictorial </a:t>
            </a:r>
            <a:r>
              <a:rPr lang="pt-BR" sz="2400" i="1" dirty="0" err="1">
                <a:latin typeface="Trebuchet MS" panose="020B0603020202020204" pitchFamily="34" charset="0"/>
              </a:rPr>
              <a:t>Encyclopedia</a:t>
            </a:r>
            <a:r>
              <a:rPr lang="pt-BR" sz="2400" i="1" dirty="0">
                <a:latin typeface="Trebuchet MS" panose="020B0603020202020204" pitchFamily="34" charset="0"/>
              </a:rPr>
              <a:t> </a:t>
            </a:r>
            <a:r>
              <a:rPr lang="pt-BR" sz="2400" i="1" dirty="0" err="1">
                <a:latin typeface="Trebuchet MS" panose="020B0603020202020204" pitchFamily="34" charset="0"/>
              </a:rPr>
              <a:t>of</a:t>
            </a:r>
            <a:r>
              <a:rPr lang="pt-BR" sz="2400" i="1" dirty="0">
                <a:latin typeface="Trebuchet MS" panose="020B0603020202020204" pitchFamily="34" charset="0"/>
              </a:rPr>
              <a:t> </a:t>
            </a:r>
            <a:r>
              <a:rPr lang="pt-BR" sz="2400" i="1" dirty="0" err="1">
                <a:latin typeface="Trebuchet MS" panose="020B0603020202020204" pitchFamily="34" charset="0"/>
              </a:rPr>
              <a:t>the</a:t>
            </a:r>
            <a:r>
              <a:rPr lang="pt-BR" sz="2400" i="1" dirty="0">
                <a:latin typeface="Trebuchet MS" panose="020B0603020202020204" pitchFamily="34" charset="0"/>
              </a:rPr>
              <a:t> Bible</a:t>
            </a:r>
            <a:r>
              <a:rPr lang="pt-BR" sz="2400" dirty="0">
                <a:latin typeface="Trebuchet MS" panose="020B0603020202020204" pitchFamily="34" charset="0"/>
              </a:rPr>
              <a:t>. Grand Rapids, MI: </a:t>
            </a:r>
            <a:r>
              <a:rPr lang="pt-BR" sz="2400" dirty="0" err="1">
                <a:latin typeface="Trebuchet MS" panose="020B0603020202020204" pitchFamily="34" charset="0"/>
              </a:rPr>
              <a:t>Zondervan</a:t>
            </a:r>
            <a:r>
              <a:rPr lang="pt-BR" sz="2400" dirty="0">
                <a:latin typeface="Trebuchet MS" panose="020B0603020202020204" pitchFamily="34" charset="0"/>
              </a:rPr>
              <a:t>, 1975, v. 5, p. 183). Evidentemente, Gênesis 2:2, 3 ensina a origem e instituição divina do sábado como dia de bênção para toda a humanidade.</a:t>
            </a:r>
            <a:endParaRPr lang="pt-BR" sz="4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1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356524"/>
            <a:ext cx="11220451" cy="99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Por que o próprio Deus descansou no sétimo dia? Ele precisava disso? A que outro propósito Seu descanso poderia ter servido? </a:t>
            </a:r>
            <a:endParaRPr lang="pt-BR" sz="96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030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35" y="605790"/>
            <a:ext cx="6474903" cy="599359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dirty="0">
                <a:latin typeface="Trebuchet MS" panose="020B0603020202020204" pitchFamily="34" charset="0"/>
              </a:rPr>
              <a:t>Embora alguns comentaristas tenham sugerido que Deus precisasse de descanso físico após a criação, o propósito de Seu descanso foi dar um exemplo. O ser humano também deve trabalhar seis dias e descansar no sábado, o sétimo dia. O teólogo Karl Barth sugeriu que o descanso de Deus no final da criação fizesse parte da “aliança de graça”, na qual a humanidade foi convidada “a descansar com Ele [...] para participar do descanso [de Deus]” (</a:t>
            </a:r>
            <a:r>
              <a:rPr lang="pt-BR" sz="2000" i="1" dirty="0" err="1">
                <a:latin typeface="Trebuchet MS" panose="020B0603020202020204" pitchFamily="34" charset="0"/>
              </a:rPr>
              <a:t>Church</a:t>
            </a:r>
            <a:r>
              <a:rPr lang="pt-BR" sz="2000" i="1" dirty="0">
                <a:latin typeface="Trebuchet MS" panose="020B0603020202020204" pitchFamily="34" charset="0"/>
              </a:rPr>
              <a:t> </a:t>
            </a:r>
            <a:r>
              <a:rPr lang="pt-BR" sz="2000" i="1" dirty="0" err="1">
                <a:latin typeface="Trebuchet MS" panose="020B0603020202020204" pitchFamily="34" charset="0"/>
              </a:rPr>
              <a:t>Dogmatics</a:t>
            </a:r>
            <a:r>
              <a:rPr lang="pt-BR" sz="2000" dirty="0">
                <a:latin typeface="Trebuchet MS" panose="020B0603020202020204" pitchFamily="34" charset="0"/>
              </a:rPr>
              <a:t>, v. 3, parte 1. Edimburgo, Escócia: T&amp;T Clark Ltd., 1958, p. 98).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000" dirty="0">
              <a:latin typeface="Trebuchet MS" panose="020B0603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dirty="0">
                <a:latin typeface="Trebuchet MS" panose="020B0603020202020204" pitchFamily="34" charset="0"/>
              </a:rPr>
              <a:t>Após a criação, o ser humano foi chamado ao descanso na comunhão com o Criador. O sábado é o ponto alto semanal na vida com Cristo.</a:t>
            </a:r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43DB48F-6BD0-46B1-A42C-D2843A61B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04" y="-25861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71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41600" y="2292658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 sábado antes do Sinai</a:t>
            </a:r>
          </a:p>
        </p:txBody>
      </p:sp>
    </p:spTree>
    <p:extLst>
      <p:ext uri="{BB962C8B-B14F-4D97-AF65-F5344CB8AC3E}">
        <p14:creationId xmlns:p14="http://schemas.microsoft.com/office/powerpoint/2010/main" val="1752238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084" y="605790"/>
            <a:ext cx="11507831" cy="60464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“Ele respondeu: – Isto é o que disse o Senhor: ‘Amanhã é repouso, o santo sábado dedicado ao Senhor. O que vocês quiserem assar no forno, assem, e o que quiserem cozinhar em água, cozinhem; e tudo o que sobrar separem, guardando para a manhã seguinte’”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16:23).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Examine Êxodo 16, a história do maná concedido a Israel no deserto, antes do Sinai. Observe o que esse relato revela: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1. Apenas uma porção regular de maná podia ser usada a cada dia, mas no sexto dia uma porção dobrada devia ser colhida.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2. O maná não era dado no sábado.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3. A porção extra necessária para o sábado era guardada sem estragar do sexto para o sétimo dia, enquanto o maná não se conservava nos outros dias.</a:t>
            </a:r>
          </a:p>
        </p:txBody>
      </p:sp>
    </p:spTree>
    <p:extLst>
      <p:ext uri="{BB962C8B-B14F-4D97-AF65-F5344CB8AC3E}">
        <p14:creationId xmlns:p14="http://schemas.microsoft.com/office/powerpoint/2010/main" val="267152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356524"/>
            <a:ext cx="11220451" cy="99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O que essa história revela sobre a santidade do sábado antes da promulgação da lei no Sinai? Êxodo 16:23-28</a:t>
            </a:r>
            <a:endParaRPr lang="pt-BR" sz="96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6184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990" y="427141"/>
            <a:ext cx="6198532" cy="6527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“Na verdade, o fato de que o sábado era considerado o sétimo dia, a declaração de que o Senhor havia dado o sábado aos israelitas, e o registro de que o povo, por ordem de Deus, havia descansado no sétimo dia – tudo apontava inequivocamente para a instituição original do sábado [na criação]” (G. F. </a:t>
            </a:r>
            <a:r>
              <a:rPr lang="pt-BR" dirty="0" err="1">
                <a:latin typeface="Trebuchet MS" panose="020B0603020202020204" pitchFamily="34" charset="0"/>
              </a:rPr>
              <a:t>Waterman</a:t>
            </a:r>
            <a:r>
              <a:rPr lang="pt-BR" dirty="0">
                <a:latin typeface="Trebuchet MS" panose="020B0603020202020204" pitchFamily="34" charset="0"/>
              </a:rPr>
              <a:t>, </a:t>
            </a:r>
            <a:r>
              <a:rPr lang="pt-BR" i="1" dirty="0">
                <a:latin typeface="Trebuchet MS" panose="020B0603020202020204" pitchFamily="34" charset="0"/>
              </a:rPr>
              <a:t>The </a:t>
            </a:r>
            <a:r>
              <a:rPr lang="pt-BR" i="1" dirty="0" err="1">
                <a:latin typeface="Trebuchet MS" panose="020B0603020202020204" pitchFamily="34" charset="0"/>
              </a:rPr>
              <a:t>Zondervan</a:t>
            </a:r>
            <a:r>
              <a:rPr lang="pt-BR" i="1" dirty="0">
                <a:latin typeface="Trebuchet MS" panose="020B0603020202020204" pitchFamily="34" charset="0"/>
              </a:rPr>
              <a:t> Pictorial </a:t>
            </a:r>
            <a:r>
              <a:rPr lang="pt-BR" i="1" dirty="0" err="1">
                <a:latin typeface="Trebuchet MS" panose="020B0603020202020204" pitchFamily="34" charset="0"/>
              </a:rPr>
              <a:t>Encyclopedia</a:t>
            </a:r>
            <a:r>
              <a:rPr lang="pt-BR" i="1" dirty="0">
                <a:latin typeface="Trebuchet MS" panose="020B0603020202020204" pitchFamily="34" charset="0"/>
              </a:rPr>
              <a:t> </a:t>
            </a:r>
            <a:r>
              <a:rPr lang="pt-BR" i="1" dirty="0" err="1">
                <a:latin typeface="Trebuchet MS" panose="020B0603020202020204" pitchFamily="34" charset="0"/>
              </a:rPr>
              <a:t>of</a:t>
            </a:r>
            <a:r>
              <a:rPr lang="pt-BR" i="1" dirty="0">
                <a:latin typeface="Trebuchet MS" panose="020B0603020202020204" pitchFamily="34" charset="0"/>
              </a:rPr>
              <a:t> </a:t>
            </a:r>
            <a:r>
              <a:rPr lang="pt-BR" i="1" dirty="0" err="1">
                <a:latin typeface="Trebuchet MS" panose="020B0603020202020204" pitchFamily="34" charset="0"/>
              </a:rPr>
              <a:t>the</a:t>
            </a:r>
            <a:r>
              <a:rPr lang="pt-BR" i="1" dirty="0">
                <a:latin typeface="Trebuchet MS" panose="020B0603020202020204" pitchFamily="34" charset="0"/>
              </a:rPr>
              <a:t> Bible</a:t>
            </a:r>
            <a:r>
              <a:rPr lang="pt-BR" dirty="0">
                <a:latin typeface="Trebuchet MS" panose="020B0603020202020204" pitchFamily="34" charset="0"/>
              </a:rPr>
              <a:t>, v. 5, p. 184).</a:t>
            </a:r>
            <a:endParaRPr lang="pt-BR" sz="4000" dirty="0">
              <a:latin typeface="Trebuchet MS" panose="020B0603020202020204" pitchFamily="34" charset="0"/>
            </a:endParaRPr>
          </a:p>
        </p:txBody>
      </p:sp>
      <p:pic>
        <p:nvPicPr>
          <p:cNvPr id="5" name="Imagem 4" descr="Fundo preto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D2B08612-59E2-4BE6-84F9-C5C88F35F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361" y="1353308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22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" y="1622731"/>
            <a:ext cx="11439525" cy="36125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Há muito mais sobre o sábado em Êxodo 16 do que se vê à primeira vista. Esse trecho nos ensina: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1. Qual é o dia de preparação para o sábado.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2. Qual dia da semana é o sábado.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3. De onde veio o sábado.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4. Que tipo de dia deveria ser o sábado.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5. Seria o sábado um dia de jejum?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6. O sábado como prova de lealdade a Deus.</a:t>
            </a:r>
          </a:p>
        </p:txBody>
      </p:sp>
    </p:spTree>
    <p:extLst>
      <p:ext uri="{BB962C8B-B14F-4D97-AF65-F5344CB8AC3E}">
        <p14:creationId xmlns:p14="http://schemas.microsoft.com/office/powerpoint/2010/main" val="2015548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1974850" y="1759258"/>
            <a:ext cx="989557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Sinal da aliança</a:t>
            </a:r>
          </a:p>
        </p:txBody>
      </p:sp>
    </p:spTree>
    <p:extLst>
      <p:ext uri="{BB962C8B-B14F-4D97-AF65-F5344CB8AC3E}">
        <p14:creationId xmlns:p14="http://schemas.microsoft.com/office/powerpoint/2010/main" val="1937500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60" y="1824240"/>
            <a:ext cx="6006650" cy="39021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“Os filhos de Israel guardarão o sábado, celebrando-o por aliança perpétua de geração em geração. Entre Mim e os filhos de Israel é sinal para sempre; porque, em seis dias, o Senhor fez os céus e a terra e, no sétimo dia, descansou e tomou alento”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31:16, 17).</a:t>
            </a:r>
            <a:endParaRPr lang="pt-BR" sz="5400" dirty="0">
              <a:latin typeface="Trebuchet MS" panose="020B0603020202020204" pitchFamily="34" charset="0"/>
            </a:endParaRP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F66972A-6E03-42D3-9E02-39DF9AF85F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982" y="655319"/>
            <a:ext cx="4474845" cy="44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60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62" y="513816"/>
            <a:ext cx="11674475" cy="58303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O sábado é designado como um “sinal” em quatro ocasiões nas Escrituras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31:13, 17; </a:t>
            </a:r>
            <a:r>
              <a:rPr lang="pt-BR" dirty="0" err="1">
                <a:latin typeface="Trebuchet MS" panose="020B0603020202020204" pitchFamily="34" charset="0"/>
              </a:rPr>
              <a:t>Ez</a:t>
            </a:r>
            <a:r>
              <a:rPr lang="pt-BR" dirty="0">
                <a:latin typeface="Trebuchet MS" panose="020B0603020202020204" pitchFamily="34" charset="0"/>
              </a:rPr>
              <a:t> 20:12, 20). Um “sinal” não é um “símbolo”, no sentido de algo que simboliza, representa ou lembra naturalmente outra coisa qualquer, em virtude de ambas compartilharem qualidades semelhantes (por exemplo, o símbolo de um punho geralmente denota “poder” ou “força”). Na Bíblia, o sábado como um “sinal” funciona como uma marca, objeto ou condição exterior cuja intenção é transmitir uma mensagem especial.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Nada no próprio sinal o ligava particularmente à aliança. O sábado era um sinal da aliança entre Deus e o povo “de geração em geração”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31:13), apenas porque Deus disse que era.</a:t>
            </a:r>
          </a:p>
        </p:txBody>
      </p:sp>
    </p:spTree>
    <p:extLst>
      <p:ext uri="{BB962C8B-B14F-4D97-AF65-F5344CB8AC3E}">
        <p14:creationId xmlns:p14="http://schemas.microsoft.com/office/powerpoint/2010/main" val="2239925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  <p:sp>
        <p:nvSpPr>
          <p:cNvPr id="7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EFADD04B-F52E-45C8-BBEC-56E72B8974A0}"/>
              </a:ext>
            </a:extLst>
          </p:cNvPr>
          <p:cNvSpPr txBox="1"/>
          <p:nvPr/>
        </p:nvSpPr>
        <p:spPr>
          <a:xfrm>
            <a:off x="441833" y="1980084"/>
            <a:ext cx="11460203" cy="1983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400" b="1" dirty="0"/>
              <a:t>Por que o Senhor usou o sábado como sinal da aliança? Por que o sábado é um símbolo tão apropriado do relacionamento salvífico com Deus? Considerando que um aspecto crucial da aliança é que somos salvos pela graça e que as obras não nos salvam, por que o sábado é um símbolo tão adequado desse relacionamento? </a:t>
            </a:r>
            <a:r>
              <a:rPr lang="pt-BR" sz="2400" b="1" dirty="0" err="1"/>
              <a:t>Gn</a:t>
            </a:r>
            <a:r>
              <a:rPr lang="pt-BR" sz="2400" b="1" dirty="0"/>
              <a:t> 2:3; </a:t>
            </a:r>
            <a:r>
              <a:rPr lang="pt-BR" sz="2400" b="1" dirty="0" err="1"/>
              <a:t>Hb</a:t>
            </a:r>
            <a:r>
              <a:rPr lang="pt-BR" sz="2400" b="1" dirty="0"/>
              <a:t> 4:1-4</a:t>
            </a:r>
            <a:endParaRPr lang="pt-BR" sz="6600" b="1" dirty="0"/>
          </a:p>
        </p:txBody>
      </p:sp>
    </p:spTree>
    <p:extLst>
      <p:ext uri="{BB962C8B-B14F-4D97-AF65-F5344CB8AC3E}">
        <p14:creationId xmlns:p14="http://schemas.microsoft.com/office/powerpoint/2010/main" val="324002714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26" y="491490"/>
            <a:ext cx="7026094" cy="56578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dirty="0">
                <a:latin typeface="Trebuchet MS" panose="020B0603020202020204" pitchFamily="34" charset="0"/>
              </a:rPr>
              <a:t>O que impressiona no conceito do sábado como sinal da aliança da graça é que, por séculos, os judeus entenderam esse dia como o sinal da redenção messiânica. Eles viam no sábado uma prévia da salvação no Messias. Visto que entendemos que a redenção vem somente da graça, e que a aliança é da graça, a relação entre o sábado, a redenção e a aliança se torna clara (</a:t>
            </a:r>
            <a:r>
              <a:rPr lang="pt-BR" sz="2400" dirty="0" err="1">
                <a:latin typeface="Trebuchet MS" panose="020B0603020202020204" pitchFamily="34" charset="0"/>
              </a:rPr>
              <a:t>Dt</a:t>
            </a:r>
            <a:r>
              <a:rPr lang="pt-BR" sz="2400" dirty="0">
                <a:latin typeface="Trebuchet MS" panose="020B0603020202020204" pitchFamily="34" charset="0"/>
              </a:rPr>
              <a:t> 5:13-15). Portanto, ao contrário da opinião comum, o sábado é um sinal da graça salvífica de Deus; não é um sinal de salvação pelas obras.</a:t>
            </a:r>
            <a:endParaRPr lang="pt-BR" sz="3600" dirty="0">
              <a:latin typeface="Trebuchet MS" panose="020B0603020202020204" pitchFamily="34" charset="0"/>
            </a:endParaRPr>
          </a:p>
        </p:txBody>
      </p:sp>
      <p:pic>
        <p:nvPicPr>
          <p:cNvPr id="9" name="Imagem 8" descr="Mão de uma pessoa&#10;&#10;Descrição gerada automaticamente com confiança média">
            <a:extLst>
              <a:ext uri="{FF2B5EF4-FFF2-40B4-BE49-F238E27FC236}">
                <a16:creationId xmlns:a16="http://schemas.microsoft.com/office/drawing/2014/main" id="{DE81681E-F8F9-472F-B962-34943CBC6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30" y="-115348"/>
            <a:ext cx="4973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2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1974850" y="1759258"/>
            <a:ext cx="989557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Sinal de santificação</a:t>
            </a:r>
          </a:p>
        </p:txBody>
      </p:sp>
    </p:spTree>
    <p:extLst>
      <p:ext uri="{BB962C8B-B14F-4D97-AF65-F5344CB8AC3E}">
        <p14:creationId xmlns:p14="http://schemas.microsoft.com/office/powerpoint/2010/main" val="264213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89" y="1224896"/>
            <a:ext cx="11579021" cy="44082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“Certamente vocês guardarão os Meus sábados, pois é sinal entre Mim e vocês de geração em geração, para que vocês saibam que Eu sou o Senhor, que os santifica”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31:13).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Êxodo 31:12-17 é um texto excepcionalmente rico a respeito do sábado, e vem logo após as orientações do Senhor para a construção do santuário e o estabelecimento de seus rituais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25:1–31:11).</a:t>
            </a:r>
          </a:p>
        </p:txBody>
      </p:sp>
      <p:pic>
        <p:nvPicPr>
          <p:cNvPr id="10" name="Imagem 9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778113D5-027C-40EF-9A36-CD7D1EFC7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208" y="4827480"/>
            <a:ext cx="1584252" cy="198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79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631" y="1420768"/>
            <a:ext cx="11382218" cy="3587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O conceito do sábado como um “sinal” visível, exterior e eterno entre Deus e Seu povo é expresso dessa maneira pela primeira vez. O texto contém alguns conceitos impressionantes que merecem nosso estudo. Duas novas ideias são reunidas nesse texto: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1. O sábado como </a:t>
            </a:r>
            <a:r>
              <a:rPr lang="pt-BR" i="1" dirty="0">
                <a:latin typeface="Trebuchet MS" panose="020B0603020202020204" pitchFamily="34" charset="0"/>
              </a:rPr>
              <a:t>sinal de conheciment</a:t>
            </a:r>
            <a:r>
              <a:rPr lang="pt-BR" dirty="0">
                <a:latin typeface="Trebuchet MS" panose="020B0603020202020204" pitchFamily="34" charset="0"/>
              </a:rPr>
              <a:t>o;</a:t>
            </a: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2. O sábado como </a:t>
            </a:r>
            <a:r>
              <a:rPr lang="pt-BR" i="1" dirty="0">
                <a:latin typeface="Trebuchet MS" panose="020B0603020202020204" pitchFamily="34" charset="0"/>
              </a:rPr>
              <a:t>sinal de santificação;</a:t>
            </a:r>
            <a:endParaRPr lang="pt-BR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748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1004624"/>
            <a:ext cx="11616888" cy="48487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Considere o aspecto do sinal relacionado ao conhecimento. A compreensão hebraica de conhecimento inclui aspectos intelectuais, relacionais e emocionais. “Conhecer” não significava simplesmente saber um fato, especialmente quando uma pessoa estivesse envolvida. “Conhecer” também significava ter um relacionamento significativo com a pessoa conhecida. Assim, </a:t>
            </a:r>
            <a:r>
              <a:rPr lang="pt-BR" i="1" dirty="0">
                <a:latin typeface="Trebuchet MS" panose="020B0603020202020204" pitchFamily="34" charset="0"/>
              </a:rPr>
              <a:t>conhecer o Senhor</a:t>
            </a:r>
            <a:r>
              <a:rPr lang="pt-BR" dirty="0">
                <a:latin typeface="Trebuchet MS" panose="020B0603020202020204" pitchFamily="34" charset="0"/>
              </a:rPr>
              <a:t> significava estar no relacionamento certo com Ele – servi-Lo (1Cr 28:9), temê-Lo (</a:t>
            </a:r>
            <a:r>
              <a:rPr lang="pt-BR" dirty="0" err="1">
                <a:latin typeface="Trebuchet MS" panose="020B0603020202020204" pitchFamily="34" charset="0"/>
              </a:rPr>
              <a:t>Is</a:t>
            </a:r>
            <a:r>
              <a:rPr lang="pt-BR" dirty="0">
                <a:latin typeface="Trebuchet MS" panose="020B0603020202020204" pitchFamily="34" charset="0"/>
              </a:rPr>
              <a:t> 11:2), crer Nele (</a:t>
            </a:r>
            <a:r>
              <a:rPr lang="pt-BR" dirty="0" err="1">
                <a:latin typeface="Trebuchet MS" panose="020B0603020202020204" pitchFamily="34" charset="0"/>
              </a:rPr>
              <a:t>Is</a:t>
            </a:r>
            <a:r>
              <a:rPr lang="pt-BR" dirty="0">
                <a:latin typeface="Trebuchet MS" panose="020B0603020202020204" pitchFamily="34" charset="0"/>
              </a:rPr>
              <a:t> 43:10), confiar Nele, buscá-Lo (</a:t>
            </a:r>
            <a:r>
              <a:rPr lang="pt-BR" dirty="0" err="1">
                <a:latin typeface="Trebuchet MS" panose="020B0603020202020204" pitchFamily="34" charset="0"/>
              </a:rPr>
              <a:t>Sl</a:t>
            </a:r>
            <a:r>
              <a:rPr lang="pt-BR" dirty="0">
                <a:latin typeface="Trebuchet MS" panose="020B0603020202020204" pitchFamily="34" charset="0"/>
              </a:rPr>
              <a:t> 9:10) e invocar Seu nome (Jr 10:25).</a:t>
            </a:r>
            <a:endParaRPr lang="pt-BR" sz="9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482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334103"/>
            <a:ext cx="11220451" cy="99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Consulte cada um dos textos do parágrafo acima. De que maneira eles nos ajudam a entender o que significa “conhecer” o Senhor?</a:t>
            </a:r>
            <a:endParaRPr lang="pt-BR" sz="72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5541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1004624"/>
            <a:ext cx="11616888" cy="48487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O sábado também é um sinal de santificação. Significa que o Senhor “santifica” Seu povo (compare com </a:t>
            </a:r>
            <a:r>
              <a:rPr lang="pt-BR" dirty="0" err="1">
                <a:latin typeface="Trebuchet MS" panose="020B0603020202020204" pitchFamily="34" charset="0"/>
              </a:rPr>
              <a:t>Lv</a:t>
            </a:r>
            <a:r>
              <a:rPr lang="pt-BR" dirty="0">
                <a:latin typeface="Trebuchet MS" panose="020B0603020202020204" pitchFamily="34" charset="0"/>
              </a:rPr>
              <a:t> 20:8; </a:t>
            </a:r>
            <a:r>
              <a:rPr lang="pt-BR" dirty="0" err="1">
                <a:latin typeface="Trebuchet MS" panose="020B0603020202020204" pitchFamily="34" charset="0"/>
              </a:rPr>
              <a:t>Dt</a:t>
            </a:r>
            <a:r>
              <a:rPr lang="pt-BR" dirty="0">
                <a:latin typeface="Trebuchet MS" panose="020B0603020202020204" pitchFamily="34" charset="0"/>
              </a:rPr>
              <a:t> 7:6).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O processo de santificação é obra do amor </a:t>
            </a:r>
            <a:r>
              <a:rPr lang="pt-BR" dirty="0" err="1">
                <a:latin typeface="Trebuchet MS" panose="020B0603020202020204" pitchFamily="34" charset="0"/>
              </a:rPr>
              <a:t>redentivo</a:t>
            </a:r>
            <a:r>
              <a:rPr lang="pt-BR" dirty="0">
                <a:latin typeface="Trebuchet MS" panose="020B0603020202020204" pitchFamily="34" charset="0"/>
              </a:rPr>
              <a:t> de Deus e revela salvação e redenção. Tanto a justiça (justificação) quanto a santificação são obras Dele: “Eu sou o Senhor, que os santifico” (</a:t>
            </a:r>
            <a:r>
              <a:rPr lang="pt-BR" dirty="0" err="1">
                <a:latin typeface="Trebuchet MS" panose="020B0603020202020204" pitchFamily="34" charset="0"/>
              </a:rPr>
              <a:t>Lv</a:t>
            </a:r>
            <a:r>
              <a:rPr lang="pt-BR" dirty="0">
                <a:latin typeface="Trebuchet MS" panose="020B0603020202020204" pitchFamily="34" charset="0"/>
              </a:rPr>
              <a:t> 20:8). Portanto, o sábado é um sinal que dá conhecimento de Deus como Santificador. “Dado ao mundo como sinal do Criador, o sábado é também o sinal de Deus como nosso Santificador” (Ellen G. White, </a:t>
            </a:r>
            <a:r>
              <a:rPr lang="pt-BR" i="1" dirty="0">
                <a:latin typeface="Trebuchet MS" panose="020B0603020202020204" pitchFamily="34" charset="0"/>
              </a:rPr>
              <a:t>Testemunhos Para a Igreja</a:t>
            </a:r>
            <a:r>
              <a:rPr lang="pt-BR" dirty="0">
                <a:latin typeface="Trebuchet MS" panose="020B0603020202020204" pitchFamily="34" charset="0"/>
              </a:rPr>
              <a:t>, v. 6, p. 350).</a:t>
            </a: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21CF5ED-8D13-4D2A-A48B-142D153C92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362" y="4135023"/>
            <a:ext cx="4510197" cy="25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44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275876" y="1627003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Lembrando do sábado</a:t>
            </a:r>
          </a:p>
        </p:txBody>
      </p:sp>
    </p:spTree>
    <p:extLst>
      <p:ext uri="{BB962C8B-B14F-4D97-AF65-F5344CB8AC3E}">
        <p14:creationId xmlns:p14="http://schemas.microsoft.com/office/powerpoint/2010/main" val="2834143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1347524"/>
            <a:ext cx="11616888" cy="48487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“Lembre-se do dia de sábado, para o santificar”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20:8).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O sábado foi e é um sinal para que o homem se lembrasse. O uso da palavra “lembrar” pode servir para várias funções. Em primeiro lugar, </a:t>
            </a:r>
            <a:r>
              <a:rPr lang="pt-BR" i="1" dirty="0">
                <a:latin typeface="Trebuchet MS" panose="020B0603020202020204" pitchFamily="34" charset="0"/>
              </a:rPr>
              <a:t>lembrar-se de algo</a:t>
            </a:r>
            <a:r>
              <a:rPr lang="pt-BR" dirty="0">
                <a:latin typeface="Trebuchet MS" panose="020B0603020202020204" pitchFamily="34" charset="0"/>
              </a:rPr>
              <a:t> envolve olhar para trás, pensar no passado. Nesse caso, o sábado nos indica a criação feita por Deus, que culminou com a instituição do sábado como dia semanal de descanso e comunhão especial com o Senhor.</a:t>
            </a:r>
          </a:p>
        </p:txBody>
      </p:sp>
    </p:spTree>
    <p:extLst>
      <p:ext uri="{BB962C8B-B14F-4D97-AF65-F5344CB8AC3E}">
        <p14:creationId xmlns:p14="http://schemas.microsoft.com/office/powerpoint/2010/main" val="648981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811530"/>
            <a:ext cx="11616888" cy="5486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A ordem para que nos </a:t>
            </a:r>
            <a:r>
              <a:rPr lang="pt-BR" i="1" dirty="0">
                <a:latin typeface="Trebuchet MS" panose="020B0603020202020204" pitchFamily="34" charset="0"/>
              </a:rPr>
              <a:t>lembremos</a:t>
            </a:r>
            <a:r>
              <a:rPr lang="pt-BR" dirty="0">
                <a:latin typeface="Trebuchet MS" panose="020B0603020202020204" pitchFamily="34" charset="0"/>
              </a:rPr>
              <a:t> também tem implicações para o presente. Não devemos apenas nos “lembrar” do sábado (</a:t>
            </a:r>
            <a:r>
              <a:rPr lang="pt-BR" dirty="0" err="1">
                <a:latin typeface="Trebuchet MS" panose="020B0603020202020204" pitchFamily="34" charset="0"/>
              </a:rPr>
              <a:t>Êx</a:t>
            </a:r>
            <a:r>
              <a:rPr lang="pt-BR" dirty="0">
                <a:latin typeface="Trebuchet MS" panose="020B0603020202020204" pitchFamily="34" charset="0"/>
              </a:rPr>
              <a:t> 20:8); devemos “observá-lo” e “guardá-lo” (veja </a:t>
            </a:r>
            <a:r>
              <a:rPr lang="pt-BR" dirty="0" err="1">
                <a:latin typeface="Trebuchet MS" panose="020B0603020202020204" pitchFamily="34" charset="0"/>
              </a:rPr>
              <a:t>Dt</a:t>
            </a:r>
            <a:r>
              <a:rPr lang="pt-BR" dirty="0">
                <a:latin typeface="Trebuchet MS" panose="020B0603020202020204" pitchFamily="34" charset="0"/>
              </a:rPr>
              <a:t> 5:12). Portanto, o sábado tem implicações importantes para nós hoje.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Por fim, a lembrança do sábado também nos indica o futuro. A pessoa que se lembra de guardar o sábado tem um futuro promissor, rico e significativo com o Senhor do sábado. Essa pessoa permanece na relação de aliança, pois permanece no Criador. Novamente, quando entendemos que a aliança é um relacionamento entre Deus e a humanidade, o sábado, que fortalece esse relacionamento, ganha destaque específico.</a:t>
            </a:r>
          </a:p>
        </p:txBody>
      </p:sp>
    </p:spTree>
    <p:extLst>
      <p:ext uri="{BB962C8B-B14F-4D97-AF65-F5344CB8AC3E}">
        <p14:creationId xmlns:p14="http://schemas.microsoft.com/office/powerpoint/2010/main" val="3485719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1857375"/>
            <a:ext cx="11616888" cy="31432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De fato, ao lembrar-se da criação e de seu Criador, o povo de Deus também se lembra dos graciosos atos de salvação de Deus (veja </a:t>
            </a:r>
            <a:r>
              <a:rPr lang="pt-BR" dirty="0" err="1">
                <a:latin typeface="Trebuchet MS" panose="020B0603020202020204" pitchFamily="34" charset="0"/>
              </a:rPr>
              <a:t>Dt</a:t>
            </a:r>
            <a:r>
              <a:rPr lang="pt-BR" dirty="0">
                <a:latin typeface="Trebuchet MS" panose="020B0603020202020204" pitchFamily="34" charset="0"/>
              </a:rPr>
              <a:t> 5:14, em que o sábado é visto, nesse contexto, como sinal de libertação do Egito, um símbolo da salvação suprema encontrada em Deus). A criação e a recriação estão interligadas. A primeira torna possível a última. O sábado é um sinal que comunica que Deus é o Criador do mundo e o Criador da nossa salvação.</a:t>
            </a:r>
          </a:p>
        </p:txBody>
      </p:sp>
    </p:spTree>
    <p:extLst>
      <p:ext uri="{BB962C8B-B14F-4D97-AF65-F5344CB8AC3E}">
        <p14:creationId xmlns:p14="http://schemas.microsoft.com/office/powerpoint/2010/main" val="3284626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56" y="1718561"/>
            <a:ext cx="8076734" cy="2759977"/>
          </a:xfrm>
        </p:spPr>
        <p:txBody>
          <a:bodyPr>
            <a:normAutofit fontScale="925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“Santificando Seu santo sábado, devemos mostrar que somos Seu povo. Sua Palavra declara que o sábado é um sinal distintivo do povo que observa os mandamentos [...]. Os que observam a lei de Deus serão um com Ele no grande conflito iniciado no Céu entre Satanás e Deus” (Ellen G. White, </a:t>
            </a:r>
            <a:r>
              <a:rPr lang="pt-BR" i="1" dirty="0">
                <a:latin typeface="Trebuchet MS" panose="020B0603020202020204" pitchFamily="34" charset="0"/>
              </a:rPr>
              <a:t>Mensagens Escolhidas</a:t>
            </a:r>
            <a:r>
              <a:rPr lang="pt-BR" dirty="0">
                <a:latin typeface="Trebuchet MS" panose="020B0603020202020204" pitchFamily="34" charset="0"/>
              </a:rPr>
              <a:t>, v. 2, p. 160).</a:t>
            </a:r>
            <a:endParaRPr lang="pt-BR" sz="4800" dirty="0">
              <a:latin typeface="Trebuchet MS" panose="020B0603020202020204" pitchFamily="34" charset="0"/>
            </a:endParaRPr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B48B3AC4-3F7E-4C1B-88A0-5EF1E2BE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38" y="1248384"/>
            <a:ext cx="6578367" cy="37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50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118660"/>
            <a:ext cx="11220451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b="1" dirty="0"/>
              <a:t>Observe novamente essa declaração de Ellen G. White. Por que o sábado nos distingue como o “povo que observa os mandamentos” mais do que, talvez, qualquer um dos outros mandamentos?</a:t>
            </a:r>
            <a:endParaRPr lang="pt-BR" sz="88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80370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56" y="1718561"/>
            <a:ext cx="8076734" cy="275997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000" dirty="0">
                <a:latin typeface="Trebuchet MS" panose="020B0603020202020204" pitchFamily="34" charset="0"/>
              </a:rPr>
              <a:t>“A santificação do Espírito assinala a diferença entre os que têm o selo de Deus e os que guardam um dia de repouso espúrio. Quando vier a prova, será mostrado claramente o que é a marca da besta. Ela é a observância do domingo [...]. Deus designou o sétimo dia como seu dia de repouso [citado </a:t>
            </a:r>
            <a:r>
              <a:rPr lang="pt-BR" sz="2000" dirty="0" err="1">
                <a:latin typeface="Trebuchet MS" panose="020B0603020202020204" pitchFamily="34" charset="0"/>
              </a:rPr>
              <a:t>Êx</a:t>
            </a:r>
            <a:r>
              <a:rPr lang="pt-BR" sz="2000" dirty="0">
                <a:latin typeface="Trebuchet MS" panose="020B0603020202020204" pitchFamily="34" charset="0"/>
              </a:rPr>
              <a:t> 31:13, 17, 16]. Assim é traçada a distinção entre os leais e os desleais. Aqueles que desejam ter o selo de Deus em sua fronte devem guardar o sábado do quarto mandamento” (Ellen G. White, </a:t>
            </a:r>
            <a:r>
              <a:rPr lang="pt-BR" sz="2000" i="1" dirty="0">
                <a:latin typeface="Trebuchet MS" panose="020B0603020202020204" pitchFamily="34" charset="0"/>
              </a:rPr>
              <a:t>Comentário Bíblico Adventista do Sétimo Dia</a:t>
            </a:r>
            <a:r>
              <a:rPr lang="pt-BR" sz="2000" dirty="0">
                <a:latin typeface="Trebuchet MS" panose="020B0603020202020204" pitchFamily="34" charset="0"/>
              </a:rPr>
              <a:t>, v. 7, p. 1.096).</a:t>
            </a:r>
            <a:endParaRPr lang="pt-BR" sz="4000" dirty="0">
              <a:latin typeface="Trebuchet MS" panose="020B0603020202020204" pitchFamily="34" charset="0"/>
            </a:endParaRPr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B48B3AC4-3F7E-4C1B-88A0-5EF1E2BE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38" y="1248384"/>
            <a:ext cx="6578367" cy="37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16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5793" y="2305049"/>
            <a:ext cx="6210300" cy="28541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>
                <a:latin typeface="Trebuchet MS" panose="020B0603020202020204" pitchFamily="34" charset="0"/>
              </a:rPr>
              <a:t>A guarda do sábado tem ajudado sua vida? Você precisa fazer mudanças?</a:t>
            </a:r>
            <a:endParaRPr lang="pt-BR" sz="40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id="{7787A845-9AB8-4787-ABDE-5A6C30305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48" y="1438793"/>
            <a:ext cx="4011897" cy="398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14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3C5EE4E-BCBC-4B77-9A39-EF22DC476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809" y="0"/>
            <a:ext cx="7561191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042" y="2001910"/>
            <a:ext cx="6210300" cy="28541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Conheça o novo </a:t>
            </a:r>
          </a:p>
          <a:p>
            <a:pPr marL="0" indent="0" algn="just">
              <a:buNone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Estudo bíblico</a:t>
            </a:r>
          </a:p>
        </p:txBody>
      </p:sp>
    </p:spTree>
    <p:extLst>
      <p:ext uri="{BB962C8B-B14F-4D97-AF65-F5344CB8AC3E}">
        <p14:creationId xmlns:p14="http://schemas.microsoft.com/office/powerpoint/2010/main" val="383372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1ADCD-53DB-49F4-A785-4139D64B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99EEC3-2F4F-43C9-9538-F5AA28114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851C92A-DE04-4A4B-BA3C-72FEB443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59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1504</TotalTime>
  <Words>2324</Words>
  <Application>Microsoft Office PowerPoint</Application>
  <PresentationFormat>Widescreen</PresentationFormat>
  <Paragraphs>76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Trebuchet MS</vt:lpstr>
      <vt:lpstr>Tema do Office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AES - Lucas Costa Viana</dc:creator>
  <cp:lastModifiedBy>jose ferreira Neto</cp:lastModifiedBy>
  <cp:revision>53</cp:revision>
  <dcterms:created xsi:type="dcterms:W3CDTF">2021-04-01T11:30:09Z</dcterms:created>
  <dcterms:modified xsi:type="dcterms:W3CDTF">2021-05-28T22:24:41Z</dcterms:modified>
</cp:coreProperties>
</file>