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oper Black" panose="0208090404030B020404" pitchFamily="18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A40E"/>
    <a:srgbClr val="D67408"/>
    <a:srgbClr val="F6890F"/>
    <a:srgbClr val="844A1E"/>
    <a:srgbClr val="D88D56"/>
    <a:srgbClr val="FFFF99"/>
    <a:srgbClr val="004376"/>
    <a:srgbClr val="E8DDC1"/>
    <a:srgbClr val="003300"/>
    <a:srgbClr val="FEA0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6F79C3-FE92-4157-AE72-7253C9E1576B}" type="doc">
      <dgm:prSet loTypeId="urn:microsoft.com/office/officeart/2005/8/layout/vList4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0B6A131E-BD51-4B31-944C-D5BC85EDACE3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Isaías 40:3-5. </a:t>
          </a:r>
          <a:r>
            <a:rPr lang="es-ES" b="1" dirty="0"/>
            <a:t>Preparando el camino para que la presencia de Dios pueda manifestarse plenamente en nuestra vida.</a:t>
          </a:r>
          <a:endParaRPr lang="es-ES" dirty="0"/>
        </a:p>
      </dgm:t>
    </dgm:pt>
    <dgm:pt modelId="{C523843F-0616-4D02-BA51-5D7303921252}" type="parTrans" cxnId="{E1D9D134-DF6D-418E-9A84-7B5375D47F9B}">
      <dgm:prSet/>
      <dgm:spPr/>
      <dgm:t>
        <a:bodyPr/>
        <a:lstStyle/>
        <a:p>
          <a:endParaRPr lang="es-ES"/>
        </a:p>
      </dgm:t>
    </dgm:pt>
    <dgm:pt modelId="{54EF6A89-14C7-4634-A3AA-C48F6345F03A}" type="sibTrans" cxnId="{E1D9D134-DF6D-418E-9A84-7B5375D47F9B}">
      <dgm:prSet/>
      <dgm:spPr/>
      <dgm:t>
        <a:bodyPr/>
        <a:lstStyle/>
        <a:p>
          <a:endParaRPr lang="es-ES"/>
        </a:p>
      </dgm:t>
    </dgm:pt>
    <dgm:pt modelId="{AFE2AF5C-9398-4D40-85A2-807A64EE2F03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Isaías 40:6-8. </a:t>
          </a:r>
          <a:r>
            <a:rPr lang="es-ES" b="1" dirty="0"/>
            <a:t>A través de la Palabra de Dios, que “permanece para siempre”.</a:t>
          </a:r>
          <a:endParaRPr lang="es-ES" dirty="0"/>
        </a:p>
      </dgm:t>
    </dgm:pt>
    <dgm:pt modelId="{91F9DDFA-B9BE-4073-BC60-8A8BD5AADE96}" type="parTrans" cxnId="{31DB539C-D511-472C-AF18-8A05443237D4}">
      <dgm:prSet/>
      <dgm:spPr/>
      <dgm:t>
        <a:bodyPr/>
        <a:lstStyle/>
        <a:p>
          <a:endParaRPr lang="es-ES"/>
        </a:p>
      </dgm:t>
    </dgm:pt>
    <dgm:pt modelId="{140CF801-B3F4-4088-9C76-95FF5FC63B70}" type="sibTrans" cxnId="{31DB539C-D511-472C-AF18-8A05443237D4}">
      <dgm:prSet/>
      <dgm:spPr/>
      <dgm:t>
        <a:bodyPr/>
        <a:lstStyle/>
        <a:p>
          <a:endParaRPr lang="es-ES"/>
        </a:p>
      </dgm:t>
    </dgm:pt>
    <dgm:pt modelId="{B993BD7C-B5AB-41E7-B7AD-2FDCB7209426}" type="pres">
      <dgm:prSet presAssocID="{4B6F79C3-FE92-4157-AE72-7253C9E1576B}" presName="linear" presStyleCnt="0">
        <dgm:presLayoutVars>
          <dgm:dir/>
          <dgm:resizeHandles val="exact"/>
        </dgm:presLayoutVars>
      </dgm:prSet>
      <dgm:spPr/>
    </dgm:pt>
    <dgm:pt modelId="{E229250B-200B-44C3-95E2-900BC713B1B6}" type="pres">
      <dgm:prSet presAssocID="{0B6A131E-BD51-4B31-944C-D5BC85EDACE3}" presName="comp" presStyleCnt="0"/>
      <dgm:spPr/>
    </dgm:pt>
    <dgm:pt modelId="{AACD60E4-8C40-4955-A1BA-141777A6CA97}" type="pres">
      <dgm:prSet presAssocID="{0B6A131E-BD51-4B31-944C-D5BC85EDACE3}" presName="box" presStyleLbl="node1" presStyleIdx="0" presStyleCnt="2"/>
      <dgm:spPr/>
    </dgm:pt>
    <dgm:pt modelId="{20AE4CAC-F792-4BC3-A883-0DA4B110DDFA}" type="pres">
      <dgm:prSet presAssocID="{0B6A131E-BD51-4B31-944C-D5BC85EDACE3}" presName="img" presStyleLbl="fgImgPlace1" presStyleIdx="0" presStyleCnt="2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EB2BD33-7DE3-4D8C-ACA7-7BC72E269905}" type="pres">
      <dgm:prSet presAssocID="{0B6A131E-BD51-4B31-944C-D5BC85EDACE3}" presName="text" presStyleLbl="node1" presStyleIdx="0" presStyleCnt="2">
        <dgm:presLayoutVars>
          <dgm:bulletEnabled val="1"/>
        </dgm:presLayoutVars>
      </dgm:prSet>
      <dgm:spPr/>
    </dgm:pt>
    <dgm:pt modelId="{227EF1E6-2D8E-4524-A4AD-651A07027818}" type="pres">
      <dgm:prSet presAssocID="{54EF6A89-14C7-4634-A3AA-C48F6345F03A}" presName="spacer" presStyleCnt="0"/>
      <dgm:spPr/>
    </dgm:pt>
    <dgm:pt modelId="{D2ADD9BB-DE9A-4E28-BD9C-89EC6EBFD198}" type="pres">
      <dgm:prSet presAssocID="{AFE2AF5C-9398-4D40-85A2-807A64EE2F03}" presName="comp" presStyleCnt="0"/>
      <dgm:spPr/>
    </dgm:pt>
    <dgm:pt modelId="{E4A16FEF-25CE-42F3-9E24-716C6A61DD92}" type="pres">
      <dgm:prSet presAssocID="{AFE2AF5C-9398-4D40-85A2-807A64EE2F03}" presName="box" presStyleLbl="node1" presStyleIdx="1" presStyleCnt="2"/>
      <dgm:spPr/>
    </dgm:pt>
    <dgm:pt modelId="{83D6B85E-8C81-4781-AD7C-F25CFCEACD2C}" type="pres">
      <dgm:prSet presAssocID="{AFE2AF5C-9398-4D40-85A2-807A64EE2F03}" presName="img" presStyleLbl="fgImgPlace1" presStyleIdx="1" presStyleCnt="2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4905AD3-64A6-4C33-AD9C-2194F00146D4}" type="pres">
      <dgm:prSet presAssocID="{AFE2AF5C-9398-4D40-85A2-807A64EE2F03}" presName="text" presStyleLbl="node1" presStyleIdx="1" presStyleCnt="2">
        <dgm:presLayoutVars>
          <dgm:bulletEnabled val="1"/>
        </dgm:presLayoutVars>
      </dgm:prSet>
      <dgm:spPr/>
    </dgm:pt>
  </dgm:ptLst>
  <dgm:cxnLst>
    <dgm:cxn modelId="{B373B000-81C7-4C39-97C3-1D8F2765B747}" type="presOf" srcId="{4B6F79C3-FE92-4157-AE72-7253C9E1576B}" destId="{B993BD7C-B5AB-41E7-B7AD-2FDCB7209426}" srcOrd="0" destOrd="0" presId="urn:microsoft.com/office/officeart/2005/8/layout/vList4"/>
    <dgm:cxn modelId="{30232E20-9DD0-4BC5-9CB4-6F0B65ACE346}" type="presOf" srcId="{AFE2AF5C-9398-4D40-85A2-807A64EE2F03}" destId="{E4A16FEF-25CE-42F3-9E24-716C6A61DD92}" srcOrd="0" destOrd="0" presId="urn:microsoft.com/office/officeart/2005/8/layout/vList4"/>
    <dgm:cxn modelId="{E1D9D134-DF6D-418E-9A84-7B5375D47F9B}" srcId="{4B6F79C3-FE92-4157-AE72-7253C9E1576B}" destId="{0B6A131E-BD51-4B31-944C-D5BC85EDACE3}" srcOrd="0" destOrd="0" parTransId="{C523843F-0616-4D02-BA51-5D7303921252}" sibTransId="{54EF6A89-14C7-4634-A3AA-C48F6345F03A}"/>
    <dgm:cxn modelId="{BB5A505A-0351-44A1-BBC8-F5E7EAB070A9}" type="presOf" srcId="{0B6A131E-BD51-4B31-944C-D5BC85EDACE3}" destId="{7EB2BD33-7DE3-4D8C-ACA7-7BC72E269905}" srcOrd="1" destOrd="0" presId="urn:microsoft.com/office/officeart/2005/8/layout/vList4"/>
    <dgm:cxn modelId="{31DB539C-D511-472C-AF18-8A05443237D4}" srcId="{4B6F79C3-FE92-4157-AE72-7253C9E1576B}" destId="{AFE2AF5C-9398-4D40-85A2-807A64EE2F03}" srcOrd="1" destOrd="0" parTransId="{91F9DDFA-B9BE-4073-BC60-8A8BD5AADE96}" sibTransId="{140CF801-B3F4-4088-9C76-95FF5FC63B70}"/>
    <dgm:cxn modelId="{4ACD61A0-3154-4918-B954-9FD5DA3E1582}" type="presOf" srcId="{0B6A131E-BD51-4B31-944C-D5BC85EDACE3}" destId="{AACD60E4-8C40-4955-A1BA-141777A6CA97}" srcOrd="0" destOrd="0" presId="urn:microsoft.com/office/officeart/2005/8/layout/vList4"/>
    <dgm:cxn modelId="{E2421DE9-0830-41AA-801F-82BBBD204625}" type="presOf" srcId="{AFE2AF5C-9398-4D40-85A2-807A64EE2F03}" destId="{B4905AD3-64A6-4C33-AD9C-2194F00146D4}" srcOrd="1" destOrd="0" presId="urn:microsoft.com/office/officeart/2005/8/layout/vList4"/>
    <dgm:cxn modelId="{BCCE667E-07DF-4315-BF53-1F9CF9BAF798}" type="presParOf" srcId="{B993BD7C-B5AB-41E7-B7AD-2FDCB7209426}" destId="{E229250B-200B-44C3-95E2-900BC713B1B6}" srcOrd="0" destOrd="0" presId="urn:microsoft.com/office/officeart/2005/8/layout/vList4"/>
    <dgm:cxn modelId="{E67A9CC8-B5EE-4C61-B961-B9619CF5F855}" type="presParOf" srcId="{E229250B-200B-44C3-95E2-900BC713B1B6}" destId="{AACD60E4-8C40-4955-A1BA-141777A6CA97}" srcOrd="0" destOrd="0" presId="urn:microsoft.com/office/officeart/2005/8/layout/vList4"/>
    <dgm:cxn modelId="{A66F2E71-1B16-4BDC-8597-2420E53D534E}" type="presParOf" srcId="{E229250B-200B-44C3-95E2-900BC713B1B6}" destId="{20AE4CAC-F792-4BC3-A883-0DA4B110DDFA}" srcOrd="1" destOrd="0" presId="urn:microsoft.com/office/officeart/2005/8/layout/vList4"/>
    <dgm:cxn modelId="{B59A85DC-0D9B-4AF3-8423-171B768DA905}" type="presParOf" srcId="{E229250B-200B-44C3-95E2-900BC713B1B6}" destId="{7EB2BD33-7DE3-4D8C-ACA7-7BC72E269905}" srcOrd="2" destOrd="0" presId="urn:microsoft.com/office/officeart/2005/8/layout/vList4"/>
    <dgm:cxn modelId="{BCCE27B0-E6A9-4B97-B3A1-1FCC1A070957}" type="presParOf" srcId="{B993BD7C-B5AB-41E7-B7AD-2FDCB7209426}" destId="{227EF1E6-2D8E-4524-A4AD-651A07027818}" srcOrd="1" destOrd="0" presId="urn:microsoft.com/office/officeart/2005/8/layout/vList4"/>
    <dgm:cxn modelId="{0918C351-0C82-451B-A26D-832F67316809}" type="presParOf" srcId="{B993BD7C-B5AB-41E7-B7AD-2FDCB7209426}" destId="{D2ADD9BB-DE9A-4E28-BD9C-89EC6EBFD198}" srcOrd="2" destOrd="0" presId="urn:microsoft.com/office/officeart/2005/8/layout/vList4"/>
    <dgm:cxn modelId="{C2787B9A-484D-4532-BDC9-F2018E9AB6FA}" type="presParOf" srcId="{D2ADD9BB-DE9A-4E28-BD9C-89EC6EBFD198}" destId="{E4A16FEF-25CE-42F3-9E24-716C6A61DD92}" srcOrd="0" destOrd="0" presId="urn:microsoft.com/office/officeart/2005/8/layout/vList4"/>
    <dgm:cxn modelId="{272DB2EE-F27C-4BA1-85A9-02706BCA196B}" type="presParOf" srcId="{D2ADD9BB-DE9A-4E28-BD9C-89EC6EBFD198}" destId="{83D6B85E-8C81-4781-AD7C-F25CFCEACD2C}" srcOrd="1" destOrd="0" presId="urn:microsoft.com/office/officeart/2005/8/layout/vList4"/>
    <dgm:cxn modelId="{D40E0701-42F1-4DA2-B343-248CC959344A}" type="presParOf" srcId="{D2ADD9BB-DE9A-4E28-BD9C-89EC6EBFD198}" destId="{B4905AD3-64A6-4C33-AD9C-2194F00146D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EC0568-D361-4672-96D5-E9481023E54A}" type="doc">
      <dgm:prSet loTypeId="urn:microsoft.com/office/officeart/2008/layout/AlternatingPictureBlocks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0BCABD1-1C98-4A09-9927-99EF17A45CD3}">
      <dgm:prSet custT="1"/>
      <dgm:spPr/>
      <dgm:t>
        <a:bodyPr/>
        <a:lstStyle/>
        <a:p>
          <a:r>
            <a:rPr lang="es-ES" sz="1800" b="1" dirty="0">
              <a:solidFill>
                <a:schemeClr val="tx1"/>
              </a:solidFill>
            </a:rPr>
            <a:t>Poderoso (v. 12-26). El único digno de adoración.</a:t>
          </a:r>
          <a:endParaRPr lang="es-ES" sz="1800" dirty="0">
            <a:solidFill>
              <a:schemeClr val="tx1"/>
            </a:solidFill>
          </a:endParaRPr>
        </a:p>
      </dgm:t>
    </dgm:pt>
    <dgm:pt modelId="{6D4E9E96-AEA9-494D-8269-1BB1043483EB}" type="parTrans" cxnId="{15F54005-017D-405B-B65C-DFDE9B211315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5334BE3B-6E3E-4012-BDE5-36926E24C2B2}" type="sibTrans" cxnId="{15F54005-017D-405B-B65C-DFDE9B211315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51B17D1E-437E-4971-97F0-6AB50C8244A8}">
      <dgm:prSet custT="1"/>
      <dgm:spPr/>
      <dgm:t>
        <a:bodyPr/>
        <a:lstStyle/>
        <a:p>
          <a:r>
            <a:rPr lang="es-ES" sz="1800" b="1" dirty="0">
              <a:solidFill>
                <a:schemeClr val="tx1"/>
              </a:solidFill>
            </a:rPr>
            <a:t>Misericordioso (v. 27-31). El que fortalece a aquellos que en Él confían.</a:t>
          </a:r>
          <a:endParaRPr lang="es-ES" sz="1800" dirty="0">
            <a:solidFill>
              <a:schemeClr val="tx1"/>
            </a:solidFill>
          </a:endParaRPr>
        </a:p>
      </dgm:t>
    </dgm:pt>
    <dgm:pt modelId="{F0CBA319-68AF-460B-8FAE-B7A2AE74370A}" type="parTrans" cxnId="{4B338C08-F076-4BB6-A16E-10E8940A369E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444B09B5-3726-4C7B-868D-6DC9F4F02A2B}" type="sibTrans" cxnId="{4B338C08-F076-4BB6-A16E-10E8940A369E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EC0FD40A-85AC-4704-BD80-B661206775D0}" type="pres">
      <dgm:prSet presAssocID="{F4EC0568-D361-4672-96D5-E9481023E54A}" presName="linearFlow" presStyleCnt="0">
        <dgm:presLayoutVars>
          <dgm:dir/>
          <dgm:resizeHandles val="exact"/>
        </dgm:presLayoutVars>
      </dgm:prSet>
      <dgm:spPr/>
    </dgm:pt>
    <dgm:pt modelId="{4CFD48E3-DA52-454E-8646-BF50D8D82963}" type="pres">
      <dgm:prSet presAssocID="{90BCABD1-1C98-4A09-9927-99EF17A45CD3}" presName="comp" presStyleCnt="0"/>
      <dgm:spPr/>
    </dgm:pt>
    <dgm:pt modelId="{D1E39B49-89AB-4839-9DF4-009AFED45D79}" type="pres">
      <dgm:prSet presAssocID="{90BCABD1-1C98-4A09-9927-99EF17A45CD3}" presName="rect2" presStyleLbl="node1" presStyleIdx="0" presStyleCnt="2" custScaleX="258893" custLinFactNeighborX="41141" custLinFactNeighborY="3162">
        <dgm:presLayoutVars>
          <dgm:bulletEnabled val="1"/>
        </dgm:presLayoutVars>
      </dgm:prSet>
      <dgm:spPr/>
    </dgm:pt>
    <dgm:pt modelId="{AE4CC171-7740-4228-940F-0B7931939D90}" type="pres">
      <dgm:prSet presAssocID="{90BCABD1-1C98-4A09-9927-99EF17A45CD3}" presName="rect1" presStyleLbl="lnNode1" presStyleIdx="0" presStyleCnt="2" custScaleX="169089" custLinFactX="-87554" custLinFactNeighborX="-100000" custLinFactNeighborY="3162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2E3A978-93C8-467D-89A2-C6F99C7DBE54}" type="pres">
      <dgm:prSet presAssocID="{5334BE3B-6E3E-4012-BDE5-36926E24C2B2}" presName="sibTrans" presStyleCnt="0"/>
      <dgm:spPr/>
    </dgm:pt>
    <dgm:pt modelId="{3D2204DE-8A08-4140-8A5A-9E47F7F850EA}" type="pres">
      <dgm:prSet presAssocID="{51B17D1E-437E-4971-97F0-6AB50C8244A8}" presName="comp" presStyleCnt="0"/>
      <dgm:spPr/>
    </dgm:pt>
    <dgm:pt modelId="{1463292A-890C-4761-9868-A2D30C940E1E}" type="pres">
      <dgm:prSet presAssocID="{51B17D1E-437E-4971-97F0-6AB50C8244A8}" presName="rect2" presStyleLbl="node1" presStyleIdx="1" presStyleCnt="2" custScaleX="258893" custLinFactNeighborX="-42070" custLinFactNeighborY="41">
        <dgm:presLayoutVars>
          <dgm:bulletEnabled val="1"/>
        </dgm:presLayoutVars>
      </dgm:prSet>
      <dgm:spPr/>
    </dgm:pt>
    <dgm:pt modelId="{42D9C6FA-1B86-48F0-ADEB-F06E334C1E7C}" type="pres">
      <dgm:prSet presAssocID="{51B17D1E-437E-4971-97F0-6AB50C8244A8}" presName="rect1" presStyleLbl="lnNode1" presStyleIdx="1" presStyleCnt="2" custScaleX="169089" custLinFactX="89812" custLinFactNeighborX="100000" custLinFactNeighborY="41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564"/>
          </a:stretch>
        </a:blipFill>
      </dgm:spPr>
    </dgm:pt>
  </dgm:ptLst>
  <dgm:cxnLst>
    <dgm:cxn modelId="{15F54005-017D-405B-B65C-DFDE9B211315}" srcId="{F4EC0568-D361-4672-96D5-E9481023E54A}" destId="{90BCABD1-1C98-4A09-9927-99EF17A45CD3}" srcOrd="0" destOrd="0" parTransId="{6D4E9E96-AEA9-494D-8269-1BB1043483EB}" sibTransId="{5334BE3B-6E3E-4012-BDE5-36926E24C2B2}"/>
    <dgm:cxn modelId="{4B338C08-F076-4BB6-A16E-10E8940A369E}" srcId="{F4EC0568-D361-4672-96D5-E9481023E54A}" destId="{51B17D1E-437E-4971-97F0-6AB50C8244A8}" srcOrd="1" destOrd="0" parTransId="{F0CBA319-68AF-460B-8FAE-B7A2AE74370A}" sibTransId="{444B09B5-3726-4C7B-868D-6DC9F4F02A2B}"/>
    <dgm:cxn modelId="{ECE05440-160D-43BF-A253-BD72A42AB340}" type="presOf" srcId="{51B17D1E-437E-4971-97F0-6AB50C8244A8}" destId="{1463292A-890C-4761-9868-A2D30C940E1E}" srcOrd="0" destOrd="0" presId="urn:microsoft.com/office/officeart/2008/layout/AlternatingPictureBlocks"/>
    <dgm:cxn modelId="{6D6F2D82-F67F-4535-86AA-A7C10A4BE34B}" type="presOf" srcId="{90BCABD1-1C98-4A09-9927-99EF17A45CD3}" destId="{D1E39B49-89AB-4839-9DF4-009AFED45D79}" srcOrd="0" destOrd="0" presId="urn:microsoft.com/office/officeart/2008/layout/AlternatingPictureBlocks"/>
    <dgm:cxn modelId="{BAFDD8AD-4799-4895-8045-C926D415095C}" type="presOf" srcId="{F4EC0568-D361-4672-96D5-E9481023E54A}" destId="{EC0FD40A-85AC-4704-BD80-B661206775D0}" srcOrd="0" destOrd="0" presId="urn:microsoft.com/office/officeart/2008/layout/AlternatingPictureBlocks"/>
    <dgm:cxn modelId="{7945F592-2F30-433E-BB03-6DA86D4992E3}" type="presParOf" srcId="{EC0FD40A-85AC-4704-BD80-B661206775D0}" destId="{4CFD48E3-DA52-454E-8646-BF50D8D82963}" srcOrd="0" destOrd="0" presId="urn:microsoft.com/office/officeart/2008/layout/AlternatingPictureBlocks"/>
    <dgm:cxn modelId="{FD0453E7-34A4-4752-A450-B24B7BEDE43B}" type="presParOf" srcId="{4CFD48E3-DA52-454E-8646-BF50D8D82963}" destId="{D1E39B49-89AB-4839-9DF4-009AFED45D79}" srcOrd="0" destOrd="0" presId="urn:microsoft.com/office/officeart/2008/layout/AlternatingPictureBlocks"/>
    <dgm:cxn modelId="{E9A159C6-B01B-4EF5-AB73-A534B8148EE9}" type="presParOf" srcId="{4CFD48E3-DA52-454E-8646-BF50D8D82963}" destId="{AE4CC171-7740-4228-940F-0B7931939D90}" srcOrd="1" destOrd="0" presId="urn:microsoft.com/office/officeart/2008/layout/AlternatingPictureBlocks"/>
    <dgm:cxn modelId="{7FC0334C-A424-48F9-9A0D-36ED711E0C19}" type="presParOf" srcId="{EC0FD40A-85AC-4704-BD80-B661206775D0}" destId="{F2E3A978-93C8-467D-89A2-C6F99C7DBE54}" srcOrd="1" destOrd="0" presId="urn:microsoft.com/office/officeart/2008/layout/AlternatingPictureBlocks"/>
    <dgm:cxn modelId="{AB1B9E34-BD85-430B-BCB8-67E19246A54F}" type="presParOf" srcId="{EC0FD40A-85AC-4704-BD80-B661206775D0}" destId="{3D2204DE-8A08-4140-8A5A-9E47F7F850EA}" srcOrd="2" destOrd="0" presId="urn:microsoft.com/office/officeart/2008/layout/AlternatingPictureBlocks"/>
    <dgm:cxn modelId="{C49FA73C-D9DF-4125-A86C-CB84A1B5BBE0}" type="presParOf" srcId="{3D2204DE-8A08-4140-8A5A-9E47F7F850EA}" destId="{1463292A-890C-4761-9868-A2D30C940E1E}" srcOrd="0" destOrd="0" presId="urn:microsoft.com/office/officeart/2008/layout/AlternatingPictureBlocks"/>
    <dgm:cxn modelId="{4E74C78B-8DF9-4EC4-B18F-C39B3081EA73}" type="presParOf" srcId="{3D2204DE-8A08-4140-8A5A-9E47F7F850EA}" destId="{42D9C6FA-1B86-48F0-ADEB-F06E334C1E7C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D60E4-8C40-4955-A1BA-141777A6CA97}">
      <dsp:nvSpPr>
        <dsp:cNvPr id="0" name=""/>
        <dsp:cNvSpPr/>
      </dsp:nvSpPr>
      <dsp:spPr>
        <a:xfrm>
          <a:off x="0" y="0"/>
          <a:ext cx="6156960" cy="908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00"/>
              </a:solidFill>
            </a:rPr>
            <a:t>Isaías 40:3-5. </a:t>
          </a:r>
          <a:r>
            <a:rPr lang="es-ES" sz="1800" b="1" kern="1200" dirty="0"/>
            <a:t>Preparando el camino para que la presencia de Dios pueda manifestarse plenamente en nuestra vida.</a:t>
          </a:r>
          <a:endParaRPr lang="es-ES" sz="1800" kern="1200" dirty="0"/>
        </a:p>
      </dsp:txBody>
      <dsp:txXfrm>
        <a:off x="1322237" y="0"/>
        <a:ext cx="4834722" cy="908451"/>
      </dsp:txXfrm>
    </dsp:sp>
    <dsp:sp modelId="{20AE4CAC-F792-4BC3-A883-0DA4B110DDFA}">
      <dsp:nvSpPr>
        <dsp:cNvPr id="0" name=""/>
        <dsp:cNvSpPr/>
      </dsp:nvSpPr>
      <dsp:spPr>
        <a:xfrm>
          <a:off x="90845" y="90845"/>
          <a:ext cx="1231392" cy="72676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4A16FEF-25CE-42F3-9E24-716C6A61DD92}">
      <dsp:nvSpPr>
        <dsp:cNvPr id="0" name=""/>
        <dsp:cNvSpPr/>
      </dsp:nvSpPr>
      <dsp:spPr>
        <a:xfrm>
          <a:off x="0" y="999296"/>
          <a:ext cx="6156960" cy="908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00"/>
              </a:solidFill>
            </a:rPr>
            <a:t>Isaías 40:6-8. </a:t>
          </a:r>
          <a:r>
            <a:rPr lang="es-ES" sz="1800" b="1" kern="1200" dirty="0"/>
            <a:t>A través de la Palabra de Dios, que “permanece para siempre”.</a:t>
          </a:r>
          <a:endParaRPr lang="es-ES" sz="1800" kern="1200" dirty="0"/>
        </a:p>
      </dsp:txBody>
      <dsp:txXfrm>
        <a:off x="1322237" y="999296"/>
        <a:ext cx="4834722" cy="908451"/>
      </dsp:txXfrm>
    </dsp:sp>
    <dsp:sp modelId="{83D6B85E-8C81-4781-AD7C-F25CFCEACD2C}">
      <dsp:nvSpPr>
        <dsp:cNvPr id="0" name=""/>
        <dsp:cNvSpPr/>
      </dsp:nvSpPr>
      <dsp:spPr>
        <a:xfrm>
          <a:off x="90845" y="1090141"/>
          <a:ext cx="1231392" cy="726761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39B49-89AB-4839-9DF4-009AFED45D79}">
      <dsp:nvSpPr>
        <dsp:cNvPr id="0" name=""/>
        <dsp:cNvSpPr/>
      </dsp:nvSpPr>
      <dsp:spPr>
        <a:xfrm>
          <a:off x="1269654" y="22647"/>
          <a:ext cx="3956295" cy="69116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</a:rPr>
            <a:t>Poderoso (v. 12-26). El único digno de adoración.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1269654" y="22647"/>
        <a:ext cx="3956295" cy="691161"/>
      </dsp:txXfrm>
    </dsp:sp>
    <dsp:sp modelId="{AE4CC171-7740-4228-940F-0B7931939D90}">
      <dsp:nvSpPr>
        <dsp:cNvPr id="0" name=""/>
        <dsp:cNvSpPr/>
      </dsp:nvSpPr>
      <dsp:spPr>
        <a:xfrm>
          <a:off x="0" y="22647"/>
          <a:ext cx="1156991" cy="691161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463292A-890C-4761-9868-A2D30C940E1E}">
      <dsp:nvSpPr>
        <dsp:cNvPr id="0" name=""/>
        <dsp:cNvSpPr/>
      </dsp:nvSpPr>
      <dsp:spPr>
        <a:xfrm>
          <a:off x="0" y="812578"/>
          <a:ext cx="3956295" cy="691161"/>
        </a:xfrm>
        <a:prstGeom prst="rect">
          <a:avLst/>
        </a:prstGeom>
        <a:gradFill rotWithShape="0">
          <a:gsLst>
            <a:gs pos="0">
              <a:schemeClr val="accent5">
                <a:hueOff val="2127120"/>
                <a:satOff val="-23891"/>
                <a:lumOff val="-50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127120"/>
                <a:satOff val="-23891"/>
                <a:lumOff val="-50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127120"/>
                <a:satOff val="-23891"/>
                <a:lumOff val="-50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</a:rPr>
            <a:t>Misericordioso (v. 27-31). El que fortalece a aquellos que en Él confían.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0" y="812578"/>
        <a:ext cx="3956295" cy="691161"/>
      </dsp:txXfrm>
    </dsp:sp>
    <dsp:sp modelId="{42D9C6FA-1B86-48F0-ADEB-F06E334C1E7C}">
      <dsp:nvSpPr>
        <dsp:cNvPr id="0" name=""/>
        <dsp:cNvSpPr/>
      </dsp:nvSpPr>
      <dsp:spPr>
        <a:xfrm>
          <a:off x="4081214" y="812578"/>
          <a:ext cx="1156991" cy="691161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564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59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402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33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318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87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672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2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7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959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229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954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37C4A-2EE8-4A23-B6A8-C3EB980B9B0E}" type="datetimeFigureOut">
              <a:rPr lang="es-ES" smtClean="0"/>
              <a:t>13/02/2021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3B0F6-5E8A-4934-B9A5-891E827381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266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9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8.jpg"/><Relationship Id="rId4" Type="http://schemas.openxmlformats.org/officeDocument/2006/relationships/diagramLayout" Target="../diagrams/layout2.xml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63A6730-51FE-4523-9079-D3D793DDB11D}"/>
              </a:ext>
            </a:extLst>
          </p:cNvPr>
          <p:cNvSpPr txBox="1"/>
          <p:nvPr/>
        </p:nvSpPr>
        <p:spPr>
          <a:xfrm>
            <a:off x="0" y="0"/>
            <a:ext cx="35850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“CONSOLAOS, PUEBLO MÍO”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DF291E-B67D-4BAF-825B-965A19422919}"/>
              </a:ext>
            </a:extLst>
          </p:cNvPr>
          <p:cNvSpPr txBox="1"/>
          <p:nvPr/>
        </p:nvSpPr>
        <p:spPr>
          <a:xfrm>
            <a:off x="5257615" y="0"/>
            <a:ext cx="3886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>
                <a:solidFill>
                  <a:srgbClr val="455F5D"/>
                </a:solidFill>
              </a:rPr>
              <a:t>Lección 8 para el 20 de febrero de 2021</a:t>
            </a:r>
          </a:p>
        </p:txBody>
      </p:sp>
    </p:spTree>
    <p:extLst>
      <p:ext uri="{BB962C8B-B14F-4D97-AF65-F5344CB8AC3E}">
        <p14:creationId xmlns:p14="http://schemas.microsoft.com/office/powerpoint/2010/main" val="315213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17130A2-CA75-43D6-BB89-05657EDC4C17}"/>
              </a:ext>
            </a:extLst>
          </p:cNvPr>
          <p:cNvSpPr txBox="1"/>
          <p:nvPr/>
        </p:nvSpPr>
        <p:spPr>
          <a:xfrm>
            <a:off x="5434149" y="2270876"/>
            <a:ext cx="3709851" cy="266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ES" sz="2000" b="1" dirty="0">
                <a:solidFill>
                  <a:srgbClr val="EEB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Consuelo.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Isaías 40:1-2.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ES" sz="2000" b="1" dirty="0">
                <a:solidFill>
                  <a:srgbClr val="FFF0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Preparación.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Isaías 40:3-8.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ES" sz="2000" b="1" dirty="0">
                <a:solidFill>
                  <a:srgbClr val="FEA0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Evangelismo.</a:t>
            </a:r>
            <a:r>
              <a:rPr lang="es-ES" sz="2000" b="1" dirty="0">
                <a:solidFill>
                  <a:srgbClr val="FFEB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 40:9-11.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ES" sz="2000" b="1" dirty="0">
                <a:solidFill>
                  <a:srgbClr val="CEFA4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Fortaleza. 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 40:12-18, 21-31.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s-ES" sz="2000" b="1" dirty="0">
                <a:solidFill>
                  <a:srgbClr val="65E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Adoración.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Isaías 40:19-20.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30056-B335-4F91-AE51-05F906C7FE79}"/>
              </a:ext>
            </a:extLst>
          </p:cNvPr>
          <p:cNvSpPr txBox="1"/>
          <p:nvPr/>
        </p:nvSpPr>
        <p:spPr>
          <a:xfrm>
            <a:off x="1277260" y="136913"/>
            <a:ext cx="75692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Isaías 40, el profeta nos muestra quién es Dios, cuál es Su poder y cómo se comporta con nosotros.</a:t>
            </a:r>
          </a:p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También nos indica cuál debe ser nuestra respuesta al llamado divino: “Da voces … levanta fuertemente tu voz … Levantad en alto vuestros ojos, y mirad” (Isaías 40:6, 9, 26).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4622C88-CE8D-46FD-B785-5DC31CC04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506" y="3536628"/>
            <a:ext cx="214465" cy="22448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B57732A-01EF-4A44-8C6B-C9108FFA84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245" y="4067319"/>
            <a:ext cx="214465" cy="22448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A5A07EB-0D39-49A7-B87F-7FFEA71A15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246" y="2475246"/>
            <a:ext cx="214465" cy="22448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DBE20E4-7C17-4423-9676-9E2287F4FC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246" y="3005937"/>
            <a:ext cx="214465" cy="22448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1A9ABE4-B93D-4CD1-91D1-BEB6951DBA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246" y="4598010"/>
            <a:ext cx="214465" cy="22448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862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32EA61E-F998-420C-B089-9411F754CFE9}"/>
              </a:ext>
            </a:extLst>
          </p:cNvPr>
          <p:cNvSpPr txBox="1"/>
          <p:nvPr/>
        </p:nvSpPr>
        <p:spPr>
          <a:xfrm>
            <a:off x="1" y="0"/>
            <a:ext cx="3217818" cy="769441"/>
          </a:xfrm>
          <a:prstGeom prst="rect">
            <a:avLst/>
          </a:prstGeom>
          <a:noFill/>
          <a:scene3d>
            <a:camera prst="orthographicFront"/>
            <a:lightRig rig="morning" dir="t"/>
          </a:scene3d>
        </p:spPr>
        <p:txBody>
          <a:bodyPr wrap="square">
            <a:spAutoFit/>
            <a:scene3d>
              <a:camera prst="orthographicFront"/>
              <a:lightRig rig="morning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</a:rPr>
              <a:t>CONSUELO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21278CC-AFE8-4C21-85E9-EB15EE54138C}"/>
              </a:ext>
            </a:extLst>
          </p:cNvPr>
          <p:cNvSpPr txBox="1"/>
          <p:nvPr/>
        </p:nvSpPr>
        <p:spPr>
          <a:xfrm>
            <a:off x="3217819" y="76944"/>
            <a:ext cx="37061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“Consolaos, consolaos, pueblo mío, dice vuestro Dios” </a:t>
            </a:r>
            <a:r>
              <a:rPr lang="es-ES" sz="1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40:1)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68A603F-0C14-46A7-AAE3-38ABADA8CBFC}"/>
              </a:ext>
            </a:extLst>
          </p:cNvPr>
          <p:cNvSpPr txBox="1"/>
          <p:nvPr/>
        </p:nvSpPr>
        <p:spPr>
          <a:xfrm>
            <a:off x="97970" y="661719"/>
            <a:ext cx="6832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Los capítulos 1 al 39 de Isaías tiene que ver, principalmente, con acontecimientos relacionados con la historia de Israel en vida del profeta (y algunas predicciones sobre las naciones que les rodeaban).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ADBA51-4C00-41CA-BE0E-A2B63EBB27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087" y="3224883"/>
            <a:ext cx="4165597" cy="16550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08B3992-8CB7-41B6-9B07-5F3F86667F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952" y="214170"/>
            <a:ext cx="2122078" cy="13485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2F018FE-B02C-4D14-928C-DF5FE3D45881}"/>
              </a:ext>
            </a:extLst>
          </p:cNvPr>
          <p:cNvSpPr txBox="1"/>
          <p:nvPr/>
        </p:nvSpPr>
        <p:spPr>
          <a:xfrm>
            <a:off x="97970" y="3290196"/>
            <a:ext cx="5032466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Ezequías había mostrado su riqueza a los babilonios. Esa riqueza, junto a los habitantes de Jerusalén, sería llevada a Babilonia como castigo por el pecado.</a:t>
            </a:r>
          </a:p>
          <a:p>
            <a:pPr>
              <a:spcBef>
                <a:spcPts val="600"/>
              </a:spcBef>
            </a:pPr>
            <a:r>
              <a:rPr lang="es-ES" b="1" dirty="0"/>
              <a:t>Según Isaías 40:1-2, Dios perdonará a su pueblo y lo consolará de todos sus sufrimientos.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53346D9-168C-4E18-B022-2197D9F2F1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022" y="1644501"/>
            <a:ext cx="2114989" cy="1586242"/>
          </a:xfrm>
          <a:prstGeom prst="round2DiagRect">
            <a:avLst>
              <a:gd name="adj1" fmla="val 0"/>
              <a:gd name="adj2" fmla="val 1830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088982A-1287-45E3-82A9-BA6381997D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203" y="1645898"/>
            <a:ext cx="2188254" cy="1578985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BFCFD83-89FA-4CF7-9A6D-B2DBF3130B86}"/>
              </a:ext>
            </a:extLst>
          </p:cNvPr>
          <p:cNvSpPr txBox="1"/>
          <p:nvPr/>
        </p:nvSpPr>
        <p:spPr>
          <a:xfrm>
            <a:off x="4987835" y="1668297"/>
            <a:ext cx="395514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A partir del capítulo 40, el mensaje se enfoca en el futuro. Un futuro marcado por dos eventos principales: (1) El exilio babilónico y el regreso del remanente; y (2) la venida del Mesías.</a:t>
            </a:r>
          </a:p>
        </p:txBody>
      </p:sp>
    </p:spTree>
    <p:extLst>
      <p:ext uri="{BB962C8B-B14F-4D97-AF65-F5344CB8AC3E}">
        <p14:creationId xmlns:p14="http://schemas.microsoft.com/office/powerpoint/2010/main" val="309270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 uiExpand="1" build="p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B00CD58-8FB2-464D-B9EE-00AE4C5ED68B}"/>
              </a:ext>
            </a:extLst>
          </p:cNvPr>
          <p:cNvSpPr txBox="1"/>
          <p:nvPr/>
        </p:nvSpPr>
        <p:spPr>
          <a:xfrm>
            <a:off x="0" y="-41793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PREPARACIÓN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AD9EEE-4CDB-4531-A191-4274B1D0EB00}"/>
              </a:ext>
            </a:extLst>
          </p:cNvPr>
          <p:cNvSpPr txBox="1"/>
          <p:nvPr/>
        </p:nvSpPr>
        <p:spPr>
          <a:xfrm>
            <a:off x="4572000" y="36285"/>
            <a:ext cx="4415246" cy="830997"/>
          </a:xfrm>
          <a:prstGeom prst="rect">
            <a:avLst/>
          </a:prstGeom>
          <a:solidFill>
            <a:srgbClr val="E8DDC1"/>
          </a:solidFill>
          <a:ln w="19050">
            <a:noFill/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anose="030F0702030302020204" pitchFamily="66" charset="0"/>
              </a:rPr>
              <a:t>“Voz que clama en el desierto: Preparad camino a Jehová; enderezad calzada en la soledad a nuestro Dios” </a:t>
            </a:r>
            <a:r>
              <a:rPr lang="es-ES" sz="1400" b="1" dirty="0">
                <a:latin typeface="Comic Sans MS" panose="030F0702030302020204" pitchFamily="66" charset="0"/>
              </a:rPr>
              <a:t>(Isaías 40:3)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DDF572-A9BF-40B1-B653-8F36E7556890}"/>
              </a:ext>
            </a:extLst>
          </p:cNvPr>
          <p:cNvSpPr txBox="1"/>
          <p:nvPr/>
        </p:nvSpPr>
        <p:spPr>
          <a:xfrm>
            <a:off x="156754" y="830997"/>
            <a:ext cx="629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effectLst>
                  <a:glow rad="127000">
                    <a:srgbClr val="E8DDC1"/>
                  </a:glow>
                </a:effectLst>
              </a:rPr>
              <a:t>¿Cómo consolará Dios a su pueblo? Dos “voces” nos lo explican: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81826DE-64E5-48A3-BB36-D21C5CF5F9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5686900"/>
              </p:ext>
            </p:extLst>
          </p:nvPr>
        </p:nvGraphicFramePr>
        <p:xfrm>
          <a:off x="156754" y="1200329"/>
          <a:ext cx="6156960" cy="190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276EAC2B-4EFB-4B62-B1E1-397250D99512}"/>
              </a:ext>
            </a:extLst>
          </p:cNvPr>
          <p:cNvSpPr txBox="1"/>
          <p:nvPr/>
        </p:nvSpPr>
        <p:spPr>
          <a:xfrm>
            <a:off x="3468914" y="3237266"/>
            <a:ext cx="553284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Después del exilio, el pueblo de Dios recuperó lo que había rechazado: la presencia de Dios y su Palabra.</a:t>
            </a:r>
          </a:p>
          <a:p>
            <a:pPr>
              <a:spcBef>
                <a:spcPts val="600"/>
              </a:spcBef>
            </a:pPr>
            <a:r>
              <a:rPr lang="es-ES" b="1" dirty="0"/>
              <a:t>A través de la obra de Juan el Bautista (Lucas 3:2-8) entendemos que nuestra preparación consiste en el arrepentimiento y el alejamiento del pecado, para recibir el consuelo del perdón y la presencia de Dios.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3A345D5-D007-4933-BB82-7DE64F222D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0837" y="991597"/>
            <a:ext cx="2143125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A51741-AD41-4A05-A74E-193202902AB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53" y="3235285"/>
            <a:ext cx="3174275" cy="17871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416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0AE4CAC-F792-4BC3-A883-0DA4B110D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0AE4CAC-F792-4BC3-A883-0DA4B110D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0AE4CAC-F792-4BC3-A883-0DA4B110D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20AE4CAC-F792-4BC3-A883-0DA4B110DD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CD60E4-8C40-4955-A1BA-141777A6C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ACD60E4-8C40-4955-A1BA-141777A6CA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D6B85E-8C81-4781-AD7C-F25CFCEAC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D6B85E-8C81-4781-AD7C-F25CFCEAC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D6B85E-8C81-4781-AD7C-F25CFCEAC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D6B85E-8C81-4781-AD7C-F25CFCEACD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A16FEF-25CE-42F3-9E24-716C6A61DD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E4A16FEF-25CE-42F3-9E24-716C6A61DD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2" grpId="0" uiExpand="1">
        <p:bldSub>
          <a:bldDgm bld="one"/>
        </p:bldSub>
      </p:bldGraphic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56E541B-8CA5-4F85-8133-97F819B2F7E0}"/>
              </a:ext>
            </a:extLst>
          </p:cNvPr>
          <p:cNvSpPr txBox="1"/>
          <p:nvPr/>
        </p:nvSpPr>
        <p:spPr>
          <a:xfrm>
            <a:off x="0" y="81318"/>
            <a:ext cx="38455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EVANGELISMO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EFCE4D-1210-4F36-A4D6-DBE67536672F}"/>
              </a:ext>
            </a:extLst>
          </p:cNvPr>
          <p:cNvSpPr txBox="1"/>
          <p:nvPr/>
        </p:nvSpPr>
        <p:spPr>
          <a:xfrm>
            <a:off x="3845559" y="21771"/>
            <a:ext cx="5283926" cy="1077218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b="1" dirty="0">
                <a:latin typeface="Comic Sans MS" panose="030F0702030302020204" pitchFamily="66" charset="0"/>
              </a:rPr>
              <a:t>“Súbete sobre un monte alto, anunciadora de Sion; levanta fuertemente tu voz, anunciadora de Jerusalén; levántala, no temas; di a las ciudades de Judá: ¡Ved aquí al Dios vuestro!” </a:t>
            </a:r>
            <a:r>
              <a:rPr lang="es-ES" sz="1400" b="1" dirty="0">
                <a:latin typeface="Comic Sans MS" panose="030F0702030302020204" pitchFamily="66" charset="0"/>
              </a:rPr>
              <a:t>(Isaías 40:9)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8FA30E5-828D-417F-9E28-DC55954A43DF}"/>
              </a:ext>
            </a:extLst>
          </p:cNvPr>
          <p:cNvSpPr txBox="1"/>
          <p:nvPr/>
        </p:nvSpPr>
        <p:spPr>
          <a:xfrm>
            <a:off x="2286000" y="1107347"/>
            <a:ext cx="684348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Una vez preparado el camino, la “anunciadora de Sion” debe presentar a Cristo ante el mundo: “¡Ved aquí al Dios vuestro!”</a:t>
            </a:r>
          </a:p>
          <a:p>
            <a:pPr>
              <a:spcBef>
                <a:spcPts val="600"/>
              </a:spcBef>
            </a:pPr>
            <a:r>
              <a:rPr lang="es-ES" b="1" dirty="0"/>
              <a:t>El mensaje que debemos anunciar se basa en el maravilloso poder de Dios y su facultad de juzgar y recompensar (v. 10; ver Ap. 14:6-7).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614F74D-82C3-4292-9580-90870BAB95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1374" y="2430944"/>
            <a:ext cx="1976320" cy="2596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bg1"/>
            </a:solidFill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ECD900D-C31F-4D62-9A6E-4D96DC9485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01" y="2571750"/>
            <a:ext cx="1609723" cy="2003804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E698F5F-968E-48CE-BF7B-0A8C339536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820829"/>
            <a:ext cx="1676082" cy="1257788"/>
          </a:xfrm>
          <a:prstGeom prst="rect">
            <a:avLst/>
          </a:prstGeom>
          <a:ln w="38100" cap="sq">
            <a:solidFill>
              <a:srgbClr val="00437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AF31FC4-D890-4F01-8A62-74D4AEA96C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01" y="912487"/>
            <a:ext cx="2034285" cy="15257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AB47FB3-6DF5-40F7-B824-BB8C4ACBF277}"/>
              </a:ext>
            </a:extLst>
          </p:cNvPr>
          <p:cNvSpPr txBox="1"/>
          <p:nvPr/>
        </p:nvSpPr>
        <p:spPr>
          <a:xfrm>
            <a:off x="2289628" y="2341078"/>
            <a:ext cx="4684485" cy="266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Pero el Evangelio que predicamos va más allá. Hemos de anunciar a un Redentor que se preocupa verdaderamente por nosotros. Un Pastor que cuida tiernamente de sus ovejas</a:t>
            </a:r>
            <a:br>
              <a:rPr lang="es-ES" b="1" dirty="0"/>
            </a:br>
            <a:r>
              <a:rPr lang="es-ES" b="1" dirty="0"/>
              <a:t>(v. 11; ver Juan 10:11).</a:t>
            </a:r>
          </a:p>
          <a:p>
            <a:pPr>
              <a:spcBef>
                <a:spcPts val="600"/>
              </a:spcBef>
            </a:pPr>
            <a:r>
              <a:rPr lang="es-ES" b="1" dirty="0"/>
              <a:t>Sigamos el ejemplo de aquellos que, como Simeón y Ana, María Magdalena, o los apóstoles, alzaron su voz para proclamar ante el mundo al Salvador: Jesús de Nazaret.</a:t>
            </a:r>
          </a:p>
        </p:txBody>
      </p:sp>
    </p:spTree>
    <p:extLst>
      <p:ext uri="{BB962C8B-B14F-4D97-AF65-F5344CB8AC3E}">
        <p14:creationId xmlns:p14="http://schemas.microsoft.com/office/powerpoint/2010/main" val="27780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uiExpand="1" build="p"/>
      <p:bldP spid="1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42217B4-154F-4443-A35F-A0D893B0A0C3}"/>
              </a:ext>
            </a:extLst>
          </p:cNvPr>
          <p:cNvSpPr txBox="1"/>
          <p:nvPr/>
        </p:nvSpPr>
        <p:spPr>
          <a:xfrm>
            <a:off x="0" y="30777"/>
            <a:ext cx="3350622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2700">
              <a:bevelT w="50800" h="38100" prst="riblet"/>
            </a:sp3d>
          </a:bodyPr>
          <a:lstStyle/>
          <a:p>
            <a:pPr algn="ctr"/>
            <a:r>
              <a:rPr lang="es-ES" sz="4400" b="1" spc="300" dirty="0">
                <a:ln w="9525">
                  <a:noFill/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FORTALEZA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8800DC-54CB-4142-AB33-0A9AE23B80A9}"/>
              </a:ext>
            </a:extLst>
          </p:cNvPr>
          <p:cNvSpPr txBox="1"/>
          <p:nvPr/>
        </p:nvSpPr>
        <p:spPr>
          <a:xfrm>
            <a:off x="3350622" y="0"/>
            <a:ext cx="57933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FFFF99"/>
                </a:solidFill>
                <a:effectLst>
                  <a:glow rad="76200">
                    <a:srgbClr val="844A1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“pero los que esperan a Jehová tendrán nuevas fuerzas; levantarán alas como las águilas; correrán, y no se cansarán; caminarán, y no se fatigarán” </a:t>
            </a:r>
            <a:r>
              <a:rPr lang="es-ES" sz="1400" b="1" dirty="0">
                <a:solidFill>
                  <a:srgbClr val="FFFF99"/>
                </a:solidFill>
                <a:effectLst>
                  <a:glow rad="76200">
                    <a:srgbClr val="844A1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40:31)</a:t>
            </a:r>
            <a:endParaRPr lang="es-ES" sz="1600" b="1" dirty="0">
              <a:solidFill>
                <a:srgbClr val="FFFF99"/>
              </a:solidFill>
              <a:effectLst>
                <a:glow rad="76200">
                  <a:srgbClr val="844A1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387EAA8-B4E7-40B3-9F55-89097683B5D2}"/>
              </a:ext>
            </a:extLst>
          </p:cNvPr>
          <p:cNvSpPr txBox="1"/>
          <p:nvPr/>
        </p:nvSpPr>
        <p:spPr>
          <a:xfrm>
            <a:off x="189411" y="780579"/>
            <a:ext cx="4382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La última parte del capítulo 40 nos muestra dos facetas de la naturaleza de Dios: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1E6231E-D6C2-4C61-A4E6-B8153A405F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054310"/>
              </p:ext>
            </p:extLst>
          </p:nvPr>
        </p:nvGraphicFramePr>
        <p:xfrm>
          <a:off x="189411" y="1426911"/>
          <a:ext cx="5238206" cy="150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7D2324EA-FAE0-4419-A5F3-5E03BD7BF4D0}"/>
              </a:ext>
            </a:extLst>
          </p:cNvPr>
          <p:cNvSpPr txBox="1"/>
          <p:nvPr/>
        </p:nvSpPr>
        <p:spPr>
          <a:xfrm>
            <a:off x="189411" y="2931160"/>
            <a:ext cx="5404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En un estilo similar al que Dios usó al dirigirse a Job, Isaías plantea diversas preguntas para magnificar el poder de Dios (v. 12-14).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35CE4F-B300-4DF0-9DAB-6554831A3A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29133">
            <a:off x="5865381" y="562947"/>
            <a:ext cx="3126884" cy="13263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4E79110-7477-4AD1-A12E-7397A2BCC5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366" y="1864052"/>
            <a:ext cx="1504250" cy="1504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FA1D0F4-905E-497C-AE1C-5A8033532B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8215" y="2147649"/>
            <a:ext cx="1908632" cy="2936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6BDF6CA-F767-44D1-A5FA-CF7C19144374}"/>
              </a:ext>
            </a:extLst>
          </p:cNvPr>
          <p:cNvSpPr txBox="1"/>
          <p:nvPr/>
        </p:nvSpPr>
        <p:spPr>
          <a:xfrm>
            <a:off x="2823718" y="3887232"/>
            <a:ext cx="43544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Tras aseverar que nadie puede compararse a Él, nos asegura que, al igual que Dios no se cansa ni fatiga, tampoco lo harán aquellos que confían en Él.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34FA072-C7C1-45EB-99D1-27FB816502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53" y="3854490"/>
            <a:ext cx="2436223" cy="1218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0080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20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E4CC171-7740-4228-940F-0B7931939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graphicEl>
                                              <a:dgm id="{AE4CC171-7740-4228-940F-0B7931939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graphicEl>
                                              <a:dgm id="{AE4CC171-7740-4228-940F-0B7931939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graphicEl>
                                              <a:dgm id="{AE4CC171-7740-4228-940F-0B7931939D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graphicEl>
                                              <a:dgm id="{AE4CC171-7740-4228-940F-0B7931939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graphicEl>
                                              <a:dgm id="{AE4CC171-7740-4228-940F-0B7931939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E39B49-89AB-4839-9DF4-009AFED45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D1E39B49-89AB-4839-9DF4-009AFED45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graphicEl>
                                              <a:dgm id="{D1E39B49-89AB-4839-9DF4-009AFED45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graphicEl>
                                              <a:dgm id="{D1E39B49-89AB-4839-9DF4-009AFED45D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D1E39B49-89AB-4839-9DF4-009AFED45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>
                                            <p:graphicEl>
                                              <a:dgm id="{D1E39B49-89AB-4839-9DF4-009AFED45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2D9C6FA-1B86-48F0-ADEB-F06E334C1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42D9C6FA-1B86-48F0-ADEB-F06E334C1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42D9C6FA-1B86-48F0-ADEB-F06E334C1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graphicEl>
                                              <a:dgm id="{42D9C6FA-1B86-48F0-ADEB-F06E334C1E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graphicEl>
                                              <a:dgm id="{42D9C6FA-1B86-48F0-ADEB-F06E334C1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graphicEl>
                                              <a:dgm id="{42D9C6FA-1B86-48F0-ADEB-F06E334C1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463292A-890C-4761-9868-A2D30C940E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1463292A-890C-4761-9868-A2D30C940E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>
                                            <p:graphicEl>
                                              <a:dgm id="{1463292A-890C-4761-9868-A2D30C940E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>
                                            <p:graphicEl>
                                              <a:dgm id="{1463292A-890C-4761-9868-A2D30C940E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1463292A-890C-4761-9868-A2D30C940E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graphicEl>
                                              <a:dgm id="{1463292A-890C-4761-9868-A2D30C940E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9" grpId="0">
        <p:bldSub>
          <a:bldDgm bld="one"/>
        </p:bldSub>
      </p:bldGraphic>
      <p:bldP spid="8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7076C78-9048-4958-994D-E725941DE9B5}"/>
              </a:ext>
            </a:extLst>
          </p:cNvPr>
          <p:cNvSpPr txBox="1"/>
          <p:nvPr/>
        </p:nvSpPr>
        <p:spPr>
          <a:xfrm>
            <a:off x="1" y="0"/>
            <a:ext cx="28477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D67408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ADORACIÓN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23C387A-10F4-4694-B43C-5C6A4F65F771}"/>
              </a:ext>
            </a:extLst>
          </p:cNvPr>
          <p:cNvSpPr txBox="1"/>
          <p:nvPr/>
        </p:nvSpPr>
        <p:spPr>
          <a:xfrm>
            <a:off x="2847702" y="61555"/>
            <a:ext cx="6296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“El artífice prepara la imagen de talla, el platero le extiende el oro y le funde cadenas de plata” 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(Isaías 40:19)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43861C-55BA-4314-B80E-E657265B7DA3}"/>
              </a:ext>
            </a:extLst>
          </p:cNvPr>
          <p:cNvSpPr txBox="1"/>
          <p:nvPr/>
        </p:nvSpPr>
        <p:spPr>
          <a:xfrm>
            <a:off x="168362" y="718642"/>
            <a:ext cx="7067009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“¿A qué, pues, haréis semejante a Dios, o qué imagen le compondréis?” (Isaías 40:18). ¿Podemos adorar a Dios Todopoderoso a través de</a:t>
            </a:r>
            <a:br>
              <a:rPr lang="es-ES" b="1" dirty="0"/>
            </a:br>
            <a:r>
              <a:rPr lang="es-ES" b="1" dirty="0"/>
              <a:t>una imagen?</a:t>
            </a:r>
          </a:p>
          <a:p>
            <a:pPr>
              <a:spcBef>
                <a:spcPts val="600"/>
              </a:spcBef>
            </a:pPr>
            <a:r>
              <a:rPr lang="es-ES" b="1" dirty="0"/>
              <a:t>Israel se lo imaginó con forma de becerro (Éxodo 32:4; 1ª de </a:t>
            </a:r>
            <a:r>
              <a:rPr lang="es-ES" b="1"/>
              <a:t>Reyes 12:28</a:t>
            </a:r>
            <a:r>
              <a:rPr lang="es-ES" b="1" dirty="0"/>
              <a:t>). Pero Dios rechazó enfáticamente toda adoración a través de</a:t>
            </a:r>
            <a:br>
              <a:rPr lang="es-ES" b="1" dirty="0"/>
            </a:br>
            <a:r>
              <a:rPr lang="es-ES" b="1" dirty="0"/>
              <a:t>una imagen (Deuteronomio 4:15-16; Éxodo 20:4-5).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3DFC68C-DC36-4C4D-89E8-FA5FE9A580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4229" y="677107"/>
            <a:ext cx="1602164" cy="18523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FEAFD39-3453-46FA-9AAC-B382C72CE0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890" y="2648872"/>
            <a:ext cx="1740745" cy="23217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A19A6D9-7F61-4919-B91F-1B64AD599C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2674" y="3328321"/>
            <a:ext cx="2278234" cy="160235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tx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0592E04-433A-4399-9323-7CDE9C0F578F}"/>
              </a:ext>
            </a:extLst>
          </p:cNvPr>
          <p:cNvSpPr txBox="1"/>
          <p:nvPr/>
        </p:nvSpPr>
        <p:spPr>
          <a:xfrm>
            <a:off x="1985554" y="2538429"/>
            <a:ext cx="69995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La Biblia habla claramente de la inutilidad de los ídolos y de los que los adoran (Salmo 115:4-8). A través de una imagen adoramos algo, pero no a Dios.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0E6B85E-0162-4A78-8F8D-8F997812949E}"/>
              </a:ext>
            </a:extLst>
          </p:cNvPr>
          <p:cNvSpPr txBox="1"/>
          <p:nvPr/>
        </p:nvSpPr>
        <p:spPr>
          <a:xfrm>
            <a:off x="1982091" y="3389174"/>
            <a:ext cx="45376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Pero un ídolo no debe tener necesariamente una forma física. “Cualquier cosa que los hombres amen y en la cual confíen, y que sustituya al amor y la confianza completa en el Señor, se convierte en ídolo” (</a:t>
            </a:r>
            <a:r>
              <a:rPr lang="es-ES" b="1" dirty="0" err="1"/>
              <a:t>E.G.W</a:t>
            </a:r>
            <a:r>
              <a:rPr lang="es-ES" b="1" dirty="0"/>
              <a:t>. TI5, pg. 231).</a:t>
            </a:r>
          </a:p>
        </p:txBody>
      </p:sp>
    </p:spTree>
    <p:extLst>
      <p:ext uri="{BB962C8B-B14F-4D97-AF65-F5344CB8AC3E}">
        <p14:creationId xmlns:p14="http://schemas.microsoft.com/office/powerpoint/2010/main" val="616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uiExpand="1" build="p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CBA43C3-0E97-4F39-A24A-59C21887AE97}"/>
              </a:ext>
            </a:extLst>
          </p:cNvPr>
          <p:cNvSpPr txBox="1"/>
          <p:nvPr/>
        </p:nvSpPr>
        <p:spPr>
          <a:xfrm>
            <a:off x="1649367" y="458695"/>
            <a:ext cx="584526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dirty="0">
                <a:latin typeface="Cooper Black" panose="0208090404030B020404" pitchFamily="18" charset="0"/>
              </a:rPr>
              <a:t>“Muchos fueron los mensajes de consuelo dados a la iglesia por los profetas antiguos. “Consolaos, consolaos, pueblo mío” (Isaías 40:1), fue la recomendación de Dios transmitida por Isaías, acompañada por visiones admirables que han inspirado esperanza y gozo a los creyentes a través de los siglos que siguieron. Despreciados, perseguidos y abandonados por los hombres, los hijos de Dios en toda época han sido, sin embargo, sostenidos por sus seguras promesas”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C28106D-D119-4CDB-91E5-7FC32C6FD0D5}"/>
              </a:ext>
            </a:extLst>
          </p:cNvPr>
          <p:cNvSpPr txBox="1"/>
          <p:nvPr/>
        </p:nvSpPr>
        <p:spPr>
          <a:xfrm>
            <a:off x="4172569" y="4362269"/>
            <a:ext cx="3322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 err="1"/>
              <a:t>E.G.W</a:t>
            </a:r>
            <a:r>
              <a:rPr lang="es-ES" b="1" dirty="0"/>
              <a:t>. (Profetas y reyes, pg. 533)</a:t>
            </a:r>
          </a:p>
        </p:txBody>
      </p:sp>
    </p:spTree>
    <p:extLst>
      <p:ext uri="{BB962C8B-B14F-4D97-AF65-F5344CB8AC3E}">
        <p14:creationId xmlns:p14="http://schemas.microsoft.com/office/powerpoint/2010/main" val="21335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N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</TotalTime>
  <Words>986</Words>
  <Application>Microsoft Office PowerPoint</Application>
  <PresentationFormat>Apresentação na tela (16:9)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Cooper Black</vt:lpstr>
      <vt:lpstr>Calibri Light</vt:lpstr>
      <vt:lpstr>Calibri</vt:lpstr>
      <vt:lpstr>Arial</vt:lpstr>
      <vt:lpstr>Comic Sans MS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58</cp:revision>
  <dcterms:created xsi:type="dcterms:W3CDTF">2021-02-07T09:16:42Z</dcterms:created>
  <dcterms:modified xsi:type="dcterms:W3CDTF">2021-02-13T22:51:30Z</dcterms:modified>
</cp:coreProperties>
</file>