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1" r:id="rId2"/>
    <p:sldMasterId id="2147486608" r:id="rId3"/>
  </p:sldMasterIdLst>
  <p:notesMasterIdLst>
    <p:notesMasterId r:id="rId23"/>
  </p:notesMasterIdLst>
  <p:handoutMasterIdLst>
    <p:handoutMasterId r:id="rId24"/>
  </p:handoutMasterIdLst>
  <p:sldIdLst>
    <p:sldId id="2924" r:id="rId4"/>
    <p:sldId id="2791" r:id="rId5"/>
    <p:sldId id="2891" r:id="rId6"/>
    <p:sldId id="2811" r:id="rId7"/>
    <p:sldId id="1504" r:id="rId8"/>
    <p:sldId id="2232" r:id="rId9"/>
    <p:sldId id="2929" r:id="rId10"/>
    <p:sldId id="2927" r:id="rId11"/>
    <p:sldId id="2930" r:id="rId12"/>
    <p:sldId id="909" r:id="rId13"/>
    <p:sldId id="2664" r:id="rId14"/>
    <p:sldId id="2934" r:id="rId15"/>
    <p:sldId id="2834" r:id="rId16"/>
    <p:sldId id="1216" r:id="rId17"/>
    <p:sldId id="2901" r:id="rId18"/>
    <p:sldId id="2835" r:id="rId19"/>
    <p:sldId id="2937" r:id="rId20"/>
    <p:sldId id="2935" r:id="rId21"/>
    <p:sldId id="2938" r:id="rId22"/>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985" autoAdjust="0"/>
    <p:restoredTop sz="63720" autoAdjust="0"/>
  </p:normalViewPr>
  <p:slideViewPr>
    <p:cSldViewPr>
      <p:cViewPr varScale="1">
        <p:scale>
          <a:sx n="54" d="100"/>
          <a:sy n="54" d="100"/>
        </p:scale>
        <p:origin x="1398" y="66"/>
      </p:cViewPr>
      <p:guideLst>
        <p:guide orient="horz" pos="2160"/>
        <p:guide pos="2880"/>
      </p:guideLst>
    </p:cSldViewPr>
  </p:slideViewPr>
  <p:outlineViewPr>
    <p:cViewPr>
      <p:scale>
        <a:sx n="33" d="100"/>
        <a:sy n="33" d="100"/>
      </p:scale>
      <p:origin x="0" y="-1548"/>
    </p:cViewPr>
  </p:outlineViewPr>
  <p:notesTextViewPr>
    <p:cViewPr>
      <p:scale>
        <a:sx n="3" d="2"/>
        <a:sy n="3" d="2"/>
      </p:scale>
      <p:origin x="0" y="0"/>
    </p:cViewPr>
  </p:notesTextViewPr>
  <p:sorterViewPr>
    <p:cViewPr>
      <p:scale>
        <a:sx n="93" d="100"/>
        <a:sy n="93" d="100"/>
      </p:scale>
      <p:origin x="0" y="-2112"/>
    </p:cViewPr>
  </p:sorterViewPr>
  <p:notesViewPr>
    <p:cSldViewPr>
      <p:cViewPr varScale="1">
        <p:scale>
          <a:sx n="54" d="100"/>
          <a:sy n="54" d="100"/>
        </p:scale>
        <p:origin x="2862" y="78"/>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1/29/2021</a:t>
            </a:fld>
            <a:endParaRPr lang="en-US"/>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‹nº›</a:t>
            </a:fld>
            <a:endParaRPr lang="en-US"/>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‹nº›</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3012564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B2:</a:t>
            </a:r>
          </a:p>
          <a:p>
            <a:pPr marL="274320" indent="-274320"/>
            <a:r>
              <a:rPr lang="en-US" b="0" dirty="0"/>
              <a:t>1.  Jesus Christ.</a:t>
            </a:r>
          </a:p>
          <a:p>
            <a:pPr marL="274320" indent="-274320"/>
            <a:r>
              <a:rPr lang="en-US" b="0" dirty="0"/>
              <a:t>2.  God incarnate.</a:t>
            </a:r>
          </a:p>
          <a:p>
            <a:pPr marL="274320" indent="-274320"/>
            <a:r>
              <a:rPr lang="en-US" b="0" dirty="0"/>
              <a:t>3.  Emmanuel, God with us.</a:t>
            </a:r>
          </a:p>
          <a:p>
            <a:pPr marL="274320" indent="-274320"/>
            <a:r>
              <a:rPr lang="en-US" dirty="0"/>
              <a:t>4.  The unique God-man</a:t>
            </a:r>
          </a:p>
          <a:p>
            <a:pPr marL="274320" indent="-274320"/>
            <a:r>
              <a:rPr lang="en-US" dirty="0"/>
              <a:t>5.  We see his humanity in the first part of this verse and His divinity in the last part.</a:t>
            </a:r>
          </a:p>
          <a:p>
            <a:pPr marL="274320" indent="-274320"/>
            <a:r>
              <a:rPr lang="en-US" dirty="0"/>
              <a:t>6.  Let’s look first at the humanity of Christ.</a:t>
            </a:r>
          </a:p>
          <a:p>
            <a:pPr marL="274320" indent="-274320"/>
            <a:endParaRPr lang="en-US" dirty="0"/>
          </a:p>
          <a:p>
            <a:pPr marL="274320" indent="-274320"/>
            <a:r>
              <a:rPr lang="en-US" b="1" dirty="0"/>
              <a:t>B3:</a:t>
            </a:r>
          </a:p>
          <a:p>
            <a:pPr marL="274320" indent="-274320"/>
            <a:r>
              <a:rPr lang="en-US" dirty="0"/>
              <a:t>1.  The angel Gabriel explained the incarnation to Mary in these words:</a:t>
            </a:r>
          </a:p>
          <a:p>
            <a:pPr marL="274320" indent="-274320"/>
            <a:r>
              <a:rPr lang="en-US" b="1" dirty="0"/>
              <a:t>Luke 1:35 NKJV</a:t>
            </a:r>
            <a:r>
              <a:rPr lang="en-US" dirty="0"/>
              <a:t> And the angel answered and said to her, "The Holy Spirit will come upon you, and the power of the Highest will overshadow you; therefore, also, that Holy One who is to be born will be called the Son of God.</a:t>
            </a:r>
          </a:p>
          <a:p>
            <a:pPr marL="274320" indent="-274320"/>
            <a:r>
              <a:rPr lang="en-US" dirty="0"/>
              <a:t>2.  That incarnation is prefigured and predicted in our memory verse.</a:t>
            </a:r>
          </a:p>
          <a:p>
            <a:pPr marL="274320" indent="-274320"/>
            <a:r>
              <a:rPr lang="en-US" dirty="0"/>
              <a:t>3.  “A child is born” and “a Son is given.”</a:t>
            </a:r>
          </a:p>
          <a:p>
            <a:pPr marL="274320" indent="-274320"/>
            <a:r>
              <a:rPr lang="en-US" dirty="0"/>
              <a:t>4.  And to whom is the Son given? He is given to “us.”</a:t>
            </a:r>
          </a:p>
          <a:p>
            <a:pPr marL="274320" indent="-274320"/>
            <a:r>
              <a:rPr lang="en-US" dirty="0"/>
              <a:t>5.  Isaiah is here speaking for his people, God’s chosen people.</a:t>
            </a:r>
          </a:p>
          <a:p>
            <a:pPr marL="274320" indent="-274320"/>
            <a:r>
              <a:rPr lang="en-US" dirty="0"/>
              <a:t>6.  He came to literal Israel, but He saves all of spiritual Israel, both Jew and Gentile.</a:t>
            </a:r>
          </a:p>
          <a:p>
            <a:pPr marL="274320" indent="-274320"/>
            <a:r>
              <a:rPr lang="en-US" dirty="0"/>
              <a:t>7.  Gabriel was specific in the name that God had chosen for His Son, </a:t>
            </a:r>
          </a:p>
          <a:p>
            <a:pPr marL="274320" indent="-274320"/>
            <a:r>
              <a:rPr lang="en-US" dirty="0"/>
              <a:t>8.  He said:</a:t>
            </a:r>
          </a:p>
          <a:p>
            <a:pPr marL="274320" indent="-274320"/>
            <a:r>
              <a:rPr lang="en-US" b="1" dirty="0"/>
              <a:t>Matthew 1:21 NKJV </a:t>
            </a:r>
            <a:r>
              <a:rPr lang="en-US" dirty="0"/>
              <a:t>"And she will bring forth a Son, and you shall call His name JESUS, for He will save His people from their sins.“</a:t>
            </a:r>
          </a:p>
          <a:p>
            <a:pPr marL="274320" indent="-274320"/>
            <a:r>
              <a:rPr lang="en-US" dirty="0"/>
              <a:t>9.  In the original, the Hebrew name given to Jesus was </a:t>
            </a:r>
            <a:r>
              <a:rPr lang="en-US" dirty="0" err="1"/>
              <a:t>Yashuah</a:t>
            </a:r>
            <a:r>
              <a:rPr lang="en-US" dirty="0"/>
              <a:t>, or Joshua, meaning “Yahweh is salvation.”</a:t>
            </a:r>
          </a:p>
          <a:p>
            <a:pPr marL="274320" indent="-274320"/>
            <a:r>
              <a:rPr lang="en-US" dirty="0"/>
              <a:t>10. So Jesus was given to us, to “His people,” so our sins could be forgiven through His precious blood.</a:t>
            </a:r>
          </a:p>
          <a:p>
            <a:pPr marL="274320" indent="-274320"/>
            <a:r>
              <a:rPr lang="en-US" dirty="0"/>
              <a:t>11. And who gave this Son to us?</a:t>
            </a:r>
          </a:p>
          <a:p>
            <a:pPr marL="274320" indent="-274320"/>
            <a:r>
              <a:rPr lang="en-US" b="1" dirty="0"/>
              <a:t>John 3:16 KJV </a:t>
            </a:r>
            <a:r>
              <a:rPr lang="en-US" dirty="0"/>
              <a:t>For God so loved the world, that he gave his only begotten Son, that whosoever believeth in him should not perish, but have everlasting life.</a:t>
            </a:r>
          </a:p>
          <a:p>
            <a:pPr marL="274320" indent="-274320"/>
            <a:r>
              <a:rPr lang="en-US" dirty="0"/>
              <a:t>12. The Son was given to us by God the Father.</a:t>
            </a:r>
          </a:p>
          <a:p>
            <a:pPr marL="274320" indent="-274320"/>
            <a:endParaRPr lang="en-US" dirty="0"/>
          </a:p>
          <a:p>
            <a:pPr marL="274320" indent="-274320"/>
            <a:r>
              <a:rPr lang="en-US" b="1" dirty="0"/>
              <a:t>B4:</a:t>
            </a:r>
          </a:p>
          <a:p>
            <a:pPr marL="274320" indent="-274320"/>
            <a:r>
              <a:rPr lang="en-US" dirty="0"/>
              <a:t>1.  Jesus was born as King of the Jews and was worshipped as such by the wise men.</a:t>
            </a:r>
          </a:p>
          <a:p>
            <a:pPr marL="274320" indent="-274320"/>
            <a:r>
              <a:rPr lang="en-US" dirty="0"/>
              <a:t>2.  Jesus died as king of the Jews with a sign over His head that declared, “Jesus of Nazareth, the King of the Jews.”</a:t>
            </a:r>
          </a:p>
          <a:p>
            <a:pPr marL="274320" indent="-274320"/>
            <a:r>
              <a:rPr lang="en-US" dirty="0"/>
              <a:t>3.  But what did Jesus reply when Pilate asked Him about His kingdom? (My kingdom is not of this world.)</a:t>
            </a:r>
          </a:p>
          <a:p>
            <a:pPr marL="274320" indent="-274320"/>
            <a:r>
              <a:rPr lang="en-US" dirty="0"/>
              <a:t>4.  Jesus was a King of something much greater and more exalted than the Jewish nation.</a:t>
            </a:r>
          </a:p>
          <a:p>
            <a:pPr marL="274320" indent="-274320"/>
            <a:r>
              <a:rPr lang="en-US" dirty="0"/>
              <a:t>5.  He was King of kings and Lord of lords in an eternal kingdom that would have no end.</a:t>
            </a:r>
          </a:p>
          <a:p>
            <a:pPr marL="274320" indent="-274320"/>
            <a:r>
              <a:rPr lang="en-US" dirty="0"/>
              <a:t>6.  At the conclusion of His work on earth, He would be exalted to the highest position in the Kingdom of God where He will reign forever.</a:t>
            </a:r>
          </a:p>
          <a:p>
            <a:pPr marL="274320" indent="-274320"/>
            <a:r>
              <a:rPr lang="en-US" dirty="0"/>
              <a:t>7.  We will come back later in our lesson to consider the second half of this verse and the verse that follows.</a:t>
            </a:r>
          </a:p>
          <a:p>
            <a:pPr marL="274320" indent="-27432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24406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3357126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slides.]</a:t>
            </a:r>
          </a:p>
          <a:p>
            <a:pPr marL="274320" indent="-274320"/>
            <a:endParaRPr lang="en-US" b="0" dirty="0"/>
          </a:p>
          <a:p>
            <a:pPr marL="274320" indent="-274320"/>
            <a:r>
              <a:rPr lang="en-US" b="1" dirty="0"/>
              <a:t>B2:</a:t>
            </a:r>
          </a:p>
          <a:p>
            <a:pPr marL="274320" indent="-274320"/>
            <a:r>
              <a:rPr lang="en-US" b="0" dirty="0"/>
              <a:t>[See notes on linked slides.]</a:t>
            </a:r>
          </a:p>
          <a:p>
            <a:pPr marL="274320" indent="-274320"/>
            <a:endParaRPr lang="en-US" b="0" dirty="0"/>
          </a:p>
          <a:p>
            <a:pPr marL="274320" indent="-274320"/>
            <a:r>
              <a:rPr lang="en-US" b="1" dirty="0"/>
              <a:t>B3:</a:t>
            </a:r>
          </a:p>
          <a:p>
            <a:pPr marL="274320" indent="-274320"/>
            <a:r>
              <a:rPr lang="en-US" b="0" dirty="0"/>
              <a:t>[See notes on linked slides.]</a:t>
            </a:r>
          </a:p>
          <a:p>
            <a:pPr marL="274320" indent="-274320"/>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680213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  </a:t>
            </a:r>
          </a:p>
          <a:p>
            <a:pPr marL="274320" indent="-274320"/>
            <a:r>
              <a:rPr lang="en-US" b="0" dirty="0"/>
              <a:t>[See notes on linked slide.]</a:t>
            </a:r>
          </a:p>
          <a:p>
            <a:pPr marL="274320" indent="-274320"/>
            <a:endParaRPr lang="en-US" b="0" dirty="0"/>
          </a:p>
          <a:p>
            <a:pPr marL="274320" indent="-274320"/>
            <a:r>
              <a:rPr lang="en-US" b="1" dirty="0"/>
              <a:t>B2:  </a:t>
            </a:r>
          </a:p>
          <a:p>
            <a:pPr marL="274320" indent="-274320"/>
            <a:r>
              <a:rPr lang="en-US" b="0" dirty="0"/>
              <a:t>[See notes on linked slide.]</a:t>
            </a:r>
          </a:p>
          <a:p>
            <a:pPr marL="274320" indent="-274320"/>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355940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1" dirty="0"/>
          </a:p>
          <a:p>
            <a:pPr marL="274320" indent="-274320"/>
            <a:r>
              <a:rPr lang="en-US" b="1" dirty="0"/>
              <a:t>B2:</a:t>
            </a:r>
          </a:p>
          <a:p>
            <a:pPr marL="274320" indent="-274320"/>
            <a:r>
              <a:rPr lang="en-US" b="0" dirty="0"/>
              <a:t>[See notes on linked slide.]</a:t>
            </a:r>
          </a:p>
          <a:p>
            <a:pPr marL="274320" indent="-274320"/>
            <a:endParaRPr lang="en-US" b="1" dirty="0"/>
          </a:p>
          <a:p>
            <a:pPr marL="274320" indent="-274320"/>
            <a:r>
              <a:rPr lang="en-US" b="1" dirty="0"/>
              <a:t>B3:</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838153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9</a:t>
            </a:fld>
            <a:endParaRPr lang="en-US" dirty="0"/>
          </a:p>
        </p:txBody>
      </p:sp>
    </p:spTree>
    <p:extLst>
      <p:ext uri="{BB962C8B-B14F-4D97-AF65-F5344CB8AC3E}">
        <p14:creationId xmlns:p14="http://schemas.microsoft.com/office/powerpoint/2010/main" val="3061276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767373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EE2957F-B6D8-4FE6-B1D5-C77A90EE7B7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9D2B45-F3E3-4FB5-81D7-CEA9F00EA86B}"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63234" name="Rectangle 2">
            <a:extLst>
              <a:ext uri="{FF2B5EF4-FFF2-40B4-BE49-F238E27FC236}">
                <a16:creationId xmlns:a16="http://schemas.microsoft.com/office/drawing/2014/main" id="{6F6E8550-4967-4B08-BC55-32D96B82ED3F}"/>
              </a:ext>
            </a:extLst>
          </p:cNvPr>
          <p:cNvSpPr>
            <a:spLocks noGrp="1" noRot="1" noChangeAspect="1" noChangeArrowheads="1" noTextEdit="1"/>
          </p:cNvSpPr>
          <p:nvPr>
            <p:ph type="sldImg"/>
          </p:nvPr>
        </p:nvSpPr>
        <p:spPr>
          <a:ln/>
        </p:spPr>
      </p:sp>
      <p:sp>
        <p:nvSpPr>
          <p:cNvPr id="863235" name="Rectangle 3">
            <a:extLst>
              <a:ext uri="{FF2B5EF4-FFF2-40B4-BE49-F238E27FC236}">
                <a16:creationId xmlns:a16="http://schemas.microsoft.com/office/drawing/2014/main" id="{3EA115A9-6C0A-4640-97D3-C149B97F4AD2}"/>
              </a:ext>
            </a:extLst>
          </p:cNvPr>
          <p:cNvSpPr>
            <a:spLocks noGrp="1" noChangeArrowheads="1"/>
          </p:cNvSpPr>
          <p:nvPr>
            <p:ph type="body" idx="1"/>
          </p:nvPr>
        </p:nvSpPr>
        <p:spPr/>
        <p:txBody>
          <a:bodyPr/>
          <a:lstStyle/>
          <a:p>
            <a:pPr marL="274320" indent="-274320"/>
            <a:r>
              <a:rPr lang="en-US" altLang="en-US" b="1" dirty="0"/>
              <a:t>Q1:  Who are these people that will be thrown out into the darkness?</a:t>
            </a:r>
          </a:p>
          <a:p>
            <a:pPr marL="274320" indent="-274320"/>
            <a:r>
              <a:rPr lang="en-US" altLang="en-US" b="0" dirty="0"/>
              <a:t>1.  These are people who have rebelled against God and His truth.</a:t>
            </a:r>
          </a:p>
          <a:p>
            <a:pPr marL="274320" indent="-274320"/>
            <a:r>
              <a:rPr lang="en-US" altLang="en-US" b="0" dirty="0"/>
              <a:t>2.  The reason people end up in darkness is that they choose darkness rather than light.</a:t>
            </a:r>
          </a:p>
          <a:p>
            <a:pPr marL="274320" indent="-274320"/>
            <a:r>
              <a:rPr lang="en-US" altLang="en-US" b="1" dirty="0"/>
              <a:t>John 3:19 KJV</a:t>
            </a:r>
            <a:r>
              <a:rPr lang="en-US" altLang="en-US" b="0" dirty="0"/>
              <a:t> And this is the condemnation, that light is come into the world, and men loved darkness rather than light, because their deeds were evil.</a:t>
            </a:r>
          </a:p>
          <a:p>
            <a:pPr marL="274320" indent="-274320"/>
            <a:r>
              <a:rPr lang="en-US" altLang="en-US" b="0" dirty="0"/>
              <a:t>3.  And at the end of chapter 8 we see the end result of those who have rebelled against the true God.</a:t>
            </a:r>
          </a:p>
          <a:p>
            <a:pPr marL="274320" indent="-274320"/>
            <a:r>
              <a:rPr lang="en-US" altLang="en-US" b="0" dirty="0"/>
              <a:t>4.  The people have gone off into idolatry and rebellion until they are seeking guidance through the occult and demonic influences that use their idol worship to entrap them.</a:t>
            </a:r>
          </a:p>
          <a:p>
            <a:pPr marL="274320" indent="-274320"/>
            <a:r>
              <a:rPr lang="en-US" altLang="en-US" b="0" dirty="0"/>
              <a:t>5.  In verse 19 Isaiah asks: “Should the living seek guidance from the dead?”</a:t>
            </a:r>
          </a:p>
          <a:p>
            <a:pPr marL="274320" indent="-274320"/>
            <a:r>
              <a:rPr lang="en-US" altLang="en-US" b="0" dirty="0"/>
              <a:t>6.  Isaiah answers this question in verse, 20, that we all know.</a:t>
            </a:r>
          </a:p>
          <a:p>
            <a:pPr marL="274320" indent="-274320"/>
            <a:r>
              <a:rPr lang="en-US" altLang="en-US" b="1" dirty="0"/>
              <a:t>Isaiah 8:20 NKJV</a:t>
            </a:r>
            <a:r>
              <a:rPr lang="en-US" altLang="en-US" b="0" dirty="0"/>
              <a:t> To the law and to the testimony! If they do not speak according to this word, it is because there is no light in them.</a:t>
            </a:r>
          </a:p>
          <a:p>
            <a:pPr marL="274320" indent="-274320"/>
            <a:r>
              <a:rPr lang="en-US" altLang="en-US" b="0" dirty="0"/>
              <a:t>7.  God’s people must seek their guidance from the Scriptures, the holy word of God.</a:t>
            </a:r>
          </a:p>
          <a:p>
            <a:pPr marL="274320" indent="-274320"/>
            <a:r>
              <a:rPr lang="en-US" altLang="en-US" b="1" dirty="0"/>
              <a:t>Psalm 119:105 KJV</a:t>
            </a:r>
            <a:r>
              <a:rPr lang="en-US" altLang="en-US" b="0" dirty="0"/>
              <a:t> - Thy word is a lamp unto my feet, and a light unto my path.</a:t>
            </a:r>
          </a:p>
          <a:p>
            <a:pPr marL="274320" indent="-274320"/>
            <a:r>
              <a:rPr lang="en-US" altLang="en-US" b="0" dirty="0"/>
              <a:t>8.  If you want to walk in the light, you have to walk in the word, otherwise, you walk in darkness.</a:t>
            </a:r>
          </a:p>
        </p:txBody>
      </p:sp>
    </p:spTree>
    <p:extLst>
      <p:ext uri="{BB962C8B-B14F-4D97-AF65-F5344CB8AC3E}">
        <p14:creationId xmlns:p14="http://schemas.microsoft.com/office/powerpoint/2010/main" val="2135494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EE2957F-B6D8-4FE6-B1D5-C77A90EE7B7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9D2B45-F3E3-4FB5-81D7-CEA9F00EA86B}"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63234" name="Rectangle 2">
            <a:extLst>
              <a:ext uri="{FF2B5EF4-FFF2-40B4-BE49-F238E27FC236}">
                <a16:creationId xmlns:a16="http://schemas.microsoft.com/office/drawing/2014/main" id="{6F6E8550-4967-4B08-BC55-32D96B82ED3F}"/>
              </a:ext>
            </a:extLst>
          </p:cNvPr>
          <p:cNvSpPr>
            <a:spLocks noGrp="1" noRot="1" noChangeAspect="1" noChangeArrowheads="1" noTextEdit="1"/>
          </p:cNvSpPr>
          <p:nvPr>
            <p:ph type="sldImg"/>
          </p:nvPr>
        </p:nvSpPr>
        <p:spPr>
          <a:ln/>
        </p:spPr>
      </p:sp>
      <p:sp>
        <p:nvSpPr>
          <p:cNvPr id="863235" name="Rectangle 3">
            <a:extLst>
              <a:ext uri="{FF2B5EF4-FFF2-40B4-BE49-F238E27FC236}">
                <a16:creationId xmlns:a16="http://schemas.microsoft.com/office/drawing/2014/main" id="{3EA115A9-6C0A-4640-97D3-C149B97F4AD2}"/>
              </a:ext>
            </a:extLst>
          </p:cNvPr>
          <p:cNvSpPr>
            <a:spLocks noGrp="1" noChangeArrowheads="1"/>
          </p:cNvSpPr>
          <p:nvPr>
            <p:ph type="body" idx="1"/>
          </p:nvPr>
        </p:nvSpPr>
        <p:spPr/>
        <p:txBody>
          <a:bodyPr/>
          <a:lstStyle/>
          <a:p>
            <a:pPr marL="274320" indent="-274320"/>
            <a:r>
              <a:rPr lang="en-US" altLang="en-US" b="1" dirty="0"/>
              <a:t>Q1: What are the promise of these verses?</a:t>
            </a:r>
          </a:p>
          <a:p>
            <a:pPr marL="274320" indent="-274320"/>
            <a:r>
              <a:rPr lang="en-US" altLang="en-US" dirty="0"/>
              <a:t>1.  First, the darkness and despair of God’s people will not go on forever.</a:t>
            </a:r>
          </a:p>
          <a:p>
            <a:pPr marL="274320" indent="-274320"/>
            <a:r>
              <a:rPr lang="en-US" altLang="en-US" dirty="0"/>
              <a:t>2.  Second, the land of Galilee will be filled with glory.</a:t>
            </a:r>
          </a:p>
          <a:p>
            <a:pPr marL="274320" indent="-274320"/>
            <a:r>
              <a:rPr lang="en-US" altLang="en-US" dirty="0"/>
              <a:t>3.  Third, the people who walk in darkness will see a great light.</a:t>
            </a:r>
          </a:p>
          <a:p>
            <a:pPr marL="274320" indent="-274320"/>
            <a:r>
              <a:rPr lang="en-US" altLang="en-US" dirty="0"/>
              <a:t>4.  Fourth, a light will shine in a land of deep darkness.</a:t>
            </a:r>
          </a:p>
          <a:p>
            <a:pPr marL="274320" indent="-274320"/>
            <a:endParaRPr lang="en-US" altLang="en-US" dirty="0"/>
          </a:p>
          <a:p>
            <a:pPr marL="274320" indent="-274320"/>
            <a:r>
              <a:rPr lang="en-US" altLang="en-US" b="1" dirty="0"/>
              <a:t>Q2: What do you think happened in Galilee to bring this prophecy to pass?</a:t>
            </a:r>
          </a:p>
          <a:p>
            <a:pPr marL="274320" indent="-274320"/>
            <a:r>
              <a:rPr lang="en-US" altLang="en-US" dirty="0"/>
              <a:t>1.  In His early ministry, Jesus focused on the land of Galilee.</a:t>
            </a:r>
          </a:p>
          <a:p>
            <a:pPr marL="274320" indent="-274320"/>
            <a:r>
              <a:rPr lang="en-US" altLang="en-US" b="1" dirty="0"/>
              <a:t>Matthew 4:13 NKJV </a:t>
            </a:r>
            <a:r>
              <a:rPr lang="en-US" altLang="en-US" dirty="0"/>
              <a:t>And leaving Nazareth, He [Jesus] came and dwelt in Capernaum, which is by the sea, in the regions of Zebulun and Naphtali,</a:t>
            </a:r>
          </a:p>
          <a:p>
            <a:pPr marL="274320" indent="-274320"/>
            <a:r>
              <a:rPr lang="en-US" altLang="en-US" dirty="0"/>
              <a:t>2.  Matthew goes on in the next verse to point out that, in doing that, Jesus fulfilled this prophecy by Isaiah.</a:t>
            </a:r>
          </a:p>
          <a:p>
            <a:pPr marL="274320" indent="-274320"/>
            <a:r>
              <a:rPr lang="en-US" altLang="en-US" dirty="0"/>
              <a:t>3.  He writes:</a:t>
            </a:r>
          </a:p>
          <a:p>
            <a:pPr marL="274320" indent="-274320"/>
            <a:r>
              <a:rPr lang="en-US" altLang="en-US" b="1" dirty="0"/>
              <a:t>Matthew 4:14 NKJV</a:t>
            </a:r>
            <a:r>
              <a:rPr lang="en-US" altLang="en-US" dirty="0"/>
              <a:t>  that it might be fulfilled which was spoken by Isaiah the prophet, saying:</a:t>
            </a:r>
          </a:p>
          <a:p>
            <a:pPr marL="274320" indent="-274320"/>
            <a:r>
              <a:rPr lang="en-US" altLang="en-US" dirty="0"/>
              <a:t>4.  And then Mathew goes on to quote the passage in this slide from Isaiah.</a:t>
            </a:r>
          </a:p>
          <a:p>
            <a:pPr marL="274320" indent="-274320"/>
            <a:r>
              <a:rPr lang="en-US" altLang="en-US" dirty="0"/>
              <a:t>5.  So Jesus is the light that dispelled the darkness and despair from the land.</a:t>
            </a:r>
          </a:p>
          <a:p>
            <a:pPr marL="274320" indent="-274320"/>
            <a:r>
              <a:rPr lang="en-US" altLang="en-US" dirty="0"/>
              <a:t>6.  He is the One that filled Galilee with glory.</a:t>
            </a:r>
          </a:p>
          <a:p>
            <a:pPr marL="274320" indent="-274320"/>
            <a:r>
              <a:rPr lang="en-US" altLang="en-US" dirty="0"/>
              <a:t>7.  He is the great light that arose on the people who walked in darkness. </a:t>
            </a:r>
          </a:p>
          <a:p>
            <a:pPr marL="274320" indent="-274320"/>
            <a:r>
              <a:rPr lang="en-US" altLang="en-US" dirty="0"/>
              <a:t>8.  He was the light of the world bringing the truth of God and dispelling the darkness of sin and error.</a:t>
            </a:r>
          </a:p>
        </p:txBody>
      </p:sp>
    </p:spTree>
    <p:extLst>
      <p:ext uri="{BB962C8B-B14F-4D97-AF65-F5344CB8AC3E}">
        <p14:creationId xmlns:p14="http://schemas.microsoft.com/office/powerpoint/2010/main" val="1051046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How did the great light that began to shine from Galilee enlarge the nation of Israel.</a:t>
            </a:r>
          </a:p>
          <a:p>
            <a:pPr marL="274320" indent="-274320"/>
            <a:r>
              <a:rPr lang="en-US" dirty="0"/>
              <a:t>1.  If we understand the great light of Galilee as Jesus, then we need to look for a way that Jesus enlarged the nation of Israel.</a:t>
            </a:r>
          </a:p>
          <a:p>
            <a:pPr marL="274320" indent="-274320"/>
            <a:r>
              <a:rPr lang="en-US" dirty="0"/>
              <a:t>2.  How did Jesus do that?</a:t>
            </a:r>
          </a:p>
          <a:p>
            <a:pPr marL="274320" indent="-274320"/>
            <a:r>
              <a:rPr lang="en-US" dirty="0"/>
              <a:t>3.  He began a new Israel of faith called spiritual Israel.</a:t>
            </a:r>
          </a:p>
          <a:p>
            <a:pPr marL="274320" indent="-274320"/>
            <a:r>
              <a:rPr lang="en-US" dirty="0"/>
              <a:t>4.  That Israel included all who would believe in Him by faith, Jew and Gentile.</a:t>
            </a:r>
          </a:p>
          <a:p>
            <a:pPr marL="274320" indent="-274320"/>
            <a:r>
              <a:rPr lang="en-US" dirty="0"/>
              <a:t>5.  Paul would write to the Galatians:</a:t>
            </a:r>
          </a:p>
          <a:p>
            <a:pPr marL="274320" indent="-274320"/>
            <a:r>
              <a:rPr lang="en-US" b="1" dirty="0"/>
              <a:t>Galatians 3:28-29 KJV </a:t>
            </a:r>
            <a:r>
              <a:rPr lang="en-US" dirty="0"/>
              <a:t>- There is neither Jew nor Greek, there is neither bond nor free, there is neither male nor female: for ye are all one in Christ Jesus. </a:t>
            </a:r>
            <a:r>
              <a:rPr lang="en-US" baseline="30000" dirty="0"/>
              <a:t>29</a:t>
            </a:r>
            <a:r>
              <a:rPr lang="en-US" dirty="0"/>
              <a:t> And if ye be Christ's, then are ye Abraham's seed, and heirs according to the promise.</a:t>
            </a:r>
          </a:p>
          <a:p>
            <a:pPr marL="274320" indent="-274320"/>
            <a:r>
              <a:rPr lang="en-US" dirty="0"/>
              <a:t>6.  At the end of the same book, Paul would refer to the churches in Galatia, which included Gentiles, as the “Israel of God.”</a:t>
            </a:r>
          </a:p>
          <a:p>
            <a:pPr marL="274320" indent="-274320"/>
            <a:endParaRPr lang="en-US" dirty="0"/>
          </a:p>
          <a:p>
            <a:pPr marL="274320" indent="-274320"/>
            <a:r>
              <a:rPr lang="en-US" b="1" dirty="0"/>
              <a:t>Q2: What is this reference to the defeat of Midian?  Who defeated Midian?</a:t>
            </a:r>
          </a:p>
          <a:p>
            <a:pPr marL="274320" indent="-274320"/>
            <a:r>
              <a:rPr lang="en-US" dirty="0"/>
              <a:t>1.  Does anyone remember the story of Gideon and how he defeated the Midianites?</a:t>
            </a:r>
          </a:p>
          <a:p>
            <a:pPr marL="274320" indent="-274320"/>
            <a:r>
              <a:rPr lang="en-US" dirty="0"/>
              <a:t>2.  Who was it that promised to be with Gideon and give him the victory?</a:t>
            </a:r>
          </a:p>
          <a:p>
            <a:pPr marL="274320" indent="-274320"/>
            <a:r>
              <a:rPr lang="en-US" dirty="0"/>
              <a:t>3.  This was one of those OT appearances of the Angel of the LORD or of the LORD himself.</a:t>
            </a:r>
          </a:p>
          <a:p>
            <a:pPr marL="274320" indent="-274320"/>
            <a:r>
              <a:rPr lang="en-US" b="1" dirty="0"/>
              <a:t>Judges 6:12</a:t>
            </a:r>
            <a:r>
              <a:rPr lang="en-US" dirty="0"/>
              <a:t>  </a:t>
            </a:r>
            <a:r>
              <a:rPr lang="en-US" baseline="30000" dirty="0"/>
              <a:t>12</a:t>
            </a:r>
            <a:r>
              <a:rPr lang="en-US" dirty="0"/>
              <a:t> And the angel of the LORD appeared unto him, and said unto him, The LORD is with thee, thou mighty man of </a:t>
            </a:r>
            <a:r>
              <a:rPr lang="en-US" dirty="0" err="1"/>
              <a:t>valour</a:t>
            </a:r>
            <a:r>
              <a:rPr lang="en-US" dirty="0"/>
              <a:t>. ... </a:t>
            </a:r>
            <a:r>
              <a:rPr lang="en-US" baseline="30000" dirty="0"/>
              <a:t>16</a:t>
            </a:r>
            <a:r>
              <a:rPr lang="en-US" dirty="0"/>
              <a:t> And the LORD said unto him, Surely I will be with thee, and thou shalt smite the Midianites as one man.</a:t>
            </a:r>
          </a:p>
          <a:p>
            <a:pPr marL="274320" indent="-274320"/>
            <a:r>
              <a:rPr lang="en-US" dirty="0"/>
              <a:t>4.  How many men did Gideon end up with after he got his army down to fighting size?  (300)</a:t>
            </a:r>
          </a:p>
          <a:p>
            <a:pPr marL="274320" indent="-274320"/>
            <a:r>
              <a:rPr lang="en-US" dirty="0"/>
              <a:t>5.  And how did they get the victory over the Midianites?</a:t>
            </a:r>
          </a:p>
          <a:p>
            <a:pPr marL="274320" indent="-274320"/>
            <a:r>
              <a:rPr lang="en-US" dirty="0"/>
              <a:t>6.  When they broke their clay jars and blew their rams horns, the Lord caused the Midianites to fight against each other until they were destroyed or retreated.</a:t>
            </a:r>
          </a:p>
          <a:p>
            <a:pPr marL="274320" indent="-274320"/>
            <a:r>
              <a:rPr lang="en-US" dirty="0"/>
              <a:t>7.  So that victory was really the victory of the Lord of hosts, the pre-incarnate Son of God.</a:t>
            </a:r>
          </a:p>
          <a:p>
            <a:pPr marL="274320" indent="-274320"/>
            <a:r>
              <a:rPr lang="en-US" dirty="0"/>
              <a:t>8.  And in this verse, we can say also that the One who will break the oppressor’s rod with be Jesus Christ, and the oppressor of God’s people in that day will be Satan and his angels.</a:t>
            </a:r>
          </a:p>
          <a:p>
            <a:pPr marL="274320" indent="-274320"/>
            <a:r>
              <a:rPr lang="en-US" dirty="0"/>
              <a:t>9.  So this fits into the picture that Isaiah is painting here of the coming Messiah who would deliver His people, not from Roman rule, but from the slavery and oppression of sin.</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13</a:t>
            </a:fld>
            <a:endParaRPr lang="en-US" dirty="0"/>
          </a:p>
        </p:txBody>
      </p:sp>
    </p:spTree>
    <p:extLst>
      <p:ext uri="{BB962C8B-B14F-4D97-AF65-F5344CB8AC3E}">
        <p14:creationId xmlns:p14="http://schemas.microsoft.com/office/powerpoint/2010/main" val="1493127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lvl="0" indent="-274320"/>
            <a:r>
              <a:rPr lang="en-US" b="0" dirty="0"/>
              <a:t>1.  Verse 6 is our memory text and we have already looked at the first part of that verse.</a:t>
            </a:r>
          </a:p>
          <a:p>
            <a:pPr marL="274320" lvl="0" indent="-274320"/>
            <a:r>
              <a:rPr lang="en-US" b="0" dirty="0"/>
              <a:t>2.  So let’s pick up with the titles we see in the second sentence.</a:t>
            </a:r>
          </a:p>
          <a:p>
            <a:pPr marL="274320" lvl="0" indent="-274320"/>
            <a:r>
              <a:rPr lang="en-US" b="0" dirty="0"/>
              <a:t>3.  There are four or five titles here: 5 according to the NKJV.</a:t>
            </a:r>
          </a:p>
          <a:p>
            <a:pPr marL="274320" lvl="0" indent="-274320"/>
            <a:r>
              <a:rPr lang="en-US" b="0" dirty="0"/>
              <a:t>4.  Some translations combine the first two.  </a:t>
            </a:r>
          </a:p>
          <a:p>
            <a:pPr marL="274320" lvl="0" indent="-274320"/>
            <a:r>
              <a:rPr lang="en-US" b="0" dirty="0"/>
              <a:t>5.  The NIV, for example renders the second sentence of verse 6 as</a:t>
            </a:r>
          </a:p>
          <a:p>
            <a:pPr marL="274320" lvl="0" indent="-274320"/>
            <a:r>
              <a:rPr lang="en-US" b="1" dirty="0"/>
              <a:t>Isaiah 9:6 NIV </a:t>
            </a:r>
            <a:r>
              <a:rPr lang="en-US" b="0" dirty="0"/>
              <a:t> And he will be called Wonderful Counselor, Mighty God, Everlasting Father, Prince of Peace.</a:t>
            </a:r>
          </a:p>
          <a:p>
            <a:pPr marL="274320" lvl="0" indent="-274320"/>
            <a:r>
              <a:rPr lang="en-US" b="0" dirty="0"/>
              <a:t>6.  Some claim that it fits the poetry better to have them all double titles rather than two single titles (wonderful and counselor) and three double titles (mighty God, Everlasting Father, and Prince of Peace.)</a:t>
            </a:r>
          </a:p>
          <a:p>
            <a:pPr marL="274320" lvl="0" indent="-274320"/>
            <a:endParaRPr lang="en-US" b="0" dirty="0"/>
          </a:p>
          <a:p>
            <a:pPr marL="274320" lvl="0" indent="-274320"/>
            <a:r>
              <a:rPr lang="en-US" b="1" dirty="0"/>
              <a:t>Q1: What can we learn about the Messiah and His character from these titles?</a:t>
            </a:r>
          </a:p>
          <a:p>
            <a:pPr marL="274320" lvl="0" indent="-274320"/>
            <a:r>
              <a:rPr lang="en-US" b="0" dirty="0"/>
              <a:t>1.  How about Wonderful?</a:t>
            </a:r>
          </a:p>
          <a:p>
            <a:pPr marL="274320" lvl="0" indent="-274320"/>
            <a:r>
              <a:rPr lang="en-US" b="0" dirty="0"/>
              <a:t>2.  Do you like that chorus: His name is wonderful… Jesus my Lord.</a:t>
            </a:r>
          </a:p>
          <a:p>
            <a:pPr marL="274320" lvl="0" indent="-274320"/>
            <a:r>
              <a:rPr lang="en-US" b="0" dirty="0"/>
              <a:t>3.  Wonderful is a word in Scripture that describes the things of God, particularly the mysterious things of God that cause us to wonder</a:t>
            </a:r>
          </a:p>
          <a:p>
            <a:pPr marL="274320" lvl="0" indent="-274320"/>
            <a:r>
              <a:rPr lang="en-US" b="0" dirty="0"/>
              <a:t>4.  On the day of Pentecost, the disciples spoke about the wonderful works of God.</a:t>
            </a:r>
          </a:p>
          <a:p>
            <a:pPr marL="274320" lvl="0" indent="-274320"/>
            <a:r>
              <a:rPr lang="en-US" b="0" dirty="0"/>
              <a:t>5.  The Angel of the LORD spoke of his name as “wonderful” to Manoah, the father of Samson.</a:t>
            </a:r>
          </a:p>
          <a:p>
            <a:pPr marL="274320" lvl="0" indent="-274320"/>
            <a:r>
              <a:rPr lang="en-US" b="1" dirty="0"/>
              <a:t>Judges 13:18 NKJV</a:t>
            </a:r>
            <a:r>
              <a:rPr lang="en-US" b="0" dirty="0"/>
              <a:t> And the Angel of the LORD said to him, "Why do you ask My name, seeing it is wonderful?“</a:t>
            </a:r>
          </a:p>
          <a:p>
            <a:pPr marL="274320" lvl="0" indent="-274320"/>
            <a:r>
              <a:rPr lang="en-US" b="0" dirty="0"/>
              <a:t>6.  This was the divine preincarnate Son of God that visited Manoah and his wife.</a:t>
            </a:r>
          </a:p>
          <a:p>
            <a:pPr marL="274320" lvl="0" indent="-274320"/>
            <a:r>
              <a:rPr lang="en-US" b="0" dirty="0"/>
              <a:t>7.  So here we see the title of Wonderful especially fits the Son of God who would be the Messiah.</a:t>
            </a:r>
          </a:p>
          <a:p>
            <a:pPr marL="274320" lvl="0" indent="-274320"/>
            <a:r>
              <a:rPr lang="en-US" b="1" dirty="0"/>
              <a:t>What does it mean to be a wonderful counselor?</a:t>
            </a:r>
          </a:p>
          <a:p>
            <a:pPr marL="274320" lvl="0" indent="-274320"/>
            <a:r>
              <a:rPr lang="en-US" b="0" dirty="0"/>
              <a:t>1.  Well a counselor is someone who guides us and gives us wise advice.</a:t>
            </a:r>
          </a:p>
          <a:p>
            <a:pPr marL="274320" lvl="0" indent="-274320"/>
            <a:r>
              <a:rPr lang="en-US" b="0" i="0" dirty="0">
                <a:solidFill>
                  <a:srgbClr val="3F3F3F"/>
                </a:solidFill>
                <a:effectLst/>
                <a:latin typeface="Roboto"/>
              </a:rPr>
              <a:t>2.  It can be an advocate who pleads our case in court </a:t>
            </a:r>
            <a:endParaRPr lang="en-US" b="0" dirty="0"/>
          </a:p>
          <a:p>
            <a:pPr marL="274320" lvl="0" indent="-274320"/>
            <a:r>
              <a:rPr lang="en-US" b="0" dirty="0"/>
              <a:t>3.  Jesus intercedes for us in the heavenly sanctuary.</a:t>
            </a:r>
          </a:p>
          <a:p>
            <a:pPr marL="274320" lvl="0" indent="-274320"/>
            <a:r>
              <a:rPr lang="en-US" b="1" dirty="0"/>
              <a:t>Romans 8:34 KJV </a:t>
            </a:r>
            <a:r>
              <a:rPr lang="en-US" b="0" dirty="0"/>
              <a:t>- 34 … It is Christ that died, yea rather, that is risen again, who is even at the right hand of God, who also </a:t>
            </a:r>
            <a:r>
              <a:rPr lang="en-US" b="0" dirty="0" err="1"/>
              <a:t>maketh</a:t>
            </a:r>
            <a:r>
              <a:rPr lang="en-US" b="0" dirty="0"/>
              <a:t> intercession for us.</a:t>
            </a:r>
          </a:p>
          <a:p>
            <a:pPr marL="274320" lvl="0" indent="-274320"/>
            <a:r>
              <a:rPr lang="en-US" b="1" dirty="0"/>
              <a:t>1 John 2:1 KJV </a:t>
            </a:r>
            <a:r>
              <a:rPr lang="en-US" b="0" dirty="0"/>
              <a:t>- …if any man sin, we have an advocate with the Father, Jesus Christ the righteous:</a:t>
            </a:r>
          </a:p>
          <a:p>
            <a:pPr marL="274320" lvl="0" indent="-274320"/>
            <a:r>
              <a:rPr lang="en-US" b="0" dirty="0"/>
              <a:t>4.  And it is Jesus who is our wisdom.</a:t>
            </a:r>
          </a:p>
          <a:p>
            <a:pPr marL="274320" lvl="0" indent="-274320"/>
            <a:r>
              <a:rPr lang="en-US" b="1" dirty="0"/>
              <a:t>1 Corinthians 1:30 NKJV </a:t>
            </a:r>
            <a:r>
              <a:rPr lang="en-US" b="0" dirty="0"/>
              <a:t>But of Him you are in Christ Jesus, who became for us wisdom from God--and righteousness and sanctification and redemption--</a:t>
            </a:r>
          </a:p>
          <a:p>
            <a:pPr marL="274320" lvl="0" indent="-274320"/>
            <a:endParaRPr lang="en-US" b="0" dirty="0"/>
          </a:p>
          <a:p>
            <a:pPr marL="274320" lvl="0" indent="-274320"/>
            <a:r>
              <a:rPr lang="en-US" b="1" dirty="0"/>
              <a:t>Q2: What do these last three titles indicate about the Son who was given to us?</a:t>
            </a:r>
          </a:p>
          <a:p>
            <a:pPr marL="274320" lvl="0" indent="-274320"/>
            <a:r>
              <a:rPr lang="en-US" b="0" dirty="0"/>
              <a:t>1.  He is God; in fact, He is the “mighty God.”</a:t>
            </a:r>
          </a:p>
          <a:p>
            <a:pPr marL="274320" lvl="0" indent="-274320"/>
            <a:r>
              <a:rPr lang="en-US" b="0" dirty="0"/>
              <a:t>2.  This should remove any doubt that we are talking about God incarnate.  </a:t>
            </a:r>
          </a:p>
          <a:p>
            <a:pPr marL="274320" lvl="0" indent="-274320"/>
            <a:r>
              <a:rPr lang="en-US" b="0" dirty="0"/>
              <a:t>3.  And John the apostle presents Jesus as the Word who made all things “and without Him was not anything made that was made.”</a:t>
            </a:r>
          </a:p>
          <a:p>
            <a:pPr marL="274320" lvl="0" indent="-274320"/>
            <a:r>
              <a:rPr lang="en-US" b="0" dirty="0"/>
              <a:t>4.  Talk about mighty God, How about almighty Creator God?</a:t>
            </a:r>
          </a:p>
          <a:p>
            <a:pPr marL="274320" lvl="0" indent="-274320"/>
            <a:r>
              <a:rPr lang="en-US" b="0" dirty="0"/>
              <a:t>5.  How about the Everlasting Father?</a:t>
            </a:r>
          </a:p>
          <a:p>
            <a:pPr marL="274320" lvl="0" indent="-274320"/>
            <a:r>
              <a:rPr lang="en-US" b="0" dirty="0"/>
              <a:t>6.  The fact that this One is everlasting, again indicates His deity.  </a:t>
            </a:r>
          </a:p>
          <a:p>
            <a:pPr marL="274320" lvl="0" indent="-274320"/>
            <a:r>
              <a:rPr lang="en-US" b="0" dirty="0"/>
              <a:t>7.  It is not to say that the Messiah would be the same person as the Father, but to indicate that He would be a loving care giver to His people in the same way that the Father loves us.</a:t>
            </a:r>
          </a:p>
          <a:p>
            <a:pPr marL="274320" lvl="0" indent="-274320"/>
            <a:r>
              <a:rPr lang="en-US" b="0" dirty="0"/>
              <a:t>8.  Jesus could say, “If you have seen me, you have seen the Father.”</a:t>
            </a:r>
          </a:p>
          <a:p>
            <a:pPr marL="274320" lvl="0" indent="-274320"/>
            <a:endParaRPr lang="en-US" b="0" dirty="0"/>
          </a:p>
          <a:p>
            <a:pPr marL="274320" lvl="0" indent="-274320"/>
            <a:r>
              <a:rPr lang="en-US" b="1" dirty="0"/>
              <a:t>Q3: What about the final title? Who would be our Prince of Peace?</a:t>
            </a:r>
          </a:p>
          <a:p>
            <a:pPr marL="274320" lvl="0" indent="-274320"/>
            <a:r>
              <a:rPr lang="en-US" b="0" dirty="0"/>
              <a:t>1.  Jesus.</a:t>
            </a:r>
          </a:p>
          <a:p>
            <a:pPr marL="274320" lvl="0" indent="-274320"/>
            <a:r>
              <a:rPr lang="en-US" b="0" dirty="0"/>
              <a:t>2.  In what sense did Jesus bring us peace?  It certainly wasn’t peace with the Romans was it?</a:t>
            </a:r>
          </a:p>
          <a:p>
            <a:pPr marL="274320" lvl="0" indent="-274320"/>
            <a:r>
              <a:rPr lang="en-US" b="0" dirty="0"/>
              <a:t>3.  Jesus’ greatest peace initiative is to bring us peace with God.</a:t>
            </a:r>
          </a:p>
          <a:p>
            <a:pPr marL="274320" lvl="0" indent="-274320"/>
            <a:r>
              <a:rPr lang="en-US" b="0" dirty="0"/>
              <a:t>4.  When we rebel against God we become children of wrath; our sins separate us from Him.</a:t>
            </a:r>
          </a:p>
          <a:p>
            <a:pPr marL="274320" lvl="0" indent="-274320"/>
            <a:r>
              <a:rPr lang="en-US" b="0" dirty="0"/>
              <a:t>5.  Paul says “the carnal mind is enmity against God. It is not subject to the law of God, neither indeed can be.  (Rom 8:7)</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6.  So we start out as enemies toward God, but justification brings us peace with God.</a:t>
            </a:r>
          </a:p>
          <a:p>
            <a:pPr marL="274320" lvl="0" indent="-274320"/>
            <a:r>
              <a:rPr lang="en-US" b="1" dirty="0"/>
              <a:t>Romans 5:1 KJV </a:t>
            </a:r>
            <a:r>
              <a:rPr lang="en-US" b="0" dirty="0"/>
              <a:t>- Therefore being justified by faith, we have peace with God through our Lord Jesus Christ:</a:t>
            </a:r>
          </a:p>
          <a:p>
            <a:pPr marL="274320" lvl="0" indent="-274320"/>
            <a:r>
              <a:rPr lang="en-US" b="0" dirty="0"/>
              <a:t>7.  And we are justified when our sins are forgiven through the blood of Jesus and His righteousness is imputed to our account.</a:t>
            </a:r>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14</a:t>
            </a:fld>
            <a:endParaRPr lang="en-US" dirty="0"/>
          </a:p>
        </p:txBody>
      </p:sp>
    </p:spTree>
    <p:extLst>
      <p:ext uri="{BB962C8B-B14F-4D97-AF65-F5344CB8AC3E}">
        <p14:creationId xmlns:p14="http://schemas.microsoft.com/office/powerpoint/2010/main" val="15810370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can we learn about the Messiah and His characteristics from this verse?</a:t>
            </a:r>
          </a:p>
          <a:p>
            <a:pPr marL="274320" indent="-274320"/>
            <a:r>
              <a:rPr lang="en-US" b="0" dirty="0"/>
              <a:t>1.  No end to His government.</a:t>
            </a:r>
          </a:p>
          <a:p>
            <a:pPr marL="274320" indent="-274320"/>
            <a:r>
              <a:rPr lang="en-US" b="0" dirty="0"/>
              <a:t>2.  No end to the peace that He will bring to His people.</a:t>
            </a:r>
          </a:p>
          <a:p>
            <a:pPr marL="274320" indent="-274320"/>
            <a:r>
              <a:rPr lang="en-US" b="0" dirty="0"/>
              <a:t>3.  His kingdom He will establish will be based on judgment and justice forever.</a:t>
            </a:r>
          </a:p>
          <a:p>
            <a:pPr marL="274320" indent="-274320"/>
            <a:r>
              <a:rPr lang="en-US" b="0" dirty="0"/>
              <a:t>4.  As Daniel later told Nebuchadnezzar, </a:t>
            </a:r>
          </a:p>
          <a:p>
            <a:pPr marL="274320" indent="-274320"/>
            <a:r>
              <a:rPr lang="en-US" b="1" dirty="0"/>
              <a:t>Daniel 2:44 NKJV</a:t>
            </a:r>
            <a:r>
              <a:rPr lang="en-US" b="0" dirty="0"/>
              <a:t> … the God of heaven will set up a kingdom which shall never be destroyed; </a:t>
            </a:r>
          </a:p>
          <a:p>
            <a:pPr marL="274320" indent="-274320"/>
            <a:endParaRPr lang="en-US" b="0" dirty="0"/>
          </a:p>
          <a:p>
            <a:pPr marL="274320" indent="-274320"/>
            <a:r>
              <a:rPr lang="en-US" b="1" dirty="0"/>
              <a:t>Q2: What do you make of the fact that this prophecy mentions “the throne of David.”</a:t>
            </a:r>
          </a:p>
          <a:p>
            <a:pPr marL="274320" indent="-274320"/>
            <a:r>
              <a:rPr lang="en-US" b="0" dirty="0"/>
              <a:t>1.  This is just one more piece of evidence to establish that the Messiah would be a descendant of King David as prophesied in Scripture.</a:t>
            </a:r>
          </a:p>
          <a:p>
            <a:pPr marL="274320" indent="-274320"/>
            <a:r>
              <a:rPr lang="en-US" b="0" dirty="0"/>
              <a:t>2.  Indeed, both Matthew and Luke trace the ancestry of Jesus back to King David.</a:t>
            </a:r>
          </a:p>
          <a:p>
            <a:pPr marL="274320" indent="-274320"/>
            <a:r>
              <a:rPr lang="en-US" b="0" dirty="0"/>
              <a:t>3.  Matthew gives Joseph’s genealogy through Solomon; Luke gives Mary’s genealogy through Nathan.</a:t>
            </a:r>
          </a:p>
          <a:p>
            <a:pPr marL="274320" indent="-274320"/>
            <a:endParaRPr lang="en-US" b="0" dirty="0"/>
          </a:p>
          <a:p>
            <a:pPr marL="274320" indent="-274320"/>
            <a:r>
              <a:rPr lang="en-US" b="1" dirty="0"/>
              <a:t>Q3: Who is the LORD of Hosts?</a:t>
            </a:r>
          </a:p>
          <a:p>
            <a:pPr marL="274320" indent="-274320"/>
            <a:r>
              <a:rPr lang="en-US" b="0" dirty="0"/>
              <a:t>1.  LORD is the name of God that we pronounce Yahweh.</a:t>
            </a:r>
          </a:p>
          <a:p>
            <a:pPr marL="274320" indent="-274320"/>
            <a:r>
              <a:rPr lang="en-US" b="0" dirty="0"/>
              <a:t>2.  Yahweh means the ever present I AM. </a:t>
            </a:r>
          </a:p>
          <a:p>
            <a:pPr marL="274320" indent="-274320"/>
            <a:r>
              <a:rPr lang="en-US" b="0" dirty="0"/>
              <a:t>3.  “Hosts” is from a Hebrew word that means armies.</a:t>
            </a:r>
          </a:p>
          <a:p>
            <a:pPr marL="274320" indent="-274320"/>
            <a:r>
              <a:rPr lang="en-US" b="0" dirty="0"/>
              <a:t>4.  So Lord of Hosts is the leader of the heavenly armies of Yahweh.</a:t>
            </a:r>
          </a:p>
          <a:p>
            <a:pPr marL="274320" indent="-274320"/>
            <a:r>
              <a:rPr lang="en-US" b="0" dirty="0"/>
              <a:t>5.  In OT times, this was the pre-incarnate Son of God we sometimes call Michael.</a:t>
            </a:r>
          </a:p>
          <a:p>
            <a:pPr marL="274320" indent="-274320"/>
            <a:r>
              <a:rPr lang="en-US" b="1" dirty="0"/>
              <a:t>Revelation 12:7 KJV</a:t>
            </a:r>
            <a:r>
              <a:rPr lang="en-US" b="0" dirty="0"/>
              <a:t> And there was war in heaven: Michael and his angels fought against the dragon; and the dragon fought and his angels,</a:t>
            </a:r>
          </a:p>
          <a:p>
            <a:pPr marL="274320" indent="-274320"/>
            <a:r>
              <a:rPr lang="en-US" b="0" dirty="0"/>
              <a:t>6.  We see the Captain of the LORD’s host as the divine figure who confronted Joshua.</a:t>
            </a:r>
          </a:p>
          <a:p>
            <a:pPr marL="274320" indent="-274320"/>
            <a:r>
              <a:rPr lang="en-US" b="1" dirty="0"/>
              <a:t>Joshua 5:15 KJV</a:t>
            </a:r>
            <a:r>
              <a:rPr lang="en-US" b="0" dirty="0"/>
              <a:t> - 15 And the captain of the LORD'S host said unto Joshua, Loose thy shoe from off thy foot; for the place whereon thou </a:t>
            </a:r>
            <a:r>
              <a:rPr lang="en-US" b="0" dirty="0" err="1"/>
              <a:t>standest</a:t>
            </a:r>
            <a:r>
              <a:rPr lang="en-US" b="0" dirty="0"/>
              <a:t> is holy. And Joshua did so.</a:t>
            </a:r>
          </a:p>
          <a:p>
            <a:pPr marL="274320" indent="-274320"/>
            <a:r>
              <a:rPr lang="en-US" b="0" dirty="0"/>
              <a:t>7.  So this prophecy all fits together with Jesus Christ as the Messiah, the Son of God who will fulfill all these things.</a:t>
            </a:r>
          </a:p>
          <a:p>
            <a:pPr marL="274320" indent="-274320"/>
            <a:endParaRPr 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2314485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is strange about this description of a stump.</a:t>
            </a:r>
          </a:p>
          <a:p>
            <a:pPr marL="274320" indent="-274320"/>
            <a:r>
              <a:rPr lang="en-US" dirty="0"/>
              <a:t>1.  Although the tree is cut down, the stump is not dead.</a:t>
            </a:r>
          </a:p>
          <a:p>
            <a:pPr marL="274320" indent="-274320"/>
            <a:r>
              <a:rPr lang="en-US" dirty="0"/>
              <a:t>2.  It puts out a shoot from the stump and a branch that bears fruit from the root.</a:t>
            </a:r>
          </a:p>
          <a:p>
            <a:pPr marL="274320" indent="-274320"/>
            <a:r>
              <a:rPr lang="en-US" dirty="0"/>
              <a:t>3.  Could this be a reference to the remnant that would survive the Babylonian captivity and come back to the land of Judah?</a:t>
            </a:r>
          </a:p>
          <a:p>
            <a:pPr marL="274320" indent="-274320"/>
            <a:r>
              <a:rPr lang="en-US" dirty="0"/>
              <a:t>4.  It was out of the tribe of Judah, out of the house of David, that the Messiah would come.</a:t>
            </a:r>
          </a:p>
          <a:p>
            <a:pPr marL="274320" indent="-274320"/>
            <a:r>
              <a:rPr lang="en-US" dirty="0"/>
              <a:t>5.  This is a reference to the fact that the Messianic line would not be extinguished.</a:t>
            </a:r>
          </a:p>
          <a:p>
            <a:pPr marL="274320" indent="-274320"/>
            <a:endParaRPr lang="en-US" dirty="0"/>
          </a:p>
          <a:p>
            <a:pPr marL="274320" indent="-274320"/>
            <a:r>
              <a:rPr lang="en-US" b="1" dirty="0"/>
              <a:t>Q2: Is there significance to the fact that the Messiah would come from both the root and the branch of Jesse, David’s Father?</a:t>
            </a:r>
          </a:p>
          <a:p>
            <a:pPr marL="274320" indent="-274320"/>
            <a:r>
              <a:rPr lang="en-US" dirty="0"/>
              <a:t>1.  Our lesson points out that Jesus was unique in His relation to David.</a:t>
            </a:r>
          </a:p>
          <a:p>
            <a:pPr marL="274320" indent="-274320"/>
            <a:r>
              <a:rPr lang="en-US" b="1" dirty="0"/>
              <a:t>Revelation 22:16</a:t>
            </a:r>
            <a:r>
              <a:rPr lang="en-US" b="0" dirty="0"/>
              <a:t> NIV </a:t>
            </a:r>
            <a:r>
              <a:rPr lang="en-US" dirty="0"/>
              <a:t>- "I, Jesus, have sent my angel to give you this testimony for the churches. I am the Root and the Offspring of David, and the bright Morning Star."</a:t>
            </a:r>
          </a:p>
          <a:p>
            <a:pPr marL="274320" indent="-274320"/>
            <a:r>
              <a:rPr lang="en-US" dirty="0"/>
              <a:t>2.  So Jesus is the Root and offspring of David.</a:t>
            </a:r>
          </a:p>
          <a:p>
            <a:pPr marL="274320" indent="-274320"/>
            <a:r>
              <a:rPr lang="en-US" dirty="0"/>
              <a:t>3.  He is the creator of David but He is also his offspring.</a:t>
            </a:r>
          </a:p>
          <a:p>
            <a:pPr marL="274320" indent="-274320"/>
            <a:r>
              <a:rPr lang="en-US" dirty="0"/>
              <a:t>4.  This is a description that could only fit the divine Son of God / Son of Man.</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16</a:t>
            </a:fld>
            <a:endParaRPr lang="en-US" dirty="0"/>
          </a:p>
        </p:txBody>
      </p:sp>
    </p:spTree>
    <p:extLst>
      <p:ext uri="{BB962C8B-B14F-4D97-AF65-F5344CB8AC3E}">
        <p14:creationId xmlns:p14="http://schemas.microsoft.com/office/powerpoint/2010/main" val="3231547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dirty="0"/>
              <a:t>1.  Here is a conversation between Jesus and the Pharisees.</a:t>
            </a:r>
          </a:p>
          <a:p>
            <a:pPr marL="274320" indent="-274320"/>
            <a:r>
              <a:rPr lang="en-US" dirty="0"/>
              <a:t>2.  Jesus is asking the Pharisees a question in verse 42. </a:t>
            </a:r>
          </a:p>
          <a:p>
            <a:pPr marL="274320" indent="-274320"/>
            <a:endParaRPr lang="en-US" b="1" dirty="0"/>
          </a:p>
          <a:p>
            <a:pPr marL="274320" indent="-274320"/>
            <a:r>
              <a:rPr lang="en-US" b="1" dirty="0"/>
              <a:t>Q1:  How dies Jesus’ argument here fit together with Isaiah’s picture of a root and branch?</a:t>
            </a:r>
          </a:p>
          <a:p>
            <a:pPr marL="274320" indent="-274320"/>
            <a:r>
              <a:rPr lang="en-US" dirty="0"/>
              <a:t>1.  Verse 44 is a quote from Ps 110:1 written by David.</a:t>
            </a:r>
          </a:p>
          <a:p>
            <a:pPr marL="274320" indent="-274320"/>
            <a:r>
              <a:rPr lang="en-US" dirty="0"/>
              <a:t>2.  It was understood as a Messianic psalm.</a:t>
            </a:r>
          </a:p>
          <a:p>
            <a:pPr marL="274320" indent="-274320"/>
            <a:r>
              <a:rPr lang="en-US" dirty="0"/>
              <a:t>3.  In it, David calls the Messiah “my Lord.”</a:t>
            </a:r>
          </a:p>
          <a:p>
            <a:pPr marL="274320" indent="-274320"/>
            <a:r>
              <a:rPr lang="en-US" dirty="0"/>
              <a:t>4.  So Jesus question to the Pharisees was how can the Messiah be merely the son of David?</a:t>
            </a:r>
          </a:p>
          <a:p>
            <a:pPr marL="274320" indent="-274320"/>
            <a:r>
              <a:rPr lang="en-US" dirty="0"/>
              <a:t>5.  David calls the Messiah “Lord” which implies that the Messiah would be not just David’s son but also his ancestor.</a:t>
            </a:r>
          </a:p>
          <a:p>
            <a:pPr marL="274320" indent="-274320"/>
            <a:r>
              <a:rPr lang="en-US" dirty="0"/>
              <a:t>6.  In other words, the Messiah would be the Creator of David in addition to being David’s offspring.</a:t>
            </a:r>
          </a:p>
          <a:p>
            <a:pPr marL="274320" indent="-274320"/>
            <a:r>
              <a:rPr lang="en-US" dirty="0"/>
              <a:t>7.  This fits in perfectly with the idea that the Messiah would be both the root and branch of David’s house (the stump of Jesse).</a:t>
            </a:r>
          </a:p>
          <a:p>
            <a:pPr marL="274320" indent="-274320"/>
            <a:r>
              <a:rPr lang="en-US" dirty="0"/>
              <a:t>8.  This can only be explained through the incarnation in which the Creator God took upon Himself human flesh.</a:t>
            </a:r>
          </a:p>
          <a:p>
            <a:pPr marL="274320" indent="-274320"/>
            <a:r>
              <a:rPr lang="en-US" dirty="0"/>
              <a:t>9.  After this, Matthew notes:</a:t>
            </a:r>
          </a:p>
          <a:p>
            <a:pPr marL="274320" indent="-274320"/>
            <a:r>
              <a:rPr lang="en-US" b="1" dirty="0"/>
              <a:t>Matthew 22:46 NIV</a:t>
            </a:r>
            <a:r>
              <a:rPr lang="en-US" dirty="0"/>
              <a:t>  No one could say a word in reply, and from that day on no one dared to ask him any more questions.</a:t>
            </a:r>
          </a:p>
          <a:p>
            <a:pPr marL="274320" indent="-274320"/>
            <a:endParaRPr lang="en-US" dirty="0"/>
          </a:p>
          <a:p>
            <a:pPr marL="274320" indent="-274320"/>
            <a:endParaRPr lang="en-US" dirty="0"/>
          </a:p>
          <a:p>
            <a:pPr marL="274320" indent="-274320"/>
            <a:endParaRPr lang="en-US" dirty="0"/>
          </a:p>
          <a:p>
            <a:pPr marL="274320" indent="-274320"/>
            <a:endParaRPr lang="en-US" dirty="0"/>
          </a:p>
          <a:p>
            <a:pPr marL="274320" indent="-274320"/>
            <a:endParaRPr lang="en-US" dirty="0"/>
          </a:p>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674012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dirty="0"/>
              <a:t>1.  Here Isaiah is looking forward to the Messianic kingdom.</a:t>
            </a:r>
          </a:p>
          <a:p>
            <a:pPr marL="274320" indent="-274320"/>
            <a:endParaRPr lang="en-US" b="1" dirty="0"/>
          </a:p>
          <a:p>
            <a:pPr marL="274320" indent="-274320"/>
            <a:r>
              <a:rPr lang="en-US" b="1" dirty="0"/>
              <a:t>Q1:  What are some of the things Isaiah foresees for this Messianic King?   </a:t>
            </a:r>
          </a:p>
          <a:p>
            <a:pPr marL="274320" indent="-274320"/>
            <a:r>
              <a:rPr lang="en-US" b="0" dirty="0"/>
              <a:t>1.  He will manifest the Spirit of the Lord in all that He does.</a:t>
            </a:r>
          </a:p>
          <a:p>
            <a:pPr marL="274320" indent="-274320"/>
            <a:r>
              <a:rPr lang="en-US" b="0" dirty="0"/>
              <a:t>2.  He will judge and bring justice in righteousness.</a:t>
            </a:r>
          </a:p>
          <a:p>
            <a:pPr marL="274320" indent="-274320"/>
            <a:r>
              <a:rPr lang="en-US" b="0" dirty="0"/>
              <a:t>3.  He will destroy all the wicked at His second coming.</a:t>
            </a:r>
          </a:p>
          <a:p>
            <a:pPr marL="274320" indent="-274320"/>
            <a:r>
              <a:rPr lang="en-US" b="0" dirty="0"/>
              <a:t>4.  The apostle Paul describes it in 2 Thes 1:7</a:t>
            </a:r>
          </a:p>
          <a:p>
            <a:pPr marL="274320" indent="-274320"/>
            <a:r>
              <a:rPr lang="en-US" b="1" dirty="0"/>
              <a:t>2 Thessalonians 1:7-9 KJV </a:t>
            </a:r>
            <a:r>
              <a:rPr lang="en-US" b="0" dirty="0"/>
              <a:t>– 7…the Lord Jesus shall be revealed from heaven with his mighty angels, </a:t>
            </a:r>
            <a:r>
              <a:rPr lang="en-US" b="0" baseline="30000" dirty="0"/>
              <a:t>8</a:t>
            </a:r>
            <a:r>
              <a:rPr lang="en-US" b="0" dirty="0"/>
              <a:t> In flaming fire taking vengeance on them that know not God, and that obey not the gospel of our Lord Jesus Christ: </a:t>
            </a:r>
            <a:r>
              <a:rPr lang="en-US" b="0" baseline="30000" dirty="0"/>
              <a:t>9</a:t>
            </a:r>
            <a:r>
              <a:rPr lang="en-US" b="0" dirty="0"/>
              <a:t> Who shall be punished with everlasting destruction from the presence of the Lord, and from the glory of his power;</a:t>
            </a:r>
          </a:p>
          <a:p>
            <a:pPr marL="274320" indent="-274320"/>
            <a:r>
              <a:rPr lang="en-US" b="0" dirty="0"/>
              <a:t>5.  Only the righteous dwell in the heavenly kingdom.</a:t>
            </a:r>
          </a:p>
          <a:p>
            <a:pPr marL="274320" indent="-274320"/>
            <a:r>
              <a:rPr lang="en-US" b="0" dirty="0"/>
              <a:t>[Go to next slide]</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18</a:t>
            </a:fld>
            <a:endParaRPr lang="en-US" dirty="0"/>
          </a:p>
        </p:txBody>
      </p:sp>
    </p:spTree>
    <p:extLst>
      <p:ext uri="{BB962C8B-B14F-4D97-AF65-F5344CB8AC3E}">
        <p14:creationId xmlns:p14="http://schemas.microsoft.com/office/powerpoint/2010/main" val="41234176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dirty="0"/>
              <a:t>1.  Here we see the conditions that will prevail in the final consummation of the Messianic kingdom.</a:t>
            </a:r>
          </a:p>
          <a:p>
            <a:pPr marL="274320" indent="-274320"/>
            <a:r>
              <a:rPr lang="en-US" dirty="0"/>
              <a:t>2.  Instead of eating each other or eating us, animals will go back to the vegetarian diet of Eden.</a:t>
            </a:r>
          </a:p>
          <a:p>
            <a:pPr marL="274320" indent="-274320"/>
            <a:r>
              <a:rPr lang="en-US" dirty="0"/>
              <a:t>3.  This is the promise of restoration of the very good creation that was lost with the fall and the curse.</a:t>
            </a:r>
          </a:p>
          <a:p>
            <a:pPr marL="274320" indent="-274320"/>
            <a:r>
              <a:rPr lang="en-US" dirty="0"/>
              <a:t>4.  This gives us a glimpse of God’s plan for His creation.</a:t>
            </a:r>
          </a:p>
          <a:p>
            <a:pPr marL="274320" indent="-274320"/>
            <a:r>
              <a:rPr lang="en-US" dirty="0"/>
              <a:t>5.  Are you looking forward to the place that God has prepared for you?</a:t>
            </a:r>
          </a:p>
          <a:p>
            <a:pPr marL="274320" indent="-274320"/>
            <a:r>
              <a:rPr lang="en-US" dirty="0"/>
              <a:t>6.  He is going to make a new heaven and a new earth.  We can count on His promise.</a:t>
            </a:r>
          </a:p>
          <a:p>
            <a:pPr marL="274320" indent="-274320"/>
            <a:r>
              <a:rPr lang="en-US" dirty="0"/>
              <a:t>7.  Peter writes:</a:t>
            </a:r>
          </a:p>
          <a:p>
            <a:pPr marL="274320" indent="-274320"/>
            <a:r>
              <a:rPr lang="en-US" b="1" dirty="0"/>
              <a:t>2 Peter 3:13 KJV </a:t>
            </a:r>
            <a:r>
              <a:rPr lang="en-US" dirty="0"/>
              <a:t>- </a:t>
            </a:r>
            <a:r>
              <a:rPr lang="en-US" baseline="30000" dirty="0"/>
              <a:t>13</a:t>
            </a:r>
            <a:r>
              <a:rPr lang="en-US" dirty="0"/>
              <a:t> Nevertheless we, according to his promise, look for new heavens and a new earth, wherein dwelleth righteousness.</a:t>
            </a:r>
          </a:p>
          <a:p>
            <a:pPr marL="274320" indent="-274320"/>
            <a:r>
              <a:rPr lang="en-US" dirty="0"/>
              <a:t>8.  Let’s make sure we have the righteousness of Christ through justification by faith that will entitle us to a dwelling place there.</a:t>
            </a:r>
          </a:p>
          <a:p>
            <a:pPr marL="274320" indent="-274320"/>
            <a:r>
              <a:rPr lang="en-US" dirty="0"/>
              <a:t> </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19</a:t>
            </a:fld>
            <a:endParaRPr lang="en-US" dirty="0"/>
          </a:p>
        </p:txBody>
      </p:sp>
    </p:spTree>
    <p:extLst>
      <p:ext uri="{BB962C8B-B14F-4D97-AF65-F5344CB8AC3E}">
        <p14:creationId xmlns:p14="http://schemas.microsoft.com/office/powerpoint/2010/main" val="3902036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91319708"/>
      </p:ext>
    </p:extLst>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3049101849"/>
      </p:ext>
    </p:extLst>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3826885603"/>
      </p:ext>
    </p:extLst>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26696573"/>
      </p:ext>
    </p:extLst>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3016829561"/>
      </p:ext>
    </p:extLst>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88037154"/>
      </p:ext>
    </p:extLst>
  </p:cSld>
  <p:clrMapOvr>
    <a:masterClrMapping/>
  </p:clrMapOvr>
  <p:transition spd="med">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6473693"/>
      </p:ext>
    </p:extLst>
  </p:cSld>
  <p:clrMapOvr>
    <a:masterClrMapping/>
  </p:clrMapOvr>
  <p:transition spd="med">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2311923896"/>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image" Target="../media/image5.jp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slideLayout" Target="../slideLayouts/slideLayout10.xml"/><Relationship Id="rId7"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191260"/>
      </p:ext>
    </p:extLst>
  </p:cSld>
  <p:clrMap bg1="dk2" tx1="lt1" bg2="dk1" tx2="lt2" accent1="accent1" accent2="accent2" accent3="accent3" accent4="accent4" accent5="accent5" accent6="accent6" hlink="hlink" folHlink="folHlink"/>
  <p:sldLayoutIdLst>
    <p:sldLayoutId id="2147486573" r:id="rId1"/>
    <p:sldLayoutId id="2147486607" r:id="rId2"/>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8">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53224781"/>
      </p:ext>
    </p:extLst>
  </p:cSld>
  <p:clrMap bg1="dk2" tx1="lt1" bg2="dk1" tx2="lt2" accent1="accent1" accent2="accent2" accent3="accent3" accent4="accent4" accent5="accent5" accent6="accent6" hlink="hlink" folHlink="folHlink"/>
  <p:sldLayoutIdLst>
    <p:sldLayoutId id="2147486609" r:id="rId1"/>
    <p:sldLayoutId id="2147486610" r:id="rId2"/>
    <p:sldLayoutId id="2147486611" r:id="rId3"/>
    <p:sldLayoutId id="2147486612" r:id="rId4"/>
    <p:sldLayoutId id="2147486613" r:id="rId5"/>
    <p:sldLayoutId id="2147486614" r:id="rId6"/>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12.xml"/><Relationship Id="rId4" Type="http://schemas.openxmlformats.org/officeDocument/2006/relationships/slide" Target="slide1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slide" Target="slide15.xml"/><Relationship Id="rId4" Type="http://schemas.openxmlformats.org/officeDocument/2006/relationships/slide" Target="slide14.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18.xml"/><Relationship Id="rId5" Type="http://schemas.openxmlformats.org/officeDocument/2006/relationships/slide" Target="slide17.xml"/><Relationship Id="rId4" Type="http://schemas.openxmlformats.org/officeDocument/2006/relationships/slide" Target="slide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slide" Target="slide4.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slide" Target="slide4.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biblegateway.com/passage/?search=Matt+22%3A42-45&amp;version=NKJV;NIV;KJV#fen-NIV-23917a" TargetMode="External"/><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slide" Target="slide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C2156-862E-46FD-9E02-341E899DE13B}"/>
              </a:ext>
            </a:extLst>
          </p:cNvPr>
          <p:cNvSpPr>
            <a:spLocks noGrp="1"/>
          </p:cNvSpPr>
          <p:nvPr>
            <p:ph type="ctrTitle"/>
          </p:nvPr>
        </p:nvSpPr>
        <p:spPr/>
        <p:txBody>
          <a:bodyPr/>
          <a:lstStyle/>
          <a:p>
            <a:r>
              <a:rPr lang="en-US" dirty="0"/>
              <a:t>Isaiah</a:t>
            </a:r>
          </a:p>
        </p:txBody>
      </p:sp>
      <p:sp>
        <p:nvSpPr>
          <p:cNvPr id="3" name="Subtitle 2">
            <a:extLst>
              <a:ext uri="{FF2B5EF4-FFF2-40B4-BE49-F238E27FC236}">
                <a16:creationId xmlns:a16="http://schemas.microsoft.com/office/drawing/2014/main" id="{F3862DA4-E74A-4D63-84C9-1800BBC4D497}"/>
              </a:ext>
            </a:extLst>
          </p:cNvPr>
          <p:cNvSpPr>
            <a:spLocks noGrp="1"/>
          </p:cNvSpPr>
          <p:nvPr>
            <p:ph type="subTitle" idx="1"/>
          </p:nvPr>
        </p:nvSpPr>
        <p:spPr/>
        <p:txBody>
          <a:bodyPr/>
          <a:lstStyle/>
          <a:p>
            <a:r>
              <a:rPr lang="en-US" dirty="0"/>
              <a:t>Lesson 5</a:t>
            </a:r>
          </a:p>
          <a:p>
            <a:r>
              <a:rPr lang="en-US" dirty="0"/>
              <a:t>Noble Prince of Peace</a:t>
            </a:r>
          </a:p>
        </p:txBody>
      </p:sp>
    </p:spTree>
    <p:extLst>
      <p:ext uri="{BB962C8B-B14F-4D97-AF65-F5344CB8AC3E}">
        <p14:creationId xmlns:p14="http://schemas.microsoft.com/office/powerpoint/2010/main" val="998856025"/>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DB9A9-D7C8-4045-95E7-DF59E64D16A6}"/>
              </a:ext>
            </a:extLst>
          </p:cNvPr>
          <p:cNvSpPr>
            <a:spLocks noGrp="1"/>
          </p:cNvSpPr>
          <p:nvPr>
            <p:ph type="title"/>
          </p:nvPr>
        </p:nvSpPr>
        <p:spPr/>
        <p:txBody>
          <a:bodyPr>
            <a:normAutofit fontScale="90000"/>
          </a:bodyPr>
          <a:lstStyle/>
          <a:p>
            <a:r>
              <a:rPr lang="en-US" dirty="0"/>
              <a:t>Memory Text</a:t>
            </a:r>
            <a:br>
              <a:rPr lang="en-US" dirty="0"/>
            </a:br>
            <a:r>
              <a:rPr lang="en-US" dirty="0">
                <a:effectLst>
                  <a:outerShdw blurRad="38100" dist="38100" dir="2700000" algn="tl">
                    <a:srgbClr val="000000">
                      <a:alpha val="43137"/>
                    </a:srgbClr>
                  </a:outerShdw>
                </a:effectLst>
              </a:rPr>
              <a:t>Isaiah 9:6 NKJV</a:t>
            </a:r>
          </a:p>
        </p:txBody>
      </p:sp>
      <p:sp>
        <p:nvSpPr>
          <p:cNvPr id="3" name="Content Placeholder 2">
            <a:extLst>
              <a:ext uri="{FF2B5EF4-FFF2-40B4-BE49-F238E27FC236}">
                <a16:creationId xmlns:a16="http://schemas.microsoft.com/office/drawing/2014/main" id="{C086335B-CA22-4D8E-B25B-B26E61783FE5}"/>
              </a:ext>
            </a:extLst>
          </p:cNvPr>
          <p:cNvSpPr>
            <a:spLocks noGrp="1"/>
          </p:cNvSpPr>
          <p:nvPr>
            <p:ph idx="1"/>
          </p:nvPr>
        </p:nvSpPr>
        <p:spPr>
          <a:xfrm>
            <a:off x="3581400" y="1752600"/>
            <a:ext cx="5486400" cy="4953000"/>
          </a:xfrm>
        </p:spPr>
        <p:txBody>
          <a:bodyPr>
            <a:normAutofit fontScale="77500" lnSpcReduction="20000"/>
          </a:bodyPr>
          <a:lstStyle/>
          <a:p>
            <a:r>
              <a:rPr lang="en-US" dirty="0">
                <a:effectLst>
                  <a:outerShdw blurRad="38100" dist="38100" dir="2700000" algn="tl">
                    <a:srgbClr val="000000">
                      <a:alpha val="43137"/>
                    </a:srgbClr>
                  </a:outerShdw>
                </a:effectLst>
              </a:rPr>
              <a:t>For unto us a Child is born, unto us a Son is given; and the government will be upon His shoulder. And His name will be called Wonderful, Counselor, Mighty God, Everlasting Father, Prince of Peace.</a:t>
            </a:r>
          </a:p>
          <a:p>
            <a:r>
              <a:rPr lang="en-US" dirty="0">
                <a:effectLst>
                  <a:outerShdw blurRad="38100" dist="38100" dir="2700000" algn="tl">
                    <a:srgbClr val="000000">
                      <a:alpha val="43137"/>
                    </a:srgbClr>
                  </a:outerShdw>
                </a:effectLst>
              </a:rPr>
              <a:t>Who is the only one who would qualify as the person described in this verse?</a:t>
            </a:r>
          </a:p>
          <a:p>
            <a:r>
              <a:rPr lang="en-US" dirty="0">
                <a:effectLst>
                  <a:outerShdw blurRad="38100" dist="38100" dir="2700000" algn="tl">
                    <a:srgbClr val="000000">
                      <a:alpha val="43137"/>
                    </a:srgbClr>
                  </a:outerShdw>
                </a:effectLst>
              </a:rPr>
              <a:t>How did Jesus qualify as a Child born and a Son given?</a:t>
            </a:r>
          </a:p>
          <a:p>
            <a:r>
              <a:rPr lang="en-US" dirty="0">
                <a:effectLst>
                  <a:outerShdw blurRad="38100" dist="38100" dir="2700000" algn="tl">
                    <a:srgbClr val="000000">
                      <a:alpha val="43137"/>
                    </a:srgbClr>
                  </a:outerShdw>
                </a:effectLst>
              </a:rPr>
              <a:t>In what sense was the government to be upon His shoulders?  Should we look for a political leader to fulfill this prophecy?</a:t>
            </a:r>
          </a:p>
          <a:p>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a:p>
            <a:pPr marL="0" indent="0">
              <a:buNone/>
            </a:pP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37977318"/>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2C5E0-81AA-4803-84B3-F33831929ED3}"/>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332B31C8-BBD4-42F3-9529-08206333BDFA}"/>
              </a:ext>
            </a:extLst>
          </p:cNvPr>
          <p:cNvSpPr>
            <a:spLocks noGrp="1"/>
          </p:cNvSpPr>
          <p:nvPr>
            <p:ph idx="1"/>
          </p:nvPr>
        </p:nvSpPr>
        <p:spPr/>
        <p:txBody>
          <a:bodyPr>
            <a:normAutofit fontScale="92500" lnSpcReduction="20000"/>
          </a:bodyPr>
          <a:lstStyle/>
          <a:p>
            <a:r>
              <a:rPr lang="en-US" dirty="0"/>
              <a:t>While Isaiah predicted dark days and severe discipline for God’s people, he also proclaimed a message of hope for the  remnant: the Messiah would bring a great light to the world and ultimately establish His Kingdom on earth.</a:t>
            </a:r>
          </a:p>
          <a:p>
            <a:pPr lvl="1"/>
            <a:r>
              <a:rPr lang="en-US" dirty="0"/>
              <a:t>Darkness to Light</a:t>
            </a:r>
          </a:p>
          <a:p>
            <a:pPr lvl="1"/>
            <a:r>
              <a:rPr lang="en-US" dirty="0"/>
              <a:t>Prince of Peace</a:t>
            </a:r>
          </a:p>
          <a:p>
            <a:pPr lvl="1"/>
            <a:r>
              <a:rPr lang="en-US" dirty="0"/>
              <a:t>Root and Branch</a:t>
            </a:r>
          </a:p>
          <a:p>
            <a:pPr lvl="1"/>
            <a:r>
              <a:rPr lang="en-US" dirty="0"/>
              <a:t>Summary</a:t>
            </a:r>
          </a:p>
          <a:p>
            <a:pPr lvl="1"/>
            <a:endParaRPr lang="en-US" dirty="0"/>
          </a:p>
        </p:txBody>
      </p:sp>
    </p:spTree>
    <p:extLst>
      <p:ext uri="{BB962C8B-B14F-4D97-AF65-F5344CB8AC3E}">
        <p14:creationId xmlns:p14="http://schemas.microsoft.com/office/powerpoint/2010/main" val="1512406561"/>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Darkness to Light</a:t>
            </a:r>
          </a:p>
        </p:txBody>
      </p:sp>
      <p:sp>
        <p:nvSpPr>
          <p:cNvPr id="3" name="Content Placeholder 2"/>
          <p:cNvSpPr>
            <a:spLocks noGrp="1"/>
          </p:cNvSpPr>
          <p:nvPr>
            <p:ph idx="1"/>
          </p:nvPr>
        </p:nvSpPr>
        <p:spPr>
          <a:xfrm>
            <a:off x="3505200" y="1676400"/>
            <a:ext cx="5638800" cy="5029200"/>
          </a:xfrm>
        </p:spPr>
        <p:txBody>
          <a:bodyPr>
            <a:normAutofit lnSpcReduction="10000"/>
          </a:bodyPr>
          <a:lstStyle/>
          <a:p>
            <a:r>
              <a:rPr lang="en-US" dirty="0"/>
              <a:t>What has brought the people into the darkness with which Chapter 8 ends? (</a:t>
            </a:r>
            <a:r>
              <a:rPr lang="en-US" dirty="0">
                <a:hlinkClick r:id="rId4" action="ppaction://hlinksldjump"/>
              </a:rPr>
              <a:t>Isaiah 8:22</a:t>
            </a:r>
            <a:r>
              <a:rPr lang="en-US" dirty="0"/>
              <a:t>)</a:t>
            </a:r>
          </a:p>
          <a:p>
            <a:r>
              <a:rPr lang="en-US" dirty="0"/>
              <a:t>What light does Isaiah foresee as coming to the region of Galilee? (</a:t>
            </a:r>
            <a:r>
              <a:rPr lang="en-US" dirty="0">
                <a:hlinkClick r:id="rId5" action="ppaction://hlinksldjump"/>
              </a:rPr>
              <a:t>Isa 9:1-2</a:t>
            </a:r>
            <a:r>
              <a:rPr lang="en-US" dirty="0"/>
              <a:t>)</a:t>
            </a:r>
          </a:p>
          <a:p>
            <a:r>
              <a:rPr lang="en-US" dirty="0"/>
              <a:t>What would be an additional result of this great light shining to all the world? (</a:t>
            </a:r>
            <a:r>
              <a:rPr lang="en-US" dirty="0">
                <a:hlinkClick r:id="rId6" action="ppaction://hlinksldjump"/>
              </a:rPr>
              <a:t>Isa 9:3-4</a:t>
            </a:r>
            <a:r>
              <a:rPr lang="en-US" dirty="0"/>
              <a:t>)</a:t>
            </a:r>
          </a:p>
          <a:p>
            <a:endParaRPr lang="en-US" dirty="0"/>
          </a:p>
        </p:txBody>
      </p:sp>
    </p:spTree>
    <p:extLst>
      <p:ext uri="{BB962C8B-B14F-4D97-AF65-F5344CB8AC3E}">
        <p14:creationId xmlns:p14="http://schemas.microsoft.com/office/powerpoint/2010/main" val="2338566975"/>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Prince of Peace</a:t>
            </a:r>
          </a:p>
        </p:txBody>
      </p:sp>
      <p:sp>
        <p:nvSpPr>
          <p:cNvPr id="3" name="Content Placeholder 2"/>
          <p:cNvSpPr>
            <a:spLocks noGrp="1"/>
          </p:cNvSpPr>
          <p:nvPr>
            <p:ph idx="1"/>
          </p:nvPr>
        </p:nvSpPr>
        <p:spPr/>
        <p:txBody>
          <a:bodyPr>
            <a:normAutofit/>
          </a:bodyPr>
          <a:lstStyle/>
          <a:p>
            <a:r>
              <a:rPr lang="en-US" b="1" dirty="0"/>
              <a:t>How does Isaiah conclude this section on the great Galilean light that would expand the nation and defeat the oppressor? (</a:t>
            </a:r>
            <a:r>
              <a:rPr lang="en-US" b="1" dirty="0">
                <a:hlinkClick r:id="rId4" action="ppaction://hlinksldjump"/>
              </a:rPr>
              <a:t>Isaiah 9:6-7</a:t>
            </a:r>
            <a:r>
              <a:rPr lang="en-US" b="1" dirty="0"/>
              <a:t>)</a:t>
            </a:r>
          </a:p>
          <a:p>
            <a:r>
              <a:rPr lang="en-US" dirty="0"/>
              <a:t>What additional characteristics of the Messiah do we find in </a:t>
            </a:r>
            <a:r>
              <a:rPr lang="en-US" dirty="0">
                <a:hlinkClick r:id="rId5" action="ppaction://hlinksldjump"/>
              </a:rPr>
              <a:t>Isaiah 9:7</a:t>
            </a:r>
            <a:r>
              <a:rPr lang="en-US" dirty="0"/>
              <a:t>?</a:t>
            </a:r>
            <a:endParaRPr lang="en-US" b="1" dirty="0"/>
          </a:p>
          <a:p>
            <a:endParaRPr lang="en-US" b="1" dirty="0"/>
          </a:p>
        </p:txBody>
      </p:sp>
    </p:spTree>
    <p:extLst>
      <p:ext uri="{BB962C8B-B14F-4D97-AF65-F5344CB8AC3E}">
        <p14:creationId xmlns:p14="http://schemas.microsoft.com/office/powerpoint/2010/main" val="3474737193"/>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Root and Branch</a:t>
            </a:r>
          </a:p>
        </p:txBody>
      </p:sp>
      <p:sp>
        <p:nvSpPr>
          <p:cNvPr id="3" name="Content Placeholder 2"/>
          <p:cNvSpPr>
            <a:spLocks noGrp="1"/>
          </p:cNvSpPr>
          <p:nvPr>
            <p:ph idx="1"/>
          </p:nvPr>
        </p:nvSpPr>
        <p:spPr/>
        <p:txBody>
          <a:bodyPr>
            <a:normAutofit lnSpcReduction="10000"/>
          </a:bodyPr>
          <a:lstStyle/>
          <a:p>
            <a:r>
              <a:rPr lang="en-US" dirty="0"/>
              <a:t>Read </a:t>
            </a:r>
            <a:r>
              <a:rPr lang="en-US" dirty="0">
                <a:hlinkClick r:id="rId4" action="ppaction://hlinksldjump"/>
              </a:rPr>
              <a:t>Isaiah 11:1</a:t>
            </a:r>
            <a:endParaRPr lang="en-US" dirty="0"/>
          </a:p>
          <a:p>
            <a:r>
              <a:rPr lang="en-US" dirty="0"/>
              <a:t>How did this same unique relationship to David allow Jesus to silence the Pharisees of His day? (</a:t>
            </a:r>
            <a:r>
              <a:rPr lang="en-US" dirty="0">
                <a:hlinkClick r:id="rId5" action="ppaction://hlinksldjump"/>
              </a:rPr>
              <a:t>Matthew 22:42-45</a:t>
            </a:r>
            <a:r>
              <a:rPr lang="en-US" dirty="0"/>
              <a:t>)</a:t>
            </a:r>
          </a:p>
          <a:p>
            <a:r>
              <a:rPr lang="en-US" dirty="0"/>
              <a:t>What preview of the Messianic kingdom does Isaiah provide? (</a:t>
            </a:r>
            <a:r>
              <a:rPr lang="en-US" dirty="0">
                <a:hlinkClick r:id="rId6" action="ppaction://hlinksldjump"/>
              </a:rPr>
              <a:t>Isaiah 11:2-9</a:t>
            </a:r>
            <a:r>
              <a:rPr lang="en-US" dirty="0"/>
              <a:t>)</a:t>
            </a:r>
          </a:p>
          <a:p>
            <a:endParaRPr lang="en-US" dirty="0"/>
          </a:p>
        </p:txBody>
      </p:sp>
    </p:spTree>
    <p:extLst>
      <p:ext uri="{BB962C8B-B14F-4D97-AF65-F5344CB8AC3E}">
        <p14:creationId xmlns:p14="http://schemas.microsoft.com/office/powerpoint/2010/main" val="678170610"/>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F7A11-B1BB-48C1-A089-EF1E03963CE7}"/>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77B2F268-15DB-410B-B7CC-1E01F559CFD8}"/>
              </a:ext>
            </a:extLst>
          </p:cNvPr>
          <p:cNvSpPr>
            <a:spLocks noGrp="1"/>
          </p:cNvSpPr>
          <p:nvPr>
            <p:ph idx="1"/>
          </p:nvPr>
        </p:nvSpPr>
        <p:spPr/>
        <p:txBody>
          <a:bodyPr>
            <a:normAutofit fontScale="70000" lnSpcReduction="20000"/>
          </a:bodyPr>
          <a:lstStyle/>
          <a:p>
            <a:r>
              <a:rPr lang="en-US" dirty="0"/>
              <a:t>In the midst of warnings of divine discipline against Israel and Judah, Isaiah breaks in with words of encouragement and hope in our lesson this week.</a:t>
            </a:r>
          </a:p>
          <a:p>
            <a:r>
              <a:rPr lang="en-US" dirty="0"/>
              <a:t>He foresees a time when people who walk in darkness will see a great light beginning in Galilee.</a:t>
            </a:r>
          </a:p>
          <a:p>
            <a:r>
              <a:rPr lang="en-US" dirty="0"/>
              <a:t>This light became a reality when Jesus began his ministry in Capernaum in Galilee.</a:t>
            </a:r>
          </a:p>
          <a:p>
            <a:r>
              <a:rPr lang="en-US" dirty="0"/>
              <a:t>Jesus enlarged the nation of Israel, not by political or military conquest, but by establishing spiritual Israel that now encompasses both Jew and Gentile.</a:t>
            </a:r>
          </a:p>
          <a:p>
            <a:r>
              <a:rPr lang="en-US" dirty="0"/>
              <a:t>He broke the oppressor’s rod, not by defeating the Romans, but by defeating the devil and his dominion and freeing us from the guilt and slavery to sin.</a:t>
            </a:r>
          </a:p>
          <a:p>
            <a:endParaRPr lang="en-US" dirty="0"/>
          </a:p>
          <a:p>
            <a:endParaRPr lang="en-US" dirty="0"/>
          </a:p>
        </p:txBody>
      </p:sp>
    </p:spTree>
    <p:extLst>
      <p:ext uri="{BB962C8B-B14F-4D97-AF65-F5344CB8AC3E}">
        <p14:creationId xmlns:p14="http://schemas.microsoft.com/office/powerpoint/2010/main" val="1214796268"/>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CECFE-6676-436B-9D0A-8263E0F43558}"/>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B0196DD1-17F7-4B3F-91CB-DE2D712C21FA}"/>
              </a:ext>
            </a:extLst>
          </p:cNvPr>
          <p:cNvSpPr>
            <a:spLocks noGrp="1"/>
          </p:cNvSpPr>
          <p:nvPr>
            <p:ph idx="1"/>
          </p:nvPr>
        </p:nvSpPr>
        <p:spPr/>
        <p:txBody>
          <a:bodyPr>
            <a:normAutofit fontScale="70000" lnSpcReduction="20000"/>
          </a:bodyPr>
          <a:lstStyle/>
          <a:p>
            <a:r>
              <a:rPr lang="en-US" dirty="0"/>
              <a:t>While the incarnation is still shrouded in mystery to us, Isaiah’s prophecy in Isa 9:6-7 clearly points to the Messiah as the God-Man.  </a:t>
            </a:r>
          </a:p>
          <a:p>
            <a:r>
              <a:rPr lang="en-US" dirty="0"/>
              <a:t>He would be a child born and a Son given to us and yet He would be the Mighty God, the Everlasting Father, the Prince of Peace.</a:t>
            </a:r>
          </a:p>
          <a:p>
            <a:r>
              <a:rPr lang="en-US" dirty="0"/>
              <a:t>He would be the descendant of David and yet the ruler of an eternal kingdom.</a:t>
            </a:r>
          </a:p>
          <a:p>
            <a:r>
              <a:rPr lang="en-US" dirty="0"/>
              <a:t>Only Jesus, the incarnate Son of God could fulfill this prophecy.</a:t>
            </a:r>
          </a:p>
          <a:p>
            <a:r>
              <a:rPr lang="en-US" dirty="0"/>
              <a:t>Isaiah goes on to point to the pedigree of the Messiah as both the root and the branch of Jesse, the father of David.</a:t>
            </a:r>
          </a:p>
          <a:p>
            <a:r>
              <a:rPr lang="en-US" dirty="0"/>
              <a:t>Christ is both David’s Creator and David’s offspring.</a:t>
            </a:r>
          </a:p>
          <a:p>
            <a:endParaRPr lang="en-US" dirty="0"/>
          </a:p>
        </p:txBody>
      </p:sp>
    </p:spTree>
    <p:extLst>
      <p:ext uri="{BB962C8B-B14F-4D97-AF65-F5344CB8AC3E}">
        <p14:creationId xmlns:p14="http://schemas.microsoft.com/office/powerpoint/2010/main" val="4176356587"/>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C7EB1-BE92-47D1-A728-92EB67ABBFD2}"/>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8CE3A1E3-C8E8-436B-A7B6-4AD38958955E}"/>
              </a:ext>
            </a:extLst>
          </p:cNvPr>
          <p:cNvSpPr>
            <a:spLocks noGrp="1"/>
          </p:cNvSpPr>
          <p:nvPr>
            <p:ph idx="1"/>
          </p:nvPr>
        </p:nvSpPr>
        <p:spPr/>
        <p:txBody>
          <a:bodyPr>
            <a:normAutofit fontScale="77500" lnSpcReduction="20000"/>
          </a:bodyPr>
          <a:lstStyle/>
          <a:p>
            <a:r>
              <a:rPr lang="en-US" dirty="0"/>
              <a:t>Isaiah looks forward to the Messianic Kingdom and to the restoration of God’s original design for mankind’s happiness in Eden restored.</a:t>
            </a:r>
          </a:p>
          <a:p>
            <a:r>
              <a:rPr lang="en-US" dirty="0"/>
              <a:t>God invites us to be a part of the kingdom He is preparing for us, and He has given us His Son to die for our sins so that we can be forgiven and be credited with His righteousness.</a:t>
            </a:r>
          </a:p>
          <a:p>
            <a:r>
              <a:rPr lang="en-US" dirty="0"/>
              <a:t>Will you choose  to trust the Prince of Peace today, confident that His precious blood is sufficient to cover your sins and give you peace with God and the hope of sharing glory with Him?</a:t>
            </a:r>
          </a:p>
          <a:p>
            <a:endParaRPr lang="en-US" dirty="0"/>
          </a:p>
        </p:txBody>
      </p:sp>
    </p:spTree>
    <p:extLst>
      <p:ext uri="{BB962C8B-B14F-4D97-AF65-F5344CB8AC3E}">
        <p14:creationId xmlns:p14="http://schemas.microsoft.com/office/powerpoint/2010/main" val="3817264877"/>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dirty="0"/>
          </a:p>
        </p:txBody>
      </p:sp>
      <p:sp>
        <p:nvSpPr>
          <p:cNvPr id="3" name="Content Placeholder 2"/>
          <p:cNvSpPr>
            <a:spLocks noGrp="1"/>
          </p:cNvSpPr>
          <p:nvPr>
            <p:ph idx="1"/>
          </p:nvPr>
        </p:nvSpPr>
        <p:spPr/>
        <p:txBody>
          <a:bodyPr/>
          <a:lstStyle/>
          <a:p>
            <a:pPr>
              <a:defRPr/>
            </a:pPr>
            <a:endParaRPr lang="en-US" dirty="0"/>
          </a:p>
        </p:txBody>
      </p:sp>
    </p:spTree>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862210" name="Rectangle 2">
            <a:extLst>
              <a:ext uri="{FF2B5EF4-FFF2-40B4-BE49-F238E27FC236}">
                <a16:creationId xmlns:a16="http://schemas.microsoft.com/office/drawing/2014/main" id="{61A3B8DF-2B63-4633-BB3B-FC72C2997040}"/>
              </a:ext>
            </a:extLst>
          </p:cNvPr>
          <p:cNvSpPr>
            <a:spLocks noGrp="1" noChangeArrowheads="1"/>
          </p:cNvSpPr>
          <p:nvPr>
            <p:ph type="title"/>
          </p:nvPr>
        </p:nvSpPr>
        <p:spPr>
          <a:xfrm>
            <a:off x="914400" y="304800"/>
            <a:ext cx="7543800" cy="1112838"/>
          </a:xfrm>
        </p:spPr>
        <p:txBody>
          <a:bodyPr/>
          <a:lstStyle/>
          <a:p>
            <a:r>
              <a:rPr lang="en-US" altLang="en-US" dirty="0">
                <a:effectLst>
                  <a:outerShdw blurRad="38100" dist="38100" dir="2700000" algn="tl">
                    <a:srgbClr val="000000">
                      <a:alpha val="43137"/>
                    </a:srgbClr>
                  </a:outerShdw>
                </a:effectLst>
              </a:rPr>
              <a:t>Isaiah 8:22 NLT</a:t>
            </a:r>
            <a:endParaRPr lang="en-US" dirty="0">
              <a:effectLst>
                <a:outerShdw blurRad="38100" dist="38100" dir="2700000" algn="tl">
                  <a:srgbClr val="000000">
                    <a:alpha val="43137"/>
                  </a:srgbClr>
                </a:outerShdw>
              </a:effectLst>
            </a:endParaRPr>
          </a:p>
        </p:txBody>
      </p:sp>
      <p:sp>
        <p:nvSpPr>
          <p:cNvPr id="862211" name="Rectangle 3">
            <a:extLst>
              <a:ext uri="{FF2B5EF4-FFF2-40B4-BE49-F238E27FC236}">
                <a16:creationId xmlns:a16="http://schemas.microsoft.com/office/drawing/2014/main" id="{C230B439-8119-4689-BE95-4F7456AE2CB7}"/>
              </a:ext>
            </a:extLst>
          </p:cNvPr>
          <p:cNvSpPr>
            <a:spLocks noGrp="1" noChangeArrowheads="1"/>
          </p:cNvSpPr>
          <p:nvPr>
            <p:ph type="body" idx="1"/>
          </p:nvPr>
        </p:nvSpPr>
        <p:spPr>
          <a:xfrm>
            <a:off x="914400" y="1676400"/>
            <a:ext cx="7391400" cy="4572000"/>
          </a:xfrm>
        </p:spPr>
        <p:txBody>
          <a:bodyPr>
            <a:normAutofit/>
          </a:bodyPr>
          <a:lstStyle/>
          <a:p>
            <a:r>
              <a:rPr lang="en-US" altLang="en-US" dirty="0">
                <a:effectLst>
                  <a:outerShdw blurRad="38100" dist="38100" dir="2700000" algn="tl">
                    <a:srgbClr val="000000">
                      <a:alpha val="43137"/>
                    </a:srgbClr>
                  </a:outerShdw>
                </a:effectLst>
              </a:rPr>
              <a:t>…but wherever they look, there will be trouble and anguish and dark despair. They will be thrown out into the darkness.  [</a:t>
            </a:r>
            <a:r>
              <a:rPr lang="en-US" altLang="en-US" dirty="0">
                <a:effectLst>
                  <a:outerShdw blurRad="38100" dist="38100" dir="2700000" algn="tl">
                    <a:srgbClr val="000000">
                      <a:alpha val="43137"/>
                    </a:srgbClr>
                  </a:outerShdw>
                </a:effectLst>
                <a:hlinkClick r:id="rId4" action="ppaction://hlinksldjump"/>
              </a:rPr>
              <a:t>R</a:t>
            </a:r>
            <a:r>
              <a:rPr lang="en-US" altLang="en-US"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3990719228"/>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862211">
                                            <p:txEl>
                                              <p:pRg st="0" end="0"/>
                                            </p:txEl>
                                          </p:spTgt>
                                        </p:tgtEl>
                                        <p:attrNameLst>
                                          <p:attrName>style.visibility</p:attrName>
                                        </p:attrNameLst>
                                      </p:cBhvr>
                                      <p:to>
                                        <p:strVal val="visible"/>
                                      </p:to>
                                    </p:set>
                                    <p:anim calcmode="lin" valueType="num">
                                      <p:cBhvr>
                                        <p:cTn id="7" dur="500" fill="hold"/>
                                        <p:tgtEl>
                                          <p:spTgt spid="86221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62211">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2211"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862210" name="Rectangle 2">
            <a:extLst>
              <a:ext uri="{FF2B5EF4-FFF2-40B4-BE49-F238E27FC236}">
                <a16:creationId xmlns:a16="http://schemas.microsoft.com/office/drawing/2014/main" id="{61A3B8DF-2B63-4633-BB3B-FC72C2997040}"/>
              </a:ext>
            </a:extLst>
          </p:cNvPr>
          <p:cNvSpPr>
            <a:spLocks noGrp="1" noChangeArrowheads="1"/>
          </p:cNvSpPr>
          <p:nvPr>
            <p:ph type="title"/>
          </p:nvPr>
        </p:nvSpPr>
        <p:spPr>
          <a:xfrm>
            <a:off x="914400" y="304800"/>
            <a:ext cx="7543800" cy="1112838"/>
          </a:xfrm>
        </p:spPr>
        <p:txBody>
          <a:bodyPr/>
          <a:lstStyle/>
          <a:p>
            <a:r>
              <a:rPr lang="en-US" altLang="en-US" dirty="0">
                <a:effectLst>
                  <a:outerShdw blurRad="38100" dist="38100" dir="2700000" algn="tl">
                    <a:srgbClr val="000000">
                      <a:alpha val="43137"/>
                    </a:srgbClr>
                  </a:outerShdw>
                </a:effectLst>
              </a:rPr>
              <a:t>Isaiah 9:1-2 NLT</a:t>
            </a:r>
            <a:endParaRPr lang="en-US" dirty="0">
              <a:effectLst>
                <a:outerShdw blurRad="38100" dist="38100" dir="2700000" algn="tl">
                  <a:srgbClr val="000000">
                    <a:alpha val="43137"/>
                  </a:srgbClr>
                </a:outerShdw>
              </a:effectLst>
            </a:endParaRPr>
          </a:p>
        </p:txBody>
      </p:sp>
      <p:sp>
        <p:nvSpPr>
          <p:cNvPr id="862211" name="Rectangle 3">
            <a:extLst>
              <a:ext uri="{FF2B5EF4-FFF2-40B4-BE49-F238E27FC236}">
                <a16:creationId xmlns:a16="http://schemas.microsoft.com/office/drawing/2014/main" id="{C230B439-8119-4689-BE95-4F7456AE2CB7}"/>
              </a:ext>
            </a:extLst>
          </p:cNvPr>
          <p:cNvSpPr>
            <a:spLocks noGrp="1" noChangeArrowheads="1"/>
          </p:cNvSpPr>
          <p:nvPr>
            <p:ph type="body" idx="1"/>
          </p:nvPr>
        </p:nvSpPr>
        <p:spPr>
          <a:xfrm>
            <a:off x="914400" y="1884218"/>
            <a:ext cx="7391400" cy="4156364"/>
          </a:xfrm>
        </p:spPr>
        <p:txBody>
          <a:bodyPr>
            <a:normAutofit fontScale="92500" lnSpcReduction="20000"/>
          </a:bodyPr>
          <a:lstStyle/>
          <a:p>
            <a:r>
              <a:rPr lang="en-US" altLang="en-US" dirty="0">
                <a:effectLst>
                  <a:outerShdw blurRad="38100" dist="38100" dir="2700000" algn="tl">
                    <a:srgbClr val="000000">
                      <a:alpha val="43137"/>
                    </a:srgbClr>
                  </a:outerShdw>
                </a:effectLst>
              </a:rPr>
              <a:t>Nevertheless, that time of darkness and despair will not go on forever. The land of Zebulun and Naphtali will be humbled, but there will be a time in the future when Galilee of the Gentiles, which lies along the road that runs between the Jordan and the sea, will be filled with glory. </a:t>
            </a:r>
            <a:r>
              <a:rPr lang="en-US" altLang="en-US" baseline="30000" dirty="0">
                <a:effectLst>
                  <a:outerShdw blurRad="38100" dist="38100" dir="2700000" algn="tl">
                    <a:srgbClr val="000000">
                      <a:alpha val="43137"/>
                    </a:srgbClr>
                  </a:outerShdw>
                </a:effectLst>
              </a:rPr>
              <a:t>2</a:t>
            </a:r>
            <a:r>
              <a:rPr lang="en-US" altLang="en-US" dirty="0">
                <a:effectLst>
                  <a:outerShdw blurRad="38100" dist="38100" dir="2700000" algn="tl">
                    <a:srgbClr val="000000">
                      <a:alpha val="43137"/>
                    </a:srgbClr>
                  </a:outerShdw>
                </a:effectLst>
              </a:rPr>
              <a:t>  The people who walk in darkness will see a great light. For those who live in a land of deep darkness, a light will shine.  [</a:t>
            </a:r>
            <a:r>
              <a:rPr lang="en-US" altLang="en-US" dirty="0">
                <a:effectLst>
                  <a:outerShdw blurRad="38100" dist="38100" dir="2700000" algn="tl">
                    <a:srgbClr val="000000">
                      <a:alpha val="43137"/>
                    </a:srgbClr>
                  </a:outerShdw>
                </a:effectLst>
                <a:hlinkClick r:id="rId4" action="ppaction://hlinksldjump"/>
              </a:rPr>
              <a:t>R</a:t>
            </a:r>
            <a:r>
              <a:rPr lang="en-US" altLang="en-US"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463638898"/>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862211">
                                            <p:txEl>
                                              <p:pRg st="0" end="0"/>
                                            </p:txEl>
                                          </p:spTgt>
                                        </p:tgtEl>
                                        <p:attrNameLst>
                                          <p:attrName>style.visibility</p:attrName>
                                        </p:attrNameLst>
                                      </p:cBhvr>
                                      <p:to>
                                        <p:strVal val="visible"/>
                                      </p:to>
                                    </p:set>
                                    <p:anim calcmode="lin" valueType="num">
                                      <p:cBhvr>
                                        <p:cTn id="7" dur="500" fill="hold"/>
                                        <p:tgtEl>
                                          <p:spTgt spid="86221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62211">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22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4EB22-4CA9-49F9-BCCB-1B28045DC482}"/>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Isaiah 9:3-4 NLT</a:t>
            </a:r>
            <a:endParaRPr lang="en-US" dirty="0"/>
          </a:p>
        </p:txBody>
      </p:sp>
      <p:sp>
        <p:nvSpPr>
          <p:cNvPr id="3" name="Content Placeholder 2">
            <a:extLst>
              <a:ext uri="{FF2B5EF4-FFF2-40B4-BE49-F238E27FC236}">
                <a16:creationId xmlns:a16="http://schemas.microsoft.com/office/drawing/2014/main" id="{06967869-DA0C-4546-92D9-574D5A78C752}"/>
              </a:ext>
            </a:extLst>
          </p:cNvPr>
          <p:cNvSpPr>
            <a:spLocks noGrp="1"/>
          </p:cNvSpPr>
          <p:nvPr>
            <p:ph idx="1"/>
          </p:nvPr>
        </p:nvSpPr>
        <p:spPr/>
        <p:txBody>
          <a:bodyPr>
            <a:normAutofit lnSpcReduction="10000"/>
          </a:bodyPr>
          <a:lstStyle/>
          <a:p>
            <a:r>
              <a:rPr lang="en-US" dirty="0">
                <a:effectLst>
                  <a:outerShdw blurRad="38100" dist="38100" dir="2700000" algn="tl">
                    <a:srgbClr val="000000">
                      <a:alpha val="43137"/>
                    </a:srgbClr>
                  </a:outerShdw>
                </a:effectLst>
              </a:rPr>
              <a:t>You will enlarge the nation of Israel, and its people will rejoice. They will rejoice before you as people rejoice at the harvest and like warriors dividing the plunder. </a:t>
            </a:r>
            <a:r>
              <a:rPr lang="en-US" baseline="30000" dirty="0">
                <a:effectLst>
                  <a:outerShdw blurRad="38100" dist="38100" dir="2700000" algn="tl">
                    <a:srgbClr val="000000">
                      <a:alpha val="43137"/>
                    </a:srgbClr>
                  </a:outerShdw>
                </a:effectLst>
              </a:rPr>
              <a:t>4</a:t>
            </a:r>
            <a:r>
              <a:rPr lang="en-US" dirty="0">
                <a:effectLst>
                  <a:outerShdw blurRad="38100" dist="38100" dir="2700000" algn="tl">
                    <a:srgbClr val="000000">
                      <a:alpha val="43137"/>
                    </a:srgbClr>
                  </a:outerShdw>
                </a:effectLst>
              </a:rPr>
              <a:t>For you will break the yoke of their slavery and lift the heavy burden from their shoulders. You will break the oppressor's rod, just as you did when you destroyed the army of Midian.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2223154634"/>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960" y="537844"/>
            <a:ext cx="7772400" cy="1112838"/>
          </a:xfrm>
        </p:spPr>
        <p:txBody>
          <a:bodyPr/>
          <a:lstStyle/>
          <a:p>
            <a:r>
              <a:rPr lang="en-US" dirty="0">
                <a:effectLst>
                  <a:outerShdw blurRad="38100" dist="38100" dir="2700000" algn="tl">
                    <a:srgbClr val="000000">
                      <a:alpha val="43137"/>
                    </a:srgbClr>
                  </a:outerShdw>
                </a:effectLst>
              </a:rPr>
              <a:t>Isaiah 9:6-7 NKJV</a:t>
            </a:r>
            <a:endParaRPr lang="en-US" b="0" dirty="0">
              <a:effectLst/>
            </a:endParaRPr>
          </a:p>
        </p:txBody>
      </p:sp>
      <p:sp>
        <p:nvSpPr>
          <p:cNvPr id="3" name="Content Placeholder 2"/>
          <p:cNvSpPr>
            <a:spLocks noGrp="1"/>
          </p:cNvSpPr>
          <p:nvPr>
            <p:ph idx="1"/>
          </p:nvPr>
        </p:nvSpPr>
        <p:spPr>
          <a:xfrm>
            <a:off x="543560" y="1571310"/>
            <a:ext cx="7772400" cy="4830762"/>
          </a:xfrm>
        </p:spPr>
        <p:txBody>
          <a:bodyPr>
            <a:normAutofit fontScale="92500" lnSpcReduction="10000"/>
          </a:bodyPr>
          <a:lstStyle/>
          <a:p>
            <a:r>
              <a:rPr lang="en-US" dirty="0">
                <a:effectLst>
                  <a:outerShdw blurRad="38100" dist="38100" dir="2700000" algn="tl">
                    <a:srgbClr val="000000">
                      <a:alpha val="43137"/>
                    </a:srgbClr>
                  </a:outerShdw>
                </a:effectLst>
              </a:rPr>
              <a:t>For unto us a Child is born, unto us a Son is given; and the government will be upon His shoulder. And His name will be called Wonderful, Counselor, Mighty God, Everlasting Father, Prince of Peace. </a:t>
            </a:r>
            <a:r>
              <a:rPr lang="en-US" baseline="30000" dirty="0">
                <a:effectLst>
                  <a:outerShdw blurRad="38100" dist="38100" dir="2700000" algn="tl">
                    <a:srgbClr val="000000">
                      <a:alpha val="43137"/>
                    </a:srgbClr>
                  </a:outerShdw>
                </a:effectLst>
              </a:rPr>
              <a:t>7</a:t>
            </a:r>
            <a:r>
              <a:rPr lang="en-US" dirty="0">
                <a:effectLst>
                  <a:outerShdw blurRad="38100" dist="38100" dir="2700000" algn="tl">
                    <a:srgbClr val="000000">
                      <a:alpha val="43137"/>
                    </a:srgbClr>
                  </a:outerShdw>
                </a:effectLst>
              </a:rPr>
              <a:t> Of the increase of His government and peace there will be no end, upon the throne of David and over His kingdom, to order it and establish it with judgment and justice from that time forward, even forever. The zeal of the LORD of hosts will perform this.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343498936"/>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944C6-DBCB-4884-B5E3-86B6EE0305A4}"/>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Isaiah 9:7 NKJV</a:t>
            </a:r>
          </a:p>
        </p:txBody>
      </p:sp>
      <p:sp>
        <p:nvSpPr>
          <p:cNvPr id="3" name="Content Placeholder 2">
            <a:extLst>
              <a:ext uri="{FF2B5EF4-FFF2-40B4-BE49-F238E27FC236}">
                <a16:creationId xmlns:a16="http://schemas.microsoft.com/office/drawing/2014/main" id="{7F48708D-DC67-46C9-B629-B6B0FA8C18CD}"/>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Of the increase of His government and peace there will be no end, upon the throne of David and over His kingdom, to order it and establish it with judgment and justice from that time forward, even forever. The zeal of the LORD of hosts will perform this.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3737270791"/>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AC5C5-D066-42AE-BD62-AD07EB375DCA}"/>
              </a:ext>
            </a:extLst>
          </p:cNvPr>
          <p:cNvSpPr>
            <a:spLocks noGrp="1"/>
          </p:cNvSpPr>
          <p:nvPr>
            <p:ph type="title"/>
          </p:nvPr>
        </p:nvSpPr>
        <p:spPr>
          <a:xfrm>
            <a:off x="533400" y="740929"/>
            <a:ext cx="7772400" cy="1011671"/>
          </a:xfrm>
        </p:spPr>
        <p:txBody>
          <a:bodyPr/>
          <a:lstStyle/>
          <a:p>
            <a:r>
              <a:rPr lang="en-US" dirty="0">
                <a:effectLst>
                  <a:outerShdw blurRad="38100" dist="38100" dir="2700000" algn="tl">
                    <a:srgbClr val="000000">
                      <a:alpha val="43137"/>
                    </a:srgbClr>
                  </a:outerShdw>
                </a:effectLst>
              </a:rPr>
              <a:t>Isaiah 11:1 NIV</a:t>
            </a:r>
            <a:endParaRPr lang="en-US" dirty="0"/>
          </a:p>
        </p:txBody>
      </p:sp>
      <p:sp>
        <p:nvSpPr>
          <p:cNvPr id="3" name="Content Placeholder 2">
            <a:extLst>
              <a:ext uri="{FF2B5EF4-FFF2-40B4-BE49-F238E27FC236}">
                <a16:creationId xmlns:a16="http://schemas.microsoft.com/office/drawing/2014/main" id="{E167E85A-0010-43FD-A5B1-EE5BF142F243}"/>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A shoot will come up from the stump of Jesse; from his roots a Branch will bear fruit.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1700773695"/>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A7D96-28E9-4758-AE0F-911BC5830D89}"/>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Matthew 22:42-45 (NIV)</a:t>
            </a:r>
            <a:endParaRPr lang="en-US" dirty="0"/>
          </a:p>
        </p:txBody>
      </p:sp>
      <p:sp>
        <p:nvSpPr>
          <p:cNvPr id="3" name="Content Placeholder 2">
            <a:extLst>
              <a:ext uri="{FF2B5EF4-FFF2-40B4-BE49-F238E27FC236}">
                <a16:creationId xmlns:a16="http://schemas.microsoft.com/office/drawing/2014/main" id="{8EF856B4-AF91-4C31-BF1F-9F379AD8BCDE}"/>
              </a:ext>
            </a:extLst>
          </p:cNvPr>
          <p:cNvSpPr>
            <a:spLocks noGrp="1"/>
          </p:cNvSpPr>
          <p:nvPr>
            <p:ph idx="1"/>
          </p:nvPr>
        </p:nvSpPr>
        <p:spPr>
          <a:xfrm>
            <a:off x="533400" y="1722438"/>
            <a:ext cx="7772400" cy="4449763"/>
          </a:xfrm>
        </p:spPr>
        <p:txBody>
          <a:bodyPr>
            <a:normAutofit fontScale="85000" lnSpcReduction="20000"/>
          </a:bodyPr>
          <a:lstStyle/>
          <a:p>
            <a:r>
              <a:rPr lang="en-US" baseline="30000" dirty="0">
                <a:effectLst>
                  <a:outerShdw blurRad="38100" dist="38100" dir="2700000" algn="tl">
                    <a:srgbClr val="000000">
                      <a:alpha val="43137"/>
                    </a:srgbClr>
                  </a:outerShdw>
                </a:effectLst>
              </a:rPr>
              <a:t>42 </a:t>
            </a:r>
            <a:r>
              <a:rPr lang="en-US" dirty="0">
                <a:effectLst>
                  <a:outerShdw blurRad="38100" dist="38100" dir="2700000" algn="tl">
                    <a:srgbClr val="000000">
                      <a:alpha val="43137"/>
                    </a:srgbClr>
                  </a:outerShdw>
                </a:effectLst>
              </a:rPr>
              <a:t>“What do you think about the Messiah? Whose son is he?”</a:t>
            </a:r>
          </a:p>
          <a:p>
            <a:r>
              <a:rPr lang="en-US" dirty="0">
                <a:effectLst>
                  <a:outerShdw blurRad="38100" dist="38100" dir="2700000" algn="tl">
                    <a:srgbClr val="000000">
                      <a:alpha val="43137"/>
                    </a:srgbClr>
                  </a:outerShdw>
                </a:effectLst>
              </a:rPr>
              <a:t>“The son of David,” they replied.</a:t>
            </a:r>
          </a:p>
          <a:p>
            <a:r>
              <a:rPr lang="en-US" baseline="30000" dirty="0">
                <a:effectLst>
                  <a:outerShdw blurRad="38100" dist="38100" dir="2700000" algn="tl">
                    <a:srgbClr val="000000">
                      <a:alpha val="43137"/>
                    </a:srgbClr>
                  </a:outerShdw>
                </a:effectLst>
              </a:rPr>
              <a:t>43 </a:t>
            </a:r>
            <a:r>
              <a:rPr lang="en-US" dirty="0">
                <a:effectLst>
                  <a:outerShdw blurRad="38100" dist="38100" dir="2700000" algn="tl">
                    <a:srgbClr val="000000">
                      <a:alpha val="43137"/>
                    </a:srgbClr>
                  </a:outerShdw>
                </a:effectLst>
              </a:rPr>
              <a:t>He said to them, “How is it then that David, speaking by the Spirit, calls him ‘Lord’? For he says,</a:t>
            </a:r>
          </a:p>
          <a:p>
            <a:r>
              <a:rPr lang="en-US" baseline="30000" dirty="0">
                <a:effectLst>
                  <a:outerShdw blurRad="38100" dist="38100" dir="2700000" algn="tl">
                    <a:srgbClr val="000000">
                      <a:alpha val="43137"/>
                    </a:srgbClr>
                  </a:outerShdw>
                </a:effectLst>
              </a:rPr>
              <a:t>44 </a:t>
            </a:r>
            <a:r>
              <a:rPr lang="en-US" dirty="0">
                <a:effectLst>
                  <a:outerShdw blurRad="38100" dist="38100" dir="2700000" algn="tl">
                    <a:srgbClr val="000000">
                      <a:alpha val="43137"/>
                    </a:srgbClr>
                  </a:outerShdw>
                </a:effectLst>
              </a:rPr>
              <a:t>“‘The LORD said to my Lord:</a:t>
            </a:r>
            <a:br>
              <a:rPr lang="en-US" dirty="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    “Sit at my right hand</a:t>
            </a:r>
            <a:br>
              <a:rPr lang="en-US" dirty="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until I put your enemies</a:t>
            </a:r>
            <a:br>
              <a:rPr lang="en-US" dirty="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    under your feet.”’</a:t>
            </a:r>
            <a:r>
              <a:rPr lang="en-US" baseline="30000" dirty="0">
                <a:effectLst>
                  <a:outerShdw blurRad="38100" dist="38100" dir="2700000" algn="tl">
                    <a:srgbClr val="000000">
                      <a:alpha val="43137"/>
                    </a:srgbClr>
                  </a:outerShdw>
                </a:effectLst>
              </a:rPr>
              <a:t>[</a:t>
            </a:r>
            <a:r>
              <a:rPr lang="en-US" baseline="30000" dirty="0">
                <a:effectLst>
                  <a:outerShdw blurRad="38100" dist="38100" dir="2700000" algn="tl">
                    <a:srgbClr val="000000">
                      <a:alpha val="43137"/>
                    </a:srgbClr>
                  </a:outerShdw>
                </a:effectLst>
                <a:hlinkClick r:id="rId3" tooltip="See footnote a">
                  <a:extLst>
                    <a:ext uri="{A12FA001-AC4F-418D-AE19-62706E023703}">
                      <ahyp:hlinkClr xmlns:ahyp="http://schemas.microsoft.com/office/drawing/2018/hyperlinkcolor" val="tx"/>
                    </a:ext>
                  </a:extLst>
                </a:hlinkClick>
              </a:rPr>
              <a:t>a</a:t>
            </a:r>
            <a:r>
              <a:rPr lang="en-US" baseline="30000" dirty="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a:p>
            <a:r>
              <a:rPr lang="en-US" baseline="30000" dirty="0">
                <a:effectLst>
                  <a:outerShdw blurRad="38100" dist="38100" dir="2700000" algn="tl">
                    <a:srgbClr val="000000">
                      <a:alpha val="43137"/>
                    </a:srgbClr>
                  </a:outerShdw>
                </a:effectLst>
              </a:rPr>
              <a:t>45 </a:t>
            </a:r>
            <a:r>
              <a:rPr lang="en-US" dirty="0">
                <a:effectLst>
                  <a:outerShdw blurRad="38100" dist="38100" dir="2700000" algn="tl">
                    <a:srgbClr val="000000">
                      <a:alpha val="43137"/>
                    </a:srgbClr>
                  </a:outerShdw>
                </a:effectLst>
              </a:rPr>
              <a:t>If then David calls him ‘Lord,’ how can he [the Messiah] be his son?” [</a:t>
            </a:r>
            <a:r>
              <a:rPr lang="en-US" dirty="0">
                <a:effectLst>
                  <a:outerShdw blurRad="38100" dist="38100" dir="2700000" algn="tl">
                    <a:srgbClr val="000000">
                      <a:alpha val="43137"/>
                    </a:srgbClr>
                  </a:outerShdw>
                </a:effectLst>
                <a:hlinkClick r:id="rId4"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442977302"/>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E2BE9-2E59-403F-9798-11B886FB1881}"/>
              </a:ext>
            </a:extLst>
          </p:cNvPr>
          <p:cNvSpPr>
            <a:spLocks noGrp="1"/>
          </p:cNvSpPr>
          <p:nvPr>
            <p:ph type="title"/>
          </p:nvPr>
        </p:nvSpPr>
        <p:spPr/>
        <p:txBody>
          <a:bodyPr/>
          <a:lstStyle/>
          <a:p>
            <a:r>
              <a:rPr lang="en-US" dirty="0"/>
              <a:t>Isaiah 11:2-4, 6-9 NIV</a:t>
            </a:r>
          </a:p>
        </p:txBody>
      </p:sp>
      <p:sp>
        <p:nvSpPr>
          <p:cNvPr id="3" name="Content Placeholder 2">
            <a:extLst>
              <a:ext uri="{FF2B5EF4-FFF2-40B4-BE49-F238E27FC236}">
                <a16:creationId xmlns:a16="http://schemas.microsoft.com/office/drawing/2014/main" id="{DBBD7A91-DF1E-47AA-AE78-76F71FF74C9C}"/>
              </a:ext>
            </a:extLst>
          </p:cNvPr>
          <p:cNvSpPr>
            <a:spLocks noGrp="1"/>
          </p:cNvSpPr>
          <p:nvPr>
            <p:ph idx="1"/>
          </p:nvPr>
        </p:nvSpPr>
        <p:spPr/>
        <p:txBody>
          <a:bodyPr>
            <a:normAutofit fontScale="92500" lnSpcReduction="10000"/>
          </a:bodyPr>
          <a:lstStyle/>
          <a:p>
            <a:r>
              <a:rPr lang="en-US" dirty="0"/>
              <a:t>The Spirit of the LORD will rest on Him--the Spirit of wisdom and of understanding, the Spirit of counsel and of might, the Spirit of the knowledge and fear of the LORD-- </a:t>
            </a:r>
            <a:r>
              <a:rPr lang="en-US" baseline="30000" dirty="0"/>
              <a:t>3</a:t>
            </a:r>
            <a:r>
              <a:rPr lang="en-US" dirty="0"/>
              <a:t> and he will delight in the fear of the LORD…. </a:t>
            </a:r>
            <a:r>
              <a:rPr lang="en-US" baseline="30000" dirty="0"/>
              <a:t>4</a:t>
            </a:r>
            <a:r>
              <a:rPr lang="en-US" dirty="0"/>
              <a:t> but with righteousness he will judge the needy, with justice he will give decisions for the poor of the earth. He will strike the earth with the rod of his mouth; with the breath of his lips he will slay the wicked… </a:t>
            </a:r>
          </a:p>
        </p:txBody>
      </p:sp>
    </p:spTree>
    <p:extLst>
      <p:ext uri="{BB962C8B-B14F-4D97-AF65-F5344CB8AC3E}">
        <p14:creationId xmlns:p14="http://schemas.microsoft.com/office/powerpoint/2010/main" val="3181779341"/>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E2BE9-2E59-403F-9798-11B886FB1881}"/>
              </a:ext>
            </a:extLst>
          </p:cNvPr>
          <p:cNvSpPr>
            <a:spLocks noGrp="1"/>
          </p:cNvSpPr>
          <p:nvPr>
            <p:ph type="title"/>
          </p:nvPr>
        </p:nvSpPr>
        <p:spPr/>
        <p:txBody>
          <a:bodyPr/>
          <a:lstStyle/>
          <a:p>
            <a:r>
              <a:rPr lang="en-US" dirty="0"/>
              <a:t>Isaiah 11:2-4, 6-9 NIV</a:t>
            </a:r>
          </a:p>
        </p:txBody>
      </p:sp>
      <p:sp>
        <p:nvSpPr>
          <p:cNvPr id="3" name="Content Placeholder 2">
            <a:extLst>
              <a:ext uri="{FF2B5EF4-FFF2-40B4-BE49-F238E27FC236}">
                <a16:creationId xmlns:a16="http://schemas.microsoft.com/office/drawing/2014/main" id="{DBBD7A91-DF1E-47AA-AE78-76F71FF74C9C}"/>
              </a:ext>
            </a:extLst>
          </p:cNvPr>
          <p:cNvSpPr>
            <a:spLocks noGrp="1"/>
          </p:cNvSpPr>
          <p:nvPr>
            <p:ph idx="1"/>
          </p:nvPr>
        </p:nvSpPr>
        <p:spPr/>
        <p:txBody>
          <a:bodyPr>
            <a:normAutofit fontScale="85000" lnSpcReduction="10000"/>
          </a:bodyPr>
          <a:lstStyle/>
          <a:p>
            <a:r>
              <a:rPr lang="en-US" dirty="0"/>
              <a:t>The wolf will live with the lamb, the leopard will lie down with the goat, the calf and the lion and the yearling together; and a little child will lead them. </a:t>
            </a:r>
            <a:r>
              <a:rPr lang="en-US" baseline="30000" dirty="0"/>
              <a:t>7</a:t>
            </a:r>
            <a:r>
              <a:rPr lang="en-US" dirty="0"/>
              <a:t> The cow will feed with the bear, their young will lie down together, and the lion will eat straw like the ox. </a:t>
            </a:r>
            <a:r>
              <a:rPr lang="en-US" baseline="30000" dirty="0"/>
              <a:t>8</a:t>
            </a:r>
            <a:r>
              <a:rPr lang="en-US" dirty="0"/>
              <a:t> The infant will play near the cobra's den, and the young child will put its hand into the viper's nest. </a:t>
            </a:r>
            <a:r>
              <a:rPr lang="en-US" baseline="30000" dirty="0"/>
              <a:t>9</a:t>
            </a:r>
            <a:r>
              <a:rPr lang="en-US" dirty="0"/>
              <a:t> They will neither harm nor destroy on all my holy mountain, for the earth will be filled with the knowledge of the LORD as the waters cover the sea.  [</a:t>
            </a:r>
            <a:r>
              <a:rPr lang="en-US" dirty="0">
                <a:hlinkClick r:id="rId3" action="ppaction://hlinksldjump"/>
              </a:rPr>
              <a:t>R</a:t>
            </a:r>
            <a:r>
              <a:rPr lang="en-US" dirty="0"/>
              <a:t>]</a:t>
            </a:r>
          </a:p>
        </p:txBody>
      </p:sp>
    </p:spTree>
    <p:extLst>
      <p:ext uri="{BB962C8B-B14F-4D97-AF65-F5344CB8AC3E}">
        <p14:creationId xmlns:p14="http://schemas.microsoft.com/office/powerpoint/2010/main" val="1955687621"/>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1230589</TotalTime>
  <Words>4962</Words>
  <Application>Microsoft Office PowerPoint</Application>
  <PresentationFormat>Apresentação na tela (4:3)</PresentationFormat>
  <Paragraphs>304</Paragraphs>
  <Slides>19</Slides>
  <Notes>17</Notes>
  <HiddenSlides>0</HiddenSlides>
  <MMClips>0</MMClips>
  <ScaleCrop>false</ScaleCrop>
  <HeadingPairs>
    <vt:vector size="6" baseType="variant">
      <vt:variant>
        <vt:lpstr>Fontes usadas</vt:lpstr>
      </vt:variant>
      <vt:variant>
        <vt:i4>4</vt:i4>
      </vt:variant>
      <vt:variant>
        <vt:lpstr>Tema</vt:lpstr>
      </vt:variant>
      <vt:variant>
        <vt:i4>3</vt:i4>
      </vt:variant>
      <vt:variant>
        <vt:lpstr>Títulos de slides</vt:lpstr>
      </vt:variant>
      <vt:variant>
        <vt:i4>19</vt:i4>
      </vt:variant>
    </vt:vector>
  </HeadingPairs>
  <TitlesOfParts>
    <vt:vector size="26" baseType="lpstr">
      <vt:lpstr>Arial</vt:lpstr>
      <vt:lpstr>Arial Rounded MT Bold</vt:lpstr>
      <vt:lpstr>Calibri</vt:lpstr>
      <vt:lpstr>Roboto</vt:lpstr>
      <vt:lpstr>2_Default Design</vt:lpstr>
      <vt:lpstr>Default Design</vt:lpstr>
      <vt:lpstr>3_Default Design</vt:lpstr>
      <vt:lpstr>Isaiah</vt:lpstr>
      <vt:lpstr>Memory Text Isaiah 9:6 NKJV</vt:lpstr>
      <vt:lpstr>Overview</vt:lpstr>
      <vt:lpstr>Darkness to Light</vt:lpstr>
      <vt:lpstr>Prince of Peace</vt:lpstr>
      <vt:lpstr>Root and Branch</vt:lpstr>
      <vt:lpstr>Summary</vt:lpstr>
      <vt:lpstr>Summary</vt:lpstr>
      <vt:lpstr>Summary</vt:lpstr>
      <vt:lpstr>Apresentação do PowerPoint</vt:lpstr>
      <vt:lpstr>Isaiah 8:22 NLT</vt:lpstr>
      <vt:lpstr>Isaiah 9:1-2 NLT</vt:lpstr>
      <vt:lpstr>Isaiah 9:3-4 NLT</vt:lpstr>
      <vt:lpstr>Isaiah 9:6-7 NKJV</vt:lpstr>
      <vt:lpstr>Isaiah 9:7 NKJV</vt:lpstr>
      <vt:lpstr>Isaiah 11:1 NIV</vt:lpstr>
      <vt:lpstr>Matthew 22:42-45 (NIV)</vt:lpstr>
      <vt:lpstr>Isaiah 11:2-4, 6-9 NIV</vt:lpstr>
      <vt:lpstr>Isaiah 11:2-4, 6-9 NIV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Isaiah</dc:title>
  <dc:subject>Lesson 5: Noble Prince of Peace</dc:subject>
  <dc:creator>Kenneth J. McNulty</dc:creator>
  <cp:lastModifiedBy>jose ferreira Neto</cp:lastModifiedBy>
  <cp:revision>22428</cp:revision>
  <cp:lastPrinted>2016-06-03T16:02:10Z</cp:lastPrinted>
  <dcterms:created xsi:type="dcterms:W3CDTF">2005-09-30T23:50:48Z</dcterms:created>
  <dcterms:modified xsi:type="dcterms:W3CDTF">2021-01-29T22:18:31Z</dcterms:modified>
  <cp:category>Bible Book</cp:category>
</cp:coreProperties>
</file>