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4"/>
  </p:notesMasterIdLst>
  <p:handoutMasterIdLst>
    <p:handoutMasterId r:id="rId105"/>
  </p:handoutMasterIdLst>
  <p:sldIdLst>
    <p:sldId id="515" r:id="rId2"/>
    <p:sldId id="288" r:id="rId3"/>
    <p:sldId id="432" r:id="rId4"/>
    <p:sldId id="289" r:id="rId5"/>
    <p:sldId id="516" r:id="rId6"/>
    <p:sldId id="517" r:id="rId7"/>
    <p:sldId id="518" r:id="rId8"/>
    <p:sldId id="519" r:id="rId9"/>
    <p:sldId id="526" r:id="rId10"/>
    <p:sldId id="532" r:id="rId11"/>
    <p:sldId id="533" r:id="rId12"/>
    <p:sldId id="534" r:id="rId13"/>
    <p:sldId id="535" r:id="rId14"/>
    <p:sldId id="529" r:id="rId15"/>
    <p:sldId id="540" r:id="rId16"/>
    <p:sldId id="530" r:id="rId17"/>
    <p:sldId id="541" r:id="rId18"/>
    <p:sldId id="537" r:id="rId19"/>
    <p:sldId id="538" r:id="rId20"/>
    <p:sldId id="642" r:id="rId21"/>
    <p:sldId id="539" r:id="rId22"/>
    <p:sldId id="542" r:id="rId23"/>
    <p:sldId id="543" r:id="rId24"/>
    <p:sldId id="544" r:id="rId25"/>
    <p:sldId id="545" r:id="rId26"/>
    <p:sldId id="546" r:id="rId27"/>
    <p:sldId id="547" r:id="rId28"/>
    <p:sldId id="548" r:id="rId29"/>
    <p:sldId id="549" r:id="rId30"/>
    <p:sldId id="550" r:id="rId31"/>
    <p:sldId id="551" r:id="rId32"/>
    <p:sldId id="552" r:id="rId33"/>
    <p:sldId id="553" r:id="rId34"/>
    <p:sldId id="554" r:id="rId35"/>
    <p:sldId id="555" r:id="rId36"/>
    <p:sldId id="556" r:id="rId37"/>
    <p:sldId id="557" r:id="rId38"/>
    <p:sldId id="558" r:id="rId39"/>
    <p:sldId id="559" r:id="rId40"/>
    <p:sldId id="560" r:id="rId41"/>
    <p:sldId id="561" r:id="rId42"/>
    <p:sldId id="562" r:id="rId43"/>
    <p:sldId id="563" r:id="rId44"/>
    <p:sldId id="564" r:id="rId45"/>
    <p:sldId id="565" r:id="rId46"/>
    <p:sldId id="566" r:id="rId47"/>
    <p:sldId id="567" r:id="rId48"/>
    <p:sldId id="568" r:id="rId49"/>
    <p:sldId id="569" r:id="rId50"/>
    <p:sldId id="570" r:id="rId51"/>
    <p:sldId id="571" r:id="rId52"/>
    <p:sldId id="572" r:id="rId53"/>
    <p:sldId id="573" r:id="rId54"/>
    <p:sldId id="574" r:id="rId55"/>
    <p:sldId id="575" r:id="rId56"/>
    <p:sldId id="583" r:id="rId57"/>
    <p:sldId id="584" r:id="rId58"/>
    <p:sldId id="586" r:id="rId59"/>
    <p:sldId id="587" r:id="rId60"/>
    <p:sldId id="588" r:id="rId61"/>
    <p:sldId id="589" r:id="rId62"/>
    <p:sldId id="590" r:id="rId63"/>
    <p:sldId id="591" r:id="rId64"/>
    <p:sldId id="592" r:id="rId65"/>
    <p:sldId id="593" r:id="rId66"/>
    <p:sldId id="594" r:id="rId67"/>
    <p:sldId id="595" r:id="rId68"/>
    <p:sldId id="596" r:id="rId69"/>
    <p:sldId id="597" r:id="rId70"/>
    <p:sldId id="598" r:id="rId71"/>
    <p:sldId id="599" r:id="rId72"/>
    <p:sldId id="600" r:id="rId73"/>
    <p:sldId id="601" r:id="rId74"/>
    <p:sldId id="606" r:id="rId75"/>
    <p:sldId id="607" r:id="rId76"/>
    <p:sldId id="608" r:id="rId77"/>
    <p:sldId id="609" r:id="rId78"/>
    <p:sldId id="614" r:id="rId79"/>
    <p:sldId id="615" r:id="rId80"/>
    <p:sldId id="616" r:id="rId81"/>
    <p:sldId id="617" r:id="rId82"/>
    <p:sldId id="618" r:id="rId83"/>
    <p:sldId id="622" r:id="rId84"/>
    <p:sldId id="623" r:id="rId85"/>
    <p:sldId id="624" r:id="rId86"/>
    <p:sldId id="625" r:id="rId87"/>
    <p:sldId id="626" r:id="rId88"/>
    <p:sldId id="627" r:id="rId89"/>
    <p:sldId id="628" r:id="rId90"/>
    <p:sldId id="629" r:id="rId91"/>
    <p:sldId id="630" r:id="rId92"/>
    <p:sldId id="631" r:id="rId93"/>
    <p:sldId id="632" r:id="rId94"/>
    <p:sldId id="633" r:id="rId95"/>
    <p:sldId id="634" r:id="rId96"/>
    <p:sldId id="635" r:id="rId97"/>
    <p:sldId id="636" r:id="rId98"/>
    <p:sldId id="637" r:id="rId99"/>
    <p:sldId id="638" r:id="rId100"/>
    <p:sldId id="639" r:id="rId101"/>
    <p:sldId id="640" r:id="rId102"/>
    <p:sldId id="641" r:id="rId103"/>
  </p:sldIdLst>
  <p:sldSz cx="9144000" cy="6858000" type="screen4x3"/>
  <p:notesSz cx="6881813" cy="9296400"/>
  <p:embeddedFontLst>
    <p:embeddedFont>
      <p:font typeface="Arial Rounded MT Bold" panose="020F0704030504030204" pitchFamily="34" charset="0"/>
      <p:regular r:id="rId106"/>
    </p:embeddedFont>
    <p:embeddedFont>
      <p:font typeface="Calibri" panose="020F0502020204030204" pitchFamily="34" charset="0"/>
      <p:regular r:id="rId107"/>
      <p:bold r:id="rId108"/>
      <p:italic r:id="rId109"/>
      <p:boldItalic r:id="rId11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AD3FC26-FF39-4DA2-83BD-7BE0205FBFD3}">
          <p14:sldIdLst>
            <p14:sldId id="515"/>
            <p14:sldId id="288"/>
            <p14:sldId id="432"/>
            <p14:sldId id="289"/>
            <p14:sldId id="516"/>
            <p14:sldId id="517"/>
            <p14:sldId id="518"/>
            <p14:sldId id="519"/>
            <p14:sldId id="526"/>
            <p14:sldId id="532"/>
            <p14:sldId id="533"/>
            <p14:sldId id="534"/>
            <p14:sldId id="535"/>
            <p14:sldId id="529"/>
            <p14:sldId id="540"/>
            <p14:sldId id="530"/>
            <p14:sldId id="541"/>
            <p14:sldId id="537"/>
            <p14:sldId id="538"/>
            <p14:sldId id="642"/>
            <p14:sldId id="539"/>
            <p14:sldId id="542"/>
            <p14:sldId id="543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574"/>
            <p14:sldId id="575"/>
            <p14:sldId id="583"/>
            <p14:sldId id="584"/>
            <p14:sldId id="586"/>
            <p14:sldId id="587"/>
            <p14:sldId id="588"/>
            <p14:sldId id="589"/>
            <p14:sldId id="590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99"/>
            <p14:sldId id="600"/>
            <p14:sldId id="601"/>
            <p14:sldId id="606"/>
            <p14:sldId id="607"/>
            <p14:sldId id="608"/>
            <p14:sldId id="609"/>
            <p14:sldId id="614"/>
            <p14:sldId id="615"/>
            <p14:sldId id="616"/>
            <p14:sldId id="617"/>
            <p14:sldId id="618"/>
            <p14:sldId id="622"/>
            <p14:sldId id="623"/>
            <p14:sldId id="624"/>
            <p14:sldId id="625"/>
            <p14:sldId id="626"/>
            <p14:sldId id="627"/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637"/>
            <p14:sldId id="638"/>
            <p14:sldId id="639"/>
            <p14:sldId id="640"/>
            <p14:sldId id="641"/>
          </p14:sldIdLst>
        </p14:section>
        <p14:section name="Untitled Section" id="{B3A9C745-87BB-469B-BCD3-8B1FD40FFE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2" autoAdjust="0"/>
    <p:restoredTop sz="93011" autoAdjust="0"/>
  </p:normalViewPr>
  <p:slideViewPr>
    <p:cSldViewPr>
      <p:cViewPr varScale="1">
        <p:scale>
          <a:sx n="79" d="100"/>
          <a:sy n="79" d="100"/>
        </p:scale>
        <p:origin x="96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76"/>
    </p:cViewPr>
  </p:sorterViewPr>
  <p:notesViewPr>
    <p:cSldViewPr>
      <p:cViewPr varScale="1">
        <p:scale>
          <a:sx n="48" d="100"/>
          <a:sy n="48" d="100"/>
        </p:scale>
        <p:origin x="2680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handoutMaster" Target="handoutMasters/handoutMaster1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.fntdata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4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79C6D22-F80B-4991-92E3-D998F124AF43}" type="datetimeFigureOut">
              <a:rPr lang="es-419" smtClean="0"/>
              <a:t>12/1/2021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C5A4198F-0E56-4DCB-8DA9-ADDB16649FC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15426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98E7854-19FF-424D-8473-0AAD449E7E94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0378AEC-C5C3-4E6A-878C-28AE955E1EC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6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0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37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13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19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91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76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37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82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9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3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91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87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81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8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44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91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119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99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77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212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358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01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806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30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180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017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31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206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616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132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292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752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59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30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44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54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907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2853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983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767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668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458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959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199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376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8809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748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692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3093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419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685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423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28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116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66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375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2251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55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4765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643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1660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334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7653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2189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1385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4667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4262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0213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7517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8633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801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3346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6976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916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1565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177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1613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4588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880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7526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2571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9308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7367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742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650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5697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9661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4089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847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5949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3578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0338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6039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6925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6878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6775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0307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7107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6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A5C93-B1A2-42C9-AA3D-C3756577F8ED}" type="datetimeFigureOut">
              <a:rPr lang="es-ES" smtClean="0"/>
              <a:pPr/>
              <a:t>12/01/2021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28117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24544" y="5293657"/>
            <a:ext cx="982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www.escuelasabatica2000.org</a:t>
            </a:r>
          </a:p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pedimos donaciones ni incluimos propaganda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4357553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66B846-7EDC-47A0-8CC3-D85D5EAA4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5" t="11459" r="57875" b="8494"/>
          <a:stretch/>
        </p:blipFill>
        <p:spPr>
          <a:xfrm>
            <a:off x="3203848" y="80627"/>
            <a:ext cx="2808312" cy="421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403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2186280"/>
            <a:ext cx="87849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CUANDO TU MUNDO SE CAE A PEDAZOS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8DA64-1CC7-41FB-B6DD-C6B0A32C8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2"/>
          <a:stretch/>
        </p:blipFill>
        <p:spPr>
          <a:xfrm>
            <a:off x="2123728" y="3311612"/>
            <a:ext cx="4854028" cy="206160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80893286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7:9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Si vosotros no creyereis, de cierto no permaneceréis (up).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</p:spTree>
    <p:extLst>
      <p:ext uri="{BB962C8B-B14F-4D97-AF65-F5344CB8AC3E}">
        <p14:creationId xmlns:p14="http://schemas.microsoft.com/office/powerpoint/2010/main" val="4219567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Aconteció en los días de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 hijo de </a:t>
            </a:r>
            <a:r>
              <a:rPr lang="es-ES" sz="2400" dirty="0" err="1">
                <a:solidFill>
                  <a:schemeClr val="bg1"/>
                </a:solidFill>
              </a:rPr>
              <a:t>Jotam</a:t>
            </a:r>
            <a:r>
              <a:rPr lang="es-ES" sz="2400" dirty="0">
                <a:solidFill>
                  <a:schemeClr val="bg1"/>
                </a:solidFill>
              </a:rPr>
              <a:t>, hijo de Uzías, rey de Judá, que </a:t>
            </a:r>
            <a:r>
              <a:rPr lang="es-ES" sz="2400" dirty="0" err="1">
                <a:solidFill>
                  <a:schemeClr val="bg1"/>
                </a:solidFill>
              </a:rPr>
              <a:t>Rezín</a:t>
            </a:r>
            <a:r>
              <a:rPr lang="es-ES" sz="2400" dirty="0">
                <a:solidFill>
                  <a:schemeClr val="bg1"/>
                </a:solidFill>
              </a:rPr>
              <a:t> rey de Siria y </a:t>
            </a:r>
            <a:r>
              <a:rPr lang="es-ES" sz="2400" dirty="0" err="1">
                <a:solidFill>
                  <a:schemeClr val="bg1"/>
                </a:solidFill>
              </a:rPr>
              <a:t>Peka</a:t>
            </a:r>
            <a:r>
              <a:rPr lang="es-ES" sz="2400" dirty="0">
                <a:solidFill>
                  <a:schemeClr val="bg1"/>
                </a:solidFill>
              </a:rPr>
              <a:t>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, rey de Israel, subieron contra Jerusalén para combatirla;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</p:spTree>
    <p:extLst>
      <p:ext uri="{BB962C8B-B14F-4D97-AF65-F5344CB8AC3E}">
        <p14:creationId xmlns:p14="http://schemas.microsoft.com/office/powerpoint/2010/main" val="3340778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rey de Judá, </a:t>
            </a:r>
            <a:r>
              <a:rPr lang="es-ES" sz="2400" dirty="0">
                <a:solidFill>
                  <a:schemeClr val="bg1"/>
                </a:solidFill>
              </a:rPr>
              <a:t>que </a:t>
            </a:r>
            <a:r>
              <a:rPr lang="es-ES" sz="2400" dirty="0" err="1">
                <a:solidFill>
                  <a:schemeClr val="bg1"/>
                </a:solidFill>
              </a:rPr>
              <a:t>Rezín</a:t>
            </a:r>
            <a:r>
              <a:rPr lang="es-ES" sz="2400" dirty="0">
                <a:solidFill>
                  <a:schemeClr val="bg1"/>
                </a:solidFill>
              </a:rPr>
              <a:t> rey de Siria y </a:t>
            </a:r>
            <a:r>
              <a:rPr lang="es-ES" sz="2400" dirty="0" err="1">
                <a:solidFill>
                  <a:schemeClr val="bg1"/>
                </a:solidFill>
              </a:rPr>
              <a:t>Peka</a:t>
            </a:r>
            <a:r>
              <a:rPr lang="es-ES" sz="2400" dirty="0">
                <a:solidFill>
                  <a:schemeClr val="bg1"/>
                </a:solidFill>
              </a:rPr>
              <a:t>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, rey de Israel, subieron contra Jerusalén para combatirla;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</p:spTree>
    <p:extLst>
      <p:ext uri="{BB962C8B-B14F-4D97-AF65-F5344CB8AC3E}">
        <p14:creationId xmlns:p14="http://schemas.microsoft.com/office/powerpoint/2010/main" val="230772359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chemeClr val="bg1"/>
                </a:solidFill>
              </a:rPr>
              <a:t>Peka</a:t>
            </a:r>
            <a:r>
              <a:rPr lang="es-ES" sz="2400" dirty="0">
                <a:solidFill>
                  <a:schemeClr val="bg1"/>
                </a:solidFill>
              </a:rPr>
              <a:t>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, rey de Israel, subieron contra Jerusalén para combatirla;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</p:spTree>
    <p:extLst>
      <p:ext uri="{BB962C8B-B14F-4D97-AF65-F5344CB8AC3E}">
        <p14:creationId xmlns:p14="http://schemas.microsoft.com/office/powerpoint/2010/main" val="111689028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subieron contra Jerusalén para combatirla;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</p:spTree>
    <p:extLst>
      <p:ext uri="{BB962C8B-B14F-4D97-AF65-F5344CB8AC3E}">
        <p14:creationId xmlns:p14="http://schemas.microsoft.com/office/powerpoint/2010/main" val="338319649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3F8B27B7-EC66-4EAB-9272-0484F8AE5642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1F0B0AB7-C649-405A-9A56-E81436051C1A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vino la nueva a la casa de David, diciendo: Siria se ha confederado con Efraín. Y se le estremeció el corazón, y el corazón de su pueblo, como se estremecen los árboles del monte a causa del viento. </a:t>
            </a:r>
          </a:p>
        </p:txBody>
      </p:sp>
    </p:spTree>
    <p:extLst>
      <p:ext uri="{BB962C8B-B14F-4D97-AF65-F5344CB8AC3E}">
        <p14:creationId xmlns:p14="http://schemas.microsoft.com/office/powerpoint/2010/main" val="22701348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3F8B27B7-EC66-4EAB-9272-0484F8AE5642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1F0B0AB7-C649-405A-9A56-E81436051C1A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diciendo: Siria se ha confederado con Efraín. Y se le estremeció el corazón, y el corazón de su pueblo, como se estremecen los árboles del monte a causa del viento. </a:t>
            </a:r>
          </a:p>
        </p:txBody>
      </p:sp>
    </p:spTree>
    <p:extLst>
      <p:ext uri="{BB962C8B-B14F-4D97-AF65-F5344CB8AC3E}">
        <p14:creationId xmlns:p14="http://schemas.microsoft.com/office/powerpoint/2010/main" val="59156775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3F8B27B7-EC66-4EAB-9272-0484F8AE5642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1F0B0AB7-C649-405A-9A56-E81436051C1A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chemeClr val="bg1"/>
                </a:solidFill>
              </a:rPr>
              <a:t>Y se le estremeció el corazón, y el corazón de su pueblo, como se estremecen los árboles del monte a causa del viento. </a:t>
            </a:r>
          </a:p>
        </p:txBody>
      </p:sp>
    </p:spTree>
    <p:extLst>
      <p:ext uri="{BB962C8B-B14F-4D97-AF65-F5344CB8AC3E}">
        <p14:creationId xmlns:p14="http://schemas.microsoft.com/office/powerpoint/2010/main" val="364113084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3F8B27B7-EC66-4EAB-9272-0484F8AE5642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1F0B0AB7-C649-405A-9A56-E81436051C1A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chemeClr val="bg1"/>
                </a:solidFill>
              </a:rPr>
              <a:t>como se estremecen los árboles del monte a causa del viento. </a:t>
            </a:r>
          </a:p>
        </p:txBody>
      </p:sp>
    </p:spTree>
    <p:extLst>
      <p:ext uri="{BB962C8B-B14F-4D97-AF65-F5344CB8AC3E}">
        <p14:creationId xmlns:p14="http://schemas.microsoft.com/office/powerpoint/2010/main" val="21622624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3F8B27B7-EC66-4EAB-9272-0484F8AE5642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1F0B0AB7-C649-405A-9A56-E81436051C1A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6FCA506A-C315-4C5E-8333-E05934704C0C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9DB12D92-694B-48E9-82F7-4DC9D49F209A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Y vino Pul rey de Asiria a atacar la tierra; y </a:t>
            </a:r>
            <a:r>
              <a:rPr lang="es-ES" sz="2400" dirty="0" err="1">
                <a:solidFill>
                  <a:schemeClr val="bg1"/>
                </a:solidFill>
              </a:rPr>
              <a:t>Manahem</a:t>
            </a:r>
            <a:r>
              <a:rPr lang="es-ES" sz="2400" dirty="0">
                <a:solidFill>
                  <a:schemeClr val="bg1"/>
                </a:solidFill>
              </a:rPr>
              <a:t> dio a Pul mil talentos de plata para que le ayudara a confirmarse en el reino. </a:t>
            </a:r>
          </a:p>
        </p:txBody>
      </p:sp>
    </p:spTree>
    <p:extLst>
      <p:ext uri="{BB962C8B-B14F-4D97-AF65-F5344CB8AC3E}">
        <p14:creationId xmlns:p14="http://schemas.microsoft.com/office/powerpoint/2010/main" val="41216274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chemeClr val="bg1"/>
                </a:solidFill>
              </a:rPr>
              <a:t>y </a:t>
            </a:r>
            <a:r>
              <a:rPr lang="es-ES" sz="2400" dirty="0" err="1">
                <a:solidFill>
                  <a:schemeClr val="bg1"/>
                </a:solidFill>
              </a:rPr>
              <a:t>Manahem</a:t>
            </a:r>
            <a:r>
              <a:rPr lang="es-ES" sz="2400" dirty="0">
                <a:solidFill>
                  <a:schemeClr val="bg1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53E1C9AD-4B7D-4C18-B73A-EBF46C13928A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AC7B7853-F5C9-4FFD-AAAA-E853E7D1F43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</p:spTree>
    <p:extLst>
      <p:ext uri="{BB962C8B-B14F-4D97-AF65-F5344CB8AC3E}">
        <p14:creationId xmlns:p14="http://schemas.microsoft.com/office/powerpoint/2010/main" val="415682800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53E1C9AD-4B7D-4C18-B73A-EBF46C13928A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AC7B7853-F5C9-4FFD-AAAA-E853E7D1F43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DB82C3-A4FF-4F91-B559-A32222E34275}"/>
              </a:ext>
            </a:extLst>
          </p:cNvPr>
          <p:cNvSpPr/>
          <p:nvPr/>
        </p:nvSpPr>
        <p:spPr>
          <a:xfrm>
            <a:off x="27722" y="1528662"/>
            <a:ext cx="4716015" cy="16312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s-ES" sz="2200" dirty="0">
                <a:solidFill>
                  <a:srgbClr val="FFFF00"/>
                </a:solidFill>
              </a:rPr>
              <a:t>Entonces Tiglat-</a:t>
            </a:r>
            <a:r>
              <a:rPr lang="es-ES" sz="2200" dirty="0" err="1">
                <a:solidFill>
                  <a:srgbClr val="FFFF00"/>
                </a:solidFill>
              </a:rPr>
              <a:t>pileser</a:t>
            </a:r>
            <a:r>
              <a:rPr lang="es-ES" sz="2200" dirty="0">
                <a:solidFill>
                  <a:srgbClr val="FFFF00"/>
                </a:solidFill>
              </a:rPr>
              <a:t>, rey de Asiria, </a:t>
            </a:r>
            <a:r>
              <a:rPr lang="es-ES" sz="2200" dirty="0">
                <a:solidFill>
                  <a:schemeClr val="bg1"/>
                </a:solidFill>
              </a:rPr>
              <a:t>invadió la nación; pero </a:t>
            </a:r>
            <a:r>
              <a:rPr lang="es-ES" sz="2200" dirty="0" err="1">
                <a:solidFill>
                  <a:schemeClr val="bg1"/>
                </a:solidFill>
              </a:rPr>
              <a:t>Manahem</a:t>
            </a:r>
            <a:r>
              <a:rPr lang="es-ES" sz="2200" dirty="0">
                <a:solidFill>
                  <a:schemeClr val="bg1"/>
                </a:solidFill>
              </a:rPr>
              <a:t> le pagó treinta y cuatro toneladas de plata con el fin de obtener su apoyo para afianzar su soberanía real. (NTV).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A6CFD5-7512-4D6C-BAE2-91DF540C8261}"/>
              </a:ext>
            </a:extLst>
          </p:cNvPr>
          <p:cNvSpPr/>
          <p:nvPr/>
        </p:nvSpPr>
        <p:spPr>
          <a:xfrm>
            <a:off x="27722" y="3232759"/>
            <a:ext cx="4716015" cy="132343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s-ES" sz="2200" dirty="0">
                <a:solidFill>
                  <a:srgbClr val="FFFF00"/>
                </a:solidFill>
              </a:rPr>
              <a:t>Tiglat </a:t>
            </a:r>
            <a:r>
              <a:rPr lang="es-ES" sz="2200" dirty="0" err="1">
                <a:solidFill>
                  <a:srgbClr val="FFFF00"/>
                </a:solidFill>
              </a:rPr>
              <a:t>Piléser</a:t>
            </a:r>
            <a:r>
              <a:rPr lang="es-ES" sz="2200" dirty="0">
                <a:solidFill>
                  <a:srgbClr val="FFFF00"/>
                </a:solidFill>
              </a:rPr>
              <a:t>, rey de Asiria, </a:t>
            </a:r>
            <a:r>
              <a:rPr lang="es-ES" sz="2200" dirty="0">
                <a:solidFill>
                  <a:schemeClr val="bg1"/>
                </a:solidFill>
              </a:rPr>
              <a:t>invadió el país, y </a:t>
            </a:r>
            <a:r>
              <a:rPr lang="es-ES" sz="2200" dirty="0" err="1">
                <a:solidFill>
                  <a:schemeClr val="bg1"/>
                </a:solidFill>
              </a:rPr>
              <a:t>Menajem</a:t>
            </a:r>
            <a:r>
              <a:rPr lang="es-ES" sz="2200" dirty="0">
                <a:solidFill>
                  <a:schemeClr val="bg1"/>
                </a:solidFill>
              </a:rPr>
              <a:t> le entregó treinta y tres mil kilos de plata para ganarse su apoyo y mantenerse en el trono (NVI).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229478-16DD-413B-9AA3-E24C098F2D3F}"/>
              </a:ext>
            </a:extLst>
          </p:cNvPr>
          <p:cNvSpPr txBox="1"/>
          <p:nvPr/>
        </p:nvSpPr>
        <p:spPr>
          <a:xfrm>
            <a:off x="5076056" y="2225911"/>
            <a:ext cx="3854422" cy="3359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 err="1">
                <a:latin typeface="Arial" panose="020B0604020202020204" pitchFamily="34" charset="0"/>
                <a:cs typeface="Arial" panose="020B0604020202020204" pitchFamily="34" charset="0"/>
              </a:rPr>
              <a:t>Tiglat-Pileser</a:t>
            </a: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 III - 745 a.C.</a:t>
            </a:r>
          </a:p>
        </p:txBody>
      </p:sp>
    </p:spTree>
    <p:extLst>
      <p:ext uri="{BB962C8B-B14F-4D97-AF65-F5344CB8AC3E}">
        <p14:creationId xmlns:p14="http://schemas.microsoft.com/office/powerpoint/2010/main" val="1092742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7:3, 4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12879"/>
            <a:ext cx="4435854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, tú, y </a:t>
            </a:r>
            <a:r>
              <a:rPr lang="es-ES" sz="2400" dirty="0" err="1">
                <a:solidFill>
                  <a:schemeClr val="bg1"/>
                </a:solidFill>
              </a:rPr>
              <a:t>Sear-jasub</a:t>
            </a:r>
            <a:r>
              <a:rPr lang="es-ES" sz="2400" dirty="0">
                <a:solidFill>
                  <a:schemeClr val="bg1"/>
                </a:solidFill>
              </a:rPr>
              <a:t> tu hijo, al extremo del acueducto del estanque de arriba, en el camino de la heredad del Lavador, y dile: Guarda, y repósate; no temas, ni se turbe tu corazón a causa de estos dos cabos de tizón que humean, por el ardor de la ira de </a:t>
            </a:r>
            <a:r>
              <a:rPr lang="es-ES" sz="2400" dirty="0" err="1">
                <a:solidFill>
                  <a:schemeClr val="bg1"/>
                </a:solidFill>
              </a:rPr>
              <a:t>Rezín</a:t>
            </a:r>
            <a:r>
              <a:rPr lang="es-ES" sz="2400" dirty="0">
                <a:solidFill>
                  <a:schemeClr val="bg1"/>
                </a:solidFill>
              </a:rPr>
              <a:t> y de Siria, y del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722783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7:3, 4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12879"/>
            <a:ext cx="4435854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</a:t>
            </a:r>
            <a:r>
              <a:rPr lang="es-ES" sz="2400" dirty="0">
                <a:solidFill>
                  <a:schemeClr val="bg1"/>
                </a:solidFill>
              </a:rPr>
              <a:t>Sal ahora al encuentro de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, tú, y </a:t>
            </a:r>
            <a:r>
              <a:rPr lang="es-ES" sz="2400" dirty="0" err="1">
                <a:solidFill>
                  <a:schemeClr val="bg1"/>
                </a:solidFill>
              </a:rPr>
              <a:t>Sear-jasub</a:t>
            </a:r>
            <a:r>
              <a:rPr lang="es-ES" sz="2400" dirty="0">
                <a:solidFill>
                  <a:schemeClr val="bg1"/>
                </a:solidFill>
              </a:rPr>
              <a:t> tu hijo, al extremo del acueducto del estanque de arriba, en el camino de la heredad del Lavador, y dile: Guarda, y repósate; no temas, ni se turbe tu corazón a causa de estos dos cabos de tizón que humean, por el ardor de la ira de </a:t>
            </a:r>
            <a:r>
              <a:rPr lang="es-ES" sz="2400" dirty="0" err="1">
                <a:solidFill>
                  <a:schemeClr val="bg1"/>
                </a:solidFill>
              </a:rPr>
              <a:t>Rezín</a:t>
            </a:r>
            <a:r>
              <a:rPr lang="es-ES" sz="2400" dirty="0">
                <a:solidFill>
                  <a:schemeClr val="bg1"/>
                </a:solidFill>
              </a:rPr>
              <a:t> y de Siria, y del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473441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7:3, 4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12879"/>
            <a:ext cx="4435854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</a:t>
            </a:r>
            <a:r>
              <a:rPr lang="es-ES" sz="2400" dirty="0">
                <a:solidFill>
                  <a:srgbClr val="00B0F0"/>
                </a:solidFill>
              </a:rPr>
              <a:t>Sal ahora al encuentro de </a:t>
            </a:r>
            <a:r>
              <a:rPr lang="es-ES" sz="2400" dirty="0" err="1">
                <a:solidFill>
                  <a:srgbClr val="00B0F0"/>
                </a:solidFill>
              </a:rPr>
              <a:t>Acaz</a:t>
            </a:r>
            <a:r>
              <a:rPr lang="es-ES" sz="2400" dirty="0">
                <a:solidFill>
                  <a:srgbClr val="00B0F0"/>
                </a:solidFill>
              </a:rPr>
              <a:t>, 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al extremo del acueducto del estanque de arriba, en el camino de la heredad del Lavador, y dile:</a:t>
            </a:r>
            <a:r>
              <a:rPr lang="es-ES" sz="2400" dirty="0">
                <a:solidFill>
                  <a:schemeClr val="bg1"/>
                </a:solidFill>
              </a:rPr>
              <a:t> Guarda, y repósate; no temas, ni se turbe tu corazón a causa de estos dos cabos de tizón que humean, por el ardor de la ira de </a:t>
            </a:r>
            <a:r>
              <a:rPr lang="es-ES" sz="2400" dirty="0" err="1">
                <a:solidFill>
                  <a:schemeClr val="bg1"/>
                </a:solidFill>
              </a:rPr>
              <a:t>Rezín</a:t>
            </a:r>
            <a:r>
              <a:rPr lang="es-ES" sz="2400" dirty="0">
                <a:solidFill>
                  <a:schemeClr val="bg1"/>
                </a:solidFill>
              </a:rPr>
              <a:t> y de Siria, y del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3717490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7:3, 4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12879"/>
            <a:ext cx="4435854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</a:t>
            </a:r>
            <a:r>
              <a:rPr lang="es-ES" sz="2400" dirty="0">
                <a:solidFill>
                  <a:srgbClr val="00B0F0"/>
                </a:solidFill>
              </a:rPr>
              <a:t>Sal ahora al encuentro de </a:t>
            </a:r>
            <a:r>
              <a:rPr lang="es-ES" sz="2400" dirty="0" err="1">
                <a:solidFill>
                  <a:srgbClr val="00B0F0"/>
                </a:solidFill>
              </a:rPr>
              <a:t>Acaz</a:t>
            </a:r>
            <a:r>
              <a:rPr lang="es-ES" sz="2400" dirty="0">
                <a:solidFill>
                  <a:srgbClr val="00B0F0"/>
                </a:solidFill>
              </a:rPr>
              <a:t>, 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al extremo del acueducto del estanque de arriba, en el camino de la heredad del Lavador, y dile: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Guarda, y repósate; no temas, ni se turbe tu corazón </a:t>
            </a:r>
            <a:r>
              <a:rPr lang="es-ES" sz="2400" dirty="0">
                <a:solidFill>
                  <a:schemeClr val="bg1"/>
                </a:solidFill>
              </a:rPr>
              <a:t>a causa de estos dos cabos de tizón que humean, por el ardor de la ira de </a:t>
            </a:r>
            <a:r>
              <a:rPr lang="es-ES" sz="2400" dirty="0" err="1">
                <a:solidFill>
                  <a:schemeClr val="bg1"/>
                </a:solidFill>
              </a:rPr>
              <a:t>Rezín</a:t>
            </a:r>
            <a:r>
              <a:rPr lang="es-ES" sz="2400" dirty="0">
                <a:solidFill>
                  <a:schemeClr val="bg1"/>
                </a:solidFill>
              </a:rPr>
              <a:t> y de Siria, y del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592607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7:3, 4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12879"/>
            <a:ext cx="4435854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</a:t>
            </a:r>
            <a:r>
              <a:rPr lang="es-ES" sz="2400" dirty="0">
                <a:solidFill>
                  <a:srgbClr val="00B0F0"/>
                </a:solidFill>
              </a:rPr>
              <a:t>Sal ahora al encuentro de </a:t>
            </a:r>
            <a:r>
              <a:rPr lang="es-ES" sz="2400" dirty="0" err="1">
                <a:solidFill>
                  <a:srgbClr val="00B0F0"/>
                </a:solidFill>
              </a:rPr>
              <a:t>Acaz</a:t>
            </a:r>
            <a:r>
              <a:rPr lang="es-ES" sz="2400" dirty="0">
                <a:solidFill>
                  <a:srgbClr val="00B0F0"/>
                </a:solidFill>
              </a:rPr>
              <a:t>, 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al extremo del acueducto del estanque de arriba, en el camino de la heredad del Lavador, y dile: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Guarda, y repósate; no temas, ni se turbe tu corazón </a:t>
            </a:r>
            <a:r>
              <a:rPr lang="es-ES" sz="2400" dirty="0">
                <a:solidFill>
                  <a:srgbClr val="00B0F0"/>
                </a:solidFill>
              </a:rPr>
              <a:t>a causa de estos dos cabos de tizón que humean, por el ardor de la ira de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y de Siria, y del hijo de </a:t>
            </a:r>
            <a:r>
              <a:rPr lang="es-ES" sz="2400" dirty="0" err="1">
                <a:solidFill>
                  <a:srgbClr val="00B0F0"/>
                </a:solidFill>
              </a:rPr>
              <a:t>Remalías</a:t>
            </a:r>
            <a:r>
              <a:rPr lang="es-ES" sz="2400" dirty="0">
                <a:solidFill>
                  <a:srgbClr val="00B0F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6724720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chemeClr val="bg1"/>
                </a:solidFill>
              </a:rPr>
              <a:t>Remalías</a:t>
            </a:r>
            <a:r>
              <a:rPr lang="es-ES" sz="2400" dirty="0">
                <a:solidFill>
                  <a:schemeClr val="bg1"/>
                </a:solidFill>
              </a:rPr>
              <a:t>, diciendo:  Vamos contra Judá y aterroricémosla, y repartámosla entre nosotros, y pongamos en medio de ella por rey al hijo de </a:t>
            </a:r>
            <a:r>
              <a:rPr lang="es-ES" sz="2400" dirty="0" err="1">
                <a:solidFill>
                  <a:schemeClr val="bg1"/>
                </a:solidFill>
              </a:rPr>
              <a:t>Tabeel</a:t>
            </a:r>
            <a:r>
              <a:rPr lang="es-ES" sz="2400" dirty="0">
                <a:solidFill>
                  <a:schemeClr val="bg1"/>
                </a:solidFill>
              </a:rPr>
              <a:t>. Por tanto, Jehová el Señor dice así: No subsistirá, ni será.</a:t>
            </a:r>
          </a:p>
        </p:txBody>
      </p:sp>
    </p:spTree>
    <p:extLst>
      <p:ext uri="{BB962C8B-B14F-4D97-AF65-F5344CB8AC3E}">
        <p14:creationId xmlns:p14="http://schemas.microsoft.com/office/powerpoint/2010/main" val="2085483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Vamos contra Judá y aterroricémosla, y repartámosla entre nosotros, y pongamos en medio de ella por rey al hijo de </a:t>
            </a:r>
            <a:r>
              <a:rPr lang="es-ES" sz="2400" dirty="0" err="1">
                <a:solidFill>
                  <a:schemeClr val="bg1"/>
                </a:solidFill>
              </a:rPr>
              <a:t>Tabeel</a:t>
            </a:r>
            <a:r>
              <a:rPr lang="es-ES" sz="2400" dirty="0">
                <a:solidFill>
                  <a:schemeClr val="bg1"/>
                </a:solidFill>
              </a:rPr>
              <a:t>. Por tanto, Jehová el Señor dice así: No subsistirá, ni será.</a:t>
            </a:r>
          </a:p>
        </p:txBody>
      </p:sp>
    </p:spTree>
    <p:extLst>
      <p:ext uri="{BB962C8B-B14F-4D97-AF65-F5344CB8AC3E}">
        <p14:creationId xmlns:p14="http://schemas.microsoft.com/office/powerpoint/2010/main" val="230885510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aterroricémosla,</a:t>
            </a:r>
            <a:r>
              <a:rPr lang="es-ES" sz="2400" dirty="0">
                <a:solidFill>
                  <a:schemeClr val="bg1"/>
                </a:solidFill>
              </a:rPr>
              <a:t> y repartámosla entre nosotros, y pongamos en medio de ella por rey al hijo de </a:t>
            </a:r>
            <a:r>
              <a:rPr lang="es-ES" sz="2400" dirty="0" err="1">
                <a:solidFill>
                  <a:schemeClr val="bg1"/>
                </a:solidFill>
              </a:rPr>
              <a:t>Tabeel</a:t>
            </a:r>
            <a:r>
              <a:rPr lang="es-ES" sz="2400" dirty="0">
                <a:solidFill>
                  <a:schemeClr val="bg1"/>
                </a:solidFill>
              </a:rPr>
              <a:t>. Por tanto, Jehová el Señor dice así: No subsistirá, ni será.</a:t>
            </a:r>
          </a:p>
        </p:txBody>
      </p:sp>
    </p:spTree>
    <p:extLst>
      <p:ext uri="{BB962C8B-B14F-4D97-AF65-F5344CB8AC3E}">
        <p14:creationId xmlns:p14="http://schemas.microsoft.com/office/powerpoint/2010/main" val="231616793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18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Aconteció en los días de </a:t>
            </a:r>
            <a:r>
              <a:rPr lang="es-ES" sz="2400" u="sng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hijo de </a:t>
            </a:r>
            <a:r>
              <a:rPr lang="es-ES" sz="2400" dirty="0" err="1">
                <a:solidFill>
                  <a:srgbClr val="FFFF00"/>
                </a:solidFill>
              </a:rPr>
              <a:t>Jotam</a:t>
            </a:r>
            <a:r>
              <a:rPr lang="es-ES" sz="2400" dirty="0">
                <a:solidFill>
                  <a:srgbClr val="FFFF00"/>
                </a:solidFill>
              </a:rPr>
              <a:t>, hijo de Uzías, </a:t>
            </a:r>
            <a:r>
              <a:rPr lang="es-ES" sz="2400" u="sng" dirty="0">
                <a:solidFill>
                  <a:srgbClr val="FFFF00"/>
                </a:solidFill>
              </a:rPr>
              <a:t>rey de Judá</a:t>
            </a:r>
            <a:r>
              <a:rPr lang="es-ES" sz="2400" dirty="0">
                <a:solidFill>
                  <a:srgbClr val="FFFF00"/>
                </a:solidFill>
              </a:rPr>
              <a:t>, </a:t>
            </a:r>
            <a:r>
              <a:rPr lang="es-ES" sz="2400" dirty="0">
                <a:solidFill>
                  <a:srgbClr val="00B0F0"/>
                </a:solidFill>
              </a:rPr>
              <a:t>que </a:t>
            </a:r>
            <a:r>
              <a:rPr lang="es-ES" sz="2400" dirty="0" err="1">
                <a:solidFill>
                  <a:srgbClr val="00B0F0"/>
                </a:solidFill>
              </a:rPr>
              <a:t>Rezín</a:t>
            </a:r>
            <a:r>
              <a:rPr lang="es-ES" sz="2400" dirty="0">
                <a:solidFill>
                  <a:srgbClr val="00B0F0"/>
                </a:solidFill>
              </a:rPr>
              <a:t> </a:t>
            </a:r>
            <a:r>
              <a:rPr lang="es-ES" sz="2400" u="sng" dirty="0">
                <a:solidFill>
                  <a:srgbClr val="00B0F0"/>
                </a:solidFill>
              </a:rPr>
              <a:t>rey de Siria</a:t>
            </a:r>
            <a:r>
              <a:rPr lang="es-ES" sz="2400" dirty="0">
                <a:solidFill>
                  <a:schemeClr val="bg1"/>
                </a:solidFill>
              </a:rPr>
              <a:t> y </a:t>
            </a:r>
            <a:r>
              <a:rPr lang="es-ES" sz="2400" dirty="0" err="1">
                <a:solidFill>
                  <a:srgbClr val="92D050"/>
                </a:solidFill>
              </a:rPr>
              <a:t>Peka</a:t>
            </a:r>
            <a:r>
              <a:rPr lang="es-ES" sz="2400" dirty="0">
                <a:solidFill>
                  <a:srgbClr val="92D050"/>
                </a:solidFill>
              </a:rPr>
              <a:t> hijo de </a:t>
            </a:r>
            <a:r>
              <a:rPr lang="es-ES" sz="2400" dirty="0" err="1">
                <a:solidFill>
                  <a:srgbClr val="92D050"/>
                </a:solidFill>
              </a:rPr>
              <a:t>Remalías</a:t>
            </a:r>
            <a:r>
              <a:rPr lang="es-ES" sz="2400" dirty="0">
                <a:solidFill>
                  <a:srgbClr val="92D050"/>
                </a:solidFill>
              </a:rPr>
              <a:t>, </a:t>
            </a:r>
            <a:r>
              <a:rPr lang="es-ES" sz="2400" u="sng" dirty="0">
                <a:solidFill>
                  <a:srgbClr val="92D050"/>
                </a:solidFill>
              </a:rPr>
              <a:t>rey de Israel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subieron contra Jerusalén para combatirla;</a:t>
            </a:r>
            <a:r>
              <a:rPr lang="es-ES" sz="2400" dirty="0">
                <a:solidFill>
                  <a:schemeClr val="bg1"/>
                </a:solidFill>
              </a:rPr>
              <a:t> pero no la pudieron tomar.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</p:spTree>
    <p:extLst>
      <p:ext uri="{BB962C8B-B14F-4D97-AF65-F5344CB8AC3E}">
        <p14:creationId xmlns:p14="http://schemas.microsoft.com/office/powerpoint/2010/main" val="83705393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Entonces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 envió embajadores a Tiglat-</a:t>
            </a:r>
            <a:r>
              <a:rPr lang="es-ES" sz="2400" dirty="0" err="1">
                <a:solidFill>
                  <a:schemeClr val="bg1"/>
                </a:solidFill>
              </a:rPr>
              <a:t>pileser</a:t>
            </a:r>
            <a:r>
              <a:rPr lang="es-ES" sz="2400" dirty="0">
                <a:solidFill>
                  <a:schemeClr val="bg1"/>
                </a:solidFill>
              </a:rPr>
              <a:t> rey de Asiria, diciendo: Yo soy tu siervo y tu hijo; 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</p:spTree>
    <p:extLst>
      <p:ext uri="{BB962C8B-B14F-4D97-AF65-F5344CB8AC3E}">
        <p14:creationId xmlns:p14="http://schemas.microsoft.com/office/powerpoint/2010/main" val="5571560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chemeClr val="bg1"/>
                </a:solidFill>
              </a:rPr>
              <a:t>diciendo: Yo soy tu siervo y tu hijo; 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</p:spTree>
    <p:extLst>
      <p:ext uri="{BB962C8B-B14F-4D97-AF65-F5344CB8AC3E}">
        <p14:creationId xmlns:p14="http://schemas.microsoft.com/office/powerpoint/2010/main" val="152601754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</p:spTree>
    <p:extLst>
      <p:ext uri="{BB962C8B-B14F-4D97-AF65-F5344CB8AC3E}">
        <p14:creationId xmlns:p14="http://schemas.microsoft.com/office/powerpoint/2010/main" val="421917643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2678BB2-B4A1-49D4-999E-E725B45AD1A6}"/>
              </a:ext>
            </a:extLst>
          </p:cNvPr>
          <p:cNvSpPr txBox="1"/>
          <p:nvPr/>
        </p:nvSpPr>
        <p:spPr>
          <a:xfrm>
            <a:off x="5314675" y="32533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15:19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7C83D84E-EA6C-4FCD-BCEF-FA94AA4566F8}"/>
              </a:ext>
            </a:extLst>
          </p:cNvPr>
          <p:cNvSpPr txBox="1"/>
          <p:nvPr/>
        </p:nvSpPr>
        <p:spPr>
          <a:xfrm>
            <a:off x="4608512" y="3717032"/>
            <a:ext cx="471601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vino Pul rey de Asiria a atacar la tierra;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dirty="0" err="1">
                <a:solidFill>
                  <a:srgbClr val="00B0F0"/>
                </a:solidFill>
              </a:rPr>
              <a:t>Manahem</a:t>
            </a:r>
            <a:r>
              <a:rPr lang="es-ES" sz="2400" dirty="0">
                <a:solidFill>
                  <a:srgbClr val="00B0F0"/>
                </a:solidFill>
              </a:rPr>
              <a:t> dio a Pul mil talentos de plata para que le ayudara a confirmarse en el reino.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12874824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Cuando comenzó a reinar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 era de veinte años, y reinó en Jerusalén dieciséis años; y no hizo lo recto ante los ojos de Jehová su Dios, 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1715175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chemeClr val="bg1"/>
                </a:solidFill>
              </a:rPr>
              <a:t>y reinó en Jerusalén dieciséis años; y no hizo lo recto ante los ojos de Jehová su Dios, 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2563121146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chemeClr val="bg1"/>
                </a:solidFill>
              </a:rPr>
              <a:t>y no hizo lo recto ante los ojos de Jehová su Dios, 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3545446913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84147" y="5256393"/>
            <a:ext cx="27423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793417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vino la nueva a la casa de David,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diciendo: Siria se ha confederado con Efraín. </a:t>
            </a:r>
            <a:r>
              <a:rPr lang="es-ES" sz="2400" dirty="0">
                <a:solidFill>
                  <a:srgbClr val="FFFF00"/>
                </a:solidFill>
              </a:rPr>
              <a:t>Y se le estremeció el corazón, y el corazón de su pueblo, </a:t>
            </a:r>
            <a:r>
              <a:rPr lang="es-ES" sz="2400" dirty="0">
                <a:solidFill>
                  <a:srgbClr val="00B0F0"/>
                </a:solidFill>
              </a:rPr>
              <a:t>como se estremecen los árboles del monte a causa del viento. 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94316884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El Señor me respondió: Si el competir en la carrera con simples hombres —los de Anatot— te ha cansado, ¿cómo vas a competir contra caballos, contra el rey, su corte y todos sus malvados sacerdotes? Si en tierra pareja tropiezas y caes, ¿qué harás en las selvas del río Jordán? 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10525279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chemeClr val="bg1"/>
                </a:solidFill>
              </a:rPr>
              <a:t>Si el competir en la carrera con simples hombres —los de Anatot— te ha cansado, ¿cómo vas a competir contra caballos, contra el rey, su corte y todos sus malvados sacerdotes? Si en tierra pareja tropiezas y caes, ¿qué harás en las selvas del río Jordán? 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617741536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¿cómo vas a competir contra caballos, contra el rey, su corte y todos sus malvados sacerdotes? Si en tierra pareja tropiezas y caes, ¿qué harás en las selvas del río Jordán? 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741818023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Si en tierra pareja tropiezas y caes, ¿qué harás en las selvas del río Jordán? 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2743043912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chemeClr val="bg1"/>
                </a:solidFill>
              </a:rPr>
              <a:t>¿qué harás en las selvas del río Jordán? 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2543295009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259424" y="-27384"/>
            <a:ext cx="259180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16:7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envió embajadores a Tiglat-</a:t>
            </a:r>
            <a:r>
              <a:rPr lang="es-ES" sz="2400" dirty="0" err="1">
                <a:solidFill>
                  <a:srgbClr val="FFFF00"/>
                </a:solidFill>
              </a:rPr>
              <a:t>pileser</a:t>
            </a:r>
            <a:r>
              <a:rPr lang="es-ES" sz="2400" dirty="0">
                <a:solidFill>
                  <a:srgbClr val="FFFF00"/>
                </a:solidFill>
              </a:rPr>
              <a:t> rey de Asiria, </a:t>
            </a:r>
            <a:r>
              <a:rPr lang="es-ES" sz="2400" dirty="0">
                <a:solidFill>
                  <a:srgbClr val="00B0F0"/>
                </a:solidFill>
              </a:rPr>
              <a:t>diciendo: Yo soy tu siervo y tu hijo;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sube, y defiéndeme de mano del rey de Siria, y de mano del rey de Israel, que se han levantado contra mí.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221516302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, tú, y </a:t>
            </a:r>
            <a:r>
              <a:rPr lang="es-ES" sz="2400" dirty="0" err="1">
                <a:solidFill>
                  <a:schemeClr val="bg1"/>
                </a:solidFill>
              </a:rPr>
              <a:t>Sear-jasub</a:t>
            </a:r>
            <a:r>
              <a:rPr lang="es-ES" sz="2400" dirty="0">
                <a:solidFill>
                  <a:schemeClr val="bg1"/>
                </a:solidFill>
              </a:rPr>
              <a:t> tu hijo, 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5447270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tú, y </a:t>
            </a:r>
            <a:r>
              <a:rPr lang="es-ES" sz="2400" dirty="0" err="1">
                <a:solidFill>
                  <a:schemeClr val="bg1"/>
                </a:solidFill>
              </a:rPr>
              <a:t>Sear-jasub</a:t>
            </a:r>
            <a:r>
              <a:rPr lang="es-ES" sz="2400" dirty="0">
                <a:solidFill>
                  <a:schemeClr val="bg1"/>
                </a:solidFill>
              </a:rPr>
              <a:t> tu hijo, 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</p:spTree>
    <p:extLst>
      <p:ext uri="{BB962C8B-B14F-4D97-AF65-F5344CB8AC3E}">
        <p14:creationId xmlns:p14="http://schemas.microsoft.com/office/powerpoint/2010/main" val="4053396714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790091" y="1332057"/>
            <a:ext cx="274234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2Reyes 16:2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199302" y="1844824"/>
            <a:ext cx="3944697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Cuando comenzó a reinar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 era de veinte años, </a:t>
            </a:r>
            <a:r>
              <a:rPr lang="es-ES" sz="2400" dirty="0">
                <a:solidFill>
                  <a:srgbClr val="00B0F0"/>
                </a:solidFill>
              </a:rPr>
              <a:t>y reinó en Jerusalén dieciséis años; </a:t>
            </a:r>
            <a:r>
              <a:rPr lang="es-ES" sz="2400" dirty="0">
                <a:solidFill>
                  <a:srgbClr val="FFFF00"/>
                </a:solidFill>
              </a:rPr>
              <a:t>y no hizo lo recto ante los ojos de Jehová su Dios, </a:t>
            </a:r>
            <a:r>
              <a:rPr lang="es-ES" sz="2400" dirty="0">
                <a:solidFill>
                  <a:schemeClr val="bg1"/>
                </a:solidFill>
              </a:rPr>
              <a:t>como David su padre.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36309682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Habló también Jehová a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, diciendo: Pide para ti señal de Jehová tu Dios, 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14351526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Pide para ti señal de Jehová tu Dios, 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2921402819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chemeClr val="bg1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624908459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1564340" y="4857694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Jeremías 12:5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5445224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me respondió: </a:t>
            </a:r>
            <a:r>
              <a:rPr lang="es-ES" sz="2400" dirty="0">
                <a:solidFill>
                  <a:srgbClr val="00B0F0"/>
                </a:solidFill>
              </a:rPr>
              <a:t>Si el competir en la carrera con simples hombres —los de Anatot— te ha cansado,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¿cómo vas a competir contra caballos, contra el rey, su corte y todos sus malvados sacerdotes?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Si en tierra pareja tropiezas y caes, </a:t>
            </a:r>
            <a:r>
              <a:rPr lang="es-ES" sz="2400" dirty="0">
                <a:solidFill>
                  <a:srgbClr val="92D050"/>
                </a:solidFill>
              </a:rPr>
              <a:t>¿qué harás en las selvas del río Jordán? </a:t>
            </a:r>
            <a:r>
              <a:rPr lang="es-ES" sz="2400" dirty="0">
                <a:solidFill>
                  <a:schemeClr val="bg1"/>
                </a:solidFill>
              </a:rPr>
              <a:t>(NBV)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746558471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aquella noche apareció Dios a Salomón y le dijo: Pídeme lo que quieras que yo te dé.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2468830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chemeClr val="bg1"/>
                </a:solidFill>
              </a:rPr>
              <a:t>Pídeme lo que quieras que yo te dé.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1762385491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517222" y="-27384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Entonces dijo Jehová a Isaías: Sal ahora al encuentro de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tú, y </a:t>
            </a:r>
            <a:r>
              <a:rPr lang="es-ES" sz="2400" dirty="0" err="1">
                <a:solidFill>
                  <a:srgbClr val="00B0F0"/>
                </a:solidFill>
              </a:rPr>
              <a:t>Sear-jasub</a:t>
            </a:r>
            <a:r>
              <a:rPr lang="es-ES" sz="2400" dirty="0">
                <a:solidFill>
                  <a:srgbClr val="00B0F0"/>
                </a:solidFill>
              </a:rPr>
              <a:t> tu hijo, </a:t>
            </a:r>
            <a:r>
              <a:rPr lang="es-ES" sz="2400" dirty="0">
                <a:solidFill>
                  <a:schemeClr val="bg1"/>
                </a:solidFill>
              </a:rPr>
              <a:t>al extremo del acueducto del estanque de arriba, en el camino de la heredad del Lavador,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B28BB3-D971-4242-AF00-4D5672864B10}"/>
              </a:ext>
            </a:extLst>
          </p:cNvPr>
          <p:cNvSpPr txBox="1"/>
          <p:nvPr/>
        </p:nvSpPr>
        <p:spPr>
          <a:xfrm>
            <a:off x="539552" y="1349541"/>
            <a:ext cx="340514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7:5-7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7F5B37F-F4B7-4A7B-9B71-1A25F239D11D}"/>
              </a:ext>
            </a:extLst>
          </p:cNvPr>
          <p:cNvSpPr txBox="1"/>
          <p:nvPr/>
        </p:nvSpPr>
        <p:spPr>
          <a:xfrm>
            <a:off x="-36512" y="1891807"/>
            <a:ext cx="4435854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 acordado maligno consejo contra ti el sirio, con Efraín y con el hijo de </a:t>
            </a:r>
            <a:r>
              <a:rPr lang="es-ES" sz="2400" dirty="0" err="1">
                <a:solidFill>
                  <a:srgbClr val="FFFF00"/>
                </a:solidFill>
              </a:rPr>
              <a:t>Remalías</a:t>
            </a:r>
            <a:r>
              <a:rPr lang="es-ES" sz="2400" dirty="0">
                <a:solidFill>
                  <a:srgbClr val="FFFF00"/>
                </a:solidFill>
              </a:rPr>
              <a:t>, diciendo: 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Vamos contra Judá y aterroricémosla</a:t>
            </a:r>
            <a:r>
              <a:rPr lang="es-ES" sz="2400" dirty="0">
                <a:solidFill>
                  <a:srgbClr val="FFFF00"/>
                </a:solidFill>
              </a:rPr>
              <a:t>, y repartámosla entre nosotros, y pongamos en medio de ella por rey al hijo de </a:t>
            </a:r>
            <a:r>
              <a:rPr lang="es-ES" sz="2400" dirty="0" err="1">
                <a:solidFill>
                  <a:srgbClr val="FFFF00"/>
                </a:solidFill>
              </a:rPr>
              <a:t>Tabeel</a:t>
            </a:r>
            <a:r>
              <a:rPr lang="es-ES" sz="2400" dirty="0">
                <a:solidFill>
                  <a:srgbClr val="FFFF00"/>
                </a:solidFill>
              </a:rPr>
              <a:t>.</a:t>
            </a:r>
            <a:r>
              <a:rPr lang="es-ES" sz="2400" dirty="0">
                <a:solidFill>
                  <a:schemeClr val="bg1"/>
                </a:solidFill>
              </a:rPr>
              <a:t> Por tanto, Jehová el Señor dice así: No subsistirá, ni será.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519420614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Dame ahora sabiduría y ciencia, para presentarme delante de este pueblo; 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15330941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chemeClr val="bg1"/>
                </a:solidFill>
              </a:rPr>
              <a:t>para presentarme delante de este pueblo; 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3349608773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chemeClr val="bg1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</p:spTree>
    <p:extLst>
      <p:ext uri="{BB962C8B-B14F-4D97-AF65-F5344CB8AC3E}">
        <p14:creationId xmlns:p14="http://schemas.microsoft.com/office/powerpoint/2010/main" val="22087544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Y respondió </a:t>
            </a:r>
            <a:r>
              <a:rPr lang="es-ES" sz="2400" dirty="0" err="1">
                <a:solidFill>
                  <a:schemeClr val="bg1"/>
                </a:solidFill>
              </a:rPr>
              <a:t>Acaz</a:t>
            </a:r>
            <a:r>
              <a:rPr lang="es-ES" sz="2400" dirty="0">
                <a:solidFill>
                  <a:schemeClr val="bg1"/>
                </a:solidFill>
              </a:rPr>
              <a:t>: No pediré, y no tentaré a Jehová. </a:t>
            </a:r>
          </a:p>
        </p:txBody>
      </p:sp>
    </p:spTree>
    <p:extLst>
      <p:ext uri="{BB962C8B-B14F-4D97-AF65-F5344CB8AC3E}">
        <p14:creationId xmlns:p14="http://schemas.microsoft.com/office/powerpoint/2010/main" val="3707140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chemeClr val="bg1"/>
                </a:solidFill>
              </a:rPr>
              <a:t>No pediré, y no tentaré a Jehová. </a:t>
            </a:r>
          </a:p>
        </p:txBody>
      </p:sp>
    </p:spTree>
    <p:extLst>
      <p:ext uri="{BB962C8B-B14F-4D97-AF65-F5344CB8AC3E}">
        <p14:creationId xmlns:p14="http://schemas.microsoft.com/office/powerpoint/2010/main" val="1216026945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chemeClr val="bg1"/>
                </a:solidFill>
              </a:rPr>
              <a:t>y no tentaré a Jehová. </a:t>
            </a:r>
          </a:p>
        </p:txBody>
      </p:sp>
    </p:spTree>
    <p:extLst>
      <p:ext uri="{BB962C8B-B14F-4D97-AF65-F5344CB8AC3E}">
        <p14:creationId xmlns:p14="http://schemas.microsoft.com/office/powerpoint/2010/main" val="96811265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chemeClr val="bg1"/>
                </a:solidFill>
              </a:rPr>
              <a:t>No tentaréis a Jehová vuestro Dios, como lo tentasteis en </a:t>
            </a:r>
            <a:r>
              <a:rPr lang="es-ES" sz="2350" dirty="0" err="1">
                <a:solidFill>
                  <a:schemeClr val="bg1"/>
                </a:solidFill>
              </a:rPr>
              <a:t>Masah</a:t>
            </a:r>
            <a:r>
              <a:rPr lang="es-ES" sz="235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93047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chemeClr val="bg1"/>
                </a:solidFill>
              </a:rPr>
              <a:t>como lo tentasteis en </a:t>
            </a:r>
            <a:r>
              <a:rPr lang="es-ES" sz="2350" dirty="0" err="1">
                <a:solidFill>
                  <a:schemeClr val="bg1"/>
                </a:solidFill>
              </a:rPr>
              <a:t>Masah</a:t>
            </a:r>
            <a:r>
              <a:rPr lang="es-ES" sz="235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0698425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2220CBBD-2C06-4C4B-BE28-991C0C35E186}"/>
              </a:ext>
            </a:extLst>
          </p:cNvPr>
          <p:cNvSpPr txBox="1"/>
          <p:nvPr/>
        </p:nvSpPr>
        <p:spPr>
          <a:xfrm>
            <a:off x="827584" y="326272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0851FC2F-DFD6-45F4-A66B-54C186418D0C}"/>
              </a:ext>
            </a:extLst>
          </p:cNvPr>
          <p:cNvSpPr txBox="1"/>
          <p:nvPr/>
        </p:nvSpPr>
        <p:spPr>
          <a:xfrm>
            <a:off x="251520" y="3728277"/>
            <a:ext cx="3960440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chemeClr val="bg1"/>
                </a:solidFill>
              </a:rPr>
              <a:t>Y altercó el pueblo con Moisés, y dijeron: Danos agua para que bebamos. Y Moisés les dijo: ¿Por qué altercáis conmigo? ¿Por qué tentáis a Jehová? </a:t>
            </a:r>
          </a:p>
        </p:txBody>
      </p:sp>
    </p:spTree>
    <p:extLst>
      <p:ext uri="{BB962C8B-B14F-4D97-AF65-F5344CB8AC3E}">
        <p14:creationId xmlns:p14="http://schemas.microsoft.com/office/powerpoint/2010/main" val="907377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2220CBBD-2C06-4C4B-BE28-991C0C35E186}"/>
              </a:ext>
            </a:extLst>
          </p:cNvPr>
          <p:cNvSpPr txBox="1"/>
          <p:nvPr/>
        </p:nvSpPr>
        <p:spPr>
          <a:xfrm>
            <a:off x="827584" y="326272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0851FC2F-DFD6-45F4-A66B-54C186418D0C}"/>
              </a:ext>
            </a:extLst>
          </p:cNvPr>
          <p:cNvSpPr txBox="1"/>
          <p:nvPr/>
        </p:nvSpPr>
        <p:spPr>
          <a:xfrm>
            <a:off x="251520" y="3728277"/>
            <a:ext cx="3960440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Y altercó el pueblo con Moisés, y dijeron:</a:t>
            </a:r>
            <a:r>
              <a:rPr lang="es-ES" sz="2350" dirty="0">
                <a:solidFill>
                  <a:schemeClr val="bg1"/>
                </a:solidFill>
              </a:rPr>
              <a:t> Danos agua para que bebamos. Y Moisés les dijo: ¿Por qué altercáis conmigo? ¿Por qué tentáis a Jehová? </a:t>
            </a:r>
          </a:p>
        </p:txBody>
      </p:sp>
    </p:spTree>
    <p:extLst>
      <p:ext uri="{BB962C8B-B14F-4D97-AF65-F5344CB8AC3E}">
        <p14:creationId xmlns:p14="http://schemas.microsoft.com/office/powerpoint/2010/main" val="2258119945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2220CBBD-2C06-4C4B-BE28-991C0C35E186}"/>
              </a:ext>
            </a:extLst>
          </p:cNvPr>
          <p:cNvSpPr txBox="1"/>
          <p:nvPr/>
        </p:nvSpPr>
        <p:spPr>
          <a:xfrm>
            <a:off x="827584" y="326272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0851FC2F-DFD6-45F4-A66B-54C186418D0C}"/>
              </a:ext>
            </a:extLst>
          </p:cNvPr>
          <p:cNvSpPr txBox="1"/>
          <p:nvPr/>
        </p:nvSpPr>
        <p:spPr>
          <a:xfrm>
            <a:off x="251520" y="3728277"/>
            <a:ext cx="3960440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Y altercó el pueblo con Moisés, y dijeron: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Danos agua para que bebamos.</a:t>
            </a:r>
            <a:r>
              <a:rPr lang="es-ES" sz="2350" dirty="0">
                <a:solidFill>
                  <a:schemeClr val="bg1"/>
                </a:solidFill>
              </a:rPr>
              <a:t> Y Moisés les dijo: ¿Por qué altercáis conmigo? ¿Por qué tentáis a Jehová? </a:t>
            </a:r>
          </a:p>
        </p:txBody>
      </p:sp>
    </p:spTree>
    <p:extLst>
      <p:ext uri="{BB962C8B-B14F-4D97-AF65-F5344CB8AC3E}">
        <p14:creationId xmlns:p14="http://schemas.microsoft.com/office/powerpoint/2010/main" val="2129379651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2220CBBD-2C06-4C4B-BE28-991C0C35E186}"/>
              </a:ext>
            </a:extLst>
          </p:cNvPr>
          <p:cNvSpPr txBox="1"/>
          <p:nvPr/>
        </p:nvSpPr>
        <p:spPr>
          <a:xfrm>
            <a:off x="827584" y="326272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0851FC2F-DFD6-45F4-A66B-54C186418D0C}"/>
              </a:ext>
            </a:extLst>
          </p:cNvPr>
          <p:cNvSpPr txBox="1"/>
          <p:nvPr/>
        </p:nvSpPr>
        <p:spPr>
          <a:xfrm>
            <a:off x="251520" y="3728277"/>
            <a:ext cx="3960440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Y altercó el pueblo con Moisés, y dijeron: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Danos agua para que bebamos.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Y Moisés les dijo: ¿Por qué altercáis conmigo? </a:t>
            </a:r>
            <a:r>
              <a:rPr lang="es-ES" sz="2350" dirty="0">
                <a:solidFill>
                  <a:schemeClr val="bg1"/>
                </a:solidFill>
              </a:rPr>
              <a:t>¿Por qué tentáis a Jehová? </a:t>
            </a:r>
          </a:p>
        </p:txBody>
      </p:sp>
    </p:spTree>
    <p:extLst>
      <p:ext uri="{BB962C8B-B14F-4D97-AF65-F5344CB8AC3E}">
        <p14:creationId xmlns:p14="http://schemas.microsoft.com/office/powerpoint/2010/main" val="3954121061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2220CBBD-2C06-4C4B-BE28-991C0C35E186}"/>
              </a:ext>
            </a:extLst>
          </p:cNvPr>
          <p:cNvSpPr txBox="1"/>
          <p:nvPr/>
        </p:nvSpPr>
        <p:spPr>
          <a:xfrm>
            <a:off x="827584" y="326272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0851FC2F-DFD6-45F4-A66B-54C186418D0C}"/>
              </a:ext>
            </a:extLst>
          </p:cNvPr>
          <p:cNvSpPr txBox="1"/>
          <p:nvPr/>
        </p:nvSpPr>
        <p:spPr>
          <a:xfrm>
            <a:off x="251520" y="3728277"/>
            <a:ext cx="3960440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Y altercó el pueblo con Moisés, y dijeron: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Danos agua para que bebamos.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Y Moisés les dijo: ¿Por qué altercáis conmigo? </a:t>
            </a:r>
            <a:r>
              <a:rPr lang="es-ES" sz="2350" dirty="0">
                <a:solidFill>
                  <a:srgbClr val="00B0F0"/>
                </a:solidFill>
              </a:rPr>
              <a:t>¿Por qué tentáis a Jehová? </a:t>
            </a:r>
          </a:p>
        </p:txBody>
      </p:sp>
    </p:spTree>
    <p:extLst>
      <p:ext uri="{BB962C8B-B14F-4D97-AF65-F5344CB8AC3E}">
        <p14:creationId xmlns:p14="http://schemas.microsoft.com/office/powerpoint/2010/main" val="3040718679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EB721444-E76F-4C47-8E01-D16E2AEF4253}"/>
              </a:ext>
            </a:extLst>
          </p:cNvPr>
          <p:cNvSpPr txBox="1"/>
          <p:nvPr/>
        </p:nvSpPr>
        <p:spPr>
          <a:xfrm>
            <a:off x="899592" y="3334732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17:7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0D484E32-E374-4A1E-83D3-B82DBEC77E98}"/>
              </a:ext>
            </a:extLst>
          </p:cNvPr>
          <p:cNvSpPr txBox="1"/>
          <p:nvPr/>
        </p:nvSpPr>
        <p:spPr>
          <a:xfrm>
            <a:off x="-36512" y="3872293"/>
            <a:ext cx="4824536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chemeClr val="bg1"/>
                </a:solidFill>
              </a:rPr>
              <a:t>Y llamó el nombre de aquel lugar </a:t>
            </a:r>
            <a:r>
              <a:rPr lang="es-ES" sz="2350" dirty="0" err="1">
                <a:solidFill>
                  <a:schemeClr val="bg1"/>
                </a:solidFill>
              </a:rPr>
              <a:t>Masah</a:t>
            </a:r>
            <a:r>
              <a:rPr lang="es-ES" sz="2350" dirty="0">
                <a:solidFill>
                  <a:schemeClr val="bg1"/>
                </a:solidFill>
              </a:rPr>
              <a:t>[a] y </a:t>
            </a:r>
            <a:r>
              <a:rPr lang="es-ES" sz="2350" dirty="0" err="1">
                <a:solidFill>
                  <a:schemeClr val="bg1"/>
                </a:solidFill>
              </a:rPr>
              <a:t>Meriba</a:t>
            </a:r>
            <a:r>
              <a:rPr lang="es-ES" sz="2350" dirty="0">
                <a:solidFill>
                  <a:schemeClr val="bg1"/>
                </a:solidFill>
              </a:rPr>
              <a:t>,[b] por la rencilla de los hijos de Israel, y porque tentaron a Jehová, diciendo: ¿Está, pues, Jehová entre nosotros, o no?</a:t>
            </a:r>
          </a:p>
        </p:txBody>
      </p:sp>
    </p:spTree>
    <p:extLst>
      <p:ext uri="{BB962C8B-B14F-4D97-AF65-F5344CB8AC3E}">
        <p14:creationId xmlns:p14="http://schemas.microsoft.com/office/powerpoint/2010/main" val="3494865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EB721444-E76F-4C47-8E01-D16E2AEF4253}"/>
              </a:ext>
            </a:extLst>
          </p:cNvPr>
          <p:cNvSpPr txBox="1"/>
          <p:nvPr/>
        </p:nvSpPr>
        <p:spPr>
          <a:xfrm>
            <a:off x="899592" y="3334732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17:7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0D484E32-E374-4A1E-83D3-B82DBEC77E98}"/>
              </a:ext>
            </a:extLst>
          </p:cNvPr>
          <p:cNvSpPr txBox="1"/>
          <p:nvPr/>
        </p:nvSpPr>
        <p:spPr>
          <a:xfrm>
            <a:off x="-36512" y="3872293"/>
            <a:ext cx="4824536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Y llamó el nombre de aquel lugar </a:t>
            </a:r>
            <a:r>
              <a:rPr lang="es-ES" sz="2350" dirty="0" err="1">
                <a:solidFill>
                  <a:srgbClr val="FFFF00"/>
                </a:solidFill>
              </a:rPr>
              <a:t>Masah</a:t>
            </a:r>
            <a:r>
              <a:rPr lang="es-ES" sz="2350" dirty="0">
                <a:solidFill>
                  <a:srgbClr val="FFFF00"/>
                </a:solidFill>
              </a:rPr>
              <a:t>[a] y </a:t>
            </a:r>
            <a:r>
              <a:rPr lang="es-ES" sz="2350" dirty="0" err="1">
                <a:solidFill>
                  <a:srgbClr val="FFFF00"/>
                </a:solidFill>
              </a:rPr>
              <a:t>Meriba</a:t>
            </a:r>
            <a:r>
              <a:rPr lang="es-ES" sz="2350" dirty="0">
                <a:solidFill>
                  <a:srgbClr val="FFFF00"/>
                </a:solidFill>
              </a:rPr>
              <a:t>,[b]</a:t>
            </a:r>
            <a:r>
              <a:rPr lang="es-ES" sz="2350" dirty="0">
                <a:solidFill>
                  <a:schemeClr val="bg1"/>
                </a:solidFill>
              </a:rPr>
              <a:t> por la rencilla de los hijos de Israel, y porque tentaron a Jehová, diciendo: ¿Está, pues, Jehová entre nosotros, o no?</a:t>
            </a:r>
          </a:p>
        </p:txBody>
      </p:sp>
    </p:spTree>
    <p:extLst>
      <p:ext uri="{BB962C8B-B14F-4D97-AF65-F5344CB8AC3E}">
        <p14:creationId xmlns:p14="http://schemas.microsoft.com/office/powerpoint/2010/main" val="3679101214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EB721444-E76F-4C47-8E01-D16E2AEF4253}"/>
              </a:ext>
            </a:extLst>
          </p:cNvPr>
          <p:cNvSpPr txBox="1"/>
          <p:nvPr/>
        </p:nvSpPr>
        <p:spPr>
          <a:xfrm>
            <a:off x="899592" y="3334732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17:7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0D484E32-E374-4A1E-83D3-B82DBEC77E98}"/>
              </a:ext>
            </a:extLst>
          </p:cNvPr>
          <p:cNvSpPr txBox="1"/>
          <p:nvPr/>
        </p:nvSpPr>
        <p:spPr>
          <a:xfrm>
            <a:off x="-36512" y="3872293"/>
            <a:ext cx="4824536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Y llamó el nombre de aquel lugar </a:t>
            </a:r>
            <a:r>
              <a:rPr lang="es-ES" sz="2350" dirty="0" err="1">
                <a:solidFill>
                  <a:srgbClr val="FFFF00"/>
                </a:solidFill>
              </a:rPr>
              <a:t>Masah</a:t>
            </a:r>
            <a:r>
              <a:rPr lang="es-ES" sz="2350" dirty="0">
                <a:solidFill>
                  <a:srgbClr val="FFFF00"/>
                </a:solidFill>
              </a:rPr>
              <a:t>[a] y </a:t>
            </a:r>
            <a:r>
              <a:rPr lang="es-ES" sz="2350" dirty="0" err="1">
                <a:solidFill>
                  <a:srgbClr val="FFFF00"/>
                </a:solidFill>
              </a:rPr>
              <a:t>Meriba</a:t>
            </a:r>
            <a:r>
              <a:rPr lang="es-ES" sz="2350" dirty="0">
                <a:solidFill>
                  <a:srgbClr val="FFFF00"/>
                </a:solidFill>
              </a:rPr>
              <a:t>,[b]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por la rencilla de los hijos de Israel, y porque tentaron a Jehová, </a:t>
            </a:r>
            <a:r>
              <a:rPr lang="es-ES" sz="2350" dirty="0">
                <a:solidFill>
                  <a:schemeClr val="bg1"/>
                </a:solidFill>
              </a:rPr>
              <a:t>diciendo: ¿Está, pues, Jehová entre nosotros, o no?</a:t>
            </a:r>
          </a:p>
        </p:txBody>
      </p:sp>
    </p:spTree>
    <p:extLst>
      <p:ext uri="{BB962C8B-B14F-4D97-AF65-F5344CB8AC3E}">
        <p14:creationId xmlns:p14="http://schemas.microsoft.com/office/powerpoint/2010/main" val="4122991533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958577" y="-27384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1:10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Dame ahora sabiduría y ciencia, </a:t>
            </a:r>
            <a:r>
              <a:rPr lang="es-ES" sz="2400" dirty="0">
                <a:solidFill>
                  <a:srgbClr val="00B0F0"/>
                </a:solidFill>
              </a:rPr>
              <a:t>para presentarme delante de este pueblo; </a:t>
            </a:r>
            <a:r>
              <a:rPr lang="es-ES" sz="2400" dirty="0">
                <a:solidFill>
                  <a:srgbClr val="92D050"/>
                </a:solidFill>
              </a:rPr>
              <a:t>porque, quién podrá gobernar a este tu pueblo tan grande?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69CAE36-2B16-42D8-89AD-3C05810605E9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2B797EE-97B0-409F-894B-C90C6B99BFE1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06DE9A9E-A105-4E9C-8C06-18416DA3FD63}"/>
              </a:ext>
            </a:extLst>
          </p:cNvPr>
          <p:cNvSpPr txBox="1"/>
          <p:nvPr/>
        </p:nvSpPr>
        <p:spPr>
          <a:xfrm>
            <a:off x="3140178" y="5457857"/>
            <a:ext cx="31516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2Crónicas 1:7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99E24A-AE3E-4000-978A-635A3C2C83D9}"/>
              </a:ext>
            </a:extLst>
          </p:cNvPr>
          <p:cNvSpPr txBox="1"/>
          <p:nvPr/>
        </p:nvSpPr>
        <p:spPr>
          <a:xfrm>
            <a:off x="0" y="6101193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aquella noche apareció Dios a Salomón y le dijo: </a:t>
            </a:r>
            <a:r>
              <a:rPr lang="es-ES" sz="2400" dirty="0">
                <a:solidFill>
                  <a:srgbClr val="00B0F0"/>
                </a:solidFill>
              </a:rPr>
              <a:t>Pídeme lo que quieras que yo te dé.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0E052435-7826-435D-8FE0-B85D9605CEA8}"/>
              </a:ext>
            </a:extLst>
          </p:cNvPr>
          <p:cNvSpPr txBox="1"/>
          <p:nvPr/>
        </p:nvSpPr>
        <p:spPr>
          <a:xfrm>
            <a:off x="719572" y="2204864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6:16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1D82478-A160-40D7-B21A-EB70DD869319}"/>
              </a:ext>
            </a:extLst>
          </p:cNvPr>
          <p:cNvSpPr txBox="1"/>
          <p:nvPr/>
        </p:nvSpPr>
        <p:spPr>
          <a:xfrm>
            <a:off x="-36512" y="2708920"/>
            <a:ext cx="4824536" cy="68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No tentaréis a Jehová vuestro Dios, </a:t>
            </a:r>
            <a:r>
              <a:rPr lang="es-ES" sz="2350" dirty="0">
                <a:solidFill>
                  <a:srgbClr val="00B0F0"/>
                </a:solidFill>
              </a:rPr>
              <a:t>como lo tentasteis en </a:t>
            </a:r>
            <a:r>
              <a:rPr lang="es-ES" sz="2350" dirty="0" err="1">
                <a:solidFill>
                  <a:srgbClr val="00B0F0"/>
                </a:solidFill>
              </a:rPr>
              <a:t>Masah</a:t>
            </a:r>
            <a:r>
              <a:rPr lang="es-ES" sz="2350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EB721444-E76F-4C47-8E01-D16E2AEF4253}"/>
              </a:ext>
            </a:extLst>
          </p:cNvPr>
          <p:cNvSpPr txBox="1"/>
          <p:nvPr/>
        </p:nvSpPr>
        <p:spPr>
          <a:xfrm>
            <a:off x="899592" y="3334732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17:7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0D484E32-E374-4A1E-83D3-B82DBEC77E98}"/>
              </a:ext>
            </a:extLst>
          </p:cNvPr>
          <p:cNvSpPr txBox="1"/>
          <p:nvPr/>
        </p:nvSpPr>
        <p:spPr>
          <a:xfrm>
            <a:off x="-36512" y="3872293"/>
            <a:ext cx="4824536" cy="15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Y llamó el nombre de aquel lugar </a:t>
            </a:r>
            <a:r>
              <a:rPr lang="es-ES" sz="2350" dirty="0" err="1">
                <a:solidFill>
                  <a:srgbClr val="FFFF00"/>
                </a:solidFill>
              </a:rPr>
              <a:t>Masah</a:t>
            </a:r>
            <a:r>
              <a:rPr lang="es-ES" sz="2350" dirty="0">
                <a:solidFill>
                  <a:srgbClr val="FFFF00"/>
                </a:solidFill>
              </a:rPr>
              <a:t>[a] y </a:t>
            </a:r>
            <a:r>
              <a:rPr lang="es-ES" sz="2350" dirty="0" err="1">
                <a:solidFill>
                  <a:srgbClr val="FFFF00"/>
                </a:solidFill>
              </a:rPr>
              <a:t>Meriba</a:t>
            </a:r>
            <a:r>
              <a:rPr lang="es-ES" sz="2350" dirty="0">
                <a:solidFill>
                  <a:srgbClr val="FFFF00"/>
                </a:solidFill>
              </a:rPr>
              <a:t>,[b]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por la rencilla de los hijos de Israel, y porque tentaron a Jehová, </a:t>
            </a:r>
            <a:r>
              <a:rPr lang="es-ES" sz="2350" dirty="0">
                <a:solidFill>
                  <a:schemeClr val="bg1"/>
                </a:solidFill>
              </a:rPr>
              <a:t>diciendo: </a:t>
            </a:r>
            <a:r>
              <a:rPr lang="es-ES" sz="2350" dirty="0">
                <a:solidFill>
                  <a:srgbClr val="FFFF00"/>
                </a:solidFill>
              </a:rPr>
              <a:t>¿Está, pues, Jehová entre nosotros, o no?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</p:spTree>
    <p:extLst>
      <p:ext uri="{BB962C8B-B14F-4D97-AF65-F5344CB8AC3E}">
        <p14:creationId xmlns:p14="http://schemas.microsoft.com/office/powerpoint/2010/main" val="3951409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Dijo entonces Isaías: Oíd ahora, casa de David. ¿Os es poco el ser molestos a los hombres, sino que también lo seáis a mi Dios?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E734DE1F-2750-4F63-9ED5-67402EC5842E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06BFEA44-4465-4F4F-9290-149FDD2EC886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</p:spTree>
    <p:extLst>
      <p:ext uri="{BB962C8B-B14F-4D97-AF65-F5344CB8AC3E}">
        <p14:creationId xmlns:p14="http://schemas.microsoft.com/office/powerpoint/2010/main" val="27397156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chemeClr val="bg1"/>
                </a:solidFill>
              </a:rPr>
              <a:t>¿Os es poco el ser molestos a los hombres, sino que también lo seáis a mi Dios?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E734DE1F-2750-4F63-9ED5-67402EC5842E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06BFEA44-4465-4F4F-9290-149FDD2EC886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</p:spTree>
    <p:extLst>
      <p:ext uri="{BB962C8B-B14F-4D97-AF65-F5344CB8AC3E}">
        <p14:creationId xmlns:p14="http://schemas.microsoft.com/office/powerpoint/2010/main" val="847573152"/>
      </p:ext>
    </p:extLst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sino que también lo seáis a mi Dios?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E734DE1F-2750-4F63-9ED5-67402EC5842E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06BFEA44-4465-4F4F-9290-149FDD2EC886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Jehová tu Dios,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</p:spTree>
    <p:extLst>
      <p:ext uri="{BB962C8B-B14F-4D97-AF65-F5344CB8AC3E}">
        <p14:creationId xmlns:p14="http://schemas.microsoft.com/office/powerpoint/2010/main" val="1788130673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9BED6A-8F36-4719-8F90-5B4ACC1EEDF1}"/>
              </a:ext>
            </a:extLst>
          </p:cNvPr>
          <p:cNvSpPr/>
          <p:nvPr/>
        </p:nvSpPr>
        <p:spPr>
          <a:xfrm>
            <a:off x="31506" y="2289164"/>
            <a:ext cx="4828526" cy="15678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</a:rPr>
              <a:t>Entonces Isaías le dijo: —¡Escuchen bien, ustedes de la familia real de David! ¿Acaso no les basta con agotar la paciencia humana? </a:t>
            </a:r>
            <a:r>
              <a:rPr lang="es-ES" sz="2200" dirty="0">
                <a:solidFill>
                  <a:srgbClr val="FFFF00"/>
                </a:solidFill>
              </a:rPr>
              <a:t>¿También tienen que agotar la paciencia de mi Dios? </a:t>
            </a:r>
            <a:r>
              <a:rPr lang="es-ES" sz="2200" dirty="0">
                <a:solidFill>
                  <a:schemeClr val="bg1"/>
                </a:solidFill>
              </a:rPr>
              <a:t>(NTV)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E734DE1F-2750-4F63-9ED5-67402EC5842E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06BFEA44-4465-4F4F-9290-149FDD2EC886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</a:t>
            </a:r>
            <a:r>
              <a:rPr lang="es-ES" sz="2400" u="sng" dirty="0">
                <a:solidFill>
                  <a:srgbClr val="00B0F0"/>
                </a:solidFill>
              </a:rPr>
              <a:t>Jehová tu Dios</a:t>
            </a:r>
            <a:r>
              <a:rPr lang="es-ES" sz="2400" dirty="0">
                <a:solidFill>
                  <a:srgbClr val="00B0F0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El Señor no retarda su promesa, según algunos la tienen por tardanza, sino que es paciente para con nosotros, 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487836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9BED6A-8F36-4719-8F90-5B4ACC1EEDF1}"/>
              </a:ext>
            </a:extLst>
          </p:cNvPr>
          <p:cNvSpPr/>
          <p:nvPr/>
        </p:nvSpPr>
        <p:spPr>
          <a:xfrm>
            <a:off x="31506" y="2289164"/>
            <a:ext cx="4828526" cy="15678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</a:rPr>
              <a:t>Entonces Isaías le dijo: —¡Escuchen bien, ustedes de la familia real de David! ¿Acaso no les basta con agotar la paciencia humana? </a:t>
            </a:r>
            <a:r>
              <a:rPr lang="es-ES" sz="2200" dirty="0">
                <a:solidFill>
                  <a:srgbClr val="FFFF00"/>
                </a:solidFill>
              </a:rPr>
              <a:t>¿También tienen que agotar la paciencia de mi Dios? </a:t>
            </a:r>
            <a:r>
              <a:rPr lang="es-ES" sz="2200" dirty="0">
                <a:solidFill>
                  <a:schemeClr val="bg1"/>
                </a:solidFill>
              </a:rPr>
              <a:t>(NTV)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E734DE1F-2750-4F63-9ED5-67402EC5842E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06BFEA44-4465-4F4F-9290-149FDD2EC886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</a:t>
            </a:r>
            <a:r>
              <a:rPr lang="es-ES" sz="2400" u="sng" dirty="0">
                <a:solidFill>
                  <a:srgbClr val="00B0F0"/>
                </a:solidFill>
              </a:rPr>
              <a:t>Jehová tu Dios</a:t>
            </a:r>
            <a:r>
              <a:rPr lang="es-ES" sz="2400" dirty="0">
                <a:solidFill>
                  <a:srgbClr val="00B0F0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chemeClr val="bg1"/>
                </a:solidFill>
              </a:rPr>
              <a:t>sino que es paciente para con nosotros, 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2982980135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9BED6A-8F36-4719-8F90-5B4ACC1EEDF1}"/>
              </a:ext>
            </a:extLst>
          </p:cNvPr>
          <p:cNvSpPr/>
          <p:nvPr/>
        </p:nvSpPr>
        <p:spPr>
          <a:xfrm>
            <a:off x="31506" y="2289164"/>
            <a:ext cx="4828526" cy="15678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</a:rPr>
              <a:t>Entonces Isaías le dijo: —¡Escuchen bien, ustedes de la familia real de David! ¿Acaso no les basta con agotar la paciencia humana? </a:t>
            </a:r>
            <a:r>
              <a:rPr lang="es-ES" sz="2200" dirty="0">
                <a:solidFill>
                  <a:srgbClr val="FFFF00"/>
                </a:solidFill>
              </a:rPr>
              <a:t>¿También tienen que agotar la paciencia de mi Dios? </a:t>
            </a:r>
            <a:r>
              <a:rPr lang="es-ES" sz="2200" dirty="0">
                <a:solidFill>
                  <a:schemeClr val="bg1"/>
                </a:solidFill>
              </a:rPr>
              <a:t>(NTV)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E734DE1F-2750-4F63-9ED5-67402EC5842E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06BFEA44-4465-4F4F-9290-149FDD2EC886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</a:t>
            </a:r>
            <a:r>
              <a:rPr lang="es-ES" sz="2400" u="sng" dirty="0">
                <a:solidFill>
                  <a:srgbClr val="00B0F0"/>
                </a:solidFill>
              </a:rPr>
              <a:t>Jehová tu Dios</a:t>
            </a:r>
            <a:r>
              <a:rPr lang="es-ES" sz="2400" dirty="0">
                <a:solidFill>
                  <a:srgbClr val="00B0F0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608191049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9BED6A-8F36-4719-8F90-5B4ACC1EEDF1}"/>
              </a:ext>
            </a:extLst>
          </p:cNvPr>
          <p:cNvSpPr/>
          <p:nvPr/>
        </p:nvSpPr>
        <p:spPr>
          <a:xfrm>
            <a:off x="31506" y="2289164"/>
            <a:ext cx="4828526" cy="15678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s-ES" sz="2200" dirty="0">
                <a:solidFill>
                  <a:schemeClr val="bg1"/>
                </a:solidFill>
              </a:rPr>
              <a:t>Entonces Isaías le dijo: —¡Escuchen bien, ustedes de la familia real de David! ¿Acaso no les basta con agotar la paciencia humana? </a:t>
            </a:r>
            <a:r>
              <a:rPr lang="es-ES" sz="2200" dirty="0">
                <a:solidFill>
                  <a:srgbClr val="FFFF00"/>
                </a:solidFill>
              </a:rPr>
              <a:t>¿También tienen que agotar la paciencia de mi Dios? </a:t>
            </a:r>
            <a:r>
              <a:rPr lang="es-ES" sz="2200" dirty="0">
                <a:solidFill>
                  <a:schemeClr val="bg1"/>
                </a:solidFill>
              </a:rPr>
              <a:t>(NTV)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75557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337356" y="1661150"/>
            <a:ext cx="381642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respondió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No pediré, </a:t>
            </a:r>
            <a:r>
              <a:rPr lang="es-ES" sz="2400" dirty="0">
                <a:solidFill>
                  <a:srgbClr val="92D050"/>
                </a:solidFill>
              </a:rPr>
              <a:t>y no tentaré a Jehová.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E734DE1F-2750-4F63-9ED5-67402EC5842E}"/>
              </a:ext>
            </a:extLst>
          </p:cNvPr>
          <p:cNvSpPr txBox="1"/>
          <p:nvPr/>
        </p:nvSpPr>
        <p:spPr>
          <a:xfrm>
            <a:off x="5868144" y="136283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7:10, 11</a:t>
            </a: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06BFEA44-4465-4F4F-9290-149FDD2EC886}"/>
              </a:ext>
            </a:extLst>
          </p:cNvPr>
          <p:cNvSpPr txBox="1"/>
          <p:nvPr/>
        </p:nvSpPr>
        <p:spPr>
          <a:xfrm>
            <a:off x="5580112" y="1844824"/>
            <a:ext cx="3550568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Habló también Jehová a </a:t>
            </a:r>
            <a:r>
              <a:rPr lang="es-ES" sz="2400" dirty="0" err="1">
                <a:solidFill>
                  <a:srgbClr val="FFFF00"/>
                </a:solidFill>
              </a:rPr>
              <a:t>Acaz</a:t>
            </a:r>
            <a:r>
              <a:rPr lang="es-ES" sz="2400" dirty="0">
                <a:solidFill>
                  <a:srgbClr val="FFFF00"/>
                </a:solidFill>
              </a:rPr>
              <a:t>, diciendo: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Pide para ti señal de </a:t>
            </a:r>
            <a:r>
              <a:rPr lang="es-ES" sz="2400" u="sng" dirty="0">
                <a:solidFill>
                  <a:srgbClr val="00B0F0"/>
                </a:solidFill>
              </a:rPr>
              <a:t>Jehová tu Dios</a:t>
            </a:r>
            <a:r>
              <a:rPr lang="es-ES" sz="2400" dirty="0">
                <a:solidFill>
                  <a:srgbClr val="00B0F0"/>
                </a:solidFill>
              </a:rPr>
              <a:t>, </a:t>
            </a:r>
            <a:r>
              <a:rPr lang="es-ES" sz="2400" dirty="0">
                <a:solidFill>
                  <a:srgbClr val="FFFF00"/>
                </a:solidFill>
              </a:rPr>
              <a:t>demandándola ya sea de abajo en lo profundo, o de arriba en lo alto.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1371505849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el Señor mismo os dará señal: He aquí que la virgen concebirá, y dará a luz un hijo, 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42279659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chemeClr val="bg1"/>
                </a:solidFill>
              </a:rPr>
              <a:t>He aquí que la virgen concebirá, y dará a luz un hijo, 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340422344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y dará a luz un hijo, 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2525526024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</p:spTree>
    <p:extLst>
      <p:ext uri="{BB962C8B-B14F-4D97-AF65-F5344CB8AC3E}">
        <p14:creationId xmlns:p14="http://schemas.microsoft.com/office/powerpoint/2010/main" val="1074843048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Y dará a luz un hijo, y llamarás su nombre JESÚS, porque él salvará a su pueblo de sus pecados. Todo esto aconteció para que se cumpliese lo dicho por el Señor por medio del profeta, cuando dijo: He aquí, una virgen concebirá y dará a luz un hijo, y llamarás su nombre Emanuel,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14656861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chemeClr val="bg1"/>
                </a:solidFill>
              </a:rPr>
              <a:t>porque él salvará a su pueblo de sus pecados. Todo esto aconteció para que se cumpliese lo dicho por el Señor por medio del profeta, cuando dijo: He aquí, una virgen concebirá y dará a luz un hijo, y llamarás su nombre Emanuel,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3532445483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Todo esto aconteció para que se cumpliese lo dicho por el Señor por medio del profeta, cuando dijo: He aquí, una virgen concebirá y dará a luz un hijo, y llamarás su nombre Emanuel,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3391653243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chemeClr val="bg1"/>
                </a:solidFill>
              </a:rPr>
              <a:t>He aquí, una virgen concebirá y dará a luz un hijo, y llamarás su nombre Emanuel,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280650206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chemeClr val="bg1"/>
                </a:solidFill>
              </a:rPr>
              <a:t>y llamarás su nombre Emanuel,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440895081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2Pedro 3:9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El 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no queriendo que ninguno perezca, sino que todos procedan al arrepentimiento.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2045882098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chemeClr val="bg1"/>
                </a:solidFill>
              </a:rPr>
              <a:t>Porque un niño nos es nacido, hijo nos es dado, y el principado sobre su hombro; 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31902885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hijo nos es dado, y el principado sobre su hombro; 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1034505203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chemeClr val="bg1"/>
                </a:solidFill>
              </a:rPr>
              <a:t>y el principado sobre su hombro; 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3330443015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chemeClr val="bg1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2870844516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8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Dijo entonces Isaías: Oíd ahora, casa de David. </a:t>
            </a:r>
            <a:r>
              <a:rPr lang="es-ES" sz="2400" dirty="0">
                <a:solidFill>
                  <a:srgbClr val="00B0F0"/>
                </a:solidFill>
              </a:rPr>
              <a:t>¿Os es poco el ser molestos a los hombres,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sino que también lo seáis </a:t>
            </a:r>
            <a:r>
              <a:rPr lang="es-ES" sz="2400" u="sng" dirty="0">
                <a:solidFill>
                  <a:srgbClr val="92D050"/>
                </a:solidFill>
              </a:rPr>
              <a:t>a mi Dios</a:t>
            </a:r>
            <a:r>
              <a:rPr lang="es-ES" sz="2400" dirty="0">
                <a:solidFill>
                  <a:srgbClr val="92D050"/>
                </a:solidFill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</p:spTree>
    <p:extLst>
      <p:ext uri="{BB962C8B-B14F-4D97-AF65-F5344CB8AC3E}">
        <p14:creationId xmlns:p14="http://schemas.microsoft.com/office/powerpoint/2010/main" val="1386160075"/>
      </p:ext>
    </p:extLst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75651" y="-27384"/>
            <a:ext cx="23593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3:17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hubo una voz de los cielos, que decía: Este es mi Hijo amado, en quien tengo complacencia.</a:t>
            </a:r>
          </a:p>
        </p:txBody>
      </p:sp>
    </p:spTree>
    <p:extLst>
      <p:ext uri="{BB962C8B-B14F-4D97-AF65-F5344CB8AC3E}">
        <p14:creationId xmlns:p14="http://schemas.microsoft.com/office/powerpoint/2010/main" val="2609290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CB674AF-AA8F-4DC1-8660-0DFBFC99BA0C}"/>
              </a:ext>
            </a:extLst>
          </p:cNvPr>
          <p:cNvSpPr txBox="1"/>
          <p:nvPr/>
        </p:nvSpPr>
        <p:spPr>
          <a:xfrm>
            <a:off x="5436096" y="1124744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7:14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D13A5BFC-D6E0-4BED-AAF5-B6DC9E0420F1}"/>
              </a:ext>
            </a:extLst>
          </p:cNvPr>
          <p:cNvSpPr txBox="1"/>
          <p:nvPr/>
        </p:nvSpPr>
        <p:spPr>
          <a:xfrm>
            <a:off x="5220072" y="1661150"/>
            <a:ext cx="3672408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el Señor mismo os dará señal: </a:t>
            </a:r>
            <a:r>
              <a:rPr lang="es-ES" sz="2400" dirty="0">
                <a:solidFill>
                  <a:srgbClr val="00B0F0"/>
                </a:solidFill>
              </a:rPr>
              <a:t>He aquí que la virgen concebirá,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y dará a luz un hijo,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llamará su nombre Emanuel.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que traducido es: Dios con nosotros.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75651" y="-27384"/>
            <a:ext cx="23593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3:17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hubo una voz de los cielos, que decía: </a:t>
            </a:r>
            <a:r>
              <a:rPr lang="es-ES" sz="2400" dirty="0">
                <a:solidFill>
                  <a:srgbClr val="FFFF00"/>
                </a:solidFill>
              </a:rPr>
              <a:t>Este es mi Hijo amado, en quien tengo complacencia.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158C4F-CCA7-48D3-BF77-C3A82C9ABE20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2948902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Aunque ande en valle de sombra de muerte, no temeré mal alguno, porque tú estarás conmigo; 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2114893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chemeClr val="bg1"/>
                </a:solidFill>
              </a:rPr>
              <a:t>no temeré mal alguno, porque tú estarás conmigo; 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3418936216"/>
      </p:ext>
    </p:extLst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chemeClr val="bg1"/>
                </a:solidFill>
              </a:rPr>
              <a:t>porque tú estarás conmigo; 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167065129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chemeClr val="bg1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3766107216"/>
      </p:ext>
    </p:extLst>
  </p:cSld>
  <p:clrMapOvr>
    <a:masterClrMapping/>
  </p:clrMapOvr>
  <p:transition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3203848" y="529351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9:6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0" y="5828683"/>
            <a:ext cx="9144000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Porque un niño nos es nacido,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hijo nos es dado, </a:t>
            </a:r>
            <a:r>
              <a:rPr lang="es-ES" sz="2400" dirty="0">
                <a:solidFill>
                  <a:srgbClr val="92D050"/>
                </a:solidFill>
              </a:rPr>
              <a:t>y el principado sobre su hombro; </a:t>
            </a:r>
            <a:r>
              <a:rPr lang="es-ES" sz="2400" dirty="0">
                <a:solidFill>
                  <a:srgbClr val="FFFF00"/>
                </a:solidFill>
              </a:rPr>
              <a:t>y se llamará su nombre Admirable, Consejero, Dios Fuerte, Padre Eterno, Príncipe de Paz.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3600945133"/>
      </p:ext>
    </p:extLst>
  </p:cSld>
  <p:clrMapOvr>
    <a:masterClrMapping/>
  </p:clrMapOvr>
  <p:transition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chemeClr val="bg1"/>
                </a:solidFill>
              </a:rPr>
              <a:t>Ahora, así dice Jehová, Creador tuyo, oh Jacob, y Formador tuyo, oh Israel: No temas, porque yo te redimí; te puse nombre, mío eres tú. Cuando pases por las aguas, yo estaré contigo; y si por los ríos, no te anegarán. Cuando pases por el fuego, no te quemarás, 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39665561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Ahora, así dice Jehová, Creador tuyo, oh Jacob, y Formador tuyo, oh Israel: </a:t>
            </a:r>
            <a:r>
              <a:rPr lang="es-ES" sz="2350" dirty="0">
                <a:solidFill>
                  <a:schemeClr val="bg1"/>
                </a:solidFill>
              </a:rPr>
              <a:t>No temas, porque yo te redimí; te puse nombre, mío eres tú. Cuando pases por las aguas, yo estaré contigo; y si por los ríos, no te anegarán. Cuando pases por el fuego, no te quemarás, 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336075915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Ahora, así dice Jehová, Creador tuyo, oh Jacob, y Formador tuyo, oh Israel: </a:t>
            </a:r>
            <a:r>
              <a:rPr lang="es-ES" sz="2350" dirty="0">
                <a:solidFill>
                  <a:srgbClr val="00B0F0"/>
                </a:solidFill>
              </a:rPr>
              <a:t>No temas, porque yo te redimí; </a:t>
            </a:r>
            <a:r>
              <a:rPr lang="es-ES" sz="2350" dirty="0">
                <a:solidFill>
                  <a:schemeClr val="bg1"/>
                </a:solidFill>
              </a:rPr>
              <a:t>te puse nombre, mío eres tú. Cuando pases por las aguas, yo estaré contigo; y si por los ríos, no te anegarán. Cuando pases por el fuego, no te quemarás, 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4050386226"/>
      </p:ext>
    </p:extLst>
  </p:cSld>
  <p:clrMapOvr>
    <a:masterClrMapping/>
  </p:clrMapOvr>
  <p:transition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Ahora, así dice Jehová, Creador tuyo, oh Jacob, y Formador tuyo, oh Israel: </a:t>
            </a:r>
            <a:r>
              <a:rPr lang="es-ES" sz="2350" dirty="0">
                <a:solidFill>
                  <a:srgbClr val="00B0F0"/>
                </a:solidFill>
              </a:rPr>
              <a:t>No temas, porque yo te redimí; </a:t>
            </a:r>
            <a:r>
              <a:rPr lang="es-ES" sz="2350" dirty="0">
                <a:solidFill>
                  <a:srgbClr val="92D050"/>
                </a:solidFill>
              </a:rPr>
              <a:t>te puse nombre, mío eres tú. </a:t>
            </a:r>
            <a:r>
              <a:rPr lang="es-ES" sz="2350" dirty="0">
                <a:solidFill>
                  <a:schemeClr val="bg1"/>
                </a:solidFill>
              </a:rPr>
              <a:t>Cuando pases por las aguas, yo estaré contigo; y si por los ríos, no te anegarán. Cuando pases por el fuego, no te quemarás, 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814000983"/>
      </p:ext>
    </p:extLst>
  </p:cSld>
  <p:clrMapOvr>
    <a:masterClrMapping/>
  </p:clrMapOvr>
  <p:transition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Ahora, así dice Jehová, Creador tuyo, oh Jacob, y Formador tuyo, oh Israel: </a:t>
            </a:r>
            <a:r>
              <a:rPr lang="es-ES" sz="2350" dirty="0">
                <a:solidFill>
                  <a:srgbClr val="00B0F0"/>
                </a:solidFill>
              </a:rPr>
              <a:t>No temas, porque yo te redimí; </a:t>
            </a:r>
            <a:r>
              <a:rPr lang="es-ES" sz="2350" dirty="0">
                <a:solidFill>
                  <a:srgbClr val="92D050"/>
                </a:solidFill>
              </a:rPr>
              <a:t>te puse nombre, mío eres tú. </a:t>
            </a:r>
            <a:r>
              <a:rPr lang="es-ES" sz="2350" dirty="0">
                <a:solidFill>
                  <a:srgbClr val="FFFF00"/>
                </a:solidFill>
              </a:rPr>
              <a:t>Cuando pases por las aguas, </a:t>
            </a:r>
            <a:r>
              <a:rPr lang="es-ES" sz="2350" u="sng" dirty="0">
                <a:solidFill>
                  <a:srgbClr val="FFFF00"/>
                </a:solidFill>
              </a:rPr>
              <a:t>yo estaré contigo</a:t>
            </a:r>
            <a:r>
              <a:rPr lang="es-ES" sz="2350" dirty="0">
                <a:solidFill>
                  <a:srgbClr val="FFFF00"/>
                </a:solidFill>
              </a:rPr>
              <a:t>; </a:t>
            </a:r>
            <a:r>
              <a:rPr lang="es-ES" sz="2350" dirty="0">
                <a:solidFill>
                  <a:schemeClr val="bg1"/>
                </a:solidFill>
              </a:rPr>
              <a:t>y si por los ríos, no te anegarán. Cuando pases por el fuego, no te quemarás, 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4131531685"/>
      </p:ext>
    </p:extLst>
  </p:cSld>
  <p:clrMapOvr>
    <a:masterClrMapping/>
  </p:clrMapOvr>
  <p:transition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Ahora, así dice Jehová, Creador tuyo, oh Jacob, y Formador tuyo, oh Israel: </a:t>
            </a:r>
            <a:r>
              <a:rPr lang="es-ES" sz="2350" dirty="0">
                <a:solidFill>
                  <a:srgbClr val="00B0F0"/>
                </a:solidFill>
              </a:rPr>
              <a:t>No temas, porque yo te redimí; </a:t>
            </a:r>
            <a:r>
              <a:rPr lang="es-ES" sz="2350" dirty="0">
                <a:solidFill>
                  <a:srgbClr val="92D050"/>
                </a:solidFill>
              </a:rPr>
              <a:t>te puse nombre, mío eres tú. </a:t>
            </a:r>
            <a:r>
              <a:rPr lang="es-ES" sz="2350" dirty="0">
                <a:solidFill>
                  <a:srgbClr val="FFFF00"/>
                </a:solidFill>
              </a:rPr>
              <a:t>Cuando pases por las aguas, </a:t>
            </a:r>
            <a:r>
              <a:rPr lang="es-ES" sz="2350" u="sng" dirty="0">
                <a:solidFill>
                  <a:srgbClr val="FFFF00"/>
                </a:solidFill>
              </a:rPr>
              <a:t>yo estaré contigo</a:t>
            </a:r>
            <a:r>
              <a:rPr lang="es-ES" sz="2350" dirty="0">
                <a:solidFill>
                  <a:srgbClr val="FFFF00"/>
                </a:solidFill>
              </a:rPr>
              <a:t>; </a:t>
            </a:r>
            <a:r>
              <a:rPr lang="es-ES" sz="2350" dirty="0">
                <a:solidFill>
                  <a:srgbClr val="00B0F0"/>
                </a:solidFill>
              </a:rPr>
              <a:t>y si por los ríos, no te anegarán. </a:t>
            </a:r>
            <a:r>
              <a:rPr lang="es-ES" sz="2350" dirty="0">
                <a:solidFill>
                  <a:schemeClr val="bg1"/>
                </a:solidFill>
              </a:rPr>
              <a:t>Cuando pases por el fuego, no te quemarás, 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2785041176"/>
      </p:ext>
    </p:extLst>
  </p:cSld>
  <p:clrMapOvr>
    <a:masterClrMapping/>
  </p:clrMapOvr>
  <p:transition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Ahora, así dice Jehová, Creador tuyo, oh Jacob, y Formador tuyo, oh Israel: </a:t>
            </a:r>
            <a:r>
              <a:rPr lang="es-ES" sz="2350" dirty="0">
                <a:solidFill>
                  <a:srgbClr val="00B0F0"/>
                </a:solidFill>
              </a:rPr>
              <a:t>No temas, porque yo te redimí; </a:t>
            </a:r>
            <a:r>
              <a:rPr lang="es-ES" sz="2350" dirty="0">
                <a:solidFill>
                  <a:srgbClr val="92D050"/>
                </a:solidFill>
              </a:rPr>
              <a:t>te puse nombre, mío eres tú. </a:t>
            </a:r>
            <a:r>
              <a:rPr lang="es-ES" sz="2350" dirty="0">
                <a:solidFill>
                  <a:srgbClr val="FFFF00"/>
                </a:solidFill>
              </a:rPr>
              <a:t>Cuando pases por las aguas, </a:t>
            </a:r>
            <a:r>
              <a:rPr lang="es-ES" sz="2350" u="sng" dirty="0">
                <a:solidFill>
                  <a:srgbClr val="FFFF00"/>
                </a:solidFill>
              </a:rPr>
              <a:t>yo estaré contigo</a:t>
            </a:r>
            <a:r>
              <a:rPr lang="es-ES" sz="2350" dirty="0">
                <a:solidFill>
                  <a:srgbClr val="FFFF00"/>
                </a:solidFill>
              </a:rPr>
              <a:t>; </a:t>
            </a:r>
            <a:r>
              <a:rPr lang="es-ES" sz="2350" dirty="0">
                <a:solidFill>
                  <a:srgbClr val="00B0F0"/>
                </a:solidFill>
              </a:rPr>
              <a:t>y si por los ríos, no te anegarán. </a:t>
            </a:r>
            <a:r>
              <a:rPr lang="es-ES" sz="2350" dirty="0">
                <a:solidFill>
                  <a:srgbClr val="92D050"/>
                </a:solidFill>
              </a:rPr>
              <a:t>Cuando pases por el fuego, no te quemarás, </a:t>
            </a:r>
            <a:r>
              <a:rPr lang="es-ES" sz="2350" dirty="0">
                <a:solidFill>
                  <a:schemeClr val="bg1"/>
                </a:solidFill>
              </a:rPr>
              <a:t>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</p:spTree>
    <p:extLst>
      <p:ext uri="{BB962C8B-B14F-4D97-AF65-F5344CB8AC3E}">
        <p14:creationId xmlns:p14="http://schemas.microsoft.com/office/powerpoint/2010/main" val="3232245627"/>
      </p:ext>
    </p:extLst>
  </p:cSld>
  <p:clrMapOvr>
    <a:masterClrMapping/>
  </p:clrMapOvr>
  <p:transition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tu mundo se cae a pedazos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D6F01-A61B-4ADC-8931-D34B7DB22290}"/>
              </a:ext>
            </a:extLst>
          </p:cNvPr>
          <p:cNvSpPr txBox="1"/>
          <p:nvPr/>
        </p:nvSpPr>
        <p:spPr>
          <a:xfrm>
            <a:off x="4716016" y="4417517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Cuando estas en problemas,          ¿a quién acudes por ayuda?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C8FF6-908D-406B-AF2B-9474629F8467}"/>
              </a:ext>
            </a:extLst>
          </p:cNvPr>
          <p:cNvSpPr txBox="1"/>
          <p:nvPr/>
        </p:nvSpPr>
        <p:spPr>
          <a:xfrm>
            <a:off x="4716016" y="4074268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siempre trata de ayudarnos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187FD6-8B92-4CB5-AFC2-098B5F0C4068}"/>
              </a:ext>
            </a:extLst>
          </p:cNvPr>
          <p:cNvSpPr txBox="1"/>
          <p:nvPr/>
        </p:nvSpPr>
        <p:spPr>
          <a:xfrm>
            <a:off x="4705130" y="3725646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Dios da muchas oportunidades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2A9CB88-4A05-48F9-800C-7FC0056C8DFE}"/>
              </a:ext>
            </a:extLst>
          </p:cNvPr>
          <p:cNvSpPr txBox="1"/>
          <p:nvPr/>
        </p:nvSpPr>
        <p:spPr>
          <a:xfrm>
            <a:off x="1691680" y="489122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43, 1. 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54D150-4564-4B89-861A-885F30B89592}"/>
              </a:ext>
            </a:extLst>
          </p:cNvPr>
          <p:cNvSpPr txBox="1"/>
          <p:nvPr/>
        </p:nvSpPr>
        <p:spPr>
          <a:xfrm>
            <a:off x="-36512" y="5517232"/>
            <a:ext cx="925252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350" dirty="0">
                <a:solidFill>
                  <a:srgbClr val="FFFF00"/>
                </a:solidFill>
              </a:rPr>
              <a:t>Ahora, así dice Jehová, Creador tuyo, oh Jacob, y Formador tuyo, oh Israel: </a:t>
            </a:r>
            <a:r>
              <a:rPr lang="es-ES" sz="2350" dirty="0">
                <a:solidFill>
                  <a:srgbClr val="00B0F0"/>
                </a:solidFill>
              </a:rPr>
              <a:t>No temas, porque yo te redimí; </a:t>
            </a:r>
            <a:r>
              <a:rPr lang="es-ES" sz="2350" dirty="0">
                <a:solidFill>
                  <a:srgbClr val="92D050"/>
                </a:solidFill>
              </a:rPr>
              <a:t>te puse nombre, mío eres tú. </a:t>
            </a:r>
            <a:r>
              <a:rPr lang="es-ES" sz="2350" dirty="0">
                <a:solidFill>
                  <a:srgbClr val="FFFF00"/>
                </a:solidFill>
              </a:rPr>
              <a:t>Cuando pases por las aguas, </a:t>
            </a:r>
            <a:r>
              <a:rPr lang="es-ES" sz="2350" u="sng" dirty="0">
                <a:solidFill>
                  <a:srgbClr val="FFFF00"/>
                </a:solidFill>
              </a:rPr>
              <a:t>yo estaré contigo</a:t>
            </a:r>
            <a:r>
              <a:rPr lang="es-ES" sz="2350" dirty="0">
                <a:solidFill>
                  <a:srgbClr val="FFFF00"/>
                </a:solidFill>
              </a:rPr>
              <a:t>; </a:t>
            </a:r>
            <a:r>
              <a:rPr lang="es-ES" sz="2350" dirty="0">
                <a:solidFill>
                  <a:srgbClr val="00B0F0"/>
                </a:solidFill>
              </a:rPr>
              <a:t>y si por los ríos, no te anegarán. </a:t>
            </a:r>
            <a:r>
              <a:rPr lang="es-ES" sz="2350" dirty="0">
                <a:solidFill>
                  <a:srgbClr val="92D050"/>
                </a:solidFill>
              </a:rPr>
              <a:t>Cuando pases por el fuego, no te quemarás, </a:t>
            </a:r>
            <a:r>
              <a:rPr lang="es-ES" sz="2350" dirty="0">
                <a:solidFill>
                  <a:srgbClr val="FFFF00"/>
                </a:solidFill>
              </a:rPr>
              <a:t>ni la llama arderá en ti.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2791BBF0-3A6A-42F1-BB2B-CEAEA4E2B582}"/>
              </a:ext>
            </a:extLst>
          </p:cNvPr>
          <p:cNvSpPr txBox="1"/>
          <p:nvPr/>
        </p:nvSpPr>
        <p:spPr>
          <a:xfrm>
            <a:off x="827584" y="151226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1:21-23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0944D8E3-3E12-458E-8962-C6858D9D6574}"/>
              </a:ext>
            </a:extLst>
          </p:cNvPr>
          <p:cNvSpPr txBox="1"/>
          <p:nvPr/>
        </p:nvSpPr>
        <p:spPr>
          <a:xfrm>
            <a:off x="1" y="2060848"/>
            <a:ext cx="4705130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ES" sz="2400" dirty="0">
                <a:solidFill>
                  <a:srgbClr val="FFFF00"/>
                </a:solidFill>
              </a:rPr>
              <a:t>Y dará a luz un hijo, y llamarás su nombre JESÚS, </a:t>
            </a:r>
            <a:r>
              <a:rPr lang="es-ES" sz="2400" dirty="0">
                <a:solidFill>
                  <a:srgbClr val="00B0F0"/>
                </a:solidFill>
              </a:rPr>
              <a:t>porque él salvará a su pueblo de sus pecados.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Todo esto aconteció para que se cumpliese lo dicho por el Señor por medio del profeta, cuando dijo: </a:t>
            </a:r>
            <a:r>
              <a:rPr lang="es-ES" sz="2400" dirty="0">
                <a:solidFill>
                  <a:srgbClr val="00B0F0"/>
                </a:solidFill>
              </a:rPr>
              <a:t>He aquí, una virgen concebirá y dará a luz un hijo, </a:t>
            </a:r>
            <a:r>
              <a:rPr lang="es-ES" sz="2400" dirty="0">
                <a:solidFill>
                  <a:srgbClr val="FFFF00"/>
                </a:solidFill>
              </a:rPr>
              <a:t>y llamarás su nombre Emanuel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dirty="0">
                <a:solidFill>
                  <a:srgbClr val="92D050"/>
                </a:solidFill>
              </a:rPr>
              <a:t>que traducido es: </a:t>
            </a:r>
            <a:r>
              <a:rPr lang="es-ES" sz="2400" u="sng" dirty="0">
                <a:solidFill>
                  <a:srgbClr val="92D050"/>
                </a:solidFill>
              </a:rPr>
              <a:t>Dios con nosotros</a:t>
            </a:r>
            <a:r>
              <a:rPr lang="es-E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C91E127F-F9D9-49B4-A8CD-5A5C0ADA43C4}"/>
              </a:ext>
            </a:extLst>
          </p:cNvPr>
          <p:cNvSpPr txBox="1"/>
          <p:nvPr/>
        </p:nvSpPr>
        <p:spPr>
          <a:xfrm>
            <a:off x="3360937" y="-27384"/>
            <a:ext cx="23887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 23:4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47698860-48AD-4D47-9598-59D143810382}"/>
              </a:ext>
            </a:extLst>
          </p:cNvPr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Aunque ande en valle de sombra de muerte, </a:t>
            </a:r>
            <a:r>
              <a:rPr lang="es-ES" sz="2400" dirty="0">
                <a:solidFill>
                  <a:srgbClr val="00B0F0"/>
                </a:solidFill>
              </a:rPr>
              <a:t>no temeré mal alguno, </a:t>
            </a:r>
            <a:r>
              <a:rPr lang="es-ES" sz="2400" dirty="0">
                <a:solidFill>
                  <a:srgbClr val="92D050"/>
                </a:solidFill>
              </a:rPr>
              <a:t>porque tú estarás conmigo; </a:t>
            </a:r>
            <a:r>
              <a:rPr lang="es-ES" sz="2400" dirty="0">
                <a:solidFill>
                  <a:srgbClr val="FFFF00"/>
                </a:solidFill>
              </a:rPr>
              <a:t>tu vara y tu cayado me infundirán aliento.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77DD2-28E7-489D-A67F-DB2CC278FFEF}"/>
              </a:ext>
            </a:extLst>
          </p:cNvPr>
          <p:cNvSpPr txBox="1"/>
          <p:nvPr/>
        </p:nvSpPr>
        <p:spPr>
          <a:xfrm>
            <a:off x="4716016" y="3422111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>
                <a:latin typeface="Arial" panose="020B0604020202020204" pitchFamily="34" charset="0"/>
                <a:cs typeface="Arial" panose="020B0604020202020204" pitchFamily="34" charset="0"/>
              </a:rPr>
              <a:t>Jesus es nuestra oportunidad de vida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17CE91-5B08-40B2-8A3C-C2D03A153349}"/>
              </a:ext>
            </a:extLst>
          </p:cNvPr>
          <p:cNvSpPr/>
          <p:nvPr/>
        </p:nvSpPr>
        <p:spPr>
          <a:xfrm>
            <a:off x="4716016" y="1160068"/>
            <a:ext cx="4342452" cy="212365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200" dirty="0">
                <a:solidFill>
                  <a:schemeClr val="bg1"/>
                </a:solidFill>
              </a:rPr>
              <a:t>Cuando pases por aguas profundas, yo estaré contigo. Cuando pases por ríos de dificultad, no te ahogarás. Cuando pases por el fuego de la opresión, no te quemarás; las llamas no te consumirán (NTV).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3911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458462</TotalTime>
  <Words>17811</Words>
  <Application>Microsoft Office PowerPoint</Application>
  <PresentationFormat>Apresentação na tela (4:3)</PresentationFormat>
  <Paragraphs>1134</Paragraphs>
  <Slides>102</Slides>
  <Notes>99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102</vt:i4>
      </vt:variant>
    </vt:vector>
  </HeadingPairs>
  <TitlesOfParts>
    <vt:vector size="106" baseType="lpstr">
      <vt:lpstr>Arial Rounded MT Bold</vt:lpstr>
      <vt:lpstr>Arial</vt:lpstr>
      <vt:lpstr>Calibri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</dc:creator>
  <cp:lastModifiedBy>jose ferreira Neto</cp:lastModifiedBy>
  <cp:revision>4873</cp:revision>
  <cp:lastPrinted>2019-02-25T16:44:51Z</cp:lastPrinted>
  <dcterms:created xsi:type="dcterms:W3CDTF">2010-07-01T16:38:21Z</dcterms:created>
  <dcterms:modified xsi:type="dcterms:W3CDTF">2021-01-12T22:42:47Z</dcterms:modified>
</cp:coreProperties>
</file>