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71" r:id="rId2"/>
    <p:sldId id="257" r:id="rId3"/>
    <p:sldId id="258" r:id="rId4"/>
    <p:sldId id="263" r:id="rId5"/>
    <p:sldId id="273" r:id="rId6"/>
    <p:sldId id="265" r:id="rId7"/>
    <p:sldId id="274" r:id="rId8"/>
    <p:sldId id="264" r:id="rId9"/>
    <p:sldId id="261" r:id="rId10"/>
    <p:sldId id="266" r:id="rId11"/>
    <p:sldId id="262" r:id="rId12"/>
    <p:sldId id="267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Comic Sans MS" panose="030F0702030302020204" pitchFamily="66" charset="0"/>
      <p:regular r:id="rId20"/>
      <p:bold r:id="rId21"/>
      <p:italic r:id="rId22"/>
      <p:boldItalic r:id="rId23"/>
    </p:embeddedFont>
    <p:embeddedFont>
      <p:font typeface="Cooper Black" panose="0208090404030B020404" pitchFamily="18" charset="0"/>
      <p:regular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AFAA"/>
    <a:srgbClr val="FFFF66"/>
    <a:srgbClr val="DEDFEE"/>
    <a:srgbClr val="999CC9"/>
    <a:srgbClr val="66FFFF"/>
    <a:srgbClr val="FEC306"/>
    <a:srgbClr val="2C2C2E"/>
    <a:srgbClr val="FFF271"/>
    <a:srgbClr val="ECC650"/>
    <a:srgbClr val="91EC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microsoft.com/office/2007/relationships/hdphoto" Target="../media/hdphoto3.wdp"/><Relationship Id="rId1" Type="http://schemas.openxmlformats.org/officeDocument/2006/relationships/image" Target="../media/image21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microsoft.com/office/2007/relationships/hdphoto" Target="../media/hdphoto3.wdp"/><Relationship Id="rId1" Type="http://schemas.openxmlformats.org/officeDocument/2006/relationships/image" Target="../media/image21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F432CB-F428-4322-B4A4-2E321AC05D79}" type="doc">
      <dgm:prSet loTypeId="urn:microsoft.com/office/officeart/2008/layout/AccentedPicture" loCatId="pictur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7ADE94F-F976-4BD0-94CB-4375D3206E94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800" b="1" dirty="0"/>
            <a:t>Noé era "um pregoeiro da justiça" para o mundo antediluviano</a:t>
          </a:r>
          <a:r>
            <a:rPr lang="es-ES" sz="1800" b="1" dirty="0"/>
            <a:t> (2P. 2:5)</a:t>
          </a:r>
          <a:endParaRPr lang="es-ES" sz="1800" dirty="0"/>
        </a:p>
      </dgm:t>
    </dgm:pt>
    <dgm:pt modelId="{4EF5D45E-C9DD-4C6E-8748-74E681569DEA}" type="parTrans" cxnId="{2DB6948E-E37F-49BE-94EC-3BFA312EFFF9}">
      <dgm:prSet/>
      <dgm:spPr/>
      <dgm:t>
        <a:bodyPr/>
        <a:lstStyle/>
        <a:p>
          <a:endParaRPr lang="es-ES" sz="1800"/>
        </a:p>
      </dgm:t>
    </dgm:pt>
    <dgm:pt modelId="{9341384B-76D5-4041-9B63-AE97332E6530}" type="sibTrans" cxnId="{2DB6948E-E37F-49BE-94EC-3BFA312EFFF9}">
      <dgm:prSet/>
      <dgm:spPr/>
      <dgm:t>
        <a:bodyPr/>
        <a:lstStyle/>
        <a:p>
          <a:endParaRPr lang="es-ES" sz="1800"/>
        </a:p>
      </dgm:t>
    </dgm:pt>
    <dgm:pt modelId="{15711636-21D3-4368-9519-D7CA70E8967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800" b="1" dirty="0"/>
            <a:t>A aliança de Deus com Abraão incluía uma bênção para todas as nações </a:t>
          </a:r>
          <a:r>
            <a:rPr lang="es-ES" sz="1800" b="1" dirty="0"/>
            <a:t>(</a:t>
          </a:r>
          <a:r>
            <a:rPr lang="es-ES" sz="1800" b="1" dirty="0" err="1"/>
            <a:t>Gn</a:t>
          </a:r>
          <a:r>
            <a:rPr lang="es-ES" sz="1800" b="1" dirty="0"/>
            <a:t>. 22:18)</a:t>
          </a:r>
          <a:endParaRPr lang="es-ES" sz="1800" dirty="0"/>
        </a:p>
      </dgm:t>
    </dgm:pt>
    <dgm:pt modelId="{97F5D84F-F437-460B-BA7B-B56A0581E98B}" type="parTrans" cxnId="{82DC1E57-1AC0-40BC-8663-C344FD8DB6CB}">
      <dgm:prSet/>
      <dgm:spPr/>
      <dgm:t>
        <a:bodyPr/>
        <a:lstStyle/>
        <a:p>
          <a:endParaRPr lang="es-ES" sz="1800"/>
        </a:p>
      </dgm:t>
    </dgm:pt>
    <dgm:pt modelId="{FD3F907C-ABDD-4A7C-9DDF-E905357FEAC5}" type="sibTrans" cxnId="{82DC1E57-1AC0-40BC-8663-C344FD8DB6CB}">
      <dgm:prSet/>
      <dgm:spPr/>
      <dgm:t>
        <a:bodyPr/>
        <a:lstStyle/>
        <a:p>
          <a:endParaRPr lang="es-ES" sz="1800"/>
        </a:p>
      </dgm:t>
    </dgm:pt>
    <dgm:pt modelId="{CD87B475-2FFB-4455-8BEB-FF13624081CD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800" b="1" dirty="0"/>
            <a:t>Jesus nomeou a igreja para levar o evangelho "até o último da terra</a:t>
          </a:r>
          <a:r>
            <a:rPr lang="es-ES" sz="1800" b="1" dirty="0"/>
            <a:t>” (Atos. 1:8)</a:t>
          </a:r>
          <a:endParaRPr lang="es-ES" sz="1800" dirty="0"/>
        </a:p>
      </dgm:t>
    </dgm:pt>
    <dgm:pt modelId="{7C340643-DB43-4C5A-808C-F12BE70BB20E}" type="parTrans" cxnId="{F0B5D52A-A638-4E5A-BE3F-28312F0DB316}">
      <dgm:prSet/>
      <dgm:spPr/>
      <dgm:t>
        <a:bodyPr/>
        <a:lstStyle/>
        <a:p>
          <a:endParaRPr lang="es-ES" sz="1800"/>
        </a:p>
      </dgm:t>
    </dgm:pt>
    <dgm:pt modelId="{FE6C5356-CC46-4EE8-B466-BB06EFB9B0BC}" type="sibTrans" cxnId="{F0B5D52A-A638-4E5A-BE3F-28312F0DB316}">
      <dgm:prSet/>
      <dgm:spPr/>
      <dgm:t>
        <a:bodyPr/>
        <a:lstStyle/>
        <a:p>
          <a:endParaRPr lang="es-ES" sz="1800"/>
        </a:p>
      </dgm:t>
    </dgm:pt>
    <dgm:pt modelId="{2E6AC1E4-6D4E-4FD7-964F-2387DCAF796B}">
      <dgm:prSet custT="1"/>
      <dgm:spPr/>
      <dgm:t>
        <a:bodyPr/>
        <a:lstStyle/>
        <a:p>
          <a:endParaRPr lang="es-ES" sz="1800" dirty="0"/>
        </a:p>
      </dgm:t>
    </dgm:pt>
    <dgm:pt modelId="{41DE5B14-3659-49F6-921A-D19A87DFA65A}" type="parTrans" cxnId="{22726091-5597-49E7-BED2-AA85314D449B}">
      <dgm:prSet/>
      <dgm:spPr/>
      <dgm:t>
        <a:bodyPr/>
        <a:lstStyle/>
        <a:p>
          <a:endParaRPr lang="es-ES"/>
        </a:p>
      </dgm:t>
    </dgm:pt>
    <dgm:pt modelId="{36ECEDA8-1907-4E6D-AC3C-17FDD736D7E8}" type="sibTrans" cxnId="{22726091-5597-49E7-BED2-AA85314D449B}">
      <dgm:prSet/>
      <dgm:spPr>
        <a:blipFill dpi="0"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207" t="228"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s-ES"/>
        </a:p>
      </dgm:t>
    </dgm:pt>
    <dgm:pt modelId="{31C08972-8B9F-47F5-945F-174CF8A45B5E}" type="pres">
      <dgm:prSet presAssocID="{47F432CB-F428-4322-B4A4-2E321AC05D79}" presName="Name0" presStyleCnt="0">
        <dgm:presLayoutVars>
          <dgm:dir/>
        </dgm:presLayoutVars>
      </dgm:prSet>
      <dgm:spPr/>
    </dgm:pt>
    <dgm:pt modelId="{03851C9F-2661-40FE-BBCE-73A24924C0FE}" type="pres">
      <dgm:prSet presAssocID="{36ECEDA8-1907-4E6D-AC3C-17FDD736D7E8}" presName="picture_1" presStyleLbl="bgImgPlace1" presStyleIdx="0" presStyleCnt="1" custFlipHor="1" custScaleX="124938" custScaleY="108141" custLinFactNeighborX="-8846"/>
      <dgm:spPr/>
    </dgm:pt>
    <dgm:pt modelId="{62E43032-C837-48B3-B82E-05ED4FFE5CC7}" type="pres">
      <dgm:prSet presAssocID="{2E6AC1E4-6D4E-4FD7-964F-2387DCAF796B}" presName="text_1" presStyleLbl="node1" presStyleIdx="0" presStyleCnt="0">
        <dgm:presLayoutVars>
          <dgm:bulletEnabled val="1"/>
        </dgm:presLayoutVars>
      </dgm:prSet>
      <dgm:spPr/>
    </dgm:pt>
    <dgm:pt modelId="{15FB9F5D-00FE-43E0-B704-CD5D25FA40F4}" type="pres">
      <dgm:prSet presAssocID="{47F432CB-F428-4322-B4A4-2E321AC05D79}" presName="linV" presStyleCnt="0"/>
      <dgm:spPr/>
    </dgm:pt>
    <dgm:pt modelId="{8F3B0D14-0E9E-43D5-AA6A-417B87AEB264}" type="pres">
      <dgm:prSet presAssocID="{27ADE94F-F976-4BD0-94CB-4375D3206E94}" presName="pair" presStyleCnt="0"/>
      <dgm:spPr/>
    </dgm:pt>
    <dgm:pt modelId="{D3E3263A-83C8-4B76-92EE-F335D7E1B28D}" type="pres">
      <dgm:prSet presAssocID="{27ADE94F-F976-4BD0-94CB-4375D3206E94}" presName="spaceH" presStyleLbl="node1" presStyleIdx="0" presStyleCnt="0"/>
      <dgm:spPr/>
    </dgm:pt>
    <dgm:pt modelId="{C1A88103-A064-4E8F-88CC-C73DBE04B0B4}" type="pres">
      <dgm:prSet presAssocID="{27ADE94F-F976-4BD0-94CB-4375D3206E94}" presName="desPictures" presStyleLbl="alignImgPlace1" presStyleIdx="0" presStyleCnt="3" custScaleX="156934" custLinFactNeighborX="-29368" custLinFactNeighborY="35486"/>
      <dgm:spPr>
        <a:prstGeom prst="roundRect">
          <a:avLst/>
        </a:prstGeom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80"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chemeClr val="accent2">
              <a:lumMod val="40000"/>
              <a:lumOff val="60000"/>
            </a:schemeClr>
          </a:contourClr>
        </a:sp3d>
      </dgm:spPr>
    </dgm:pt>
    <dgm:pt modelId="{D66904E1-891D-49B6-93DE-1A18B8F1F039}" type="pres">
      <dgm:prSet presAssocID="{27ADE94F-F976-4BD0-94CB-4375D3206E94}" presName="desTextWrapper" presStyleCnt="0"/>
      <dgm:spPr/>
    </dgm:pt>
    <dgm:pt modelId="{B071F56F-9A39-45E5-A6F4-EDEFEBEF5929}" type="pres">
      <dgm:prSet presAssocID="{27ADE94F-F976-4BD0-94CB-4375D3206E94}" presName="desText" presStyleLbl="revTx" presStyleIdx="0" presStyleCnt="3" custLinFactNeighborY="35486">
        <dgm:presLayoutVars>
          <dgm:bulletEnabled val="1"/>
        </dgm:presLayoutVars>
      </dgm:prSet>
      <dgm:spPr/>
    </dgm:pt>
    <dgm:pt modelId="{2CC539E4-97A0-4191-9752-F4772422DB61}" type="pres">
      <dgm:prSet presAssocID="{9341384B-76D5-4041-9B63-AE97332E6530}" presName="spaceV" presStyleCnt="0"/>
      <dgm:spPr/>
    </dgm:pt>
    <dgm:pt modelId="{C265E876-58A9-4D51-B22F-C5DACAC95401}" type="pres">
      <dgm:prSet presAssocID="{15711636-21D3-4368-9519-D7CA70E8967E}" presName="pair" presStyleCnt="0"/>
      <dgm:spPr/>
    </dgm:pt>
    <dgm:pt modelId="{EB214B81-17B7-4C96-B64E-AEC4883CB941}" type="pres">
      <dgm:prSet presAssocID="{15711636-21D3-4368-9519-D7CA70E8967E}" presName="spaceH" presStyleLbl="node1" presStyleIdx="0" presStyleCnt="0"/>
      <dgm:spPr/>
    </dgm:pt>
    <dgm:pt modelId="{EC11E19D-1A08-47B4-A810-1027E049E8B4}" type="pres">
      <dgm:prSet presAssocID="{15711636-21D3-4368-9519-D7CA70E8967E}" presName="desPictures" presStyleLbl="alignImgPlace1" presStyleIdx="1" presStyleCnt="3" custScaleX="156934" custLinFactNeighborX="-29368" custLinFactNeighborY="35486"/>
      <dgm:spPr>
        <a:prstGeom prst="roundRect">
          <a:avLst/>
        </a:prstGeom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chemeClr val="accent3">
              <a:lumMod val="40000"/>
              <a:lumOff val="60000"/>
            </a:schemeClr>
          </a:contourClr>
        </a:sp3d>
      </dgm:spPr>
    </dgm:pt>
    <dgm:pt modelId="{5970E6F5-71C5-4858-B90C-A3AE22352E25}" type="pres">
      <dgm:prSet presAssocID="{15711636-21D3-4368-9519-D7CA70E8967E}" presName="desTextWrapper" presStyleCnt="0"/>
      <dgm:spPr/>
    </dgm:pt>
    <dgm:pt modelId="{88D8B74D-7361-43A1-9165-9E059338307B}" type="pres">
      <dgm:prSet presAssocID="{15711636-21D3-4368-9519-D7CA70E8967E}" presName="desText" presStyleLbl="revTx" presStyleIdx="1" presStyleCnt="3" custLinFactNeighborY="35486">
        <dgm:presLayoutVars>
          <dgm:bulletEnabled val="1"/>
        </dgm:presLayoutVars>
      </dgm:prSet>
      <dgm:spPr/>
    </dgm:pt>
    <dgm:pt modelId="{3F545816-7D74-461D-997F-AE78DEF05566}" type="pres">
      <dgm:prSet presAssocID="{FD3F907C-ABDD-4A7C-9DDF-E905357FEAC5}" presName="spaceV" presStyleCnt="0"/>
      <dgm:spPr/>
    </dgm:pt>
    <dgm:pt modelId="{934945F3-DEF7-4181-9494-21B3E23CA264}" type="pres">
      <dgm:prSet presAssocID="{CD87B475-2FFB-4455-8BEB-FF13624081CD}" presName="pair" presStyleCnt="0"/>
      <dgm:spPr/>
    </dgm:pt>
    <dgm:pt modelId="{5C9119A1-0519-4406-9E78-F8FD288F8297}" type="pres">
      <dgm:prSet presAssocID="{CD87B475-2FFB-4455-8BEB-FF13624081CD}" presName="spaceH" presStyleLbl="node1" presStyleIdx="0" presStyleCnt="0"/>
      <dgm:spPr/>
    </dgm:pt>
    <dgm:pt modelId="{C1B48BE8-FAB2-4A8B-912D-416EB314600E}" type="pres">
      <dgm:prSet presAssocID="{CD87B475-2FFB-4455-8BEB-FF13624081CD}" presName="desPictures" presStyleLbl="alignImgPlace1" presStyleIdx="2" presStyleCnt="3" custScaleX="156934" custLinFactNeighborX="-29368" custLinFactNeighborY="35486"/>
      <dgm:spPr>
        <a:prstGeom prst="roundRect">
          <a:avLst/>
        </a:prstGeom>
        <a:blipFill dpi="0"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chemeClr val="accent4">
              <a:lumMod val="40000"/>
              <a:lumOff val="60000"/>
            </a:schemeClr>
          </a:contourClr>
        </a:sp3d>
      </dgm:spPr>
    </dgm:pt>
    <dgm:pt modelId="{C798B14D-DA1C-435A-8524-EC53FA211B98}" type="pres">
      <dgm:prSet presAssocID="{CD87B475-2FFB-4455-8BEB-FF13624081CD}" presName="desTextWrapper" presStyleCnt="0"/>
      <dgm:spPr/>
    </dgm:pt>
    <dgm:pt modelId="{C9F08EB4-6ECD-4E6D-934E-738350C001C9}" type="pres">
      <dgm:prSet presAssocID="{CD87B475-2FFB-4455-8BEB-FF13624081CD}" presName="desText" presStyleLbl="revTx" presStyleIdx="2" presStyleCnt="3" custLinFactNeighborY="35486">
        <dgm:presLayoutVars>
          <dgm:bulletEnabled val="1"/>
        </dgm:presLayoutVars>
      </dgm:prSet>
      <dgm:spPr/>
    </dgm:pt>
    <dgm:pt modelId="{6AFD12D5-22B0-452E-9BA4-710502161DCF}" type="pres">
      <dgm:prSet presAssocID="{47F432CB-F428-4322-B4A4-2E321AC05D79}" presName="maxNode" presStyleCnt="0"/>
      <dgm:spPr/>
    </dgm:pt>
    <dgm:pt modelId="{7B960717-F9EA-4CA4-BAFF-3D39D1511A3D}" type="pres">
      <dgm:prSet presAssocID="{47F432CB-F428-4322-B4A4-2E321AC05D79}" presName="Name33" presStyleCnt="0"/>
      <dgm:spPr/>
    </dgm:pt>
  </dgm:ptLst>
  <dgm:cxnLst>
    <dgm:cxn modelId="{B14BDD0A-BBC3-460C-8BAB-6106730AA933}" type="presOf" srcId="{15711636-21D3-4368-9519-D7CA70E8967E}" destId="{88D8B74D-7361-43A1-9165-9E059338307B}" srcOrd="0" destOrd="0" presId="urn:microsoft.com/office/officeart/2008/layout/AccentedPicture"/>
    <dgm:cxn modelId="{A3DB8718-2EFE-487B-90B9-FF63826CE055}" type="presOf" srcId="{CD87B475-2FFB-4455-8BEB-FF13624081CD}" destId="{C9F08EB4-6ECD-4E6D-934E-738350C001C9}" srcOrd="0" destOrd="0" presId="urn:microsoft.com/office/officeart/2008/layout/AccentedPicture"/>
    <dgm:cxn modelId="{0BBB0925-B0F7-4295-A1F4-8E44A577EBA4}" type="presOf" srcId="{47F432CB-F428-4322-B4A4-2E321AC05D79}" destId="{31C08972-8B9F-47F5-945F-174CF8A45B5E}" srcOrd="0" destOrd="0" presId="urn:microsoft.com/office/officeart/2008/layout/AccentedPicture"/>
    <dgm:cxn modelId="{F0B5D52A-A638-4E5A-BE3F-28312F0DB316}" srcId="{47F432CB-F428-4322-B4A4-2E321AC05D79}" destId="{CD87B475-2FFB-4455-8BEB-FF13624081CD}" srcOrd="3" destOrd="0" parTransId="{7C340643-DB43-4C5A-808C-F12BE70BB20E}" sibTransId="{FE6C5356-CC46-4EE8-B466-BB06EFB9B0BC}"/>
    <dgm:cxn modelId="{82DC1E57-1AC0-40BC-8663-C344FD8DB6CB}" srcId="{47F432CB-F428-4322-B4A4-2E321AC05D79}" destId="{15711636-21D3-4368-9519-D7CA70E8967E}" srcOrd="2" destOrd="0" parTransId="{97F5D84F-F437-460B-BA7B-B56A0581E98B}" sibTransId="{FD3F907C-ABDD-4A7C-9DDF-E905357FEAC5}"/>
    <dgm:cxn modelId="{E208A47D-F9AC-43F5-90F0-07E46DCCCBF5}" type="presOf" srcId="{27ADE94F-F976-4BD0-94CB-4375D3206E94}" destId="{B071F56F-9A39-45E5-A6F4-EDEFEBEF5929}" srcOrd="0" destOrd="0" presId="urn:microsoft.com/office/officeart/2008/layout/AccentedPicture"/>
    <dgm:cxn modelId="{2DB6948E-E37F-49BE-94EC-3BFA312EFFF9}" srcId="{47F432CB-F428-4322-B4A4-2E321AC05D79}" destId="{27ADE94F-F976-4BD0-94CB-4375D3206E94}" srcOrd="1" destOrd="0" parTransId="{4EF5D45E-C9DD-4C6E-8748-74E681569DEA}" sibTransId="{9341384B-76D5-4041-9B63-AE97332E6530}"/>
    <dgm:cxn modelId="{22726091-5597-49E7-BED2-AA85314D449B}" srcId="{47F432CB-F428-4322-B4A4-2E321AC05D79}" destId="{2E6AC1E4-6D4E-4FD7-964F-2387DCAF796B}" srcOrd="0" destOrd="0" parTransId="{41DE5B14-3659-49F6-921A-D19A87DFA65A}" sibTransId="{36ECEDA8-1907-4E6D-AC3C-17FDD736D7E8}"/>
    <dgm:cxn modelId="{5B61EEB8-6CE1-4B23-9D27-F78A349AED98}" type="presOf" srcId="{36ECEDA8-1907-4E6D-AC3C-17FDD736D7E8}" destId="{03851C9F-2661-40FE-BBCE-73A24924C0FE}" srcOrd="0" destOrd="0" presId="urn:microsoft.com/office/officeart/2008/layout/AccentedPicture"/>
    <dgm:cxn modelId="{CC3166EB-072C-43FB-91EF-CCF1B2B9BD97}" type="presOf" srcId="{2E6AC1E4-6D4E-4FD7-964F-2387DCAF796B}" destId="{62E43032-C837-48B3-B82E-05ED4FFE5CC7}" srcOrd="0" destOrd="0" presId="urn:microsoft.com/office/officeart/2008/layout/AccentedPicture"/>
    <dgm:cxn modelId="{91548A14-555C-46F8-90BA-536AA1E4EAF2}" type="presParOf" srcId="{31C08972-8B9F-47F5-945F-174CF8A45B5E}" destId="{03851C9F-2661-40FE-BBCE-73A24924C0FE}" srcOrd="0" destOrd="0" presId="urn:microsoft.com/office/officeart/2008/layout/AccentedPicture"/>
    <dgm:cxn modelId="{ADCB2EC6-4BE6-4E6E-B653-ABB09B361964}" type="presParOf" srcId="{31C08972-8B9F-47F5-945F-174CF8A45B5E}" destId="{62E43032-C837-48B3-B82E-05ED4FFE5CC7}" srcOrd="1" destOrd="0" presId="urn:microsoft.com/office/officeart/2008/layout/AccentedPicture"/>
    <dgm:cxn modelId="{F65545E1-8940-4F6F-8D98-B43A2F65CE71}" type="presParOf" srcId="{31C08972-8B9F-47F5-945F-174CF8A45B5E}" destId="{15FB9F5D-00FE-43E0-B704-CD5D25FA40F4}" srcOrd="2" destOrd="0" presId="urn:microsoft.com/office/officeart/2008/layout/AccentedPicture"/>
    <dgm:cxn modelId="{E94027F0-6292-4683-929C-14BA929367D2}" type="presParOf" srcId="{15FB9F5D-00FE-43E0-B704-CD5D25FA40F4}" destId="{8F3B0D14-0E9E-43D5-AA6A-417B87AEB264}" srcOrd="0" destOrd="0" presId="urn:microsoft.com/office/officeart/2008/layout/AccentedPicture"/>
    <dgm:cxn modelId="{36131356-367D-4F11-9E05-347EAAA98B50}" type="presParOf" srcId="{8F3B0D14-0E9E-43D5-AA6A-417B87AEB264}" destId="{D3E3263A-83C8-4B76-92EE-F335D7E1B28D}" srcOrd="0" destOrd="0" presId="urn:microsoft.com/office/officeart/2008/layout/AccentedPicture"/>
    <dgm:cxn modelId="{A4019F20-6736-4076-9040-125FBA189BFA}" type="presParOf" srcId="{8F3B0D14-0E9E-43D5-AA6A-417B87AEB264}" destId="{C1A88103-A064-4E8F-88CC-C73DBE04B0B4}" srcOrd="1" destOrd="0" presId="urn:microsoft.com/office/officeart/2008/layout/AccentedPicture"/>
    <dgm:cxn modelId="{B0AB9D2E-1586-4DF3-9971-C644C1C50A51}" type="presParOf" srcId="{8F3B0D14-0E9E-43D5-AA6A-417B87AEB264}" destId="{D66904E1-891D-49B6-93DE-1A18B8F1F039}" srcOrd="2" destOrd="0" presId="urn:microsoft.com/office/officeart/2008/layout/AccentedPicture"/>
    <dgm:cxn modelId="{34A0DC1F-F937-4891-89BC-0224F7B377E1}" type="presParOf" srcId="{D66904E1-891D-49B6-93DE-1A18B8F1F039}" destId="{B071F56F-9A39-45E5-A6F4-EDEFEBEF5929}" srcOrd="0" destOrd="0" presId="urn:microsoft.com/office/officeart/2008/layout/AccentedPicture"/>
    <dgm:cxn modelId="{DA3B9A00-742D-441D-9457-C92AAC32078A}" type="presParOf" srcId="{15FB9F5D-00FE-43E0-B704-CD5D25FA40F4}" destId="{2CC539E4-97A0-4191-9752-F4772422DB61}" srcOrd="1" destOrd="0" presId="urn:microsoft.com/office/officeart/2008/layout/AccentedPicture"/>
    <dgm:cxn modelId="{B3135E59-6661-4F1B-8203-01FB4680057A}" type="presParOf" srcId="{15FB9F5D-00FE-43E0-B704-CD5D25FA40F4}" destId="{C265E876-58A9-4D51-B22F-C5DACAC95401}" srcOrd="2" destOrd="0" presId="urn:microsoft.com/office/officeart/2008/layout/AccentedPicture"/>
    <dgm:cxn modelId="{DB8CF50A-3D1C-4DEE-9A16-B716D8BF7FD5}" type="presParOf" srcId="{C265E876-58A9-4D51-B22F-C5DACAC95401}" destId="{EB214B81-17B7-4C96-B64E-AEC4883CB941}" srcOrd="0" destOrd="0" presId="urn:microsoft.com/office/officeart/2008/layout/AccentedPicture"/>
    <dgm:cxn modelId="{3A50CE0E-EECB-4574-8E91-33EBD97F2D35}" type="presParOf" srcId="{C265E876-58A9-4D51-B22F-C5DACAC95401}" destId="{EC11E19D-1A08-47B4-A810-1027E049E8B4}" srcOrd="1" destOrd="0" presId="urn:microsoft.com/office/officeart/2008/layout/AccentedPicture"/>
    <dgm:cxn modelId="{9EE11427-26CB-4BFB-BE6D-E49EE449E1DF}" type="presParOf" srcId="{C265E876-58A9-4D51-B22F-C5DACAC95401}" destId="{5970E6F5-71C5-4858-B90C-A3AE22352E25}" srcOrd="2" destOrd="0" presId="urn:microsoft.com/office/officeart/2008/layout/AccentedPicture"/>
    <dgm:cxn modelId="{FE5FC4CD-CF8A-4847-A66B-4E6EA3E43ED2}" type="presParOf" srcId="{5970E6F5-71C5-4858-B90C-A3AE22352E25}" destId="{88D8B74D-7361-43A1-9165-9E059338307B}" srcOrd="0" destOrd="0" presId="urn:microsoft.com/office/officeart/2008/layout/AccentedPicture"/>
    <dgm:cxn modelId="{7F8B1DFA-4D22-461E-BCA3-9B3127CED428}" type="presParOf" srcId="{15FB9F5D-00FE-43E0-B704-CD5D25FA40F4}" destId="{3F545816-7D74-461D-997F-AE78DEF05566}" srcOrd="3" destOrd="0" presId="urn:microsoft.com/office/officeart/2008/layout/AccentedPicture"/>
    <dgm:cxn modelId="{A1AF78F4-B2DA-42A1-936D-C2E393B5833B}" type="presParOf" srcId="{15FB9F5D-00FE-43E0-B704-CD5D25FA40F4}" destId="{934945F3-DEF7-4181-9494-21B3E23CA264}" srcOrd="4" destOrd="0" presId="urn:microsoft.com/office/officeart/2008/layout/AccentedPicture"/>
    <dgm:cxn modelId="{0BBD4107-4A53-488A-AEB2-102064FF3D2A}" type="presParOf" srcId="{934945F3-DEF7-4181-9494-21B3E23CA264}" destId="{5C9119A1-0519-4406-9E78-F8FD288F8297}" srcOrd="0" destOrd="0" presId="urn:microsoft.com/office/officeart/2008/layout/AccentedPicture"/>
    <dgm:cxn modelId="{2045F438-72D9-496E-A0C2-2BD1E5E065D4}" type="presParOf" srcId="{934945F3-DEF7-4181-9494-21B3E23CA264}" destId="{C1B48BE8-FAB2-4A8B-912D-416EB314600E}" srcOrd="1" destOrd="0" presId="urn:microsoft.com/office/officeart/2008/layout/AccentedPicture"/>
    <dgm:cxn modelId="{7E56B8E1-B925-4B56-8FE3-09C21AE2434D}" type="presParOf" srcId="{934945F3-DEF7-4181-9494-21B3E23CA264}" destId="{C798B14D-DA1C-435A-8524-EC53FA211B98}" srcOrd="2" destOrd="0" presId="urn:microsoft.com/office/officeart/2008/layout/AccentedPicture"/>
    <dgm:cxn modelId="{50AA9755-C0C2-4BE6-8F9E-B1A03EA785BF}" type="presParOf" srcId="{C798B14D-DA1C-435A-8524-EC53FA211B98}" destId="{C9F08EB4-6ECD-4E6D-934E-738350C001C9}" srcOrd="0" destOrd="0" presId="urn:microsoft.com/office/officeart/2008/layout/AccentedPicture"/>
    <dgm:cxn modelId="{98952874-5F0D-47F2-9FB9-0358A8FDCFAE}" type="presParOf" srcId="{31C08972-8B9F-47F5-945F-174CF8A45B5E}" destId="{6AFD12D5-22B0-452E-9BA4-710502161DCF}" srcOrd="3" destOrd="0" presId="urn:microsoft.com/office/officeart/2008/layout/AccentedPicture"/>
    <dgm:cxn modelId="{F9687EB0-F4B4-41C7-950C-7E36E9A80354}" type="presParOf" srcId="{6AFD12D5-22B0-452E-9BA4-710502161DCF}" destId="{7B960717-F9EA-4CA4-BAFF-3D39D1511A3D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851C9F-2661-40FE-BBCE-73A24924C0FE}">
      <dsp:nvSpPr>
        <dsp:cNvPr id="0" name=""/>
        <dsp:cNvSpPr/>
      </dsp:nvSpPr>
      <dsp:spPr>
        <a:xfrm flipH="1">
          <a:off x="181427" y="30994"/>
          <a:ext cx="2168926" cy="2394553"/>
        </a:xfrm>
        <a:prstGeom prst="roundRect">
          <a:avLst/>
        </a:prstGeom>
        <a:blipFill dpi="0"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207" t="228"/>
          </a:stretch>
        </a:blipFill>
        <a:ln w="1905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2E43032-C837-48B3-B82E-05ED4FFE5CC7}">
      <dsp:nvSpPr>
        <dsp:cNvPr id="0" name=""/>
        <dsp:cNvSpPr/>
      </dsp:nvSpPr>
      <dsp:spPr>
        <a:xfrm>
          <a:off x="620896" y="918271"/>
          <a:ext cx="1336721" cy="1328573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</dsp:txBody>
      <dsp:txXfrm>
        <a:off x="620896" y="918271"/>
        <a:ext cx="1336721" cy="1328573"/>
      </dsp:txXfrm>
    </dsp:sp>
    <dsp:sp modelId="{C1A88103-A064-4E8F-88CC-C73DBE04B0B4}">
      <dsp:nvSpPr>
        <dsp:cNvPr id="0" name=""/>
        <dsp:cNvSpPr/>
      </dsp:nvSpPr>
      <dsp:spPr>
        <a:xfrm>
          <a:off x="1642758" y="222568"/>
          <a:ext cx="938242" cy="597857"/>
        </a:xfrm>
        <a:prstGeom prst="roundRect">
          <a:avLst/>
        </a:prstGeom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80"/>
          </a:stretch>
        </a:blipFill>
        <a:ln w="1905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chemeClr val="accent2">
              <a:lumMod val="40000"/>
              <a:lumOff val="60000"/>
            </a:schemeClr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071F56F-9A39-45E5-A6F4-EDEFEBEF5929}">
      <dsp:nvSpPr>
        <dsp:cNvPr id="0" name=""/>
        <dsp:cNvSpPr/>
      </dsp:nvSpPr>
      <dsp:spPr>
        <a:xfrm>
          <a:off x="2586387" y="222568"/>
          <a:ext cx="4310757" cy="597857"/>
        </a:xfrm>
        <a:prstGeom prst="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Noé era "um pregoeiro da justiça" para o mundo antediluviano</a:t>
          </a:r>
          <a:r>
            <a:rPr lang="es-ES" sz="1800" b="1" kern="1200" dirty="0"/>
            <a:t> (2P. 2:5)</a:t>
          </a:r>
          <a:endParaRPr lang="es-ES" sz="1800" kern="1200" dirty="0"/>
        </a:p>
      </dsp:txBody>
      <dsp:txXfrm>
        <a:off x="2586387" y="222568"/>
        <a:ext cx="4310757" cy="597857"/>
      </dsp:txXfrm>
    </dsp:sp>
    <dsp:sp modelId="{EC11E19D-1A08-47B4-A810-1027E049E8B4}">
      <dsp:nvSpPr>
        <dsp:cNvPr id="0" name=""/>
        <dsp:cNvSpPr/>
      </dsp:nvSpPr>
      <dsp:spPr>
        <a:xfrm>
          <a:off x="1642758" y="928040"/>
          <a:ext cx="938242" cy="597857"/>
        </a:xfrm>
        <a:prstGeom prst="roundRect">
          <a:avLst/>
        </a:prstGeom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chemeClr val="accent3">
              <a:lumMod val="40000"/>
              <a:lumOff val="60000"/>
            </a:schemeClr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8D8B74D-7361-43A1-9165-9E059338307B}">
      <dsp:nvSpPr>
        <dsp:cNvPr id="0" name=""/>
        <dsp:cNvSpPr/>
      </dsp:nvSpPr>
      <dsp:spPr>
        <a:xfrm>
          <a:off x="2586387" y="928040"/>
          <a:ext cx="4310757" cy="597857"/>
        </a:xfrm>
        <a:prstGeom prst="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A aliança de Deus com Abraão incluía uma bênção para todas as nações </a:t>
          </a:r>
          <a:r>
            <a:rPr lang="es-ES" sz="1800" b="1" kern="1200" dirty="0"/>
            <a:t>(</a:t>
          </a:r>
          <a:r>
            <a:rPr lang="es-ES" sz="1800" b="1" kern="1200" dirty="0" err="1"/>
            <a:t>Gn</a:t>
          </a:r>
          <a:r>
            <a:rPr lang="es-ES" sz="1800" b="1" kern="1200" dirty="0"/>
            <a:t>. 22:18)</a:t>
          </a:r>
          <a:endParaRPr lang="es-ES" sz="1800" kern="1200" dirty="0"/>
        </a:p>
      </dsp:txBody>
      <dsp:txXfrm>
        <a:off x="2586387" y="928040"/>
        <a:ext cx="4310757" cy="597857"/>
      </dsp:txXfrm>
    </dsp:sp>
    <dsp:sp modelId="{C1B48BE8-FAB2-4A8B-912D-416EB314600E}">
      <dsp:nvSpPr>
        <dsp:cNvPr id="0" name=""/>
        <dsp:cNvSpPr/>
      </dsp:nvSpPr>
      <dsp:spPr>
        <a:xfrm>
          <a:off x="1642758" y="1633513"/>
          <a:ext cx="938242" cy="597857"/>
        </a:xfrm>
        <a:prstGeom prst="roundRect">
          <a:avLst/>
        </a:prstGeom>
        <a:blipFill dpi="0"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chemeClr val="accent4">
              <a:lumMod val="40000"/>
              <a:lumOff val="60000"/>
            </a:schemeClr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9F08EB4-6ECD-4E6D-934E-738350C001C9}">
      <dsp:nvSpPr>
        <dsp:cNvPr id="0" name=""/>
        <dsp:cNvSpPr/>
      </dsp:nvSpPr>
      <dsp:spPr>
        <a:xfrm>
          <a:off x="2586387" y="1633513"/>
          <a:ext cx="4310757" cy="597857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Jesus nomeou a igreja para levar o evangelho "até o último da terra</a:t>
          </a:r>
          <a:r>
            <a:rPr lang="es-ES" sz="1800" b="1" kern="1200" dirty="0"/>
            <a:t>” (Atos. 1:8)</a:t>
          </a:r>
          <a:endParaRPr lang="es-ES" sz="1800" kern="1200" dirty="0"/>
        </a:p>
      </dsp:txBody>
      <dsp:txXfrm>
        <a:off x="2586387" y="1633513"/>
        <a:ext cx="4310757" cy="597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4B438-37DE-4E08-9124-61B9F2CB3854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A0FC4-7CB3-4F5A-A626-D20B48DD2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248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4B438-37DE-4E08-9124-61B9F2CB3854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A0FC4-7CB3-4F5A-A626-D20B48DD2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51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4B438-37DE-4E08-9124-61B9F2CB3854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A0FC4-7CB3-4F5A-A626-D20B48DD2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6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4B438-37DE-4E08-9124-61B9F2CB3854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A0FC4-7CB3-4F5A-A626-D20B48DD2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344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4B438-37DE-4E08-9124-61B9F2CB3854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A0FC4-7CB3-4F5A-A626-D20B48DD2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343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4B438-37DE-4E08-9124-61B9F2CB3854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A0FC4-7CB3-4F5A-A626-D20B48DD2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789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4B438-37DE-4E08-9124-61B9F2CB3854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A0FC4-7CB3-4F5A-A626-D20B48DD2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418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4B438-37DE-4E08-9124-61B9F2CB3854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A0FC4-7CB3-4F5A-A626-D20B48DD2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890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4B438-37DE-4E08-9124-61B9F2CB3854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A0FC4-7CB3-4F5A-A626-D20B48DD2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734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4B438-37DE-4E08-9124-61B9F2CB3854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A0FC4-7CB3-4F5A-A626-D20B48DD2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02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4B438-37DE-4E08-9124-61B9F2CB3854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A0FC4-7CB3-4F5A-A626-D20B48DD2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043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4B438-37DE-4E08-9124-61B9F2CB3854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A0FC4-7CB3-4F5A-A626-D20B48DD2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388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0.jpe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3">
            <a:extLst>
              <a:ext uri="{FF2B5EF4-FFF2-40B4-BE49-F238E27FC236}">
                <a16:creationId xmlns:a16="http://schemas.microsoft.com/office/drawing/2014/main" id="{8ED08A1D-4632-47AB-8832-C17BA0086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oup 25">
            <a:extLst>
              <a:ext uri="{FF2B5EF4-FFF2-40B4-BE49-F238E27FC236}">
                <a16:creationId xmlns:a16="http://schemas.microsoft.com/office/drawing/2014/main" id="{0075437B-93A1-4A73-812B-C5030CC2F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64368" cy="5143500"/>
            <a:chOff x="0" y="0"/>
            <a:chExt cx="885825" cy="6858000"/>
          </a:xfrm>
        </p:grpSpPr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BB8505BE-2298-4E13-A7FB-2D05006D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6751C2C2-B295-4CDA-9112-A35D684DC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E9529D0B-3279-4773-AF26-CC6472E671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9231" y="88754"/>
            <a:ext cx="3764857" cy="4924427"/>
          </a:xfrm>
          <a:prstGeom prst="rect">
            <a:avLst/>
          </a:prstGeom>
          <a:ln w="38100" cap="sq">
            <a:solidFill>
              <a:srgbClr val="C7D0D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D6A89C-7EFC-4AF5-918C-6C2F9ACF23A1}"/>
              </a:ext>
            </a:extLst>
          </p:cNvPr>
          <p:cNvSpPr txBox="1"/>
          <p:nvPr/>
        </p:nvSpPr>
        <p:spPr>
          <a:xfrm>
            <a:off x="1162433" y="4602028"/>
            <a:ext cx="3586264" cy="411153"/>
          </a:xfrm>
          <a:prstGeom prst="roundRect">
            <a:avLst>
              <a:gd name="adj" fmla="val 50000"/>
            </a:avLst>
          </a:prstGeom>
          <a:solidFill>
            <a:srgbClr val="C7D0D6"/>
          </a:solidFill>
          <a:ln>
            <a:solidFill>
              <a:srgbClr val="313C43"/>
            </a:solidFill>
          </a:ln>
        </p:spPr>
        <p:txBody>
          <a:bodyPr wrap="square" rtlCol="0" anchor="ctr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300" b="1">
                <a:solidFill>
                  <a:srgbClr val="313C43"/>
                </a:solidFill>
              </a:rPr>
              <a:t>Lição 12 para  20 de março de 2021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0388800-8B50-4DDA-8D68-F204BF8D903D}"/>
              </a:ext>
            </a:extLst>
          </p:cNvPr>
          <p:cNvSpPr txBox="1"/>
          <p:nvPr/>
        </p:nvSpPr>
        <p:spPr>
          <a:xfrm>
            <a:off x="735805" y="145937"/>
            <a:ext cx="4543425" cy="38423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/>
            </a:sp3d>
          </a:bodyPr>
          <a:lstStyle/>
          <a:p>
            <a:pPr algn="ctr">
              <a:lnSpc>
                <a:spcPts val="10000"/>
              </a:lnSpc>
            </a:pPr>
            <a:r>
              <a:rPr lang="es-ES" sz="6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O DESEJADO DE TODAS AS NAÇÕES</a:t>
            </a:r>
          </a:p>
        </p:txBody>
      </p:sp>
    </p:spTree>
    <p:extLst>
      <p:ext uri="{BB962C8B-B14F-4D97-AF65-F5344CB8AC3E}">
        <p14:creationId xmlns:p14="http://schemas.microsoft.com/office/powerpoint/2010/main" val="65421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1AD642A-D2F1-4E50-A933-6B59B82599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5361" y="-115335"/>
            <a:ext cx="2571750" cy="25717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C389B9D-9968-4998-8F69-780381C3E7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4356" y="1207008"/>
            <a:ext cx="3692065" cy="392186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C1DC5E1-8614-4965-8AC8-8A82CF2BF3C1}"/>
              </a:ext>
            </a:extLst>
          </p:cNvPr>
          <p:cNvSpPr txBox="1"/>
          <p:nvPr/>
        </p:nvSpPr>
        <p:spPr>
          <a:xfrm>
            <a:off x="4062287" y="1965334"/>
            <a:ext cx="48071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rgbClr val="91EC3E"/>
                </a:solidFill>
              </a:rPr>
              <a:t>A Salvação pessoal:</a:t>
            </a:r>
          </a:p>
          <a:p>
            <a:pPr lvl="1"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</a:rPr>
              <a:t>A natureza do pecado. Isaías 59:1-15.</a:t>
            </a:r>
          </a:p>
          <a:p>
            <a:pPr lvl="1"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</a:rPr>
              <a:t>O oferecimento de perdão. Isaías 59:16-21.</a:t>
            </a:r>
          </a:p>
          <a:p>
            <a:pPr lvl="1"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</a:rPr>
              <a:t>A obra dos redimidos. Isaías 60.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rgbClr val="FFF271"/>
                </a:solidFill>
              </a:rPr>
              <a:t>A Salvação universal:</a:t>
            </a:r>
          </a:p>
          <a:p>
            <a:pPr lvl="1"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</a:rPr>
              <a:t>O ano da boa vontade. Isaías 61:1-3.</a:t>
            </a:r>
          </a:p>
          <a:p>
            <a:pPr lvl="1"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</a:rPr>
              <a:t>O dia da vingança. Isaías 61:2.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7A73B60-D03A-43E2-8081-8A27E466FBBF}"/>
              </a:ext>
            </a:extLst>
          </p:cNvPr>
          <p:cNvSpPr txBox="1"/>
          <p:nvPr/>
        </p:nvSpPr>
        <p:spPr>
          <a:xfrm>
            <a:off x="25343" y="43890"/>
            <a:ext cx="756052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capítulos 59 a 61 de Isaías nos contam sobre a tendência humana ao pecado e suas consequências.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Eles também nos contam sobre a tendência divina ao perdão e ao plano de salvação.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Eles também nos apresentam o chamado universal ao arrependimento — tanto de Deus quanto de seu povo — e as consequências de rejeitá-lo.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EA69ADF-5A50-4F96-AF24-8C8DE06BF68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0490" y="2735992"/>
            <a:ext cx="218471" cy="22868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CB21D6E-4FFB-46F0-965D-7ECD7EA1E0B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0490" y="4141026"/>
            <a:ext cx="218471" cy="22868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A743A0A-B1D4-4BC5-BD6B-BC122B5A887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0490" y="3796092"/>
            <a:ext cx="218471" cy="22868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2EBAAAB-742F-4245-B301-297D160CE05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445" y="2396441"/>
            <a:ext cx="218471" cy="22868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493B96F-E20C-4963-A4DF-4D7305D70D7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446" y="3090173"/>
            <a:ext cx="218471" cy="228682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651FCDB-926A-469B-A93C-C9EE9AABC0F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710090" y="3301529"/>
            <a:ext cx="354445" cy="507535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CEFFFFB1-8A82-40C1-9867-3D7ECAA8C0CB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710091" y="1903418"/>
            <a:ext cx="354445" cy="50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8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D4B339E-84D6-451E-809F-894F9C411CD5}"/>
              </a:ext>
            </a:extLst>
          </p:cNvPr>
          <p:cNvSpPr txBox="1"/>
          <p:nvPr/>
        </p:nvSpPr>
        <p:spPr>
          <a:xfrm>
            <a:off x="1" y="-29260"/>
            <a:ext cx="67116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 NATUREZA DO PECADO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773922D-B5D6-4494-ABEE-3173CE17CDEC}"/>
              </a:ext>
            </a:extLst>
          </p:cNvPr>
          <p:cNvSpPr txBox="1"/>
          <p:nvPr/>
        </p:nvSpPr>
        <p:spPr>
          <a:xfrm>
            <a:off x="475296" y="539043"/>
            <a:ext cx="6006564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Mas as vossas </a:t>
            </a:r>
            <a:r>
              <a:rPr lang="pt-BR" sz="16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iniqüidades</a:t>
            </a:r>
            <a:r>
              <a:rPr lang="pt-B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fazem separação entre vós e o vosso Deus; e os vossos pecados encobrem o seu rosto de vós, para que não vos ouça.</a:t>
            </a:r>
            <a:r>
              <a:rPr lang="es-ES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(Isaías 59:2)</a:t>
            </a:r>
            <a:endParaRPr lang="es-ES" sz="16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513054F-BA19-4C2B-9368-832BA92CEB97}"/>
              </a:ext>
            </a:extLst>
          </p:cNvPr>
          <p:cNvSpPr txBox="1"/>
          <p:nvPr/>
        </p:nvSpPr>
        <p:spPr>
          <a:xfrm>
            <a:off x="198214" y="1322705"/>
            <a:ext cx="6560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Diante da pergunta "Por que [...] você não ouviu; [...] não te deste por entendido? (Isaías 58:3), Deus responde: "A mão do Senhor não foi encurtada para salvar, nem seu ouvido foi agravado para ouvir" (Isaías 59:1).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63E88A2-0455-44A3-9AF7-7031EFCDC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0148" y="91642"/>
            <a:ext cx="2247900" cy="3086100"/>
          </a:xfrm>
          <a:prstGeom prst="roundRect">
            <a:avLst>
              <a:gd name="adj" fmla="val 4556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0FD92FF3-82EE-4004-B3E9-8C18C717E26D}"/>
              </a:ext>
            </a:extLst>
          </p:cNvPr>
          <p:cNvSpPr txBox="1"/>
          <p:nvPr/>
        </p:nvSpPr>
        <p:spPr>
          <a:xfrm>
            <a:off x="198214" y="2435241"/>
            <a:ext cx="65421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Em seguida (v. 2), ele esclarece que o problema não está em Deus, mas no homem. O pecado cria uma separação entre Deus e o homem. Diante dessa separação, o homem foge de Deus, e se entrega cada vez mais ao pecado (Gênesis 3:8).</a:t>
            </a:r>
            <a:endParaRPr lang="es-ES" b="1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D180EE9-22C4-4C33-A58C-379A7BBEB75A}"/>
              </a:ext>
            </a:extLst>
          </p:cNvPr>
          <p:cNvSpPr txBox="1"/>
          <p:nvPr/>
        </p:nvSpPr>
        <p:spPr>
          <a:xfrm>
            <a:off x="2208837" y="3630583"/>
            <a:ext cx="439678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Enquanto permanecermos enraizados em nossos pecados e não queiramos ir a Deus (ou seja, ouvir a voz suplicante do Espírito Santo), continuará a haver uma barreira intransitável entre Deus e nós.</a:t>
            </a:r>
            <a:endParaRPr lang="es-ES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56C6001-91A2-452E-A981-FFA855B2F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149" y="3637899"/>
            <a:ext cx="2003308" cy="14206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ECDD242-DC71-4E67-B13E-2D12F0DF16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8943" y="3297987"/>
            <a:ext cx="2264048" cy="1702228"/>
          </a:xfrm>
          <a:prstGeom prst="rect">
            <a:avLst/>
          </a:prstGeom>
          <a:ln w="88900" cap="sq" cmpd="thickThin">
            <a:gradFill flip="none" rotWithShape="1">
              <a:gsLst>
                <a:gs pos="71000">
                  <a:srgbClr val="FEC306"/>
                </a:gs>
                <a:gs pos="0">
                  <a:srgbClr val="FEC306"/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  <a:tileRect/>
            </a:gra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1464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7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49D349-7B99-46D0-89ED-CD4051DA960D}"/>
              </a:ext>
            </a:extLst>
          </p:cNvPr>
          <p:cNvSpPr txBox="1"/>
          <p:nvPr/>
        </p:nvSpPr>
        <p:spPr>
          <a:xfrm>
            <a:off x="312417" y="804088"/>
            <a:ext cx="767099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dirty="0">
                <a:latin typeface="Cooper Black" panose="0208090404030B020404" pitchFamily="18" charset="0"/>
              </a:rPr>
              <a:t>“</a:t>
            </a:r>
            <a:r>
              <a:rPr lang="pt-BR" sz="2400" dirty="0">
                <a:latin typeface="Cooper Black" panose="0208090404030B020404" pitchFamily="18" charset="0"/>
              </a:rPr>
              <a:t>Não dê ouvidos à sugestão do inimigo, permanecerá desejado de Cristo até que se faça o melhor, até que você seja bastante bom para ir a Deus. Se esperar até lá, nunca você irá a Ele. Se Satanás te aponta como vestes imundas, repete a promessa de Jesus: “O que vem a Mim de maneira nenhuma o lançarei fora”. João 6:37 . Dize ao inimigo que o sangue de Cristo purifica de todo o pecado.</a:t>
            </a:r>
            <a:r>
              <a:rPr lang="es-ES" sz="2400" dirty="0">
                <a:latin typeface="Cooper Black" panose="0208090404030B020404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D11FDC-6D66-4C98-8611-66250ECFAB0F}"/>
              </a:ext>
            </a:extLst>
          </p:cNvPr>
          <p:cNvSpPr txBox="1"/>
          <p:nvPr/>
        </p:nvSpPr>
        <p:spPr>
          <a:xfrm>
            <a:off x="5800594" y="4759322"/>
            <a:ext cx="3210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 err="1"/>
              <a:t>E.G.W</a:t>
            </a:r>
            <a:r>
              <a:rPr lang="es-ES" sz="1600" b="1" dirty="0"/>
              <a:t>. (Parábolas de </a:t>
            </a:r>
            <a:r>
              <a:rPr lang="es-ES" sz="1600" b="1" dirty="0" err="1"/>
              <a:t>Jesus</a:t>
            </a:r>
            <a:r>
              <a:rPr lang="es-ES" sz="1600" b="1" dirty="0"/>
              <a:t>, pg. 105)</a:t>
            </a:r>
          </a:p>
        </p:txBody>
      </p:sp>
    </p:spTree>
    <p:extLst>
      <p:ext uri="{BB962C8B-B14F-4D97-AF65-F5344CB8AC3E}">
        <p14:creationId xmlns:p14="http://schemas.microsoft.com/office/powerpoint/2010/main" val="187196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3B60F1F-139D-45EA-A9B2-CE8D257C15E7}"/>
              </a:ext>
            </a:extLst>
          </p:cNvPr>
          <p:cNvSpPr txBox="1"/>
          <p:nvPr/>
        </p:nvSpPr>
        <p:spPr>
          <a:xfrm>
            <a:off x="0" y="0"/>
            <a:ext cx="67958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 OFERECIMENTO DE PERDÃO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33CD74-B64B-4F94-9341-5CCC0D329EB9}"/>
              </a:ext>
            </a:extLst>
          </p:cNvPr>
          <p:cNvSpPr txBox="1"/>
          <p:nvPr/>
        </p:nvSpPr>
        <p:spPr>
          <a:xfrm>
            <a:off x="209005" y="583706"/>
            <a:ext cx="61019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E virá um Redentor a Sião e aos que em Jacó se converterem da transgressão, diz o Senhor.</a:t>
            </a:r>
            <a:r>
              <a:rPr lang="es-ES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(Isaías 59:20)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0E7910F-234F-45B7-B25E-F4858BBE0E1A}"/>
              </a:ext>
            </a:extLst>
          </p:cNvPr>
          <p:cNvSpPr txBox="1"/>
          <p:nvPr/>
        </p:nvSpPr>
        <p:spPr>
          <a:xfrm>
            <a:off x="209006" y="1197083"/>
            <a:ext cx="587724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b="1" dirty="0">
                <a:solidFill>
                  <a:schemeClr val="tx1"/>
                </a:solidFill>
              </a:rPr>
              <a:t>Em que a Redenção se baseia</a:t>
            </a:r>
            <a:r>
              <a:rPr lang="es-ES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ACD2201-DF68-4303-9B4E-669A6BC9EB16}"/>
              </a:ext>
            </a:extLst>
          </p:cNvPr>
          <p:cNvSpPr txBox="1"/>
          <p:nvPr/>
        </p:nvSpPr>
        <p:spPr>
          <a:xfrm>
            <a:off x="209005" y="1625365"/>
            <a:ext cx="5666015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pt-BR" b="1" dirty="0">
                <a:solidFill>
                  <a:schemeClr val="bg1"/>
                </a:solidFill>
              </a:rPr>
              <a:t>Se a base é deixar a iniquidade, ou seja, parar de pecar: eu tenho um problema sério, pois "não há ninguém que faça o bem</a:t>
            </a:r>
            <a:r>
              <a:rPr lang="es-ES" b="1" dirty="0">
                <a:solidFill>
                  <a:schemeClr val="bg1"/>
                </a:solidFill>
              </a:rPr>
              <a:t>” (Romanos 3:12).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s-ES" b="1" dirty="0">
                <a:solidFill>
                  <a:schemeClr val="bg1"/>
                </a:solidFill>
              </a:rPr>
              <a:t>Se a base é </a:t>
            </a:r>
            <a:r>
              <a:rPr lang="pt-BR" b="1" i="1" u="sng" dirty="0">
                <a:solidFill>
                  <a:schemeClr val="bg1"/>
                </a:solidFill>
              </a:rPr>
              <a:t>aceitar a oferta de perdão </a:t>
            </a:r>
            <a:r>
              <a:rPr lang="es-ES" b="1" dirty="0">
                <a:solidFill>
                  <a:schemeClr val="bg1"/>
                </a:solidFill>
              </a:rPr>
              <a:t>dado por Deus: </a:t>
            </a:r>
            <a:r>
              <a:rPr lang="pt-BR" b="1" dirty="0">
                <a:solidFill>
                  <a:schemeClr val="bg1"/>
                </a:solidFill>
              </a:rPr>
              <a:t>Estamos no caminho certo (Isaías 1:18; Jeremias 31:34). Além disso, é de graça! </a:t>
            </a:r>
            <a:r>
              <a:rPr lang="es-ES" b="1" dirty="0">
                <a:solidFill>
                  <a:schemeClr val="bg1"/>
                </a:solidFill>
              </a:rPr>
              <a:t> (Romanos 3:24).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4413C29-48A3-4B94-A644-B5026272849E}"/>
              </a:ext>
            </a:extLst>
          </p:cNvPr>
          <p:cNvSpPr txBox="1"/>
          <p:nvPr/>
        </p:nvSpPr>
        <p:spPr>
          <a:xfrm>
            <a:off x="209006" y="3902527"/>
            <a:ext cx="52554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</a:rPr>
              <a:t>Claro, para aceitar o perdão deve haver arrependimento e </a:t>
            </a:r>
            <a:r>
              <a:rPr lang="pt-BR" b="1" u="sng" dirty="0">
                <a:solidFill>
                  <a:schemeClr val="bg1"/>
                </a:solidFill>
              </a:rPr>
              <a:t>desejo de abandonar o pecado </a:t>
            </a:r>
            <a:r>
              <a:rPr lang="pt-BR" b="1" dirty="0">
                <a:solidFill>
                  <a:schemeClr val="bg1"/>
                </a:solidFill>
              </a:rPr>
              <a:t>(Atos 3:19). A fé pela qual somos salvos se manifesta por nossas obras (Tiago 2:18).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EBF4B80-9F19-49FF-A876-9C5928AC8935}"/>
              </a:ext>
            </a:extLst>
          </p:cNvPr>
          <p:cNvSpPr txBox="1"/>
          <p:nvPr/>
        </p:nvSpPr>
        <p:spPr>
          <a:xfrm>
            <a:off x="209006" y="3525450"/>
            <a:ext cx="5877240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b="1" dirty="0">
                <a:solidFill>
                  <a:schemeClr val="tx1"/>
                </a:solidFill>
              </a:rPr>
              <a:t>¿</a:t>
            </a:r>
            <a:r>
              <a:rPr lang="pt-BR" b="1" dirty="0">
                <a:solidFill>
                  <a:schemeClr val="tx1"/>
                </a:solidFill>
              </a:rPr>
              <a:t>O que significa voltar-se da iniquidade</a:t>
            </a:r>
            <a:r>
              <a:rPr lang="es-ES" b="1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8073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build="p"/>
      <p:bldP spid="7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49D349-7B99-46D0-89ED-CD4051DA960D}"/>
              </a:ext>
            </a:extLst>
          </p:cNvPr>
          <p:cNvSpPr txBox="1"/>
          <p:nvPr/>
        </p:nvSpPr>
        <p:spPr>
          <a:xfrm>
            <a:off x="1546314" y="608218"/>
            <a:ext cx="713255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dirty="0">
                <a:latin typeface="Cooper Black" panose="0208090404030B020404" pitchFamily="18" charset="0"/>
              </a:rPr>
              <a:t>“</a:t>
            </a:r>
            <a:r>
              <a:rPr lang="pt-BR" sz="2400" dirty="0">
                <a:latin typeface="Cooper Black" panose="0208090404030B020404" pitchFamily="18" charset="0"/>
              </a:rPr>
              <a:t>Graça é favor imerecido, e o crente é justificado sem qualquer mérito seu próprio, sem nenhum direito a alegar a Deus. É ele justificado pela redenção que há em Cristo Jesus, que está nos cortes do Céu como substituto e penhor do pecador. Mas, conquanto seja justificado por virtude dos méritos de Cristo, não é ele livre para praticar a injustiça. A fé opera por amor e purifica a alma. A fé desabrocha e floresce e traz uma colheita de fruto precioso</a:t>
            </a:r>
            <a:r>
              <a:rPr lang="es-ES" sz="2400" dirty="0">
                <a:latin typeface="Cooper Black" panose="0208090404030B020404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D11FDC-6D66-4C98-8611-66250ECFAB0F}"/>
              </a:ext>
            </a:extLst>
          </p:cNvPr>
          <p:cNvSpPr txBox="1"/>
          <p:nvPr/>
        </p:nvSpPr>
        <p:spPr>
          <a:xfrm>
            <a:off x="4591535" y="4757721"/>
            <a:ext cx="40873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E.G.W. (Mensagens escolhidas, vol. 1, pg. 398)</a:t>
            </a:r>
          </a:p>
        </p:txBody>
      </p:sp>
    </p:spTree>
    <p:extLst>
      <p:ext uri="{BB962C8B-B14F-4D97-AF65-F5344CB8AC3E}">
        <p14:creationId xmlns:p14="http://schemas.microsoft.com/office/powerpoint/2010/main" val="391681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6C46581-6B96-437A-93ED-FA57AC659B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608" y="762126"/>
            <a:ext cx="1692402" cy="338480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57B90A6-274B-42F5-B512-E1D003DECBAD}"/>
              </a:ext>
            </a:extLst>
          </p:cNvPr>
          <p:cNvSpPr txBox="1"/>
          <p:nvPr/>
        </p:nvSpPr>
        <p:spPr>
          <a:xfrm>
            <a:off x="0" y="0"/>
            <a:ext cx="9085478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12700">
              <a:bevelT h="25400" prst="softRound"/>
              <a:contourClr>
                <a:schemeClr val="accent3">
                  <a:lumMod val="50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A OBRA DOS REDIMIDOS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3D470A2-BCF2-4648-ACD0-A5C29BABAF5C}"/>
              </a:ext>
            </a:extLst>
          </p:cNvPr>
          <p:cNvSpPr txBox="1"/>
          <p:nvPr/>
        </p:nvSpPr>
        <p:spPr>
          <a:xfrm>
            <a:off x="412785" y="633194"/>
            <a:ext cx="6525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E os gentios caminharão à tua luz, e os reis ao resplendor que te nasceu.</a:t>
            </a:r>
            <a:r>
              <a:rPr lang="es-ES" sz="16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(Isaías 60:3)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C3E617F-937A-40D4-AF15-976542F19FCD}"/>
              </a:ext>
            </a:extLst>
          </p:cNvPr>
          <p:cNvSpPr txBox="1"/>
          <p:nvPr/>
        </p:nvSpPr>
        <p:spPr>
          <a:xfrm>
            <a:off x="156755" y="1182469"/>
            <a:ext cx="6653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Aqueles de nós que foram iluminados pela luz da Redenção devem refletir essa luz, e iluminar o mundo com ela (Mateus 5:14).</a:t>
            </a:r>
            <a:endParaRPr lang="es-ES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84EA7EF-2D7C-4255-B76E-CC7798C52176}"/>
              </a:ext>
            </a:extLst>
          </p:cNvPr>
          <p:cNvSpPr txBox="1"/>
          <p:nvPr/>
        </p:nvSpPr>
        <p:spPr>
          <a:xfrm>
            <a:off x="156755" y="4219950"/>
            <a:ext cx="88482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 todos que aceitam a Redenção, Deus faz esta promessa: "O sol nunca mais servirá de luz para o dia, nem o brilho da lua te iluminará, mas o Senhor te será por luz perpétua, e o teu Deus por tua glória" (Isaías 60:19)</a:t>
            </a:r>
            <a:endParaRPr lang="es-ES" b="1" dirty="0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08C24546-CE61-4109-B8F3-97EFF1A133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6143139"/>
              </p:ext>
            </p:extLst>
          </p:nvPr>
        </p:nvGraphicFramePr>
        <p:xfrm>
          <a:off x="29261" y="1828800"/>
          <a:ext cx="7232139" cy="2435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9424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2E43032-C837-48B3-B82E-05ED4FFE5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graphicEl>
                                              <a:dgm id="{62E43032-C837-48B3-B82E-05ED4FFE5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graphicEl>
                                              <a:dgm id="{62E43032-C837-48B3-B82E-05ED4FFE5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dgm id="{62E43032-C837-48B3-B82E-05ED4FFE5C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3851C9F-2661-40FE-BBCE-73A24924C0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graphicEl>
                                              <a:dgm id="{03851C9F-2661-40FE-BBCE-73A24924C0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>
                                            <p:graphicEl>
                                              <a:dgm id="{03851C9F-2661-40FE-BBCE-73A24924C0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graphicEl>
                                              <a:dgm id="{03851C9F-2661-40FE-BBCE-73A24924C0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1A88103-A064-4E8F-88CC-C73DBE04B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C1A88103-A064-4E8F-88CC-C73DBE04B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C1A88103-A064-4E8F-88CC-C73DBE04B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C1A88103-A064-4E8F-88CC-C73DBE04B0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071F56F-9A39-45E5-A6F4-EDEFEBEF59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>
                                            <p:graphicEl>
                                              <a:dgm id="{B071F56F-9A39-45E5-A6F4-EDEFEBEF59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C11E19D-1A08-47B4-A810-1027E049E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EC11E19D-1A08-47B4-A810-1027E049E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graphicEl>
                                              <a:dgm id="{EC11E19D-1A08-47B4-A810-1027E049E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>
                                            <p:graphicEl>
                                              <a:dgm id="{EC11E19D-1A08-47B4-A810-1027E049E8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8D8B74D-7361-43A1-9165-9E05933830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>
                                            <p:graphicEl>
                                              <a:dgm id="{88D8B74D-7361-43A1-9165-9E05933830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1B48BE8-FAB2-4A8B-912D-416EB31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graphicEl>
                                              <a:dgm id="{C1B48BE8-FAB2-4A8B-912D-416EB31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1B48BE8-FAB2-4A8B-912D-416EB31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>
                                            <p:graphicEl>
                                              <a:dgm id="{C1B48BE8-FAB2-4A8B-912D-416EB31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9F08EB4-6ECD-4E6D-934E-738350C001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">
                                            <p:graphicEl>
                                              <a:dgm id="{C9F08EB4-6ECD-4E6D-934E-738350C001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Graphic spid="9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49D349-7B99-46D0-89ED-CD4051DA960D}"/>
              </a:ext>
            </a:extLst>
          </p:cNvPr>
          <p:cNvSpPr txBox="1"/>
          <p:nvPr/>
        </p:nvSpPr>
        <p:spPr>
          <a:xfrm>
            <a:off x="1249723" y="730938"/>
            <a:ext cx="705302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dirty="0">
                <a:latin typeface="Cooper Black" panose="0208090404030B020404" pitchFamily="18" charset="0"/>
              </a:rPr>
              <a:t>“</a:t>
            </a:r>
            <a:r>
              <a:rPr lang="pt-BR" sz="2400" dirty="0">
                <a:latin typeface="Cooper Black" panose="0208090404030B020404" pitchFamily="18" charset="0"/>
              </a:rPr>
              <a:t>É nosso privilégio abrir nosso coração e deixar o Salvador entrar. Louvemo-Lo pelo resplendor de Sua presença. Levemos a luminosidade de Seu amor em nossas fisionomias e traduzamo-la em nossas palavras. Então Sua alegria desejará em nós, e nossa alegria será completa</a:t>
            </a:r>
            <a:r>
              <a:rPr lang="es-ES" sz="2400" dirty="0">
                <a:latin typeface="Cooper Black" panose="0208090404030B020404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D11FDC-6D66-4C98-8611-66250ECFAB0F}"/>
              </a:ext>
            </a:extLst>
          </p:cNvPr>
          <p:cNvSpPr txBox="1"/>
          <p:nvPr/>
        </p:nvSpPr>
        <p:spPr>
          <a:xfrm>
            <a:off x="4842805" y="3662042"/>
            <a:ext cx="3580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E.G.W. (Olhando para o alto, 8 de maio)</a:t>
            </a:r>
          </a:p>
        </p:txBody>
      </p:sp>
    </p:spTree>
    <p:extLst>
      <p:ext uri="{BB962C8B-B14F-4D97-AF65-F5344CB8AC3E}">
        <p14:creationId xmlns:p14="http://schemas.microsoft.com/office/powerpoint/2010/main" val="326402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37D6A6BD-CBCD-430E-AD0E-1FF665F9F3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1654" y="3387846"/>
            <a:ext cx="1519119" cy="1828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99A4D97-88E8-429D-AFD9-A6D3EF7C999C}"/>
              </a:ext>
            </a:extLst>
          </p:cNvPr>
          <p:cNvSpPr txBox="1"/>
          <p:nvPr/>
        </p:nvSpPr>
        <p:spPr>
          <a:xfrm>
            <a:off x="0" y="-43890"/>
            <a:ext cx="9143999" cy="769441"/>
          </a:xfrm>
          <a:prstGeom prst="rect">
            <a:avLst/>
          </a:prstGeom>
          <a:noFill/>
          <a:scene3d>
            <a:camera prst="orthographicFront"/>
            <a:lightRig rig="chilly" dir="t"/>
          </a:scene3d>
        </p:spPr>
        <p:txBody>
          <a:bodyPr wrap="square">
            <a:spAutoFit/>
            <a:sp3d extrusionH="57150">
              <a:bevelT w="57150" h="38100" prst="hardEdge"/>
            </a:sp3d>
          </a:bodyPr>
          <a:lstStyle/>
          <a:p>
            <a:pPr algn="ctr"/>
            <a:r>
              <a:rPr lang="es-ES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66FFFF"/>
                </a:solidFill>
              </a:rPr>
              <a:t>O ANO DA BOA VONTADE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065048D-3D16-4A5D-A007-9D0E3C70634E}"/>
              </a:ext>
            </a:extLst>
          </p:cNvPr>
          <p:cNvSpPr txBox="1"/>
          <p:nvPr/>
        </p:nvSpPr>
        <p:spPr>
          <a:xfrm>
            <a:off x="0" y="621353"/>
            <a:ext cx="4930445" cy="55399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s-ES" sz="16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 espírito do Senhor DEUS está sobre mim</a:t>
            </a:r>
            <a:r>
              <a:rPr lang="es-ES" sz="16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(Isaías 61:1)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1F2585E-4F58-49FA-8ABE-76EE86AD31BA}"/>
              </a:ext>
            </a:extLst>
          </p:cNvPr>
          <p:cNvSpPr txBox="1"/>
          <p:nvPr/>
        </p:nvSpPr>
        <p:spPr>
          <a:xfrm>
            <a:off x="195943" y="1101169"/>
            <a:ext cx="4376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¿</a:t>
            </a:r>
            <a:r>
              <a:rPr lang="pt-BR" b="1" dirty="0"/>
              <a:t>Qual é o trabalho do Messias durante "o ano </a:t>
            </a:r>
            <a:r>
              <a:rPr lang="pt-BR" b="1"/>
              <a:t>da boa </a:t>
            </a:r>
            <a:r>
              <a:rPr lang="pt-BR" b="1" dirty="0"/>
              <a:t>v</a:t>
            </a:r>
            <a:r>
              <a:rPr lang="pt-BR" b="1"/>
              <a:t>ontade </a:t>
            </a:r>
            <a:r>
              <a:rPr lang="pt-BR" b="1" dirty="0"/>
              <a:t>de Jeová</a:t>
            </a:r>
            <a:r>
              <a:rPr lang="es-ES" b="1" dirty="0"/>
              <a:t>”?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5CA46C2-00BE-4BAF-84B8-B0EC828C206B}"/>
              </a:ext>
            </a:extLst>
          </p:cNvPr>
          <p:cNvSpPr txBox="1"/>
          <p:nvPr/>
        </p:nvSpPr>
        <p:spPr>
          <a:xfrm>
            <a:off x="195944" y="1717484"/>
            <a:ext cx="55046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FF00"/>
              </a:buClr>
              <a:buFont typeface="+mj-lt"/>
              <a:buAutoNum type="arabicPeriod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Pregar boas novas aos abatidos.</a:t>
            </a:r>
          </a:p>
          <a:p>
            <a:pPr marL="342900" indent="-342900">
              <a:buClr>
                <a:srgbClr val="FFFF00"/>
              </a:buClr>
              <a:buFont typeface="+mj-lt"/>
              <a:buAutoNum type="arabicPeriod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Vendar os quebrantados de coração.</a:t>
            </a:r>
          </a:p>
          <a:p>
            <a:pPr marL="342900" indent="-342900">
              <a:buClr>
                <a:srgbClr val="FFFF00"/>
              </a:buClr>
              <a:buFont typeface="+mj-lt"/>
              <a:buAutoNum type="arabicPeriod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Publicar liberdade aos cativos.</a:t>
            </a:r>
          </a:p>
          <a:p>
            <a:pPr marL="342900" indent="-342900">
              <a:buClr>
                <a:srgbClr val="FFFF00"/>
              </a:buClr>
              <a:buFont typeface="+mj-lt"/>
              <a:buAutoNum type="arabicPeriod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Publicar aos presos abertura da prisão.</a:t>
            </a:r>
          </a:p>
          <a:p>
            <a:pPr marL="342900" indent="-342900">
              <a:buClr>
                <a:srgbClr val="FFFF00"/>
              </a:buClr>
              <a:buFont typeface="+mj-lt"/>
              <a:buAutoNum type="arabicPeriod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Consolar a todos os enlutados.</a:t>
            </a:r>
          </a:p>
          <a:p>
            <a:pPr marL="342900" indent="-342900">
              <a:buClr>
                <a:srgbClr val="FFFF00"/>
              </a:buClr>
              <a:buFont typeface="+mj-lt"/>
              <a:buAutoNum type="arabicPeriod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 aos afligidos de Sião:</a:t>
            </a:r>
          </a:p>
          <a:p>
            <a:pPr marL="541338" lvl="1" indent="-254000">
              <a:buClr>
                <a:srgbClr val="66FFFF"/>
              </a:buClr>
              <a:buFont typeface="+mj-lt"/>
              <a:buAutoNum type="alphaLcParenR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Glória em lugar de cinza.</a:t>
            </a:r>
          </a:p>
          <a:p>
            <a:pPr marL="541338" lvl="1" indent="-254000">
              <a:buClr>
                <a:srgbClr val="66FFFF"/>
              </a:buClr>
              <a:buFont typeface="+mj-lt"/>
              <a:buAutoNum type="alphaLcParenR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Óleo de gozo em lugar de luto.</a:t>
            </a:r>
          </a:p>
          <a:p>
            <a:pPr marL="541338" lvl="1" indent="-254000">
              <a:buClr>
                <a:srgbClr val="66FFFF"/>
              </a:buClr>
              <a:buFont typeface="+mj-lt"/>
              <a:buAutoNum type="alphaLcParenR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Manto de alegria em lugar de espírito angustiado.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24F0AFC-C165-40C4-8068-147D09D2DE49}"/>
              </a:ext>
            </a:extLst>
          </p:cNvPr>
          <p:cNvSpPr txBox="1"/>
          <p:nvPr/>
        </p:nvSpPr>
        <p:spPr>
          <a:xfrm>
            <a:off x="195942" y="4258917"/>
            <a:ext cx="5107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Foi esta obra exclusiva de Jesus (Lucas 4:16-21), ou também é nosso trabalho proclamar "o ano da boa vontade de Jeová"?</a:t>
            </a:r>
            <a:endParaRPr lang="es-ES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AD9F1A3-A1FD-4C22-94FD-B865450F7E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5612" y="680947"/>
            <a:ext cx="2314857" cy="100154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DEDFEE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F4C3997-45EE-4222-8BD7-A2DE87C3C5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9549" y="676903"/>
            <a:ext cx="1392936" cy="1828800"/>
          </a:xfrm>
          <a:prstGeom prst="round2DiagRect">
            <a:avLst>
              <a:gd name="adj1" fmla="val 0"/>
              <a:gd name="adj2" fmla="val 14705"/>
            </a:avLst>
          </a:prstGeom>
          <a:ln w="57150" cap="sq">
            <a:solidFill>
              <a:srgbClr val="DEDFEE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BBA7040-1DF7-4D8C-A4AE-F4BEAAB94F9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0747" y="1745779"/>
            <a:ext cx="1739722" cy="1739722"/>
          </a:xfrm>
          <a:prstGeom prst="round2DiagRect">
            <a:avLst>
              <a:gd name="adj1" fmla="val 0"/>
              <a:gd name="adj2" fmla="val 13035"/>
            </a:avLst>
          </a:prstGeom>
          <a:ln w="57150" cap="sq">
            <a:solidFill>
              <a:srgbClr val="DEDFEE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FC882E6-1008-43DF-83B9-6B0D1A860A0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0581" y="2549618"/>
            <a:ext cx="1431739" cy="1868761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DEDFEE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9742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uiExpand="1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49D349-7B99-46D0-89ED-CD4051DA960D}"/>
              </a:ext>
            </a:extLst>
          </p:cNvPr>
          <p:cNvSpPr txBox="1"/>
          <p:nvPr/>
        </p:nvSpPr>
        <p:spPr>
          <a:xfrm>
            <a:off x="1732525" y="925145"/>
            <a:ext cx="7326849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6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“</a:t>
            </a:r>
            <a:r>
              <a:rPr lang="pt-BR" sz="26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Andem humildemente com Deus, pede-Lhe que torne claro o caminho a seguir. Quando Ele fala a seus representantes, pedem-lhes que sejam seus cooperadores, estes realizam o mesmo tipo de trabalho que Jesus anunciou como sendo uma obra ao erguer-Se e falar na sinagoga de Nazaré.</a:t>
            </a:r>
            <a:r>
              <a:rPr lang="es-ES" sz="26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D11FDC-6D66-4C98-8611-66250ECFAB0F}"/>
              </a:ext>
            </a:extLst>
          </p:cNvPr>
          <p:cNvSpPr txBox="1"/>
          <p:nvPr/>
        </p:nvSpPr>
        <p:spPr>
          <a:xfrm>
            <a:off x="4643934" y="4569127"/>
            <a:ext cx="4415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 err="1"/>
              <a:t>E.G.W</a:t>
            </a:r>
            <a:r>
              <a:rPr lang="es-ES" sz="1600" b="1" dirty="0"/>
              <a:t>. (</a:t>
            </a:r>
            <a:r>
              <a:rPr lang="es-ES" sz="1600" b="1" dirty="0" err="1"/>
              <a:t>Testemunhos</a:t>
            </a:r>
            <a:r>
              <a:rPr lang="es-ES" sz="1600" b="1" dirty="0"/>
              <a:t> para a igreja, vol. 9, pg. 202)</a:t>
            </a:r>
          </a:p>
        </p:txBody>
      </p:sp>
    </p:spTree>
    <p:extLst>
      <p:ext uri="{BB962C8B-B14F-4D97-AF65-F5344CB8AC3E}">
        <p14:creationId xmlns:p14="http://schemas.microsoft.com/office/powerpoint/2010/main" val="170619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8EFFEED-6BDE-4195-ABB3-7FC7D0898DB3}"/>
              </a:ext>
            </a:extLst>
          </p:cNvPr>
          <p:cNvSpPr txBox="1"/>
          <p:nvPr/>
        </p:nvSpPr>
        <p:spPr>
          <a:xfrm>
            <a:off x="2488474" y="0"/>
            <a:ext cx="66555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300" dirty="0">
                <a:ln w="12700">
                  <a:solidFill>
                    <a:schemeClr val="tx1"/>
                  </a:solidFill>
                </a:ln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 DIA DA VINGANÇA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6B20AA-26BA-40D1-96D9-76088C8B8023}"/>
              </a:ext>
            </a:extLst>
          </p:cNvPr>
          <p:cNvSpPr txBox="1"/>
          <p:nvPr/>
        </p:nvSpPr>
        <p:spPr>
          <a:xfrm>
            <a:off x="2686050" y="728933"/>
            <a:ext cx="61836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 apregoar o ano aceitável do Senhor e o dia da vingança do nosso Deus; a consolar todos os tristes;</a:t>
            </a:r>
            <a:r>
              <a:rPr lang="es-ES" sz="16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(Isaías 61:2)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3C35DBF-8174-46C9-8207-341D445C5C65}"/>
              </a:ext>
            </a:extLst>
          </p:cNvPr>
          <p:cNvSpPr txBox="1"/>
          <p:nvPr/>
        </p:nvSpPr>
        <p:spPr>
          <a:xfrm>
            <a:off x="2563454" y="1302292"/>
            <a:ext cx="6423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Nazaré, Jesus parou de ler Isaías pouco antes de falar do dia da vingança. Porque?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http://www.bibleuniversity.com/images/CourseID1/lesson12-10.jpg">
            <a:extLst>
              <a:ext uri="{FF2B5EF4-FFF2-40B4-BE49-F238E27FC236}">
                <a16:creationId xmlns:a16="http://schemas.microsoft.com/office/drawing/2014/main" id="{2FF10215-B239-41A6-B74A-425FA92D3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9314" y="3504468"/>
            <a:ext cx="2344055" cy="1561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8DBE775-C111-4E88-B9B2-BDC8492C4D0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54" y="140193"/>
            <a:ext cx="2331720" cy="174879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EB31822-2D3E-4973-82E9-AC50091EF6D7}"/>
              </a:ext>
            </a:extLst>
          </p:cNvPr>
          <p:cNvSpPr txBox="1"/>
          <p:nvPr/>
        </p:nvSpPr>
        <p:spPr>
          <a:xfrm>
            <a:off x="94836" y="3886972"/>
            <a:ext cx="64237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Pois chegará o dia em que Deus se vingará de seus inimigos e executará a justiça (</a:t>
            </a:r>
            <a:r>
              <a:rPr lang="pt-B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63:4; Na 1:9; 2Ts. 1:8; P. 19:15). E ele o fará com total equidade, para que cada joelho se dobre reconhecendo a justiça divina (</a:t>
            </a:r>
            <a:r>
              <a:rPr lang="pt-B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45:23; Fil. 2:9-11).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060A7E5-92D0-401B-B386-4F1542DCB1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2710" y="2103417"/>
            <a:ext cx="3328481" cy="1667491"/>
          </a:xfrm>
          <a:prstGeom prst="roundRect">
            <a:avLst>
              <a:gd name="adj" fmla="val 10139"/>
            </a:avLst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430F0C4-F0AF-4BF9-8254-04158191E533}"/>
              </a:ext>
            </a:extLst>
          </p:cNvPr>
          <p:cNvSpPr txBox="1"/>
          <p:nvPr/>
        </p:nvSpPr>
        <p:spPr>
          <a:xfrm>
            <a:off x="65310" y="1990876"/>
            <a:ext cx="2125147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trabalho de Jesus na época não era julgar o mundo (João 12:47). A vingança devia esperar.
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390CB7E-9EBE-417C-855C-9E136B673B15}"/>
              </a:ext>
            </a:extLst>
          </p:cNvPr>
          <p:cNvSpPr txBox="1"/>
          <p:nvPr/>
        </p:nvSpPr>
        <p:spPr>
          <a:xfrm>
            <a:off x="5656216" y="1990876"/>
            <a:ext cx="34877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mesma forma, agora não é hora de esperar que a justiça seja cumprida, mas somos convidados a deixar vingança a Deus (Romanos 12:20).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007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49D349-7B99-46D0-89ED-CD4051DA960D}"/>
              </a:ext>
            </a:extLst>
          </p:cNvPr>
          <p:cNvSpPr txBox="1"/>
          <p:nvPr/>
        </p:nvSpPr>
        <p:spPr>
          <a:xfrm>
            <a:off x="539568" y="580211"/>
            <a:ext cx="800934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200" dirty="0">
                <a:latin typeface="Cooper Black" panose="0208090404030B020404" pitchFamily="18" charset="0"/>
              </a:rPr>
              <a:t>“</a:t>
            </a:r>
            <a:r>
              <a:rPr lang="pt-BR" sz="2200" dirty="0" err="1">
                <a:latin typeface="Cooper Black" panose="0208090404030B020404" pitchFamily="18" charset="0"/>
              </a:rPr>
              <a:t>Poderíam</a:t>
            </a:r>
            <a:r>
              <a:rPr lang="pt-BR" sz="2200" dirty="0">
                <a:latin typeface="Cooper Black" panose="0208090404030B020404" pitchFamily="18" charset="0"/>
              </a:rPr>
              <a:t> acaso aqueles cujos corações está cheio de ódio a Deus, à verdade e santidade, unir-se à multidão celestial e participar de seus cânticos de louvor? Poderiam atribuir a glória de Deus e do Cordeiro? Não, absolutamente… Uma vida de rebeldia contra Deus incapacitou-os para o Céu. A pureza, santidade e paz dali lhes eram uma tortura; a glória de Deus seria um fogo consumidor… O destino dos ímpios se fixa por sua própria escolha. Sua exclusão do Céu é espontânea, da sua parte, e justa e misericordiosa da parte de Deus”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D11FDC-6D66-4C98-8611-66250ECFAB0F}"/>
              </a:ext>
            </a:extLst>
          </p:cNvPr>
          <p:cNvSpPr txBox="1"/>
          <p:nvPr/>
        </p:nvSpPr>
        <p:spPr>
          <a:xfrm>
            <a:off x="5519733" y="4358547"/>
            <a:ext cx="3101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E.G.W. (O grande conflito, pg. 542)</a:t>
            </a:r>
          </a:p>
        </p:txBody>
      </p:sp>
    </p:spTree>
    <p:extLst>
      <p:ext uri="{BB962C8B-B14F-4D97-AF65-F5344CB8AC3E}">
        <p14:creationId xmlns:p14="http://schemas.microsoft.com/office/powerpoint/2010/main" val="53158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Marquesina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485</TotalTime>
  <Words>1358</Words>
  <Application>Microsoft Office PowerPoint</Application>
  <PresentationFormat>Apresentação na tela (16:9)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Comic Sans MS</vt:lpstr>
      <vt:lpstr>Arial</vt:lpstr>
      <vt:lpstr>Cooper Black</vt:lpstr>
      <vt:lpstr>Calibri Light</vt:lpstr>
      <vt:lpstr>Calibri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89</cp:revision>
  <dcterms:created xsi:type="dcterms:W3CDTF">2021-02-26T07:48:46Z</dcterms:created>
  <dcterms:modified xsi:type="dcterms:W3CDTF">2021-03-15T10:49:54Z</dcterms:modified>
</cp:coreProperties>
</file>