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68" r:id="rId6"/>
    <p:sldId id="269" r:id="rId7"/>
    <p:sldId id="259" r:id="rId8"/>
    <p:sldId id="270" r:id="rId9"/>
    <p:sldId id="271" r:id="rId10"/>
    <p:sldId id="260" r:id="rId11"/>
    <p:sldId id="283" r:id="rId12"/>
    <p:sldId id="284" r:id="rId13"/>
    <p:sldId id="272" r:id="rId14"/>
    <p:sldId id="273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788A7-C531-4E2C-A7F2-642DE6F33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904CE9-B943-4627-B1D0-B50745E2B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6F967B-9BAB-4BC2-B95B-B779F713F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CF5FF3-D470-415C-9799-3BB0D5DF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D10257-EAE0-4601-A0F7-798B1E543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99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4C239-88B7-4C42-8F23-BD3B033E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47A09E-BD63-4EF1-8C82-D6EB7CA21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B656B2-2B34-4120-B6A3-4F4A58F6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0F0E1-F54F-4DCF-93D6-8E55A0059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3A5910-3707-420C-A04A-0CD94F2F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55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D64F6-A5A9-472F-8510-D650C587D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931356-9728-4897-9955-EB1488CC9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8C6AD0-4686-4630-9201-974258749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E808F3-5EC4-45A4-A4D2-749CF3B2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0AC0CB-1E71-49BC-895D-58EED74B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75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538D7-4DCD-4303-8E31-6C158851A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A353DB-5164-46B0-A773-E89ACEFDE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8AC22C-BF48-4572-83EE-951A467AA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BBC5EE-A10F-45A7-89B1-3A6CD1A76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CE41ED-0B03-4E7D-A99F-6F7F42E5A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B23BC1-C19A-4B27-A74C-5F800F5A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372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832685-32EF-4C5B-8BF8-8A4863B2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5AB3D2-F684-46FF-9790-F9B2B2234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D6F893D-E9D6-43B4-ABF2-D8AE4E355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88F8B4B-09AA-45C2-B86F-3AD250C517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6B251E4-9F7C-4815-81D7-B36E524A88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A3BB769-4E33-4578-B1AA-41FA7A94D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69EF680-4762-4B5C-A208-28D3552D8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43757BD-3177-4C7E-808C-D88B49838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09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34BB0-DF12-4E52-9770-B85F95FF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8BDDA9-1FCD-496E-9A5E-DC5FFC4B6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07D75CC-700E-4935-8F5B-0CDA4FD6F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CB4EF2F-6234-43D0-B820-66093F4A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33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B127CF-D36E-4EE0-864F-D59BDD2E6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AE0EA5E-AC94-47BC-852A-CCB38C562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FF562F-0D6B-4C7A-A0E0-8AD870272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13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62FDE0-F242-4A72-8E41-C909CDD7B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0E24E8-0760-4883-8167-644273EA0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768A1F3-7331-46C9-AA84-BA5EA9695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3922B7-7515-4893-B236-5073A89AE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7F17A9-637D-4017-8D34-1287E642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F44523-D191-42FD-B3BB-A517527EA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5830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39FAC7-4545-4B74-9733-183AEB638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A06DB13-A7F4-4EC0-B3D0-C6FC854C3E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01AFE1-41F6-4C82-B920-A136D159E9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0F3C1B4-CF4F-4347-A354-4167039E3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799D1B-D013-4198-A444-C7F5788ED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671B38-B140-4FB2-B98C-4BCC8942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346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84E56-891D-4272-A206-F9819F2F5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13EE23A-F8B9-4CA7-87E8-0BB528AC56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76D6FA-DB76-48DC-AC4B-A3721F4E0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07F639-6885-4889-8C9E-AC0F3CB59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71B88A-27EB-4E45-8279-C1D2CF654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538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1156A4-DB16-44C5-A754-F51C979A6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C6F01E-E06F-4D9E-9188-00CECCC57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BF19B5-2DB5-463E-ACF5-117E0F781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F75490-84D8-4BEC-8811-0EBA6957F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F93478-D039-4EA8-9902-2FC376E19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85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0FA5C79-0A8E-4F0E-99B5-EADBEB86F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66183D-81F5-4759-8DD7-6AE03D8BE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A42550-A4E9-4465-89F1-B6E24497D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30EF3-2EEB-4C6C-813D-6DB0C3BE0A7B}" type="datetimeFigureOut">
              <a:rPr lang="pt-BR" smtClean="0"/>
              <a:t>16/11/2019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80856A-4D93-4FE5-81D1-0F4B0C44FD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B83A4F-3FC2-480D-82F9-2C1A415E8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67FD1-185A-4BB7-B3AF-7738366DE2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593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707BE4F-1CAA-4FFE-9992-CE6C17E62EB8}"/>
              </a:ext>
            </a:extLst>
          </p:cNvPr>
          <p:cNvSpPr/>
          <p:nvPr/>
        </p:nvSpPr>
        <p:spPr>
          <a:xfrm>
            <a:off x="1292087" y="2244164"/>
            <a:ext cx="9607826" cy="3227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pt-BR" sz="3600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Lição 8</a:t>
            </a:r>
            <a:endParaRPr lang="pt-BR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pt-BR" sz="3600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a 22 de novembro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endParaRPr lang="pt-BR" sz="3600" dirty="0"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pt-BR" sz="7200" b="1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e a aliança</a:t>
            </a:r>
            <a:endParaRPr lang="pt-BR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10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4E960B6-2046-4097-B531-097DD03705C0}"/>
              </a:ext>
            </a:extLst>
          </p:cNvPr>
          <p:cNvSpPr/>
          <p:nvPr/>
        </p:nvSpPr>
        <p:spPr>
          <a:xfrm>
            <a:off x="708991" y="301353"/>
            <a:ext cx="10774018" cy="5140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800" b="1" cap="all" dirty="0">
                <a:solidFill>
                  <a:srgbClr val="FF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VERSO PARA MEMORIZAR: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44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“Por causa de tudo isso, estabelecemos aliança fiel e o escrevemos; e selaram-na os nossos príncipes, os nossos levitas e os nossos sacerdotes. [...] não desampararíamos a casa do nosso Deus”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800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(Ne 9:38; 10:39).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154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ED5CDF4-6F92-48C3-94C9-1D320250377C}"/>
              </a:ext>
            </a:extLst>
          </p:cNvPr>
          <p:cNvSpPr/>
          <p:nvPr/>
        </p:nvSpPr>
        <p:spPr>
          <a:xfrm>
            <a:off x="251791" y="1109875"/>
            <a:ext cx="11396869" cy="5417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significa aliança na Bíblia? A explicação mais fácil para uma aliança bíblica é que ela é o estabelecimento legal de um relacionamento entre Deus e Seu povo. É Deus dizendo: “Você é Meu povo, e Eu Sou o seu Deus”. Além disso, encontramos a utilização de alianças escritas entre outros povos no mundo antigo, muitas vezes entre os líderes e seus súditos.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Essas alianças foram estabelecidas porque beneficiavam ambas as partes. O líder cuidava do povo, e o povo pagava impostos. Mas com Deus a aliança era diferente. Deus não recebia nada, e ainda prometia ser fiel à aliança até mesmo quando o povo não o fosse. Quando as coisas ruins começavam a acontecer, o conhecimento das bênçãos e maldições ­vinculadas à aliança permitiam que os israelitas percebessem que estavam quebrando a aliança.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Nesta semana, estudaremos em Neemias 10 a aliança que os israelitas renovaram com Deus e examinaremos algumas informações gerais, na Bíblia, sobre a história e a importância de se fazer uma aliança.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A184C99-8A14-47F8-90CA-67222D531DB9}"/>
              </a:ext>
            </a:extLst>
          </p:cNvPr>
          <p:cNvSpPr/>
          <p:nvPr/>
        </p:nvSpPr>
        <p:spPr>
          <a:xfrm>
            <a:off x="3863268" y="207375"/>
            <a:ext cx="3860352" cy="717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4000" b="1" dirty="0">
                <a:solidFill>
                  <a:srgbClr val="FF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Sábado à tarde</a:t>
            </a:r>
            <a:endParaRPr lang="pt-BR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865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938DADD-5CDC-490F-8ED8-3241DA7403E4}"/>
              </a:ext>
            </a:extLst>
          </p:cNvPr>
          <p:cNvSpPr/>
          <p:nvPr/>
        </p:nvSpPr>
        <p:spPr>
          <a:xfrm>
            <a:off x="3676912" y="247131"/>
            <a:ext cx="4697120" cy="530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solidFill>
                  <a:srgbClr val="FF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Domingo, 17 de novembro</a:t>
            </a:r>
            <a:endParaRPr lang="pt-BR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329BC32-EF31-48D5-8342-C45B5FEA6A80}"/>
              </a:ext>
            </a:extLst>
          </p:cNvPr>
          <p:cNvSpPr/>
          <p:nvPr/>
        </p:nvSpPr>
        <p:spPr>
          <a:xfrm>
            <a:off x="384313" y="974126"/>
            <a:ext cx="11423374" cy="499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Aft>
                <a:spcPts val="600"/>
              </a:spcAft>
            </a:pPr>
            <a:endParaRPr lang="pt-BR" sz="4000" dirty="0">
              <a:solidFill>
                <a:srgbClr val="0000CC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  <a:spcAft>
                <a:spcPts val="600"/>
              </a:spcAft>
            </a:pPr>
            <a:r>
              <a:rPr lang="pt-BR" sz="4000" dirty="0">
                <a:solidFill>
                  <a:srgbClr val="0000C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ideia da aliança</a:t>
            </a:r>
          </a:p>
          <a:p>
            <a:pPr algn="ctr">
              <a:lnSpc>
                <a:spcPts val="2400"/>
              </a:lnSpc>
              <a:spcAft>
                <a:spcPts val="600"/>
              </a:spcAft>
            </a:pPr>
            <a:endParaRPr lang="pt-BR" sz="2400" dirty="0">
              <a:solidFill>
                <a:srgbClr val="0000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Leia Neemias 10:1-29 (e relembre Neemias 9:36-38). Quem estava fazendo essa aliança? Por que ela foi feita?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Embora somente os líderes tivessem assinado o documento, o texto menciona explicitamente que todo “o restante do povo” se obrigou “sob maldição e sob juramento a seguir a Lei de Deus” (Ne 10:28, 29, NVI).</a:t>
            </a:r>
            <a:b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havia de tão significativo na aliança a ponto de todos desejarem entrar num pacto com Deus? A fim de responder a essa pergunta, temos que voltar ao início e compreender a ideia bíblica de aliança.</a:t>
            </a:r>
          </a:p>
        </p:txBody>
      </p:sp>
    </p:spTree>
    <p:extLst>
      <p:ext uri="{BB962C8B-B14F-4D97-AF65-F5344CB8AC3E}">
        <p14:creationId xmlns:p14="http://schemas.microsoft.com/office/powerpoint/2010/main" val="838846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938DADD-5CDC-490F-8ED8-3241DA7403E4}"/>
              </a:ext>
            </a:extLst>
          </p:cNvPr>
          <p:cNvSpPr/>
          <p:nvPr/>
        </p:nvSpPr>
        <p:spPr>
          <a:xfrm>
            <a:off x="3676912" y="247131"/>
            <a:ext cx="4697120" cy="530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solidFill>
                  <a:srgbClr val="FF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Domingo, 17 de novembro</a:t>
            </a:r>
            <a:endParaRPr lang="pt-BR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AC70A2E-D79A-4F5D-948C-362D9F1F2EB1}"/>
              </a:ext>
            </a:extLst>
          </p:cNvPr>
          <p:cNvSpPr/>
          <p:nvPr/>
        </p:nvSpPr>
        <p:spPr>
          <a:xfrm>
            <a:off x="333663" y="777276"/>
            <a:ext cx="11383617" cy="5417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aliança era importante porque fazia parte da história de Deus lidando com a humanidade pecadora e demonstrava Seu anseio por um relacionamento com o povo. Ela também permitia que o povo revelasse seu desejo de se dedicar ao Senhor.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história bíblica da criação, em Gênesis 1 e 2, revela não apenas a origem dos primeiros seres humanos, mas também o relacionamento entre eles e Deus, bem como entre eles mesmos. No entanto, o pecado rompeu todos esses relacionamentos. O pecado é a antítese da criação, trazendo a “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descriação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ou seja, a morte.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linhagem de Adão finalmente se dividiu, visto que Caim escolheu o mal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4:8-19), e Sete seguiu a Deus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5:3-24). A genealogia de Caim culmina em 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Lameque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4:17-19), o sétimo a partir de Adão, que introduziu a poligamia. A violência e a vingança do lado de Caim se justapõem à linhagem fiel de Sete. A genealogia de Sete também foi especificada; o sétimo dessa linhagem é Enoque, que “andou com Deus”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5:24, NVI) e foi levado para o Céu.</a:t>
            </a:r>
          </a:p>
        </p:txBody>
      </p:sp>
    </p:spTree>
    <p:extLst>
      <p:ext uri="{BB962C8B-B14F-4D97-AF65-F5344CB8AC3E}">
        <p14:creationId xmlns:p14="http://schemas.microsoft.com/office/powerpoint/2010/main" val="28017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938DADD-5CDC-490F-8ED8-3241DA7403E4}"/>
              </a:ext>
            </a:extLst>
          </p:cNvPr>
          <p:cNvSpPr/>
          <p:nvPr/>
        </p:nvSpPr>
        <p:spPr>
          <a:xfrm>
            <a:off x="3676912" y="247131"/>
            <a:ext cx="4697120" cy="530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solidFill>
                  <a:srgbClr val="FF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Domingo, 17 de novembro</a:t>
            </a:r>
            <a:endParaRPr lang="pt-BR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ABE5657-2916-4CC9-993F-837A22B64335}"/>
              </a:ext>
            </a:extLst>
          </p:cNvPr>
          <p:cNvSpPr/>
          <p:nvPr/>
        </p:nvSpPr>
        <p:spPr>
          <a:xfrm>
            <a:off x="490330" y="1064090"/>
            <a:ext cx="11264348" cy="534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Infelizmente, o mundo seguiu mais o mal do que a Deus, e a descendência dos fiéis se tornou muito pequena. Logo não restaria nenhuma família por meio da qual Deus pudesse cumprir Sua palavra ao enviar a Semente prometida para salvar a humanidade. Nesse momento, Deus interveio com o Dilúvio. No entanto, esse acontecimento foi uma “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descriação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 posterior, a reversão e a destruição da vida. Ainda assim, Deus destruiu apenas o que o ser humano já havia arruinado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6:11-13).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Você já experimentou a realidade da força destrutiva do pecado? Como? Qual é o único poder contra o pecado e como nos beneficiamos dele?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i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de oração e resgate: Neste trimestre, vamos iniciar um movimento de oração pelos amigos que estão afastados de Jesus Cristo.</a:t>
            </a:r>
          </a:p>
        </p:txBody>
      </p:sp>
    </p:spTree>
    <p:extLst>
      <p:ext uri="{BB962C8B-B14F-4D97-AF65-F5344CB8AC3E}">
        <p14:creationId xmlns:p14="http://schemas.microsoft.com/office/powerpoint/2010/main" val="425725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D6BB2A4-F742-4BC7-A14C-4A9DA0E21B31}"/>
              </a:ext>
            </a:extLst>
          </p:cNvPr>
          <p:cNvSpPr/>
          <p:nvPr/>
        </p:nvSpPr>
        <p:spPr>
          <a:xfrm>
            <a:off x="3387515" y="40233"/>
            <a:ext cx="4766048" cy="46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FF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Segunda-feira, 18 de novembro</a:t>
            </a:r>
            <a:endParaRPr lang="pt-BR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32595E0-F661-4C15-8A56-712CDC738719}"/>
              </a:ext>
            </a:extLst>
          </p:cNvPr>
          <p:cNvSpPr/>
          <p:nvPr/>
        </p:nvSpPr>
        <p:spPr>
          <a:xfrm>
            <a:off x="397565" y="507862"/>
            <a:ext cx="11396870" cy="829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Aft>
                <a:spcPts val="600"/>
              </a:spcAft>
            </a:pPr>
            <a:endParaRPr lang="pt-BR" sz="3600" dirty="0">
              <a:solidFill>
                <a:srgbClr val="0000CC"/>
              </a:solidFill>
            </a:endParaRPr>
          </a:p>
          <a:p>
            <a:pPr algn="ctr">
              <a:lnSpc>
                <a:spcPts val="2400"/>
              </a:lnSpc>
              <a:spcAft>
                <a:spcPts val="600"/>
              </a:spcAft>
            </a:pPr>
            <a:r>
              <a:rPr lang="pt-BR" sz="3600" dirty="0">
                <a:solidFill>
                  <a:srgbClr val="0000CC"/>
                </a:solidFill>
              </a:rPr>
              <a:t>Alianças na história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15228E5-E96E-4756-8CD1-FA0C4CE7941C}"/>
              </a:ext>
            </a:extLst>
          </p:cNvPr>
          <p:cNvSpPr/>
          <p:nvPr/>
        </p:nvSpPr>
        <p:spPr>
          <a:xfrm>
            <a:off x="543339" y="1282726"/>
            <a:ext cx="11251096" cy="5535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o Dilúvio, Deus recomeçou a história com Seu povo, por meio de Noé e das pessoas que vieram depois dele. O Senhor também buscou um relacionamento com elas, e a ideia da aliança era central para isso. A Bíblia identifica as sete principais alianças que Deus fez com o povo: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1a Aliança – com Adão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a 3)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2a Aliança – com Noé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 a 9)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3a Aliança – com Abraão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12:1-3)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4a Aliança – com Moisés e a nação israelita (conhecida como Aliança 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Sinaítica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 Mosaica – 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Êx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 a 24)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5a Aliança – com 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Fineias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25:10-13)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6a Aliança – com Davi (2Sm 7:5-16)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7a Aliança – Nova Aliança (Jr 31:31-34)</a:t>
            </a:r>
          </a:p>
        </p:txBody>
      </p:sp>
    </p:spTree>
    <p:extLst>
      <p:ext uri="{BB962C8B-B14F-4D97-AF65-F5344CB8AC3E}">
        <p14:creationId xmlns:p14="http://schemas.microsoft.com/office/powerpoint/2010/main" val="1795524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D6BB2A4-F742-4BC7-A14C-4A9DA0E21B31}"/>
              </a:ext>
            </a:extLst>
          </p:cNvPr>
          <p:cNvSpPr/>
          <p:nvPr/>
        </p:nvSpPr>
        <p:spPr>
          <a:xfrm>
            <a:off x="3294750" y="247130"/>
            <a:ext cx="4766048" cy="46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FF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Segunda-feira, 18 de novembro</a:t>
            </a:r>
            <a:endParaRPr lang="pt-BR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C1C8252-78AD-4D1D-B874-A4099DAF4993}"/>
              </a:ext>
            </a:extLst>
          </p:cNvPr>
          <p:cNvSpPr/>
          <p:nvPr/>
        </p:nvSpPr>
        <p:spPr>
          <a:xfrm>
            <a:off x="390939" y="1291089"/>
            <a:ext cx="11410122" cy="5124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Leia os textos a seguir. O que significa a “aliança eterna”? (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9:16; 17:7; 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55:3; 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13:20). Assinale a alternativa correta: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A.(  ) Uma aliança que duraria para sempre.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B.(  ) Uma aliança condicional à fidelidade do povo.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Bíblia apresenta o termo “aliança eterna” dezesseis vezes. Dessas, treze são especificamente aplicadas à aliança com Abraão; com Israel, no Sinai; e com Davi. Cada uma delas, embora singular, levava a marca da “aliança eterna”. Assim como o evangelho eterno foi anunciado primeiramente em Gênesis 3:15 e depois progressivamente revelado em toda a Bíblia, a mesma lógica se aplica à aliança eterna. Cada sucessiva aliança serve para esclarecer e aprofundar nossa compreensão da aliança eterna de amor, revelada mais plenamente no plano da salvação. A Nova Aliança e a Antiga Aliança, conforme são muitas vezes distinguidas, contêm os mesmos elementos.</a:t>
            </a:r>
          </a:p>
        </p:txBody>
      </p:sp>
    </p:spTree>
    <p:extLst>
      <p:ext uri="{BB962C8B-B14F-4D97-AF65-F5344CB8AC3E}">
        <p14:creationId xmlns:p14="http://schemas.microsoft.com/office/powerpoint/2010/main" val="714254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D6BB2A4-F742-4BC7-A14C-4A9DA0E21B31}"/>
              </a:ext>
            </a:extLst>
          </p:cNvPr>
          <p:cNvSpPr/>
          <p:nvPr/>
        </p:nvSpPr>
        <p:spPr>
          <a:xfrm>
            <a:off x="3294750" y="247130"/>
            <a:ext cx="4766048" cy="46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FF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Segunda-feira, 18 de novembro</a:t>
            </a:r>
            <a:endParaRPr lang="pt-BR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076937F-14A2-4CB5-9F4A-292C51C3638D}"/>
              </a:ext>
            </a:extLst>
          </p:cNvPr>
          <p:cNvSpPr/>
          <p:nvPr/>
        </p:nvSpPr>
        <p:spPr>
          <a:xfrm>
            <a:off x="503582" y="1115190"/>
            <a:ext cx="11463130" cy="511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32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Santificação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“Na mente, lhes imprimirei as Minhas leis, também no coração </a:t>
            </a:r>
            <a:r>
              <a:rPr lang="pt-BR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lhas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inscreverei” (Jr 31:33; compare com </a:t>
            </a:r>
            <a:r>
              <a:rPr lang="pt-BR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8:10).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32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Reconciliação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“Eu serei o seu Deus, e eles serão o Meu povo” (Jr 31:33; </a:t>
            </a:r>
            <a:r>
              <a:rPr lang="pt-BR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8:10).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t-BR" sz="32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Missão: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“Não ensinará jamais cada um ao seu próximo, nem cada um ao seu irmão, dizendo: Conhece ao Senhor, porque todos Me conhecerão, desde o menor até ao maior deles” (Jr 31:34; </a:t>
            </a:r>
            <a:r>
              <a:rPr lang="pt-BR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8:11).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32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Justificação: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“Pois perdoarei as suas iniquidades e dos seus pecados jamais Me lembrarei” (Jr 31:34; </a:t>
            </a:r>
            <a:r>
              <a:rPr lang="pt-BR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8:12).</a:t>
            </a:r>
          </a:p>
        </p:txBody>
      </p:sp>
    </p:spTree>
    <p:extLst>
      <p:ext uri="{BB962C8B-B14F-4D97-AF65-F5344CB8AC3E}">
        <p14:creationId xmlns:p14="http://schemas.microsoft.com/office/powerpoint/2010/main" val="980107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AC9CD91-6976-4F85-A908-1ACD1DDDBD85}"/>
              </a:ext>
            </a:extLst>
          </p:cNvPr>
          <p:cNvSpPr/>
          <p:nvPr/>
        </p:nvSpPr>
        <p:spPr>
          <a:xfrm>
            <a:off x="3362417" y="0"/>
            <a:ext cx="4944495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Terça-feira, 19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4A6A0B2-604E-4160-BA5B-2BDA145CE95A}"/>
              </a:ext>
            </a:extLst>
          </p:cNvPr>
          <p:cNvSpPr/>
          <p:nvPr/>
        </p:nvSpPr>
        <p:spPr>
          <a:xfrm>
            <a:off x="443948" y="711097"/>
            <a:ext cx="11304104" cy="5875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 da aliança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estudiosos da Bíblia reconhecem que existe uma estrutura típica para as alianças bíblicas; isso é visto até mesmo em alianças feitas pelos antigos hititas. Isto é, Deus Se comunicou com o povo de uma forma que ele, em sua cultura, pudesse entender.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alianças comuns durante a época do antigo Israel tinham as seguintes partes: declaração preliminar (quem é Deus); prólogo histórico (relacionamento passado definido); determinações ou leis; bênçãos e maldições; testemunhas, provisão especial ou sinal da aliança. Portanto, não deveria ser surpresa o fato de Deus ter usado algo semelhante para Se comunicar com Seu povo naquela época, pois estavam familiarizados com a prática.</a:t>
            </a:r>
          </a:p>
        </p:txBody>
      </p:sp>
    </p:spTree>
    <p:extLst>
      <p:ext uri="{BB962C8B-B14F-4D97-AF65-F5344CB8AC3E}">
        <p14:creationId xmlns:p14="http://schemas.microsoft.com/office/powerpoint/2010/main" val="85627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AC9CD91-6976-4F85-A908-1ACD1DDDBD85}"/>
              </a:ext>
            </a:extLst>
          </p:cNvPr>
          <p:cNvSpPr/>
          <p:nvPr/>
        </p:nvSpPr>
        <p:spPr>
          <a:xfrm>
            <a:off x="3362417" y="0"/>
            <a:ext cx="4944495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Terça-feira, 19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839355-0950-4443-995F-7E9FBD9F42DC}"/>
              </a:ext>
            </a:extLst>
          </p:cNvPr>
          <p:cNvSpPr/>
          <p:nvPr/>
        </p:nvSpPr>
        <p:spPr>
          <a:xfrm>
            <a:off x="450573" y="958163"/>
            <a:ext cx="11290853" cy="5441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exemplo, todo o livro de Deuteronômio foi escrito na forma de uma aliança, pois Moisés convidou o povo de Deus a entrar em um novo relacionamento de aliança com o Senhor. Ele expressou a aliança da seguinte maneira: (1) Declaração preliminar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1:1-5); (2) prólogo histórico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1:6–4:43); (3) determinações ou leis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4:44–26:19); (4) bênçãos e maldições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27–30); (5) testemunhas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30:19); e, finalmente, (6) provisão especial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31:9-13).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Leia Josué 24. Como esse padrão de aliança é revelado também nesse capítulo?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</a:t>
            </a:r>
          </a:p>
          <a:p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renovação da aliança feita por Josué segue a mesma estrutura.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3060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AC9CD91-6976-4F85-A908-1ACD1DDDBD85}"/>
              </a:ext>
            </a:extLst>
          </p:cNvPr>
          <p:cNvSpPr/>
          <p:nvPr/>
        </p:nvSpPr>
        <p:spPr>
          <a:xfrm>
            <a:off x="3362417" y="0"/>
            <a:ext cx="4944495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Terça-feira, 19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8133155-CFAC-4998-8EE6-802835821F79}"/>
              </a:ext>
            </a:extLst>
          </p:cNvPr>
          <p:cNvSpPr/>
          <p:nvPr/>
        </p:nvSpPr>
        <p:spPr>
          <a:xfrm>
            <a:off x="490330" y="788896"/>
            <a:ext cx="11489635" cy="5245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Primeiramente, há uma declaração na qual Deus Se apresentou como “o Senhor, Deus de Israel”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24:2). Em seguida, vem um longo prólogo histórico, no qual Josué lembra o povo das obras que Deus realizou por ele no passado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24:2-13). Após essa história, são especificadas as determinações ou leis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24:14, 15, 23), mencionadas as bênçãos e maldições 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24:19, 20), identificadas as testemunhas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24:22, 27) e declarada a provisão especial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24:25, 26). Aqui, também, Deus usou a forma básica de uma aliança a fim de Se comunicar com Israel e mostrar aos israelitas não apenas Sua liderança no passado, mas o que era exigido deles para cumprir sua parte na aliança.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i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 Josué 24:15. Qual princípio encontrado nesse verso pode se aplicar a nós?</a:t>
            </a:r>
          </a:p>
        </p:txBody>
      </p:sp>
    </p:spTree>
    <p:extLst>
      <p:ext uri="{BB962C8B-B14F-4D97-AF65-F5344CB8AC3E}">
        <p14:creationId xmlns:p14="http://schemas.microsoft.com/office/powerpoint/2010/main" val="107137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5F9F1-65AF-4D6A-B8E5-92E35E705ABE}"/>
              </a:ext>
            </a:extLst>
          </p:cNvPr>
          <p:cNvSpPr/>
          <p:nvPr/>
        </p:nvSpPr>
        <p:spPr>
          <a:xfrm>
            <a:off x="3267924" y="126964"/>
            <a:ext cx="462421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Quarta-feira, 20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1871D63-4BC3-4D49-9FC8-2BF3134C3DF5}"/>
              </a:ext>
            </a:extLst>
          </p:cNvPr>
          <p:cNvSpPr/>
          <p:nvPr/>
        </p:nvSpPr>
        <p:spPr>
          <a:xfrm>
            <a:off x="238539" y="955791"/>
            <a:ext cx="11569148" cy="5666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Promessas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Leia Neemias 10:30-39. Quais são as quatro coisas que os israelitas prometeram fazer como parte da aliança renovada?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povo prometeu o seguinte: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Não realizar casamentos mistos (casamentos que pudessem levar à idolatria);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Praticar a verdadeira observância do sábado (sem distrações com transações comerciais);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Cumprir o cancelamento de dívidas e a observância do ano sabático a fim de cuidar dos pobres e dar-lhes liberdade;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Sustentar financeiramente o templo, seus serviços e suas equipes trazendo as primícias dos frutos, os primogênitos e os dízimos, assegurando a continuação da verdadeira adoração.</a:t>
            </a:r>
          </a:p>
        </p:txBody>
      </p:sp>
    </p:spTree>
    <p:extLst>
      <p:ext uri="{BB962C8B-B14F-4D97-AF65-F5344CB8AC3E}">
        <p14:creationId xmlns:p14="http://schemas.microsoft.com/office/powerpoint/2010/main" val="2746602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62421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Quarta-feira, 20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F1ED9A3-8D66-4AB8-9607-A9DAA4EB903A}"/>
              </a:ext>
            </a:extLst>
          </p:cNvPr>
          <p:cNvSpPr/>
          <p:nvPr/>
        </p:nvSpPr>
        <p:spPr>
          <a:xfrm>
            <a:off x="324678" y="958767"/>
            <a:ext cx="11542643" cy="5245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três primeiras promessas se referem ao relacionamento com os outros (casamentos e cancelamento de dívidas) e com Deus (observância do sábado), enquanto a última (Ne 10:32-39) trata dos regulamentos do templo.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objetivo dos israelitas era demonstrar que eles estavam comprometidos com a aliança e, portanto, implementariam formas práticas de desenvolver seu relacionamento com Deus e com os outros. Mesmo que nem sempre guardassem a aliança perfeitamente, eles entendiam que práticas e hábitos corretos influenciariam o futuro. Se a nação israelita desejava ir no caminho certo, ela teria que estabelecer maneiras de agir e costumes que a conduzisse aonde desejava seguir. Se desejava andar intimamente com Deus, era importante valorizar o sábado e cuidar do templo.</a:t>
            </a:r>
          </a:p>
        </p:txBody>
      </p:sp>
    </p:spTree>
    <p:extLst>
      <p:ext uri="{BB962C8B-B14F-4D97-AF65-F5344CB8AC3E}">
        <p14:creationId xmlns:p14="http://schemas.microsoft.com/office/powerpoint/2010/main" val="3347698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62421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Quarta-feira, 20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E86CD4E-679F-4EAC-9F94-286426D0AC84}"/>
              </a:ext>
            </a:extLst>
          </p:cNvPr>
          <p:cNvSpPr/>
          <p:nvPr/>
        </p:nvSpPr>
        <p:spPr>
          <a:xfrm>
            <a:off x="516835" y="806134"/>
            <a:ext cx="11383618" cy="5245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Infelizmente, os israelitas não cumpriram muito bem suas promessas, conforme demonstrado nos últimos capítulos de Neemias. No entanto, embora nem todos as tenham cumprido, muitos o fizeram. Com a ajuda de Deus e mantendo o foco Nele é possível desenvolver hábitos corretos e firmar-se no caminho certo.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i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“Por meio do correto exercício da vontade, uma transformação completa pode ocorrer em sua vida. Entregando a vontade a Cristo, você se une com o poder que está acima de todos os outros. Obterá força do alto para permanecer firme e, pela constante entrega a Deus, será capacitado para viver a nova vida, a vida da fé” (Ellen G. White, Caminho a Cristo, p. 48). Há algo que o impede de vivenciar o que está escrito nessa citação?</a:t>
            </a:r>
          </a:p>
        </p:txBody>
      </p:sp>
    </p:spTree>
    <p:extLst>
      <p:ext uri="{BB962C8B-B14F-4D97-AF65-F5344CB8AC3E}">
        <p14:creationId xmlns:p14="http://schemas.microsoft.com/office/powerpoint/2010/main" val="1789124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77797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Quinta-feira, 21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8AB17C2-1CFB-4D2B-891D-364575BCB130}"/>
              </a:ext>
            </a:extLst>
          </p:cNvPr>
          <p:cNvSpPr/>
          <p:nvPr/>
        </p:nvSpPr>
        <p:spPr>
          <a:xfrm>
            <a:off x="424069" y="941717"/>
            <a:ext cx="11343861" cy="525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templo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Leia Neemias 10:32-39. Por que as práticas do templo eram essenciais aos israelitas, como é demonstrado nestas palavras: “Não negligenciaremos o templo de nosso Deus” (Ne 10:39, NVI)? Por que o templo era tão importante para a fé? (Veja também 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8:1-7.)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israelitas prometeram cuidar do templo. Mesmo sendo um pequeno grupo financeiramente oprimido pelos reis, decidiram que precisavam doar do pouco que tinham para que o templo prosperasse e não apenas sobrevivesse. Por isso, escolheram dar a terça parte de um </a:t>
            </a:r>
            <a:r>
              <a:rPr lang="pt-B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siclo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o serviço do templo a cada ano, em vez de fazer isso apenas quando ocorresse o censo, conforme ordenava a lei. A nação viu a necessidade de ir além do que era exigido. Além disso, atribuíram a famílias específicas a responsabilidade de queimar lenha no altar, pois reconheciam que, sem organização, essa prática morreria.</a:t>
            </a:r>
          </a:p>
        </p:txBody>
      </p:sp>
    </p:spTree>
    <p:extLst>
      <p:ext uri="{BB962C8B-B14F-4D97-AF65-F5344CB8AC3E}">
        <p14:creationId xmlns:p14="http://schemas.microsoft.com/office/powerpoint/2010/main" val="290435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77797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Quinta-feira, 21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5B468E7-6741-461C-86CF-A05DA1C3A5BB}"/>
              </a:ext>
            </a:extLst>
          </p:cNvPr>
          <p:cNvSpPr/>
          <p:nvPr/>
        </p:nvSpPr>
        <p:spPr>
          <a:xfrm>
            <a:off x="781878" y="955146"/>
            <a:ext cx="10959547" cy="5440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primeiros frutos, os primogênitos, os dízimos e as ofertas eram aspectos do serviço do templo que sustentavam o ministério dos sacerdotes e dos levitas. Um décimo de tudo devia ir para os levitas. Além disso, os primogênitos eram redimidos por dinheiro, o que era somado ao valor recebido pelos levitas. No entanto, o dízimo do dízimo dos levitas ia para os sacerdotes.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templo servia como o coração da nação israelita. Ele era tão central à sua fé que a maior tragédia ocorreu quando Nabucodonosor o derrubou e levou os objetos sagrados.</a:t>
            </a:r>
          </a:p>
        </p:txBody>
      </p:sp>
    </p:spTree>
    <p:extLst>
      <p:ext uri="{BB962C8B-B14F-4D97-AF65-F5344CB8AC3E}">
        <p14:creationId xmlns:p14="http://schemas.microsoft.com/office/powerpoint/2010/main" val="1989657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77797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Quinta-feira, 21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80D9D8F-9D37-466F-BAA0-F4777C63F3F6}"/>
              </a:ext>
            </a:extLst>
          </p:cNvPr>
          <p:cNvSpPr/>
          <p:nvPr/>
        </p:nvSpPr>
        <p:spPr>
          <a:xfrm>
            <a:off x="443948" y="659867"/>
            <a:ext cx="11304104" cy="6167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 templo era bem administrado, ele proporcionava vida espiritual vibrante à nação, pois indicava ao povo a solução definitiva para o problema do pecado, mediante a morte de um cordeiro. Quando Jesus morreu na cruz, essa solução foi providenciada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5:5-10). Além disso, por meio do serviço anual do Dia da Expiação, o povo aprendia que Deus tem, em última instância, um plano para acabar com o mal e o pecado para sempre. Em outras palavras, o templo servia como cenário para revelar ao povo todo o plano da salvação. As lições a ser aprendidas por meio do estudo dos serviços realizados nele são imensas e necessárias para nos dar uma visão maior do caráter de Deus e esclarecer o plano da salvação.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i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“Fiel é a palavra e digna de toda aceitação: que Cristo Jesus veio ao mundo para salvar os pecadores, dos quais eu sou o principal” (1Tm 1:15). Qual era a esperança de Paulo? Como podemos torná-la nossa também?</a:t>
            </a:r>
          </a:p>
        </p:txBody>
      </p:sp>
    </p:spTree>
    <p:extLst>
      <p:ext uri="{BB962C8B-B14F-4D97-AF65-F5344CB8AC3E}">
        <p14:creationId xmlns:p14="http://schemas.microsoft.com/office/powerpoint/2010/main" val="2984191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389343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Sexta-feira, 21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B9C15A7-3334-401B-B909-EB55B9E55538}"/>
              </a:ext>
            </a:extLst>
          </p:cNvPr>
          <p:cNvSpPr/>
          <p:nvPr/>
        </p:nvSpPr>
        <p:spPr>
          <a:xfrm>
            <a:off x="702366" y="755612"/>
            <a:ext cx="11118574" cy="571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Estudo adicional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 serviço no santuário terrestre dividia-se em duas partes: os sacerdotes ministravam diariamente no lugar santo, ao passo que uma vez ao ano o sumo sacerdote efetuava uma obra especial de expiação no lugar santíssimo, para a purificação do santuário. Dia após dia, o pecador arrependido levava sua oferta à porta do tabernáculo e, colocando a mão sobre a cabeça da vítima, confessava seus pecados, ­transferindo-os assim, figuradamente, de si para o sacrifício inocente. O animal era então morto. ‘Sem derramamento de sangue, não há remissão de pecado’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445382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389343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Sexta-feira, 21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227B730-3418-4772-B346-79E3D6ED48DB}"/>
              </a:ext>
            </a:extLst>
          </p:cNvPr>
          <p:cNvSpPr/>
          <p:nvPr/>
        </p:nvSpPr>
        <p:spPr>
          <a:xfrm>
            <a:off x="702365" y="851038"/>
            <a:ext cx="11251096" cy="5143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9:22). ‘A vida da carne está no sangue’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17:11). A Lei de Deus, sendo violada, exige a vida do transgressor. O sangue, representando a vida que havia sido perdida pelo pecador cuja culpa a vítima carregava, era levado pelo sacerdote ao lugar santo e aspergido diante do véu, atrás do qual estava a arca contendo a Lei que o pecador transgredira. Por essa cerimônia, o pecado era transferido, mediante o sangue, em figura, para o santuário. Em alguns casos o sangue não era levado para o lugar santo; mas a carne deveria então ser comida pelo sacerdote, conforme Moisés determinou aos filhos de Arão [...] ‘para que [levassem] a iniquidade da congregação’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10:17). Ambas as cerimônias simbolizavam [...] a transferência do pecado do penitente para o santuário” (Ellen G. White, O Grande Conflito, p. 418).</a:t>
            </a:r>
          </a:p>
        </p:txBody>
      </p:sp>
    </p:spTree>
    <p:extLst>
      <p:ext uri="{BB962C8B-B14F-4D97-AF65-F5344CB8AC3E}">
        <p14:creationId xmlns:p14="http://schemas.microsoft.com/office/powerpoint/2010/main" val="2945459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389343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Sexta-feira, 21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622259A-E24D-4D3F-9070-DBF7EFA6B5DB}"/>
              </a:ext>
            </a:extLst>
          </p:cNvPr>
          <p:cNvSpPr/>
          <p:nvPr/>
        </p:nvSpPr>
        <p:spPr>
          <a:xfrm>
            <a:off x="377687" y="1117598"/>
            <a:ext cx="11436626" cy="5026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Perguntas para discussão</a:t>
            </a: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Você já fez promessas e não as cumpriu? Como evitar um erro semelhante?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Aliança é o estabelecimento legal de um relacionamento. Se quebramos a aliança com Deus, Ele é sempre fiel. A fidelidade divina pode nos atrair a uma ligação íntima com o Senhor e, assim, nos ajudar a viver como deveríamos?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Você já foi infiel e rejeitou as promessas da aliança? (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22:20; </a:t>
            </a:r>
            <a:r>
              <a:rPr lang="pt-B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8:13; 9:15). Entendeu a promessa do perdão em Jesus, cujo sangue selou a Nova Aliança conosco?</a:t>
            </a:r>
          </a:p>
        </p:txBody>
      </p:sp>
    </p:spTree>
    <p:extLst>
      <p:ext uri="{BB962C8B-B14F-4D97-AF65-F5344CB8AC3E}">
        <p14:creationId xmlns:p14="http://schemas.microsoft.com/office/powerpoint/2010/main" val="4255125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ED2705-1FED-4102-889E-71C8C3602561}"/>
              </a:ext>
            </a:extLst>
          </p:cNvPr>
          <p:cNvSpPr/>
          <p:nvPr/>
        </p:nvSpPr>
        <p:spPr>
          <a:xfrm>
            <a:off x="3267924" y="126964"/>
            <a:ext cx="4389343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Sexta-feira, 21 de novembro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4F071C7-9F9D-4D0A-AC14-0FC6E7D24C7B}"/>
              </a:ext>
            </a:extLst>
          </p:cNvPr>
          <p:cNvSpPr/>
          <p:nvPr/>
        </p:nvSpPr>
        <p:spPr>
          <a:xfrm>
            <a:off x="357809" y="964298"/>
            <a:ext cx="11476382" cy="4741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Respostas e atividades da semana: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 Os líderes do povo. Porém, os sacerdotes, os levitas, os porteiros, os cantores, os servidores do templo e todo o restante do povo também decidiram fazer parte da aliança com Deus, pois desejavam andar na Lei e guardar os mandamentos.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2. A.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 Declaração preliminar (</a:t>
            </a:r>
            <a:r>
              <a:rPr lang="pt-B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24:2); prólogo histórico (</a:t>
            </a:r>
            <a:r>
              <a:rPr lang="pt-B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24:2-13); determinações ou leis (</a:t>
            </a:r>
            <a:r>
              <a:rPr lang="pt-B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24:14, 15, 23); bênçãos e maldições (</a:t>
            </a:r>
            <a:r>
              <a:rPr lang="pt-B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24:19, 20); testemunhas (</a:t>
            </a:r>
            <a:r>
              <a:rPr lang="pt-B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24:22, 27); provisão especial (</a:t>
            </a:r>
            <a:r>
              <a:rPr lang="pt-B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24:25, 26).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 Os israelitas se comprometeram a não mais se casarem com estrangeiros. Prometeram que não comprariam nada que os estrangeiros vendessem no sábado. Eles assumiram o compromisso de abrir mão da colheita e das cobranças no ano sabático (sétimo ano) e a doar, cada ano, a terça parte de um </a:t>
            </a:r>
            <a:r>
              <a:rPr lang="pt-B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siclo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o serviço do templo e dos pobres. Por fim, prometeram dar as primícias dos frutos ao Senhor, com o primogênito dos filhos e dos animais, o dízimo, etc.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 Porque toda a cultura e a vida judaica se concentravam no templo. Além de ser o local de encontro com Deus, o templo era a “sede” do governo. Ali eles distribuíam o auxílio aos pobres, entre outras coisas. O templo era importante para a fé, pois fazia relembrar a solução final para o pecado: a morte do Cordeiro.</a:t>
            </a:r>
          </a:p>
        </p:txBody>
      </p:sp>
    </p:spTree>
    <p:extLst>
      <p:ext uri="{BB962C8B-B14F-4D97-AF65-F5344CB8AC3E}">
        <p14:creationId xmlns:p14="http://schemas.microsoft.com/office/powerpoint/2010/main" val="5852510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3175</Words>
  <Application>Microsoft Office PowerPoint</Application>
  <PresentationFormat>Widescreen</PresentationFormat>
  <Paragraphs>105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Helvetica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ferreira Neto</dc:creator>
  <cp:lastModifiedBy>jose ferreira Neto</cp:lastModifiedBy>
  <cp:revision>7</cp:revision>
  <dcterms:created xsi:type="dcterms:W3CDTF">2019-11-16T23:21:21Z</dcterms:created>
  <dcterms:modified xsi:type="dcterms:W3CDTF">2019-11-16T23:59:01Z</dcterms:modified>
</cp:coreProperties>
</file>