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80" r:id="rId2"/>
    <p:sldId id="281" r:id="rId3"/>
    <p:sldId id="288" r:id="rId4"/>
    <p:sldId id="282" r:id="rId5"/>
    <p:sldId id="283" r:id="rId6"/>
    <p:sldId id="289" r:id="rId7"/>
    <p:sldId id="284" r:id="rId8"/>
    <p:sldId id="290" r:id="rId9"/>
    <p:sldId id="285" r:id="rId10"/>
    <p:sldId id="291" r:id="rId11"/>
    <p:sldId id="286" r:id="rId12"/>
    <p:sldId id="292" r:id="rId13"/>
    <p:sldId id="293" r:id="rId14"/>
    <p:sldId id="287" r:id="rId15"/>
  </p:sldIdLst>
  <p:sldSz cx="9161463" cy="5153025"/>
  <p:notesSz cx="6858000" cy="9144000"/>
  <p:embeddedFontLst>
    <p:embeddedFont>
      <p:font typeface="Arial Black" panose="020B0A04020102020204" pitchFamily="34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36139"/>
    <a:srgbClr val="000099"/>
    <a:srgbClr val="01354D"/>
    <a:srgbClr val="99CCFF"/>
    <a:srgbClr val="FFFF66"/>
    <a:srgbClr val="FF9797"/>
    <a:srgbClr val="57FF57"/>
    <a:srgbClr val="FFE9A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1F07A-1FAE-4F51-BA0D-27313BC000F3}" v="181" dt="2019-06-14T10:14:09.332"/>
    <p1510:client id="{7F359DFD-26A6-4BB4-8669-0AC1FD4DC9CC}" v="169" dt="2019-06-13T10:17:49.7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4660"/>
  </p:normalViewPr>
  <p:slideViewPr>
    <p:cSldViewPr snapToGrid="0">
      <p:cViewPr varScale="1">
        <p:scale>
          <a:sx n="89" d="100"/>
          <a:sy n="89" d="100"/>
        </p:scale>
        <p:origin x="864" y="90"/>
      </p:cViewPr>
      <p:guideLst>
        <p:guide orient="horz" pos="1623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6959F-D557-4AD2-8488-6D988692D220}" type="datetimeFigureOut">
              <a:rPr lang="pt-BR" smtClean="0"/>
              <a:t>06/09/2019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72852-4DE7-44D3-8A7F-56C27570EA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453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4D8A3-0553-4624-98E0-EE1E1EA2DF94}" type="datetimeFigureOut">
              <a:rPr lang="pt-BR" smtClean="0"/>
              <a:t>06/09/2019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DDF94-5BF5-43EC-9ABE-4C4ADD2792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72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57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659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445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372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430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821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4532" y="570268"/>
            <a:ext cx="7558207" cy="2679573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11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6614" y="3347903"/>
            <a:ext cx="7558207" cy="858838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 algn="ctr">
              <a:buNone/>
              <a:defRPr sz="1803"/>
            </a:lvl2pPr>
            <a:lvl3pPr marL="687080" indent="0" algn="ctr">
              <a:buNone/>
              <a:defRPr sz="1803"/>
            </a:lvl3pPr>
            <a:lvl4pPr marL="1030620" indent="0" algn="ctr">
              <a:buNone/>
              <a:defRPr sz="1503"/>
            </a:lvl4pPr>
            <a:lvl5pPr marL="1374160" indent="0" algn="ctr">
              <a:buNone/>
              <a:defRPr sz="1503"/>
            </a:lvl5pPr>
            <a:lvl6pPr marL="1717700" indent="0" algn="ctr">
              <a:buNone/>
              <a:defRPr sz="1503"/>
            </a:lvl6pPr>
            <a:lvl7pPr marL="2061240" indent="0" algn="ctr">
              <a:buNone/>
              <a:defRPr sz="1503"/>
            </a:lvl7pPr>
            <a:lvl8pPr marL="2404781" indent="0" algn="ctr">
              <a:buNone/>
              <a:defRPr sz="1503"/>
            </a:lvl8pPr>
            <a:lvl9pPr marL="2748321" indent="0" algn="ctr">
              <a:buNone/>
              <a:defRPr sz="150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6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8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2" y="570268"/>
            <a:ext cx="7558207" cy="2679573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11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3346031"/>
            <a:ext cx="7558207" cy="858838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>
              <a:buNone/>
              <a:defRPr sz="1353">
                <a:solidFill>
                  <a:schemeClr val="tx1">
                    <a:tint val="75000"/>
                  </a:schemeClr>
                </a:solidFill>
              </a:defRPr>
            </a:lvl2pPr>
            <a:lvl3pPr marL="687080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3pPr>
            <a:lvl4pPr marL="103062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4pPr>
            <a:lvl5pPr marL="137416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5pPr>
            <a:lvl6pPr marL="171770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6pPr>
            <a:lvl7pPr marL="206124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7pPr>
            <a:lvl8pPr marL="240478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8pPr>
            <a:lvl9pPr marL="274832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67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4531" y="1386864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346" y="1386865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5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1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531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2346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2346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9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6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4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43895" cy="51530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5840" y="0"/>
            <a:ext cx="48098" cy="51530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55" y="446595"/>
            <a:ext cx="2404884" cy="1717675"/>
          </a:xfrm>
        </p:spPr>
        <p:txBody>
          <a:bodyPr anchor="b">
            <a:norm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326" y="549656"/>
            <a:ext cx="4878479" cy="395065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555" y="2198624"/>
            <a:ext cx="2404884" cy="253903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801" y="4853811"/>
            <a:ext cx="1967633" cy="274351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7326" y="4853811"/>
            <a:ext cx="3492808" cy="27435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8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21629"/>
            <a:ext cx="9159077" cy="14313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93133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1" y="3813239"/>
            <a:ext cx="7599434" cy="618363"/>
          </a:xfrm>
        </p:spPr>
        <p:txBody>
          <a:bodyPr lIns="91440" tIns="0" rIns="91440" bIns="0" anchor="b">
            <a:no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61452" cy="3693133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4">
                <a:solidFill>
                  <a:schemeClr val="bg1"/>
                </a:solidFill>
              </a:defRPr>
            </a:lvl1pPr>
            <a:lvl2pPr marL="343540" indent="0">
              <a:buNone/>
              <a:defRPr sz="2104"/>
            </a:lvl2pPr>
            <a:lvl3pPr marL="687080" indent="0">
              <a:buNone/>
              <a:defRPr sz="1803"/>
            </a:lvl3pPr>
            <a:lvl4pPr marL="1030620" indent="0">
              <a:buNone/>
              <a:defRPr sz="1503"/>
            </a:lvl4pPr>
            <a:lvl5pPr marL="1374160" indent="0">
              <a:buNone/>
              <a:defRPr sz="1503"/>
            </a:lvl5pPr>
            <a:lvl6pPr marL="1717700" indent="0">
              <a:buNone/>
              <a:defRPr sz="1503"/>
            </a:lvl6pPr>
            <a:lvl7pPr marL="2061240" indent="0">
              <a:buNone/>
              <a:defRPr sz="1503"/>
            </a:lvl7pPr>
            <a:lvl8pPr marL="2404781" indent="0">
              <a:buNone/>
              <a:defRPr sz="1503"/>
            </a:lvl8pPr>
            <a:lvl9pPr marL="2748321" indent="0">
              <a:buNone/>
              <a:defRPr sz="150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531" y="4438471"/>
            <a:ext cx="7599434" cy="44659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1"/>
              </a:spcAft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29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3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6172" y="311660"/>
            <a:ext cx="1975440" cy="43260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9851" y="311660"/>
            <a:ext cx="5811803" cy="4326063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287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1"/>
          <p:cNvSpPr>
            <a:spLocks noGrp="1"/>
          </p:cNvSpPr>
          <p:nvPr>
            <p:ph type="title" hasCustomPrompt="1"/>
          </p:nvPr>
        </p:nvSpPr>
        <p:spPr>
          <a:xfrm>
            <a:off x="2340525" y="0"/>
            <a:ext cx="6820938" cy="14963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5333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 dirty="0"/>
              <a:t>título mestre</a:t>
            </a:r>
          </a:p>
        </p:txBody>
      </p:sp>
      <p:sp>
        <p:nvSpPr>
          <p:cNvPr id="3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1496393"/>
            <a:ext cx="9161463" cy="3656633"/>
          </a:xfrm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2336800" cy="1465943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528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9490"/>
            <a:ext cx="9161463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4759535"/>
            <a:ext cx="9161464" cy="49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1386864"/>
            <a:ext cx="7558207" cy="30231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4532" y="4853811"/>
            <a:ext cx="1857744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6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9919" y="4853811"/>
            <a:ext cx="3624011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6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39525" y="4853811"/>
            <a:ext cx="985898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35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7080" rtl="0" eaLnBrk="1" latinLnBrk="0" hangingPunct="1">
        <a:lnSpc>
          <a:spcPct val="85000"/>
        </a:lnSpc>
        <a:spcBef>
          <a:spcPct val="0"/>
        </a:spcBef>
        <a:buNone/>
        <a:defRPr sz="3607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708" indent="-68708" algn="l" defTabSz="687080" rtl="0" eaLnBrk="1" latinLnBrk="0" hangingPunct="1">
        <a:lnSpc>
          <a:spcPct val="90000"/>
        </a:lnSpc>
        <a:spcBef>
          <a:spcPts val="902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574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35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990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3406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00822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654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682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710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738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5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08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062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416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770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12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478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4832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rgbClr val="334E2F">
                <a:tint val="44500"/>
                <a:satMod val="160000"/>
              </a:srgb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1" y="4896247"/>
            <a:ext cx="9161463" cy="303609"/>
          </a:xfrm>
          <a:prstGeom prst="rect">
            <a:avLst/>
          </a:prstGeom>
          <a:gradFill flip="none" rotWithShape="1">
            <a:gsLst>
              <a:gs pos="0">
                <a:srgbClr val="452643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334E2F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20">
              <a:gradFill flip="none" rotWithShape="1">
                <a:gsLst>
                  <a:gs pos="0">
                    <a:srgbClr val="344F2E">
                      <a:tint val="66000"/>
                      <a:satMod val="160000"/>
                    </a:srgbClr>
                  </a:gs>
                  <a:gs pos="50000">
                    <a:srgbClr val="344F2E">
                      <a:tint val="44500"/>
                      <a:satMod val="160000"/>
                    </a:srgbClr>
                  </a:gs>
                  <a:gs pos="100000">
                    <a:srgbClr val="344F2E">
                      <a:tint val="23500"/>
                      <a:satMod val="160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017989" y="14389"/>
            <a:ext cx="69384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dirty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Vivendo o evangelho</a:t>
            </a:r>
          </a:p>
        </p:txBody>
      </p:sp>
      <p:sp>
        <p:nvSpPr>
          <p:cNvPr id="7" name="Lágrima 6"/>
          <p:cNvSpPr/>
          <p:nvPr/>
        </p:nvSpPr>
        <p:spPr>
          <a:xfrm>
            <a:off x="116660" y="3820923"/>
            <a:ext cx="1200767" cy="1066698"/>
          </a:xfrm>
          <a:prstGeom prst="teardrop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rgbClr val="452643"/>
              </a:gs>
            </a:gsLst>
          </a:gradFill>
          <a:ln w="31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3600" dirty="0">
                <a:solidFill>
                  <a:srgbClr val="452643"/>
                </a:solidFill>
                <a:latin typeface="Arial Black" panose="020B0A04020102020204" pitchFamily="34" charset="0"/>
              </a:rPr>
              <a:t>10</a:t>
            </a:r>
            <a:endParaRPr lang="pt-BR" sz="1020" dirty="0">
              <a:solidFill>
                <a:srgbClr val="45264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505498" y="3278328"/>
            <a:ext cx="7655964" cy="83099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808080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VERSO PARA MEMORIZAR: </a:t>
            </a:r>
            <a:b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pt-BR" altLang="pt-BR" sz="1200" i="1" dirty="0">
                <a:latin typeface="Arial Black" panose="020B0A04020102020204" pitchFamily="34" charset="0"/>
                <a:cs typeface="Arial" panose="020B0604020202020204" pitchFamily="34" charset="0"/>
              </a:rPr>
              <a:t>"Pela graça sois salvos, mediante a fé; e isto não vem de vós; é dom de Deus; não de obras, para que ninguém se glorie. Pois somos feitura Dele, criados em Cristo Jesus para boas obras, as quais Deus de antemão preparou para que andássemos nelas” (</a:t>
            </a:r>
            <a:r>
              <a:rPr lang="pt-BR" altLang="pt-BR" sz="12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200" i="1" dirty="0">
                <a:latin typeface="Arial Black" panose="020B0A04020102020204" pitchFamily="34" charset="0"/>
                <a:cs typeface="Arial" panose="020B0604020202020204" pitchFamily="34" charset="0"/>
              </a:rPr>
              <a:t> 2:8-10).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643004" y="4998104"/>
            <a:ext cx="1397478" cy="117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t-BR" sz="900" b="1" dirty="0">
                <a:solidFill>
                  <a:srgbClr val="D4FF7D"/>
                </a:solidFill>
              </a:rPr>
              <a:t>design Neemias Lima</a:t>
            </a:r>
          </a:p>
        </p:txBody>
      </p:sp>
      <p:pic>
        <p:nvPicPr>
          <p:cNvPr id="12" name="Picture 13" descr="Imagem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62" y="2556259"/>
            <a:ext cx="1089329" cy="1089329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3407768" y="2775943"/>
            <a:ext cx="41588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sz="2800" dirty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LIÇÃO 10</a:t>
            </a:r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auto">
          <a:xfrm>
            <a:off x="1505498" y="4293991"/>
            <a:ext cx="7644148" cy="276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pt-BR" altLang="pt-BR" sz="12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8A5EAE-72EB-4999-A3BE-39083BDDB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8" y="52408"/>
            <a:ext cx="1475717" cy="2328515"/>
          </a:xfrm>
          <a:prstGeom prst="roundRect">
            <a:avLst>
              <a:gd name="adj" fmla="val 1147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A649DD4-267A-42F5-8E32-9A8AD3CC828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4576" y="632743"/>
            <a:ext cx="2175096" cy="2109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233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Imagem relacionada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173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10"/>
          <p:cNvSpPr txBox="1">
            <a:spLocks noChangeArrowheads="1"/>
          </p:cNvSpPr>
          <p:nvPr/>
        </p:nvSpPr>
        <p:spPr bwMode="auto">
          <a:xfrm>
            <a:off x="53661" y="876000"/>
            <a:ext cx="7091418" cy="390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- Quando falamos em mandamentos, requisitos ou instruções de Deus corremos o risco de pensar que, de alguma forma, o que fazemos pode nos tornar merecedores ou contribuir para nossa salvação ou, de outro modo, obter o favor de Deus. Mas a Bíblia revela repetidamente que somos pecadores salvos pela graça de Deus mediante Jesus e Sua morte substitutiva na cruz. O que poderíamos acrescentar a isso? Ou, como Ellen G. White escreveu: “Se juntássemos tudo que é bom e santo, nobre e belo no ser humano, e apresentássemos o resultado aos anjos de Deus, como se desempenhasse uma parte na salvação humana ou na obtenção de mérito, a proposta seria rejeitada como traição” (Fé e Obras, p. 24).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- Portanto, nossas obras de misericórdia e compaixão para com os necessitados não devem ter um foco legalista.</a:t>
            </a:r>
          </a:p>
        </p:txBody>
      </p:sp>
      <p:sp>
        <p:nvSpPr>
          <p:cNvPr id="10" name="Arredondar Retângulo em um Canto Diagonal 9"/>
          <p:cNvSpPr/>
          <p:nvPr/>
        </p:nvSpPr>
        <p:spPr>
          <a:xfrm>
            <a:off x="64294" y="220380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Sábado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7263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rial Black" panose="020B0A04020102020204" pitchFamily="34" charset="0"/>
              </a:rPr>
              <a:t>INTRODUÇÃO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54C3208-9A00-414A-B694-BFF5F5626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Resultado de imagem para jesus">
            <a:extLst>
              <a:ext uri="{FF2B5EF4-FFF2-40B4-BE49-F238E27FC236}">
                <a16:creationId xmlns:a16="http://schemas.microsoft.com/office/drawing/2014/main" id="{AF97BFC3-5E97-43EF-95CA-690DCC94D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525" y="1181124"/>
            <a:ext cx="1545276" cy="20718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9B00690-6065-482C-9776-9E27B269412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344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“Deus amou ao mundo de tal maneira..."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3" name="CaixaDeTexto 15"/>
          <p:cNvSpPr txBox="1">
            <a:spLocks noChangeArrowheads="1"/>
          </p:cNvSpPr>
          <p:nvPr/>
        </p:nvSpPr>
        <p:spPr bwMode="auto">
          <a:xfrm>
            <a:off x="33430" y="1268189"/>
            <a:ext cx="7251710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Leia Romanos 8:20-23. O que esse texto ensina sobre as questões mais amplas do plano da salvação? Assinale a alternativa correta: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A. ( ) Somente o ser humano será libertado da ruína e da angústia do pecado.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B. ( ) A criação de forma geral aguarda para ser redimida da corrupção.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Leia João 3:16,17. Como o verso 17 contribui para uma compreensão mais ampla do verso 16?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Como isso deve mudar nossa atitude para com os outros e suas circunstâncias, quando os reconhecemos como seres criados e amados por Deus?</a:t>
            </a: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17C2F02F-38D2-4A50-B486-E4FAF452B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2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o Explicativo: Seta para Baixo 14">
            <a:extLst>
              <a:ext uri="{FF2B5EF4-FFF2-40B4-BE49-F238E27FC236}">
                <a16:creationId xmlns:a16="http://schemas.microsoft.com/office/drawing/2014/main" id="{9EF323A3-E3B5-474A-8077-D78C396E1C0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EED1387-FFF6-424F-A043-90F30690E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Resultado de imagem para Apresentando o SermÃ£o da Montanha">
            <a:extLst>
              <a:ext uri="{FF2B5EF4-FFF2-40B4-BE49-F238E27FC236}">
                <a16:creationId xmlns:a16="http://schemas.microsoft.com/office/drawing/2014/main" id="{D02A2585-67F7-4196-A0E2-8713538A6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9"/>
          <a:stretch/>
        </p:blipFill>
        <p:spPr bwMode="auto">
          <a:xfrm>
            <a:off x="7615000" y="1352426"/>
            <a:ext cx="1528066" cy="1581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7568AD1E-6905-4C4A-91DF-EE3F8F091233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809BD7D-69F2-476B-9FA8-7D650E6A3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ED83D7BA-924A-4CF9-97DC-91799240AE3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043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“Deus amou ao mundo de tal maneira..."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/>
          <p:cNvSpPr txBox="1">
            <a:spLocks noChangeArrowheads="1"/>
          </p:cNvSpPr>
          <p:nvPr/>
        </p:nvSpPr>
        <p:spPr bwMode="auto">
          <a:xfrm>
            <a:off x="24368" y="1187170"/>
            <a:ext cx="738003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- Aceitamos o fato de que Deus ama outras pessoas além de nós. Ele ama aqueles a quem amamos, e nos alegramos com isso. O Senhor também ama os que buscamos alcançar com o evangelho, e nosso reconhecimento dessa verdade é muitas vezes nossa motivação para que possamos alcançá-los. Mas Ele também ama aqueles com quem nos sentimos desconfortáveis ou até amedrontados. Deus ama todas as pessoas, em todos os lugares, até mesmo aquelas de quem pessoalmente não gostamos. A criação é uma forma de ver a demonstração dessa realidade. A Bíblia mostra de maneira constante o mundo ao nosso redor como uma evidência da bondade de Deus. A própria vida é um dom de Deus e, independentemente da resposta ou atitude do indivíduo para com o Criador, cada pessoa recebe esse dom.</a:t>
            </a: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17C2F02F-38D2-4A50-B486-E4FAF452B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 Explicativo: Seta para Baixo 2">
            <a:extLst>
              <a:ext uri="{FF2B5EF4-FFF2-40B4-BE49-F238E27FC236}">
                <a16:creationId xmlns:a16="http://schemas.microsoft.com/office/drawing/2014/main" id="{F514AFE6-CB97-49B3-AF4A-9109ED6B83C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EB3081-31EC-445A-BB18-E3A4FA9F5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" descr="Resultado de imagem para Apresentando o SermÃ£o da Montanha">
            <a:extLst>
              <a:ext uri="{FF2B5EF4-FFF2-40B4-BE49-F238E27FC236}">
                <a16:creationId xmlns:a16="http://schemas.microsoft.com/office/drawing/2014/main" id="{11E84457-BA49-467E-B614-CC0B13FFF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9"/>
          <a:stretch/>
        </p:blipFill>
        <p:spPr bwMode="auto">
          <a:xfrm>
            <a:off x="7615000" y="1352426"/>
            <a:ext cx="1528066" cy="1581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A48F0CE1-A4B2-493E-B0A5-9ADF80F29A45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BAB1612-09E2-49E4-AC49-29B628924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E0758CAF-83FB-4A26-8887-A90D24F8F7A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21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Compaixão e arrependimento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345C9E88-9B40-432C-8DDA-ED8059C15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5">
            <a:extLst>
              <a:ext uri="{FF2B5EF4-FFF2-40B4-BE49-F238E27FC236}">
                <a16:creationId xmlns:a16="http://schemas.microsoft.com/office/drawing/2014/main" id="{D5C09FDA-172B-4732-BD2E-A9BBEF8B1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7430626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 Leia Mateus 9:36; 14:14; Lucas 19:41, 42, e João 11:35. De acordo com esses versos, o que moveu Jesus à compaixão? Como podemos ter um coração sensível à dor ao nosso redor?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Olhe para si. De alguma forma você também está arruinado e é parte do problema maior? Qual é a única resposta e o único lugar para onde você deve olhar?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BDD13C62-4DCC-4E38-8F64-0DE6F4ED90D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8615F7B-3AED-4C67-804E-AF1D9B3E6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Resultado de imagem para pedro e dorcas">
            <a:extLst>
              <a:ext uri="{FF2B5EF4-FFF2-40B4-BE49-F238E27FC236}">
                <a16:creationId xmlns:a16="http://schemas.microsoft.com/office/drawing/2014/main" id="{03AAD29C-2546-46D6-A439-36DB96F73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700" y="1294705"/>
            <a:ext cx="1496621" cy="20530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77FFEC1F-EB26-4135-AF3E-EB2699D116DB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93E3891-1CCC-4251-83CC-489091193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876C651-F64A-4FB2-9A4A-632B34705D7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240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Compaixão e arrependimento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345C9E88-9B40-432C-8DDA-ED8059C15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0">
            <a:extLst>
              <a:ext uri="{FF2B5EF4-FFF2-40B4-BE49-F238E27FC236}">
                <a16:creationId xmlns:a16="http://schemas.microsoft.com/office/drawing/2014/main" id="{A64B78EF-EDA8-421A-88C9-45544BBCA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99202"/>
            <a:ext cx="738003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Precisamos nos lembrar de que o pecado e o mal não estão apenas ao redor nem são apenas o resultado da ruína das outras pessoas: “Se dissermos que não temos pecado nenhum, a nós mesmos nos enganamos, e a verdade não está em nós” (l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Jo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1:8). No entendimento dos profetas bíblicos, o pecado era uma tragédia, não primariamente porque alguém quebrou “as regras”, mas porque o pecado rompeu o relacionamento entre Deus e Seu povo, e porque nosso pecado fere outras pessoas. Isso pode acontecer em menor ou maior escala, mas é o mesmo mal. Egoísmo, ganância, mesquinhez, preconceito, ignorância e negligência estão na raiz de todo mal, de toda injustiça, pobreza e opressão no mundo. E confessar nossa pecaminosidade é o primeiro passo para lidar com esse mal, bem como o primeiro passo para permitir que o amor de Deus ocupe nosso coração.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0D166226-26B4-450D-9EDE-E579CA78EEF8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80E6ADF4-48FD-445A-8547-810014593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Resultado de imagem para pedro e dorcas">
            <a:extLst>
              <a:ext uri="{FF2B5EF4-FFF2-40B4-BE49-F238E27FC236}">
                <a16:creationId xmlns:a16="http://schemas.microsoft.com/office/drawing/2014/main" id="{D43C2B20-2B6A-4D40-9B54-067D55AC1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700" y="1294705"/>
            <a:ext cx="1496621" cy="20530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806303D7-36BC-4D4C-8D84-C5BFF0576074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4992045-7282-4DCB-804D-A0B8B92AF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293E48F-5FF4-4B8B-9BFC-6E4F91F1740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2827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Graça e boas obras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1DADF0C4-A1CD-4619-A54A-43F3C80F3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5">
            <a:extLst>
              <a:ext uri="{FF2B5EF4-FFF2-40B4-BE49-F238E27FC236}">
                <a16:creationId xmlns:a16="http://schemas.microsoft.com/office/drawing/2014/main" id="{C3A1BEFC-B9B8-4142-B09F-1F5B330F4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7386272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4. Resuma Efésios 2:8-10 com suas palavras. O que esses versos revelam sobre a relação entre a graça e as boas obras?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5. Leia 1 João 3:16,17. Qual deve ser nossa resposta à cruz? Assinale “V" para verdadeiro ou "F” para falso: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A. ( ) Como Cristo deu a vida por nós, devemos dar nossa vida aos nossos irmãos.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B. ( ) Precisamos sempre pensar primeiramente em nós.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8BEA5E99-E373-4CFD-85F3-CA3E79AA5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A34987D-2FE2-4936-835B-1F14A8F1E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026DD5DB-0B1A-43A6-A7D1-0EC523BEF25A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EAC7D97-4796-49FA-AAA7-3CB5CF4FF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57F0390-47FE-4660-8F9D-9256111B3F0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" descr="Imagem relacionada">
            <a:extLst>
              <a:ext uri="{FF2B5EF4-FFF2-40B4-BE49-F238E27FC236}">
                <a16:creationId xmlns:a16="http://schemas.microsoft.com/office/drawing/2014/main" id="{76FB77E9-0DE0-4784-8547-2C149D965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701" y="1362591"/>
            <a:ext cx="1480100" cy="1672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405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Graça e boas obras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1DADF0C4-A1CD-4619-A54A-43F3C80F3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0">
            <a:extLst>
              <a:ext uri="{FF2B5EF4-FFF2-40B4-BE49-F238E27FC236}">
                <a16:creationId xmlns:a16="http://schemas.microsoft.com/office/drawing/2014/main" id="{8D5A143D-15FB-4DFE-B0EC-FEEB77A92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20718"/>
            <a:ext cx="738003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- Não realizamos boas obras (ao cuidar dos pobres, elevar os oprimidos e alimentar os famintos) a fim de ganhar a salvação nem justificação diante de Deus. Em Cristo, pela fé, temos toda a aprovação de que necessitamos aos olhos do Senhor. Além disso, reconhecemo-nos como pecadores e vítimas do pecado, embora tenhamos a consciência de que somos amados e redimidos por Deus. Enquanto ainda lutamos contra as tentações do egocentrismo e da ganância, a graça abnegada e humilde de Deus oferece uma nova vida e um amor que transforma nossa vida. Quando olhamos para a cruz, vemos o grande e pleno sacrifício feito por nós e percebemos que não podemos acrescentar nada ao que ele nos oferece em Cristo, devemos corresponder ao amor revelado a nós demonstrando amor aos outros.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A584AFCD-A7C5-4294-814D-F53BEF238F5B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AD1D8D6-F738-4E79-B230-1A814F1D4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07D75536-452D-4D3A-85AE-D87ED3301F59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2767AD-1330-4459-93D9-01B695EA0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DFB322A5-7DD6-4D67-A915-6D19F23EE90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200CD1C5-E8B1-494A-92E1-B9035E22E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701" y="1362591"/>
            <a:ext cx="1480100" cy="1672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2032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Nossa humanidade em comum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BA9DC5D7-5770-4F04-B708-30EF0D608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5">
            <a:extLst>
              <a:ext uri="{FF2B5EF4-FFF2-40B4-BE49-F238E27FC236}">
                <a16:creationId xmlns:a16="http://schemas.microsoft.com/office/drawing/2014/main" id="{0F091E13-8EAD-4FFB-9473-BC74E5ABD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7386272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6.0 que os textos a seguir ensinam sobre nossa humanidade em comum? De que maneira cada uma dessas ideias deve influenciar nossa atitude em relação aos outros?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Ml 2:10____________________________________________________________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At 17:26___________________________________________________________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</a:t>
            </a: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3:23 __________________________________________________________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G1 3:28 ___________________________________________________________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5F0C11AF-133D-4271-81DD-D9F8BAF7AF9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FAD21C6C-E8B5-4960-BE95-4B0FF9E83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D1AAB21F-E519-4417-8357-A62A6EDAFC32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E43974F-E0A2-4AFF-8C8D-82DFBD463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794772A-D6EF-4A64-B368-07770A72766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" descr="Imagem relacionada">
            <a:extLst>
              <a:ext uri="{FF2B5EF4-FFF2-40B4-BE49-F238E27FC236}">
                <a16:creationId xmlns:a16="http://schemas.microsoft.com/office/drawing/2014/main" id="{0641587A-DC73-4BCC-B9A6-4252AABE0F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" t="-2063" r="5925" b="2063"/>
          <a:stretch/>
        </p:blipFill>
        <p:spPr bwMode="auto">
          <a:xfrm>
            <a:off x="7627700" y="1250806"/>
            <a:ext cx="1480101" cy="2000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1968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Nossa humanidade em comum</a:t>
            </a: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BA9DC5D7-5770-4F04-B708-30EF0D608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0">
            <a:extLst>
              <a:ext uri="{FF2B5EF4-FFF2-40B4-BE49-F238E27FC236}">
                <a16:creationId xmlns:a16="http://schemas.microsoft.com/office/drawing/2014/main" id="{FD5EC092-AC81-4728-9A45-4C4BB5B95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99202"/>
            <a:ext cx="738003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- À medida que os primeiros cristãos lentamente reconheciam a característica inclusiva do evangelho, eles não apenas acrescentavam à sua fé boas obras em favor dos outros como uma coisa “boa” a ser feita.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- Gálatas 3:28 é um resumo teológico da história prática que Jesus contou sobre o bom samaritano. Em vez de discutirmos acerca das pessoas a quem devemos servir, apenas sirvamos e estejamos preparados para ser servidos por quem não esperamos que nos sirva. O elemento comum da família humana global é percebido em um nível superior na comunidade dos que estão unidos pelo evangelho, pelo salvífico amor de Deus que nos chama à unidade Nele: “Pois, em um só Espírito, todos nós fomos batizados em um corpo, quer judeus, quer gregos, quer escravos, quer livres”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ICo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12:13).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8F9DEEC4-F272-4BE4-ADE9-AC33A0C6738C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D4AF4C8-2971-488D-9DF8-A4655A669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25E3E58A-405A-4920-84A9-38B47A9BEE4E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2A8C0FAC-5F05-4643-A5FE-DC28996AF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9AA3CAD3-C5AB-49DD-8678-761D70C6168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Imagem relacionada">
            <a:extLst>
              <a:ext uri="{FF2B5EF4-FFF2-40B4-BE49-F238E27FC236}">
                <a16:creationId xmlns:a16="http://schemas.microsoft.com/office/drawing/2014/main" id="{7EE36785-4349-4088-B2C7-CD956110A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" t="-2063" r="5925" b="2063"/>
          <a:stretch/>
        </p:blipFill>
        <p:spPr bwMode="auto">
          <a:xfrm>
            <a:off x="7627700" y="1250806"/>
            <a:ext cx="1480101" cy="2000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821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O evangelho eterno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BB700DFD-6929-4E74-9FFC-7A5195168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5">
            <a:extLst>
              <a:ext uri="{FF2B5EF4-FFF2-40B4-BE49-F238E27FC236}">
                <a16:creationId xmlns:a16="http://schemas.microsoft.com/office/drawing/2014/main" id="{863BB09B-C8C1-4354-BC51-D930C951E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738627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7. Leia Apocalipse 14:6,7. Como a compreensão comum do evangelho, resumida em João 3:16, está incluída na mensagem específica do anjo, no verso 7?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Como podemos encontrar maneiras de ministrar aos necessitados e, ao mesmo tempo, compartilhar com eles tanto a esperança quanto a advertência encontradas nas três mensagens angélicas?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64174D21-4722-4ED0-8E26-BF7FE60A20B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42C3396E-8E3F-4BD0-B2D1-460E6B8D1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5F3791FF-6F31-4625-B849-38E479D2C356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848AC9E-ACBA-4219-80CC-247286669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412B276E-333F-49C9-BC5B-E53586AAA4C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" descr="Imagem relacionada">
            <a:extLst>
              <a:ext uri="{FF2B5EF4-FFF2-40B4-BE49-F238E27FC236}">
                <a16:creationId xmlns:a16="http://schemas.microsoft.com/office/drawing/2014/main" id="{26E84871-6FC6-4744-8DC8-0E9E56807E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98"/>
          <a:stretch/>
        </p:blipFill>
        <p:spPr bwMode="auto">
          <a:xfrm>
            <a:off x="7602300" y="1407281"/>
            <a:ext cx="1533763" cy="1882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5924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O evangelho eterno</a:t>
            </a: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BB700DFD-6929-4E74-9FFC-7A5195168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0">
            <a:extLst>
              <a:ext uri="{FF2B5EF4-FFF2-40B4-BE49-F238E27FC236}">
                <a16:creationId xmlns:a16="http://schemas.microsoft.com/office/drawing/2014/main" id="{1EC42BAA-B890-43DD-B4F0-9AB5685AF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99202"/>
            <a:ext cx="738003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- </a:t>
            </a:r>
            <a:r>
              <a:rPr lang="pt-BR" altLang="pt-BR" sz="16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Juízo. 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O apelo ao juízo (para que a justiça seja feita) tem sido um repetido clamor dos que têm sido oprimidos ao longo da História.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- </a:t>
            </a:r>
            <a:r>
              <a:rPr lang="pt-BR" altLang="pt-BR" sz="16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Adoração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. Os escritos dos profetas hebreus muitas vezes relacionam a adoração e as boas obras, especialmente ao comparar a adoração dos que afirmavam ser o povo de Deus com os erros que eles haviam cometido e continuavam praticando.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- </a:t>
            </a:r>
            <a:r>
              <a:rPr lang="pt-BR" altLang="pt-BR" sz="16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Criação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. Como vimos, um dos elementos fundamentais do apelo de Deus por justiça é a família comum da humanidade, o fato de que todos fomos criados à Sua imagem e somos amados por Ele, de que temos valor aos Seus olhos e de que ninguém deve ser explorado nem oprimido pela ganância de outros e por seu ganho injusto.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5A2D000F-51B5-40E7-85F2-B3B1E407E18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507E1C8-3968-4611-A580-81F2D8A34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75C17ACF-AAAE-4394-9060-18ABA2027FAB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D1FB1FD-9BF6-40AE-B010-20B7F6465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F7BF20C-1842-4B69-902E-1C5C1981383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Imagem relacionada">
            <a:extLst>
              <a:ext uri="{FF2B5EF4-FFF2-40B4-BE49-F238E27FC236}">
                <a16:creationId xmlns:a16="http://schemas.microsoft.com/office/drawing/2014/main" id="{B536008A-7A9F-436E-BB38-2A0204A48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98"/>
          <a:stretch/>
        </p:blipFill>
        <p:spPr bwMode="auto">
          <a:xfrm>
            <a:off x="7602300" y="1407281"/>
            <a:ext cx="1533763" cy="1882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5726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Sexta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Estudo adicional</a:t>
            </a: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146F7263-F17E-422A-A338-22AF19BF5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0">
            <a:extLst>
              <a:ext uri="{FF2B5EF4-FFF2-40B4-BE49-F238E27FC236}">
                <a16:creationId xmlns:a16="http://schemas.microsoft.com/office/drawing/2014/main" id="{CFC8B9D9-C6ED-4706-A104-65D118A5B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99202"/>
            <a:ext cx="7380039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“Em Cristo não há nem judeu nem grego, servo nem livre. Todos são aproximados por Seu precioso sangue” (G13:28;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2:13).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“Há pessoas pobres e tentadas que necessitam de palavras de compaixão e atos de ajuda. Há viúvas que carecem de compaixão e assistência. Há órfãos, aos quais Cristo ordenou aos Seus seguidores que recebessem como um encargo divino. Muitas vezes são abandonados. Podem ser maltrapilhos, grosseiros e, segundo toda a aparência, nada atraentes; contudo são propriedade de Deus. Foram comprados por preço, e aos Seus olhos são tão preciosos quanto nós. São membros da grande família de Deus, e os cristãos, como mordomos Seus, são por eles responsáveis” (Ellen G. White, Parábolas de Jesus, p. 386, 387).</a:t>
            </a:r>
          </a:p>
        </p:txBody>
      </p:sp>
      <p:sp>
        <p:nvSpPr>
          <p:cNvPr id="17" name="Texto Explicativo: Seta para Baixo 16">
            <a:extLst>
              <a:ext uri="{FF2B5EF4-FFF2-40B4-BE49-F238E27FC236}">
                <a16:creationId xmlns:a16="http://schemas.microsoft.com/office/drawing/2014/main" id="{D14EECB8-05F1-4A74-9BB3-16EDDC259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206" y="1207730"/>
            <a:ext cx="1676400" cy="2401697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740751C-8D70-4376-BC61-4A7517EDE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018825E4-1C0A-43B1-BF9F-65B5E27CDA72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C08E073-0B37-4877-8BED-827F04F1C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4F9CF8C-9904-4CF5-A455-064660EEBE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4938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Sexta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Estudo adicional</a:t>
            </a:r>
          </a:p>
        </p:txBody>
      </p:sp>
      <p:pic>
        <p:nvPicPr>
          <p:cNvPr id="19" name="Picture 13" descr="Imagem relacionada">
            <a:extLst>
              <a:ext uri="{FF2B5EF4-FFF2-40B4-BE49-F238E27FC236}">
                <a16:creationId xmlns:a16="http://schemas.microsoft.com/office/drawing/2014/main" id="{146F7263-F17E-422A-A338-22AF19BF5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56" y="3910146"/>
            <a:ext cx="824798" cy="8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D68641-D640-4BD7-9D5B-B3803DCCF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733257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Ao realizar boas obras e ajudar os outros, como resistir à tentação de pensar que isso nos torna melhores e nos traz mérito perante Deus?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Spa igreja faz “distinção” entre pessoas ou todos são iguais em Cristo? Como ser mais inclusivo?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 Como encontrar o equilíbrio entre fazer o bem aos necessitados e, ao mesmo tempo, alcançá-los com o evangelho? Como fazer as duas coisas?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27F11C40-92CA-4A98-A472-02A20A1065D7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206" y="1197100"/>
            <a:ext cx="1676400" cy="240169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2E48E2B-9174-4DE5-9798-AE016E125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302" y="3790433"/>
            <a:ext cx="774499" cy="1112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D9B28B3C-C854-429F-9C5D-1A228221397D}"/>
              </a:ext>
            </a:extLst>
          </p:cNvPr>
          <p:cNvSpPr/>
          <p:nvPr/>
        </p:nvSpPr>
        <p:spPr>
          <a:xfrm>
            <a:off x="7627700" y="82847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10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7D8E177-C914-4C7E-9218-6FFF829DA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24640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 820-23; Jo 3:16, 17; Mt 9:36; Ef 2:8-10; 1Jo 3:16,17; Ap 14:6,7</a:t>
            </a:r>
            <a:endParaRPr lang="it-IT" altLang="pt-BR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A9805B9-82AC-4C96-AF64-F1901BCB81B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7221" y="0"/>
            <a:ext cx="1534644" cy="98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70064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Laranja Amarel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etrospec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3804</TotalTime>
  <Words>1957</Words>
  <Application>Microsoft Office PowerPoint</Application>
  <PresentationFormat>Personalizar</PresentationFormat>
  <Paragraphs>131</Paragraphs>
  <Slides>14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 Light</vt:lpstr>
      <vt:lpstr>Calibri</vt:lpstr>
      <vt:lpstr>Arial Black</vt:lpstr>
      <vt:lpstr>Retrospectiva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marcos</dc:creator>
  <cp:lastModifiedBy>jose ferreira Neto</cp:lastModifiedBy>
  <cp:revision>216</cp:revision>
  <dcterms:created xsi:type="dcterms:W3CDTF">2014-05-23T17:49:12Z</dcterms:created>
  <dcterms:modified xsi:type="dcterms:W3CDTF">2019-09-06T22:17:21Z</dcterms:modified>
</cp:coreProperties>
</file>