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2" r:id="rId5"/>
    <p:sldId id="273" r:id="rId6"/>
    <p:sldId id="274" r:id="rId7"/>
    <p:sldId id="275" r:id="rId8"/>
    <p:sldId id="259" r:id="rId9"/>
    <p:sldId id="260" r:id="rId10"/>
    <p:sldId id="276" r:id="rId11"/>
    <p:sldId id="277" r:id="rId12"/>
    <p:sldId id="278" r:id="rId13"/>
    <p:sldId id="279" r:id="rId14"/>
    <p:sldId id="289" r:id="rId15"/>
    <p:sldId id="290" r:id="rId16"/>
    <p:sldId id="280" r:id="rId17"/>
    <p:sldId id="281" r:id="rId18"/>
    <p:sldId id="282" r:id="rId19"/>
    <p:sldId id="283" r:id="rId20"/>
    <p:sldId id="284" r:id="rId21"/>
    <p:sldId id="288" r:id="rId22"/>
    <p:sldId id="285" r:id="rId23"/>
    <p:sldId id="261" r:id="rId24"/>
    <p:sldId id="286" r:id="rId25"/>
    <p:sldId id="287" r:id="rId26"/>
    <p:sldId id="262" r:id="rId27"/>
    <p:sldId id="263" r:id="rId28"/>
    <p:sldId id="264" r:id="rId29"/>
    <p:sldId id="265" r:id="rId30"/>
    <p:sldId id="266" r:id="rId3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19" autoAdjust="0"/>
    <p:restoredTop sz="94660"/>
  </p:normalViewPr>
  <p:slideViewPr>
    <p:cSldViewPr snapToGrid="0">
      <p:cViewPr varScale="1">
        <p:scale>
          <a:sx n="72" d="100"/>
          <a:sy n="72" d="100"/>
        </p:scale>
        <p:origin x="4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1CE43A-1608-484B-A86D-BBF77D8A1DC3}"/>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00B9E507-D5BB-4A71-A635-B65629D26A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BED81975-3772-494C-8C52-6765BB9CA020}"/>
              </a:ext>
            </a:extLst>
          </p:cNvPr>
          <p:cNvSpPr>
            <a:spLocks noGrp="1"/>
          </p:cNvSpPr>
          <p:nvPr>
            <p:ph type="dt" sz="half" idx="10"/>
          </p:nvPr>
        </p:nvSpPr>
        <p:spPr/>
        <p:txBody>
          <a:bodyPr/>
          <a:lstStyle/>
          <a:p>
            <a:fld id="{A62D0A58-0A41-450B-9F38-FDD287200D27}" type="datetimeFigureOut">
              <a:rPr lang="pt-BR" smtClean="0"/>
              <a:t>01/09/2019</a:t>
            </a:fld>
            <a:endParaRPr lang="pt-BR"/>
          </a:p>
        </p:txBody>
      </p:sp>
      <p:sp>
        <p:nvSpPr>
          <p:cNvPr id="5" name="Espaço Reservado para Rodapé 4">
            <a:extLst>
              <a:ext uri="{FF2B5EF4-FFF2-40B4-BE49-F238E27FC236}">
                <a16:creationId xmlns:a16="http://schemas.microsoft.com/office/drawing/2014/main" id="{E305404B-D10C-4AF7-B729-2479F18357B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7CB7CFF-6456-4D3D-A80A-0999C9D74E40}"/>
              </a:ext>
            </a:extLst>
          </p:cNvPr>
          <p:cNvSpPr>
            <a:spLocks noGrp="1"/>
          </p:cNvSpPr>
          <p:nvPr>
            <p:ph type="sldNum" sz="quarter" idx="12"/>
          </p:nvPr>
        </p:nvSpPr>
        <p:spPr/>
        <p:txBody>
          <a:bodyPr/>
          <a:lstStyle/>
          <a:p>
            <a:fld id="{CAB98699-04F0-4917-8F3A-49FD597CFD71}" type="slidenum">
              <a:rPr lang="pt-BR" smtClean="0"/>
              <a:t>‹nº›</a:t>
            </a:fld>
            <a:endParaRPr lang="pt-BR"/>
          </a:p>
        </p:txBody>
      </p:sp>
    </p:spTree>
    <p:extLst>
      <p:ext uri="{BB962C8B-B14F-4D97-AF65-F5344CB8AC3E}">
        <p14:creationId xmlns:p14="http://schemas.microsoft.com/office/powerpoint/2010/main" val="968326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4C8C3A-8D91-46DD-9392-B437EEB56F4E}"/>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1AA87FA4-5905-4473-BBFD-1B102FE0D9FB}"/>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0B196B5-62C6-4FA2-BAC0-FE95C560E284}"/>
              </a:ext>
            </a:extLst>
          </p:cNvPr>
          <p:cNvSpPr>
            <a:spLocks noGrp="1"/>
          </p:cNvSpPr>
          <p:nvPr>
            <p:ph type="dt" sz="half" idx="10"/>
          </p:nvPr>
        </p:nvSpPr>
        <p:spPr/>
        <p:txBody>
          <a:bodyPr/>
          <a:lstStyle/>
          <a:p>
            <a:fld id="{A62D0A58-0A41-450B-9F38-FDD287200D27}" type="datetimeFigureOut">
              <a:rPr lang="pt-BR" smtClean="0"/>
              <a:t>01/09/2019</a:t>
            </a:fld>
            <a:endParaRPr lang="pt-BR"/>
          </a:p>
        </p:txBody>
      </p:sp>
      <p:sp>
        <p:nvSpPr>
          <p:cNvPr id="5" name="Espaço Reservado para Rodapé 4">
            <a:extLst>
              <a:ext uri="{FF2B5EF4-FFF2-40B4-BE49-F238E27FC236}">
                <a16:creationId xmlns:a16="http://schemas.microsoft.com/office/drawing/2014/main" id="{6346F8C8-4C1A-421A-AED1-3D45C792D47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0510FB4-8318-4DF7-AE55-B3ADC362A7AE}"/>
              </a:ext>
            </a:extLst>
          </p:cNvPr>
          <p:cNvSpPr>
            <a:spLocks noGrp="1"/>
          </p:cNvSpPr>
          <p:nvPr>
            <p:ph type="sldNum" sz="quarter" idx="12"/>
          </p:nvPr>
        </p:nvSpPr>
        <p:spPr/>
        <p:txBody>
          <a:bodyPr/>
          <a:lstStyle/>
          <a:p>
            <a:fld id="{CAB98699-04F0-4917-8F3A-49FD597CFD71}" type="slidenum">
              <a:rPr lang="pt-BR" smtClean="0"/>
              <a:t>‹nº›</a:t>
            </a:fld>
            <a:endParaRPr lang="pt-BR"/>
          </a:p>
        </p:txBody>
      </p:sp>
    </p:spTree>
    <p:extLst>
      <p:ext uri="{BB962C8B-B14F-4D97-AF65-F5344CB8AC3E}">
        <p14:creationId xmlns:p14="http://schemas.microsoft.com/office/powerpoint/2010/main" val="1560239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8B7BA9-2F1A-481E-B4D1-474C4CE9919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8BA58FAA-E693-4C05-B120-AE5804F2FF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EC55DB25-B57D-4230-A5EF-B0338EC25B86}"/>
              </a:ext>
            </a:extLst>
          </p:cNvPr>
          <p:cNvSpPr>
            <a:spLocks noGrp="1"/>
          </p:cNvSpPr>
          <p:nvPr>
            <p:ph type="dt" sz="half" idx="10"/>
          </p:nvPr>
        </p:nvSpPr>
        <p:spPr/>
        <p:txBody>
          <a:bodyPr/>
          <a:lstStyle/>
          <a:p>
            <a:fld id="{A62D0A58-0A41-450B-9F38-FDD287200D27}" type="datetimeFigureOut">
              <a:rPr lang="pt-BR" smtClean="0"/>
              <a:t>01/09/2019</a:t>
            </a:fld>
            <a:endParaRPr lang="pt-BR"/>
          </a:p>
        </p:txBody>
      </p:sp>
      <p:sp>
        <p:nvSpPr>
          <p:cNvPr id="5" name="Espaço Reservado para Rodapé 4">
            <a:extLst>
              <a:ext uri="{FF2B5EF4-FFF2-40B4-BE49-F238E27FC236}">
                <a16:creationId xmlns:a16="http://schemas.microsoft.com/office/drawing/2014/main" id="{4D019612-4302-4F53-ADCA-989135834F4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56B452E-C894-4CEE-9570-162EF451E35D}"/>
              </a:ext>
            </a:extLst>
          </p:cNvPr>
          <p:cNvSpPr>
            <a:spLocks noGrp="1"/>
          </p:cNvSpPr>
          <p:nvPr>
            <p:ph type="sldNum" sz="quarter" idx="12"/>
          </p:nvPr>
        </p:nvSpPr>
        <p:spPr/>
        <p:txBody>
          <a:bodyPr/>
          <a:lstStyle/>
          <a:p>
            <a:fld id="{CAB98699-04F0-4917-8F3A-49FD597CFD71}" type="slidenum">
              <a:rPr lang="pt-BR" smtClean="0"/>
              <a:t>‹nº›</a:t>
            </a:fld>
            <a:endParaRPr lang="pt-BR"/>
          </a:p>
        </p:txBody>
      </p:sp>
    </p:spTree>
    <p:extLst>
      <p:ext uri="{BB962C8B-B14F-4D97-AF65-F5344CB8AC3E}">
        <p14:creationId xmlns:p14="http://schemas.microsoft.com/office/powerpoint/2010/main" val="1266397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2EB9CD-DE16-4B53-AE8A-A05BBB28F50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983BE4D8-F6B4-45E5-8FA4-5A8902479C10}"/>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1C6A822-82C6-42F9-ADFB-50829946A9D1}"/>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30AF8D23-331B-41A9-A6F1-0F90D03A3257}"/>
              </a:ext>
            </a:extLst>
          </p:cNvPr>
          <p:cNvSpPr>
            <a:spLocks noGrp="1"/>
          </p:cNvSpPr>
          <p:nvPr>
            <p:ph type="dt" sz="half" idx="10"/>
          </p:nvPr>
        </p:nvSpPr>
        <p:spPr/>
        <p:txBody>
          <a:bodyPr/>
          <a:lstStyle/>
          <a:p>
            <a:fld id="{A62D0A58-0A41-450B-9F38-FDD287200D27}" type="datetimeFigureOut">
              <a:rPr lang="pt-BR" smtClean="0"/>
              <a:t>01/09/2019</a:t>
            </a:fld>
            <a:endParaRPr lang="pt-BR"/>
          </a:p>
        </p:txBody>
      </p:sp>
      <p:sp>
        <p:nvSpPr>
          <p:cNvPr id="6" name="Espaço Reservado para Rodapé 5">
            <a:extLst>
              <a:ext uri="{FF2B5EF4-FFF2-40B4-BE49-F238E27FC236}">
                <a16:creationId xmlns:a16="http://schemas.microsoft.com/office/drawing/2014/main" id="{2AF0A9C8-6958-4529-BF4B-5AA7992A8A9D}"/>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3364713-3522-4C9C-BAD1-B8A5B5DFF496}"/>
              </a:ext>
            </a:extLst>
          </p:cNvPr>
          <p:cNvSpPr>
            <a:spLocks noGrp="1"/>
          </p:cNvSpPr>
          <p:nvPr>
            <p:ph type="sldNum" sz="quarter" idx="12"/>
          </p:nvPr>
        </p:nvSpPr>
        <p:spPr/>
        <p:txBody>
          <a:bodyPr/>
          <a:lstStyle/>
          <a:p>
            <a:fld id="{CAB98699-04F0-4917-8F3A-49FD597CFD71}" type="slidenum">
              <a:rPr lang="pt-BR" smtClean="0"/>
              <a:t>‹nº›</a:t>
            </a:fld>
            <a:endParaRPr lang="pt-BR"/>
          </a:p>
        </p:txBody>
      </p:sp>
    </p:spTree>
    <p:extLst>
      <p:ext uri="{BB962C8B-B14F-4D97-AF65-F5344CB8AC3E}">
        <p14:creationId xmlns:p14="http://schemas.microsoft.com/office/powerpoint/2010/main" val="1937836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EA3CFB-9E9E-4AF7-A2A8-744AF2BDC40B}"/>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9D536EAA-3CF4-4BB3-BA91-B3FAF7F965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124F132C-8D03-4B93-B359-7A6343527ECE}"/>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9F02946-C725-4F2C-ABBD-9578E6CEB9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AE59870B-07E8-45A2-B837-28ACE49BD8E4}"/>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1C50542D-1ADA-4718-9276-3F309A1F3B11}"/>
              </a:ext>
            </a:extLst>
          </p:cNvPr>
          <p:cNvSpPr>
            <a:spLocks noGrp="1"/>
          </p:cNvSpPr>
          <p:nvPr>
            <p:ph type="dt" sz="half" idx="10"/>
          </p:nvPr>
        </p:nvSpPr>
        <p:spPr/>
        <p:txBody>
          <a:bodyPr/>
          <a:lstStyle/>
          <a:p>
            <a:fld id="{A62D0A58-0A41-450B-9F38-FDD287200D27}" type="datetimeFigureOut">
              <a:rPr lang="pt-BR" smtClean="0"/>
              <a:t>01/09/2019</a:t>
            </a:fld>
            <a:endParaRPr lang="pt-BR"/>
          </a:p>
        </p:txBody>
      </p:sp>
      <p:sp>
        <p:nvSpPr>
          <p:cNvPr id="8" name="Espaço Reservado para Rodapé 7">
            <a:extLst>
              <a:ext uri="{FF2B5EF4-FFF2-40B4-BE49-F238E27FC236}">
                <a16:creationId xmlns:a16="http://schemas.microsoft.com/office/drawing/2014/main" id="{D0AC7D7A-3A44-4490-BC74-04027547B652}"/>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5BBCE991-2548-45E4-AE0E-12A126C8181E}"/>
              </a:ext>
            </a:extLst>
          </p:cNvPr>
          <p:cNvSpPr>
            <a:spLocks noGrp="1"/>
          </p:cNvSpPr>
          <p:nvPr>
            <p:ph type="sldNum" sz="quarter" idx="12"/>
          </p:nvPr>
        </p:nvSpPr>
        <p:spPr/>
        <p:txBody>
          <a:bodyPr/>
          <a:lstStyle/>
          <a:p>
            <a:fld id="{CAB98699-04F0-4917-8F3A-49FD597CFD71}" type="slidenum">
              <a:rPr lang="pt-BR" smtClean="0"/>
              <a:t>‹nº›</a:t>
            </a:fld>
            <a:endParaRPr lang="pt-BR"/>
          </a:p>
        </p:txBody>
      </p:sp>
    </p:spTree>
    <p:extLst>
      <p:ext uri="{BB962C8B-B14F-4D97-AF65-F5344CB8AC3E}">
        <p14:creationId xmlns:p14="http://schemas.microsoft.com/office/powerpoint/2010/main" val="49892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80FD0D-74BC-4688-A7EE-8EF1BD2DE992}"/>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765478DE-C8EA-458E-9F07-34D0316DD5FF}"/>
              </a:ext>
            </a:extLst>
          </p:cNvPr>
          <p:cNvSpPr>
            <a:spLocks noGrp="1"/>
          </p:cNvSpPr>
          <p:nvPr>
            <p:ph type="dt" sz="half" idx="10"/>
          </p:nvPr>
        </p:nvSpPr>
        <p:spPr/>
        <p:txBody>
          <a:bodyPr/>
          <a:lstStyle/>
          <a:p>
            <a:fld id="{A62D0A58-0A41-450B-9F38-FDD287200D27}" type="datetimeFigureOut">
              <a:rPr lang="pt-BR" smtClean="0"/>
              <a:t>01/09/2019</a:t>
            </a:fld>
            <a:endParaRPr lang="pt-BR"/>
          </a:p>
        </p:txBody>
      </p:sp>
      <p:sp>
        <p:nvSpPr>
          <p:cNvPr id="4" name="Espaço Reservado para Rodapé 3">
            <a:extLst>
              <a:ext uri="{FF2B5EF4-FFF2-40B4-BE49-F238E27FC236}">
                <a16:creationId xmlns:a16="http://schemas.microsoft.com/office/drawing/2014/main" id="{9BC8A2EB-BB5B-42FF-A36D-2E24C5677D92}"/>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433780BB-E02A-4EB2-9077-1D010F9AA345}"/>
              </a:ext>
            </a:extLst>
          </p:cNvPr>
          <p:cNvSpPr>
            <a:spLocks noGrp="1"/>
          </p:cNvSpPr>
          <p:nvPr>
            <p:ph type="sldNum" sz="quarter" idx="12"/>
          </p:nvPr>
        </p:nvSpPr>
        <p:spPr/>
        <p:txBody>
          <a:bodyPr/>
          <a:lstStyle/>
          <a:p>
            <a:fld id="{CAB98699-04F0-4917-8F3A-49FD597CFD71}" type="slidenum">
              <a:rPr lang="pt-BR" smtClean="0"/>
              <a:t>‹nº›</a:t>
            </a:fld>
            <a:endParaRPr lang="pt-BR"/>
          </a:p>
        </p:txBody>
      </p:sp>
    </p:spTree>
    <p:extLst>
      <p:ext uri="{BB962C8B-B14F-4D97-AF65-F5344CB8AC3E}">
        <p14:creationId xmlns:p14="http://schemas.microsoft.com/office/powerpoint/2010/main" val="2448525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2295D693-256E-4B22-840C-AB27D34633DC}"/>
              </a:ext>
            </a:extLst>
          </p:cNvPr>
          <p:cNvSpPr>
            <a:spLocks noGrp="1"/>
          </p:cNvSpPr>
          <p:nvPr>
            <p:ph type="dt" sz="half" idx="10"/>
          </p:nvPr>
        </p:nvSpPr>
        <p:spPr/>
        <p:txBody>
          <a:bodyPr/>
          <a:lstStyle/>
          <a:p>
            <a:fld id="{A62D0A58-0A41-450B-9F38-FDD287200D27}" type="datetimeFigureOut">
              <a:rPr lang="pt-BR" smtClean="0"/>
              <a:t>01/09/2019</a:t>
            </a:fld>
            <a:endParaRPr lang="pt-BR"/>
          </a:p>
        </p:txBody>
      </p:sp>
      <p:sp>
        <p:nvSpPr>
          <p:cNvPr id="3" name="Espaço Reservado para Rodapé 2">
            <a:extLst>
              <a:ext uri="{FF2B5EF4-FFF2-40B4-BE49-F238E27FC236}">
                <a16:creationId xmlns:a16="http://schemas.microsoft.com/office/drawing/2014/main" id="{A40DC6D3-BFCE-4106-A24E-AA3A8C6307C3}"/>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F96A9D86-FA1D-4180-9517-E478242A829F}"/>
              </a:ext>
            </a:extLst>
          </p:cNvPr>
          <p:cNvSpPr>
            <a:spLocks noGrp="1"/>
          </p:cNvSpPr>
          <p:nvPr>
            <p:ph type="sldNum" sz="quarter" idx="12"/>
          </p:nvPr>
        </p:nvSpPr>
        <p:spPr/>
        <p:txBody>
          <a:bodyPr/>
          <a:lstStyle/>
          <a:p>
            <a:fld id="{CAB98699-04F0-4917-8F3A-49FD597CFD71}" type="slidenum">
              <a:rPr lang="pt-BR" smtClean="0"/>
              <a:t>‹nº›</a:t>
            </a:fld>
            <a:endParaRPr lang="pt-BR"/>
          </a:p>
        </p:txBody>
      </p:sp>
    </p:spTree>
    <p:extLst>
      <p:ext uri="{BB962C8B-B14F-4D97-AF65-F5344CB8AC3E}">
        <p14:creationId xmlns:p14="http://schemas.microsoft.com/office/powerpoint/2010/main" val="844603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6E105-5135-451D-ACDC-8F40AE1B1B2E}"/>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0B023C61-56D5-48B1-B616-002EE3B89B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2450B0BE-8FA5-4475-BC7F-6D873A1D23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269EBC4-6038-4E30-83AB-2743E84829F4}"/>
              </a:ext>
            </a:extLst>
          </p:cNvPr>
          <p:cNvSpPr>
            <a:spLocks noGrp="1"/>
          </p:cNvSpPr>
          <p:nvPr>
            <p:ph type="dt" sz="half" idx="10"/>
          </p:nvPr>
        </p:nvSpPr>
        <p:spPr/>
        <p:txBody>
          <a:bodyPr/>
          <a:lstStyle/>
          <a:p>
            <a:fld id="{A62D0A58-0A41-450B-9F38-FDD287200D27}" type="datetimeFigureOut">
              <a:rPr lang="pt-BR" smtClean="0"/>
              <a:t>01/09/2019</a:t>
            </a:fld>
            <a:endParaRPr lang="pt-BR"/>
          </a:p>
        </p:txBody>
      </p:sp>
      <p:sp>
        <p:nvSpPr>
          <p:cNvPr id="6" name="Espaço Reservado para Rodapé 5">
            <a:extLst>
              <a:ext uri="{FF2B5EF4-FFF2-40B4-BE49-F238E27FC236}">
                <a16:creationId xmlns:a16="http://schemas.microsoft.com/office/drawing/2014/main" id="{CA670260-27D1-4A99-96F3-1D0A7449072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B3DEC2D-293A-4493-9AAF-7611F2FCAC3E}"/>
              </a:ext>
            </a:extLst>
          </p:cNvPr>
          <p:cNvSpPr>
            <a:spLocks noGrp="1"/>
          </p:cNvSpPr>
          <p:nvPr>
            <p:ph type="sldNum" sz="quarter" idx="12"/>
          </p:nvPr>
        </p:nvSpPr>
        <p:spPr/>
        <p:txBody>
          <a:bodyPr/>
          <a:lstStyle/>
          <a:p>
            <a:fld id="{CAB98699-04F0-4917-8F3A-49FD597CFD71}" type="slidenum">
              <a:rPr lang="pt-BR" smtClean="0"/>
              <a:t>‹nº›</a:t>
            </a:fld>
            <a:endParaRPr lang="pt-BR"/>
          </a:p>
        </p:txBody>
      </p:sp>
    </p:spTree>
    <p:extLst>
      <p:ext uri="{BB962C8B-B14F-4D97-AF65-F5344CB8AC3E}">
        <p14:creationId xmlns:p14="http://schemas.microsoft.com/office/powerpoint/2010/main" val="1553162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80A18F-62AB-41DB-A6AC-759AABC73CE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0D10A08F-F499-4E33-B2F7-3D04520F70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78802857-AF2D-4F9B-9E10-7D70C244A5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CC52364F-0473-4271-8E97-4D78D4809851}"/>
              </a:ext>
            </a:extLst>
          </p:cNvPr>
          <p:cNvSpPr>
            <a:spLocks noGrp="1"/>
          </p:cNvSpPr>
          <p:nvPr>
            <p:ph type="dt" sz="half" idx="10"/>
          </p:nvPr>
        </p:nvSpPr>
        <p:spPr/>
        <p:txBody>
          <a:bodyPr/>
          <a:lstStyle/>
          <a:p>
            <a:fld id="{A62D0A58-0A41-450B-9F38-FDD287200D27}" type="datetimeFigureOut">
              <a:rPr lang="pt-BR" smtClean="0"/>
              <a:t>01/09/2019</a:t>
            </a:fld>
            <a:endParaRPr lang="pt-BR"/>
          </a:p>
        </p:txBody>
      </p:sp>
      <p:sp>
        <p:nvSpPr>
          <p:cNvPr id="6" name="Espaço Reservado para Rodapé 5">
            <a:extLst>
              <a:ext uri="{FF2B5EF4-FFF2-40B4-BE49-F238E27FC236}">
                <a16:creationId xmlns:a16="http://schemas.microsoft.com/office/drawing/2014/main" id="{F5817EDF-3E0E-4A1B-A128-D18E0C672F0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8E871B3-C760-48A1-9454-962703A31C8A}"/>
              </a:ext>
            </a:extLst>
          </p:cNvPr>
          <p:cNvSpPr>
            <a:spLocks noGrp="1"/>
          </p:cNvSpPr>
          <p:nvPr>
            <p:ph type="sldNum" sz="quarter" idx="12"/>
          </p:nvPr>
        </p:nvSpPr>
        <p:spPr/>
        <p:txBody>
          <a:bodyPr/>
          <a:lstStyle/>
          <a:p>
            <a:fld id="{CAB98699-04F0-4917-8F3A-49FD597CFD71}" type="slidenum">
              <a:rPr lang="pt-BR" smtClean="0"/>
              <a:t>‹nº›</a:t>
            </a:fld>
            <a:endParaRPr lang="pt-BR"/>
          </a:p>
        </p:txBody>
      </p:sp>
    </p:spTree>
    <p:extLst>
      <p:ext uri="{BB962C8B-B14F-4D97-AF65-F5344CB8AC3E}">
        <p14:creationId xmlns:p14="http://schemas.microsoft.com/office/powerpoint/2010/main" val="2615126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3917EB-A081-41AE-B001-049F2206A393}"/>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6A9B938B-3468-4913-975C-419291DD2234}"/>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8338169-8F25-4C08-BB0E-9DBC9D70C401}"/>
              </a:ext>
            </a:extLst>
          </p:cNvPr>
          <p:cNvSpPr>
            <a:spLocks noGrp="1"/>
          </p:cNvSpPr>
          <p:nvPr>
            <p:ph type="dt" sz="half" idx="10"/>
          </p:nvPr>
        </p:nvSpPr>
        <p:spPr/>
        <p:txBody>
          <a:bodyPr/>
          <a:lstStyle/>
          <a:p>
            <a:fld id="{A62D0A58-0A41-450B-9F38-FDD287200D27}" type="datetimeFigureOut">
              <a:rPr lang="pt-BR" smtClean="0"/>
              <a:t>01/09/2019</a:t>
            </a:fld>
            <a:endParaRPr lang="pt-BR"/>
          </a:p>
        </p:txBody>
      </p:sp>
      <p:sp>
        <p:nvSpPr>
          <p:cNvPr id="5" name="Espaço Reservado para Rodapé 4">
            <a:extLst>
              <a:ext uri="{FF2B5EF4-FFF2-40B4-BE49-F238E27FC236}">
                <a16:creationId xmlns:a16="http://schemas.microsoft.com/office/drawing/2014/main" id="{4CB5F5EB-A273-4B37-AF04-EE0406C2348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BB2DDE7-5021-40E5-9C00-814BBA566AA2}"/>
              </a:ext>
            </a:extLst>
          </p:cNvPr>
          <p:cNvSpPr>
            <a:spLocks noGrp="1"/>
          </p:cNvSpPr>
          <p:nvPr>
            <p:ph type="sldNum" sz="quarter" idx="12"/>
          </p:nvPr>
        </p:nvSpPr>
        <p:spPr/>
        <p:txBody>
          <a:bodyPr/>
          <a:lstStyle/>
          <a:p>
            <a:fld id="{CAB98699-04F0-4917-8F3A-49FD597CFD71}" type="slidenum">
              <a:rPr lang="pt-BR" smtClean="0"/>
              <a:t>‹nº›</a:t>
            </a:fld>
            <a:endParaRPr lang="pt-BR"/>
          </a:p>
        </p:txBody>
      </p:sp>
    </p:spTree>
    <p:extLst>
      <p:ext uri="{BB962C8B-B14F-4D97-AF65-F5344CB8AC3E}">
        <p14:creationId xmlns:p14="http://schemas.microsoft.com/office/powerpoint/2010/main" val="2492129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4A0B5C6-E73C-423B-BC7D-F2CC61969A8A}"/>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C89E5DFE-A5A0-4085-B03E-12CAFDA4348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C190142-E74B-4847-A7F8-87D11E57930D}"/>
              </a:ext>
            </a:extLst>
          </p:cNvPr>
          <p:cNvSpPr>
            <a:spLocks noGrp="1"/>
          </p:cNvSpPr>
          <p:nvPr>
            <p:ph type="dt" sz="half" idx="10"/>
          </p:nvPr>
        </p:nvSpPr>
        <p:spPr/>
        <p:txBody>
          <a:bodyPr/>
          <a:lstStyle/>
          <a:p>
            <a:fld id="{A62D0A58-0A41-450B-9F38-FDD287200D27}" type="datetimeFigureOut">
              <a:rPr lang="pt-BR" smtClean="0"/>
              <a:t>01/09/2019</a:t>
            </a:fld>
            <a:endParaRPr lang="pt-BR"/>
          </a:p>
        </p:txBody>
      </p:sp>
      <p:sp>
        <p:nvSpPr>
          <p:cNvPr id="5" name="Espaço Reservado para Rodapé 4">
            <a:extLst>
              <a:ext uri="{FF2B5EF4-FFF2-40B4-BE49-F238E27FC236}">
                <a16:creationId xmlns:a16="http://schemas.microsoft.com/office/drawing/2014/main" id="{1D568115-CBBF-4CA8-BADE-2D6C012EA34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FD68D8E-D57C-4B61-A859-1524CD707EE9}"/>
              </a:ext>
            </a:extLst>
          </p:cNvPr>
          <p:cNvSpPr>
            <a:spLocks noGrp="1"/>
          </p:cNvSpPr>
          <p:nvPr>
            <p:ph type="sldNum" sz="quarter" idx="12"/>
          </p:nvPr>
        </p:nvSpPr>
        <p:spPr/>
        <p:txBody>
          <a:bodyPr/>
          <a:lstStyle/>
          <a:p>
            <a:fld id="{CAB98699-04F0-4917-8F3A-49FD597CFD71}" type="slidenum">
              <a:rPr lang="pt-BR" smtClean="0"/>
              <a:t>‹nº›</a:t>
            </a:fld>
            <a:endParaRPr lang="pt-BR"/>
          </a:p>
        </p:txBody>
      </p:sp>
    </p:spTree>
    <p:extLst>
      <p:ext uri="{BB962C8B-B14F-4D97-AF65-F5344CB8AC3E}">
        <p14:creationId xmlns:p14="http://schemas.microsoft.com/office/powerpoint/2010/main" val="912768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9B425F29-3EB2-468A-957B-1F1A4CAEE5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39BDF4B2-B5FE-4F23-94F4-FC9F6986D0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3DEE9D7-4150-4CD4-82E4-2F5FDA9306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2D0A58-0A41-450B-9F38-FDD287200D27}" type="datetimeFigureOut">
              <a:rPr lang="pt-BR" smtClean="0"/>
              <a:t>01/09/2019</a:t>
            </a:fld>
            <a:endParaRPr lang="pt-BR"/>
          </a:p>
        </p:txBody>
      </p:sp>
      <p:sp>
        <p:nvSpPr>
          <p:cNvPr id="5" name="Espaço Reservado para Rodapé 4">
            <a:extLst>
              <a:ext uri="{FF2B5EF4-FFF2-40B4-BE49-F238E27FC236}">
                <a16:creationId xmlns:a16="http://schemas.microsoft.com/office/drawing/2014/main" id="{243C0A59-8BCD-489E-A8C4-6E4561086F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0D75E2CE-1D14-4E10-A971-B6C1302B69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B98699-04F0-4917-8F3A-49FD597CFD71}" type="slidenum">
              <a:rPr lang="pt-BR" smtClean="0"/>
              <a:t>‹nº›</a:t>
            </a:fld>
            <a:endParaRPr lang="pt-BR"/>
          </a:p>
        </p:txBody>
      </p:sp>
    </p:spTree>
    <p:extLst>
      <p:ext uri="{BB962C8B-B14F-4D97-AF65-F5344CB8AC3E}">
        <p14:creationId xmlns:p14="http://schemas.microsoft.com/office/powerpoint/2010/main" val="694092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D097C8DC-5CAE-4890-9E86-AF2BF198D129}"/>
              </a:ext>
            </a:extLst>
          </p:cNvPr>
          <p:cNvSpPr/>
          <p:nvPr/>
        </p:nvSpPr>
        <p:spPr>
          <a:xfrm>
            <a:off x="450574" y="758443"/>
            <a:ext cx="10628243" cy="3819315"/>
          </a:xfrm>
          <a:prstGeom prst="rect">
            <a:avLst/>
          </a:prstGeom>
        </p:spPr>
        <p:txBody>
          <a:bodyPr wrap="square">
            <a:spAutoFit/>
          </a:bodyPr>
          <a:lstStyle/>
          <a:p>
            <a:pPr algn="ctr">
              <a:lnSpc>
                <a:spcPct val="107000"/>
              </a:lnSpc>
              <a:spcAft>
                <a:spcPts val="600"/>
              </a:spcAft>
            </a:pPr>
            <a:r>
              <a:rPr lang="pt-BR" sz="6000" dirty="0"/>
              <a:t>Lição 10</a:t>
            </a:r>
          </a:p>
          <a:p>
            <a:pPr algn="ctr">
              <a:lnSpc>
                <a:spcPct val="107000"/>
              </a:lnSpc>
              <a:spcAft>
                <a:spcPts val="600"/>
              </a:spcAft>
            </a:pPr>
            <a:r>
              <a:rPr lang="pt-BR" sz="6000" dirty="0"/>
              <a:t>31 de agosto a 06 de setembro</a:t>
            </a:r>
          </a:p>
          <a:p>
            <a:pPr algn="ctr">
              <a:lnSpc>
                <a:spcPct val="107000"/>
              </a:lnSpc>
              <a:spcAft>
                <a:spcPts val="600"/>
              </a:spcAft>
            </a:pPr>
            <a:endParaRPr lang="pt-BR" sz="6000" dirty="0"/>
          </a:p>
          <a:p>
            <a:pPr algn="ctr">
              <a:lnSpc>
                <a:spcPts val="3000"/>
              </a:lnSpc>
              <a:spcAft>
                <a:spcPts val="600"/>
              </a:spcAft>
            </a:pPr>
            <a:r>
              <a:rPr lang="pt-BR" sz="8000" b="1" dirty="0">
                <a:solidFill>
                  <a:srgbClr val="0000CC"/>
                </a:solidFill>
              </a:rPr>
              <a:t>Vivendo o evangelho</a:t>
            </a:r>
          </a:p>
        </p:txBody>
      </p:sp>
    </p:spTree>
    <p:extLst>
      <p:ext uri="{BB962C8B-B14F-4D97-AF65-F5344CB8AC3E}">
        <p14:creationId xmlns:p14="http://schemas.microsoft.com/office/powerpoint/2010/main" val="3834042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4C486C2-0898-41D8-88AF-D66E111FE9EA}"/>
              </a:ext>
            </a:extLst>
          </p:cNvPr>
          <p:cNvSpPr/>
          <p:nvPr/>
        </p:nvSpPr>
        <p:spPr>
          <a:xfrm>
            <a:off x="702365" y="632657"/>
            <a:ext cx="11105322" cy="5328253"/>
          </a:xfrm>
          <a:prstGeom prst="rect">
            <a:avLst/>
          </a:prstGeom>
        </p:spPr>
        <p:txBody>
          <a:bodyPr wrap="square">
            <a:spAutoFit/>
          </a:bodyPr>
          <a:lstStyle/>
          <a:p>
            <a:pPr algn="ctr">
              <a:lnSpc>
                <a:spcPct val="107000"/>
              </a:lnSpc>
              <a:spcAft>
                <a:spcPts val="0"/>
              </a:spcAft>
            </a:pPr>
            <a:r>
              <a:rPr lang="pt-BR" sz="4000" b="1" cap="all" dirty="0">
                <a:solidFill>
                  <a:srgbClr val="FF0000"/>
                </a:solidFill>
                <a:latin typeface="Helvetica" panose="020B0604020202020204" pitchFamily="34" charset="0"/>
                <a:ea typeface="Times New Roman" panose="02020603050405020304" pitchFamily="18" charset="0"/>
                <a:cs typeface="Times New Roman" panose="02020603050405020304" pitchFamily="18" charset="0"/>
              </a:rPr>
              <a:t>VERSO PARA MEMORIZAR:</a:t>
            </a:r>
            <a:r>
              <a:rPr lang="pt-BR" sz="40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 </a:t>
            </a:r>
            <a:endParaRPr lang="pt-BR" sz="4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pt-BR" sz="4000" i="1"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“Pela graça sois salvos, mediante a fé; e isto não vem de vós; é dom de Deus; não de obras, para que ninguém se glorie. Pois somos feitura Dele, criados em Cristo Jesus </a:t>
            </a:r>
            <a:r>
              <a:rPr lang="pt-BR" sz="4000" i="1" u="sng" dirty="0">
                <a:solidFill>
                  <a:srgbClr val="0000CC"/>
                </a:solidFill>
                <a:latin typeface="Helvetica" panose="020B0604020202020204" pitchFamily="34" charset="0"/>
                <a:ea typeface="Times New Roman" panose="02020603050405020304" pitchFamily="18" charset="0"/>
                <a:cs typeface="Times New Roman" panose="02020603050405020304" pitchFamily="18" charset="0"/>
              </a:rPr>
              <a:t>para boas obras</a:t>
            </a:r>
            <a:r>
              <a:rPr lang="pt-BR" sz="4000" i="1"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 as quais Deus de antemão preparou </a:t>
            </a:r>
            <a:r>
              <a:rPr lang="pt-BR" sz="4000" i="1" u="sng" dirty="0">
                <a:solidFill>
                  <a:srgbClr val="0000CC"/>
                </a:solidFill>
                <a:latin typeface="Helvetica" panose="020B0604020202020204" pitchFamily="34" charset="0"/>
                <a:ea typeface="Times New Roman" panose="02020603050405020304" pitchFamily="18" charset="0"/>
                <a:cs typeface="Times New Roman" panose="02020603050405020304" pitchFamily="18" charset="0"/>
              </a:rPr>
              <a:t>para que andássemos nelas” </a:t>
            </a:r>
          </a:p>
          <a:p>
            <a:pPr algn="ctr">
              <a:lnSpc>
                <a:spcPct val="107000"/>
              </a:lnSpc>
              <a:spcAft>
                <a:spcPts val="0"/>
              </a:spcAft>
            </a:pPr>
            <a:r>
              <a:rPr lang="pt-BR" sz="4000" i="1" dirty="0" err="1">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Efesios</a:t>
            </a:r>
            <a:r>
              <a:rPr lang="pt-BR" sz="4000" i="1"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 2:8-10</a:t>
            </a:r>
            <a:endParaRPr lang="pt-BR" sz="4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709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DC5202C8-B8D9-47FE-B7B4-39BB9FD337CF}"/>
              </a:ext>
            </a:extLst>
          </p:cNvPr>
          <p:cNvSpPr/>
          <p:nvPr/>
        </p:nvSpPr>
        <p:spPr>
          <a:xfrm>
            <a:off x="4181320" y="180870"/>
            <a:ext cx="3365024"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Sábado</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tângulo 3">
            <a:extLst>
              <a:ext uri="{FF2B5EF4-FFF2-40B4-BE49-F238E27FC236}">
                <a16:creationId xmlns:a16="http://schemas.microsoft.com/office/drawing/2014/main" id="{E59448E8-977C-42E3-B31D-F0E4D1B48F67}"/>
              </a:ext>
            </a:extLst>
          </p:cNvPr>
          <p:cNvSpPr/>
          <p:nvPr/>
        </p:nvSpPr>
        <p:spPr>
          <a:xfrm>
            <a:off x="404191" y="1398960"/>
            <a:ext cx="11383617" cy="4682116"/>
          </a:xfrm>
          <a:prstGeom prst="rect">
            <a:avLst/>
          </a:prstGeom>
        </p:spPr>
        <p:txBody>
          <a:bodyPr wrap="square">
            <a:spAutoFit/>
          </a:bodyPr>
          <a:lstStyle/>
          <a:p>
            <a:pPr>
              <a:lnSpc>
                <a:spcPct val="107000"/>
              </a:lnSpc>
              <a:spcAft>
                <a:spcPts val="800"/>
              </a:spcAft>
            </a:pPr>
            <a:r>
              <a:rPr lang="pt-BR" sz="2800" dirty="0">
                <a:latin typeface="Calibri" panose="020F0502020204030204" pitchFamily="34" charset="0"/>
                <a:ea typeface="Calibri" panose="020F0502020204030204" pitchFamily="34" charset="0"/>
                <a:cs typeface="Times New Roman" panose="02020603050405020304" pitchFamily="18" charset="0"/>
              </a:rPr>
              <a:t>Quando falamos em </a:t>
            </a:r>
            <a:r>
              <a:rPr lang="pt-BR"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mandamentos, requisitos</a:t>
            </a:r>
            <a:r>
              <a:rPr lang="pt-BR" sz="2800" dirty="0">
                <a:latin typeface="Calibri" panose="020F0502020204030204" pitchFamily="34" charset="0"/>
                <a:ea typeface="Calibri" panose="020F0502020204030204" pitchFamily="34" charset="0"/>
                <a:cs typeface="Times New Roman" panose="02020603050405020304" pitchFamily="18" charset="0"/>
              </a:rPr>
              <a:t> ou </a:t>
            </a:r>
            <a:r>
              <a:rPr lang="pt-BR"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instruções de Deus </a:t>
            </a:r>
            <a:r>
              <a:rPr lang="pt-BR" sz="2800" dirty="0">
                <a:latin typeface="Calibri" panose="020F0502020204030204" pitchFamily="34" charset="0"/>
                <a:ea typeface="Calibri" panose="020F0502020204030204" pitchFamily="34" charset="0"/>
                <a:cs typeface="Times New Roman" panose="02020603050405020304" pitchFamily="18" charset="0"/>
              </a:rPr>
              <a:t>corremos o risco de pensar que, de alguma forma, o que fazemos pode nos tornar merecedores ou contribuir para nossa salvação ou, de outro modo, </a:t>
            </a:r>
            <a:r>
              <a:rPr lang="pt-BR"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obter o favor de Deus</a:t>
            </a:r>
            <a:r>
              <a:rPr lang="pt-BR" sz="2800" dirty="0">
                <a:latin typeface="Calibri" panose="020F0502020204030204" pitchFamily="34" charset="0"/>
                <a:ea typeface="Calibri" panose="020F0502020204030204" pitchFamily="34" charset="0"/>
                <a:cs typeface="Times New Roman" panose="02020603050405020304" pitchFamily="18" charset="0"/>
              </a:rPr>
              <a:t>. Mas a Bíblia revela repetidamente que somos pecadores salvos pela graça de Deus mediante Jesus e Sua morte substitutiva na cruz. O que poderíamos acrescentar a isso? Ou, como Ellen G. White escreveu: “Se juntássemos tudo que é bom e santo, nobre e belo no ser humano, e apresentássemos o resultado aos anjos de Deus, como se desempenhasse uma parte na salvação humana ou na obtenção de mérito, a proposta seria rejeitada como traição” (Fé e Obras, p. 24).</a:t>
            </a:r>
          </a:p>
        </p:txBody>
      </p:sp>
    </p:spTree>
    <p:extLst>
      <p:ext uri="{BB962C8B-B14F-4D97-AF65-F5344CB8AC3E}">
        <p14:creationId xmlns:p14="http://schemas.microsoft.com/office/powerpoint/2010/main" val="3948694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DC5202C8-B8D9-47FE-B7B4-39BB9FD337CF}"/>
              </a:ext>
            </a:extLst>
          </p:cNvPr>
          <p:cNvSpPr/>
          <p:nvPr/>
        </p:nvSpPr>
        <p:spPr>
          <a:xfrm>
            <a:off x="4181320" y="180870"/>
            <a:ext cx="3365024"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Sábado</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7722E6D4-B6EA-4733-A809-390ECC536BE1}"/>
              </a:ext>
            </a:extLst>
          </p:cNvPr>
          <p:cNvSpPr/>
          <p:nvPr/>
        </p:nvSpPr>
        <p:spPr>
          <a:xfrm>
            <a:off x="781877" y="1753379"/>
            <a:ext cx="10972801" cy="4284506"/>
          </a:xfrm>
          <a:prstGeom prst="rect">
            <a:avLst/>
          </a:prstGeom>
        </p:spPr>
        <p:txBody>
          <a:bodyPr wrap="square">
            <a:spAutoFit/>
          </a:bodyPr>
          <a:lstStyle/>
          <a:p>
            <a:pPr>
              <a:lnSpc>
                <a:spcPct val="107000"/>
              </a:lnSpc>
              <a:spcAft>
                <a:spcPts val="800"/>
              </a:spcAft>
            </a:pPr>
            <a:r>
              <a:rPr lang="pt-BR" sz="3200" dirty="0">
                <a:latin typeface="Calibri" panose="020F0502020204030204" pitchFamily="34" charset="0"/>
                <a:ea typeface="Calibri" panose="020F0502020204030204" pitchFamily="34" charset="0"/>
                <a:cs typeface="Times New Roman" panose="02020603050405020304" pitchFamily="18" charset="0"/>
              </a:rPr>
              <a:t>Portanto, nossas obras de misericórdia e compaixão para com os necessitados não devem ter um </a:t>
            </a:r>
            <a:r>
              <a:rPr lang="pt-BR" sz="32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foco legalista</a:t>
            </a:r>
            <a:r>
              <a:rPr lang="pt-BR" sz="3200" dirty="0">
                <a:latin typeface="Calibri" panose="020F0502020204030204" pitchFamily="34" charset="0"/>
                <a:ea typeface="Calibri" panose="020F0502020204030204" pitchFamily="34" charset="0"/>
                <a:cs typeface="Times New Roman" panose="02020603050405020304" pitchFamily="18" charset="0"/>
              </a:rPr>
              <a:t>. Ao contrário, à medida que crescemos em nossa compreensão e apreciação da salvação, o elo entre o amor de Deus e Seu interesse pelos pobres e oprimidos será transmitido a nós, recebedores de Seu amor. Assim </a:t>
            </a:r>
            <a:r>
              <a:rPr lang="pt-BR" sz="3200" dirty="0">
                <a:solidFill>
                  <a:srgbClr val="FF0000"/>
                </a:solidFill>
                <a:latin typeface="Calibri" panose="020F0502020204030204" pitchFamily="34" charset="0"/>
                <a:ea typeface="Calibri" panose="020F0502020204030204" pitchFamily="34" charset="0"/>
                <a:cs typeface="Times New Roman" panose="02020603050405020304" pitchFamily="18" charset="0"/>
              </a:rPr>
              <a:t>como recebemos, também doaremos</a:t>
            </a:r>
            <a:r>
              <a:rPr lang="pt-BR" sz="3200" dirty="0">
                <a:latin typeface="Calibri" panose="020F0502020204030204" pitchFamily="34" charset="0"/>
                <a:ea typeface="Calibri" panose="020F0502020204030204" pitchFamily="34" charset="0"/>
                <a:cs typeface="Times New Roman" panose="02020603050405020304" pitchFamily="18" charset="0"/>
              </a:rPr>
              <a:t>. Quando vemos como Deus nos amou, também percebemos quanto Ele ama os outros e nos convida a amá-los também.</a:t>
            </a:r>
          </a:p>
        </p:txBody>
      </p:sp>
    </p:spTree>
    <p:extLst>
      <p:ext uri="{BB962C8B-B14F-4D97-AF65-F5344CB8AC3E}">
        <p14:creationId xmlns:p14="http://schemas.microsoft.com/office/powerpoint/2010/main" val="2104298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DC5202C8-B8D9-47FE-B7B4-39BB9FD337CF}"/>
              </a:ext>
            </a:extLst>
          </p:cNvPr>
          <p:cNvSpPr/>
          <p:nvPr/>
        </p:nvSpPr>
        <p:spPr>
          <a:xfrm>
            <a:off x="4181320" y="180870"/>
            <a:ext cx="3877985"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Domingo</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D68F7388-FEA2-4E98-850A-878F8D423A49}"/>
              </a:ext>
            </a:extLst>
          </p:cNvPr>
          <p:cNvSpPr/>
          <p:nvPr/>
        </p:nvSpPr>
        <p:spPr>
          <a:xfrm>
            <a:off x="503581" y="1398960"/>
            <a:ext cx="10880035" cy="4449873"/>
          </a:xfrm>
          <a:prstGeom prst="rect">
            <a:avLst/>
          </a:prstGeom>
        </p:spPr>
        <p:txBody>
          <a:bodyPr wrap="square">
            <a:spAutoFit/>
          </a:bodyPr>
          <a:lstStyle/>
          <a:p>
            <a:pPr>
              <a:lnSpc>
                <a:spcPct val="107000"/>
              </a:lnSpc>
              <a:spcAft>
                <a:spcPts val="800"/>
              </a:spcAft>
            </a:pPr>
            <a:r>
              <a:rPr lang="pt-BR" sz="4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“Deus amou ao mundo de tal maneira...”</a:t>
            </a:r>
          </a:p>
          <a:p>
            <a:pPr>
              <a:lnSpc>
                <a:spcPct val="107000"/>
              </a:lnSpc>
              <a:spcAft>
                <a:spcPts val="800"/>
              </a:spcAft>
            </a:pPr>
            <a:r>
              <a:rPr lang="pt-BR" sz="3600" dirty="0">
                <a:latin typeface="Calibri" panose="020F0502020204030204" pitchFamily="34" charset="0"/>
                <a:ea typeface="Calibri" panose="020F0502020204030204" pitchFamily="34" charset="0"/>
                <a:cs typeface="Times New Roman" panose="02020603050405020304" pitchFamily="18" charset="0"/>
              </a:rPr>
              <a:t>João 3:16 diz: “Deus amou ao mundo de tal maneira [...]”. A palavra grega para mundo é </a:t>
            </a:r>
            <a:r>
              <a:rPr lang="pt-BR" sz="3600" b="1" u="sng" dirty="0" err="1">
                <a:solidFill>
                  <a:srgbClr val="0000CC"/>
                </a:solidFill>
                <a:latin typeface="Calibri" panose="020F0502020204030204" pitchFamily="34" charset="0"/>
                <a:ea typeface="Calibri" panose="020F0502020204030204" pitchFamily="34" charset="0"/>
                <a:cs typeface="Times New Roman" panose="02020603050405020304" pitchFamily="18" charset="0"/>
              </a:rPr>
              <a:t>kosmos</a:t>
            </a:r>
            <a:r>
              <a:rPr lang="pt-BR" sz="3600" dirty="0">
                <a:latin typeface="Calibri" panose="020F0502020204030204" pitchFamily="34" charset="0"/>
                <a:ea typeface="Calibri" panose="020F0502020204030204" pitchFamily="34" charset="0"/>
                <a:cs typeface="Times New Roman" panose="02020603050405020304" pitchFamily="18" charset="0"/>
              </a:rPr>
              <a:t>, que </a:t>
            </a:r>
            <a:r>
              <a:rPr lang="pt-BR" sz="3600" i="1" u="sng" dirty="0">
                <a:highlight>
                  <a:srgbClr val="FFFF00"/>
                </a:highlight>
                <a:latin typeface="Calibri" panose="020F0502020204030204" pitchFamily="34" charset="0"/>
                <a:ea typeface="Calibri" panose="020F0502020204030204" pitchFamily="34" charset="0"/>
                <a:cs typeface="Times New Roman" panose="02020603050405020304" pitchFamily="18" charset="0"/>
              </a:rPr>
              <a:t>significa “o mundo como uma entidade organizada e criada</a:t>
            </a:r>
            <a:r>
              <a:rPr lang="pt-BR" sz="3600" dirty="0">
                <a:latin typeface="Calibri" panose="020F0502020204030204" pitchFamily="34" charset="0"/>
                <a:ea typeface="Calibri" panose="020F0502020204030204" pitchFamily="34" charset="0"/>
                <a:cs typeface="Times New Roman" panose="02020603050405020304" pitchFamily="18" charset="0"/>
              </a:rPr>
              <a:t>” </a:t>
            </a:r>
            <a:r>
              <a:rPr lang="pt-BR" sz="2000" dirty="0">
                <a:latin typeface="Calibri" panose="020F0502020204030204" pitchFamily="34" charset="0"/>
                <a:ea typeface="Calibri" panose="020F0502020204030204" pitchFamily="34" charset="0"/>
                <a:cs typeface="Times New Roman" panose="02020603050405020304" pitchFamily="18" charset="0"/>
              </a:rPr>
              <a:t>(Comentário Bíblico Adventista do Sétimo Dia, v. 5, p. 929). </a:t>
            </a:r>
            <a:r>
              <a:rPr lang="pt-BR" sz="3600" dirty="0">
                <a:latin typeface="Calibri" panose="020F0502020204030204" pitchFamily="34" charset="0"/>
                <a:ea typeface="Calibri" panose="020F0502020204030204" pitchFamily="34" charset="0"/>
                <a:cs typeface="Times New Roman" panose="02020603050405020304" pitchFamily="18" charset="0"/>
              </a:rPr>
              <a:t>Esse verso trata da salvação da humanidade, mas o plano da salvação também tem implicações para toda a criação.</a:t>
            </a:r>
          </a:p>
        </p:txBody>
      </p:sp>
    </p:spTree>
    <p:extLst>
      <p:ext uri="{BB962C8B-B14F-4D97-AF65-F5344CB8AC3E}">
        <p14:creationId xmlns:p14="http://schemas.microsoft.com/office/powerpoint/2010/main" val="3277558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DC5202C8-B8D9-47FE-B7B4-39BB9FD337CF}"/>
              </a:ext>
            </a:extLst>
          </p:cNvPr>
          <p:cNvSpPr/>
          <p:nvPr/>
        </p:nvSpPr>
        <p:spPr>
          <a:xfrm>
            <a:off x="4181320" y="180870"/>
            <a:ext cx="3877985"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Domingo</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608B7E6B-E6EF-4B80-886A-99CDA18CC853}"/>
              </a:ext>
            </a:extLst>
          </p:cNvPr>
          <p:cNvSpPr/>
          <p:nvPr/>
        </p:nvSpPr>
        <p:spPr>
          <a:xfrm>
            <a:off x="408625" y="1398960"/>
            <a:ext cx="11423374" cy="4989892"/>
          </a:xfrm>
          <a:prstGeom prst="rect">
            <a:avLst/>
          </a:prstGeom>
        </p:spPr>
        <p:txBody>
          <a:bodyPr wrap="square">
            <a:spAutoFit/>
          </a:bodyPr>
          <a:lstStyle/>
          <a:p>
            <a:pPr>
              <a:lnSpc>
                <a:spcPct val="107000"/>
              </a:lnSpc>
              <a:spcAft>
                <a:spcPts val="800"/>
              </a:spcAft>
            </a:pPr>
            <a:r>
              <a:rPr lang="pt-BR" sz="28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1.</a:t>
            </a:r>
            <a:r>
              <a:rPr lang="pt-BR" sz="2800" dirty="0">
                <a:latin typeface="Calibri" panose="020F0502020204030204" pitchFamily="34" charset="0"/>
                <a:ea typeface="Calibri" panose="020F0502020204030204" pitchFamily="34" charset="0"/>
                <a:cs typeface="Times New Roman" panose="02020603050405020304" pitchFamily="18" charset="0"/>
              </a:rPr>
              <a:t> Leia Romanos 8:20-23. O que esse texto ensina sobre as questões mais amplas do plano da salvação? Assinale a alternativa correta:</a:t>
            </a:r>
          </a:p>
          <a:p>
            <a:pPr>
              <a:lnSpc>
                <a:spcPct val="107000"/>
              </a:lnSpc>
              <a:spcAft>
                <a:spcPts val="800"/>
              </a:spcAft>
            </a:pPr>
            <a:r>
              <a:rPr lang="pt-BR" sz="2800" dirty="0">
                <a:latin typeface="Calibri" panose="020F0502020204030204" pitchFamily="34" charset="0"/>
                <a:ea typeface="Calibri" panose="020F0502020204030204" pitchFamily="34" charset="0"/>
                <a:cs typeface="Times New Roman" panose="02020603050405020304" pitchFamily="18" charset="0"/>
              </a:rPr>
              <a:t>A. (  ) Somente o ser humano será libertado da ruína e da angústia do pecado.</a:t>
            </a:r>
          </a:p>
          <a:p>
            <a:pPr>
              <a:lnSpc>
                <a:spcPct val="107000"/>
              </a:lnSpc>
              <a:spcAft>
                <a:spcPts val="800"/>
              </a:spcAft>
            </a:pPr>
            <a:r>
              <a:rPr lang="pt-BR" sz="2800" dirty="0">
                <a:latin typeface="Calibri" panose="020F0502020204030204" pitchFamily="34" charset="0"/>
                <a:ea typeface="Calibri" panose="020F0502020204030204" pitchFamily="34" charset="0"/>
                <a:cs typeface="Times New Roman" panose="02020603050405020304" pitchFamily="18" charset="0"/>
              </a:rPr>
              <a:t>B. (  ) A criação de forma geral aguarda para ser redimida da corrupção.</a:t>
            </a:r>
          </a:p>
          <a:p>
            <a:pPr>
              <a:lnSpc>
                <a:spcPct val="107000"/>
              </a:lnSpc>
              <a:spcAft>
                <a:spcPts val="800"/>
              </a:spcAft>
            </a:pPr>
            <a:r>
              <a:rPr lang="pt-BR" sz="2800" dirty="0">
                <a:latin typeface="Calibri" panose="020F0502020204030204" pitchFamily="34" charset="0"/>
                <a:ea typeface="Calibri" panose="020F0502020204030204" pitchFamily="34" charset="0"/>
                <a:cs typeface="Times New Roman" panose="02020603050405020304" pitchFamily="18" charset="0"/>
              </a:rPr>
              <a:t>É evidente que </a:t>
            </a:r>
            <a:r>
              <a:rPr lang="pt-BR" sz="2800"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a salvação diz respeito a cada um de nós </a:t>
            </a:r>
            <a:r>
              <a:rPr lang="pt-BR" sz="2800" dirty="0">
                <a:latin typeface="Calibri" panose="020F0502020204030204" pitchFamily="34" charset="0"/>
                <a:ea typeface="Calibri" panose="020F0502020204030204" pitchFamily="34" charset="0"/>
                <a:cs typeface="Times New Roman" panose="02020603050405020304" pitchFamily="18" charset="0"/>
              </a:rPr>
              <a:t>em nosso relacionamento pessoal com o Senhor. Mas não para por aí. Justificação não é apenas ter nossos pecados perdoados. Ela também deve estar relacionada à maneira pela qual, por meio de Jesus e do poder do Espírito Santo, o Senhor cria a família de Deus, que celebra o perdão e a certeza da salvação ao </a:t>
            </a:r>
            <a:r>
              <a:rPr lang="pt-BR"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testemunhar ao mundo mediante suas boas obras.</a:t>
            </a:r>
          </a:p>
        </p:txBody>
      </p:sp>
      <p:sp>
        <p:nvSpPr>
          <p:cNvPr id="4" name="CaixaDeTexto 3">
            <a:extLst>
              <a:ext uri="{FF2B5EF4-FFF2-40B4-BE49-F238E27FC236}">
                <a16:creationId xmlns:a16="http://schemas.microsoft.com/office/drawing/2014/main" id="{90967893-C9F1-4761-91B9-D1D3D8248BC3}"/>
              </a:ext>
            </a:extLst>
          </p:cNvPr>
          <p:cNvSpPr txBox="1"/>
          <p:nvPr/>
        </p:nvSpPr>
        <p:spPr>
          <a:xfrm>
            <a:off x="914400" y="2398643"/>
            <a:ext cx="384313" cy="523220"/>
          </a:xfrm>
          <a:prstGeom prst="rect">
            <a:avLst/>
          </a:prstGeom>
          <a:noFill/>
        </p:spPr>
        <p:txBody>
          <a:bodyPr wrap="square" rtlCol="0">
            <a:spAutoFit/>
          </a:bodyPr>
          <a:lstStyle/>
          <a:p>
            <a:r>
              <a:rPr lang="pt-BR" sz="2800" b="1" dirty="0">
                <a:solidFill>
                  <a:srgbClr val="FF0000"/>
                </a:solidFill>
              </a:rPr>
              <a:t>x</a:t>
            </a:r>
          </a:p>
        </p:txBody>
      </p:sp>
    </p:spTree>
    <p:extLst>
      <p:ext uri="{BB962C8B-B14F-4D97-AF65-F5344CB8AC3E}">
        <p14:creationId xmlns:p14="http://schemas.microsoft.com/office/powerpoint/2010/main" val="1445096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DC5202C8-B8D9-47FE-B7B4-39BB9FD337CF}"/>
              </a:ext>
            </a:extLst>
          </p:cNvPr>
          <p:cNvSpPr/>
          <p:nvPr/>
        </p:nvSpPr>
        <p:spPr>
          <a:xfrm>
            <a:off x="4181320" y="180870"/>
            <a:ext cx="3877985"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Domingo</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9A396611-F7E4-42A0-9EE1-99139E3CE028}"/>
              </a:ext>
            </a:extLst>
          </p:cNvPr>
          <p:cNvSpPr/>
          <p:nvPr/>
        </p:nvSpPr>
        <p:spPr>
          <a:xfrm>
            <a:off x="437321" y="1853886"/>
            <a:ext cx="11317357" cy="4722639"/>
          </a:xfrm>
          <a:prstGeom prst="rect">
            <a:avLst/>
          </a:prstGeom>
        </p:spPr>
        <p:txBody>
          <a:bodyPr wrap="square">
            <a:spAutoFit/>
          </a:bodyPr>
          <a:lstStyle/>
          <a:p>
            <a:pPr>
              <a:lnSpc>
                <a:spcPct val="107000"/>
              </a:lnSpc>
              <a:spcAft>
                <a:spcPts val="800"/>
              </a:spcAft>
            </a:pPr>
            <a:r>
              <a:rPr lang="pt-BR" sz="2800" dirty="0">
                <a:latin typeface="Calibri" panose="020F0502020204030204" pitchFamily="34" charset="0"/>
                <a:ea typeface="Calibri" panose="020F0502020204030204" pitchFamily="34" charset="0"/>
                <a:cs typeface="Times New Roman" panose="02020603050405020304" pitchFamily="18" charset="0"/>
              </a:rPr>
              <a:t>2. Leia João 3:16, 17. Como o verso 17 contribui para uma compreensão mais ampla do verso 16?</a:t>
            </a:r>
          </a:p>
          <a:p>
            <a:pPr>
              <a:lnSpc>
                <a:spcPct val="107000"/>
              </a:lnSpc>
              <a:spcAft>
                <a:spcPts val="800"/>
              </a:spcAft>
            </a:pPr>
            <a:r>
              <a:rPr lang="pt-BR" i="1" dirty="0">
                <a:solidFill>
                  <a:srgbClr val="0000CC"/>
                </a:solidFill>
              </a:rPr>
              <a:t>Resposta: Jesus veio não para julgar o mundo, mas para salvá-lo</a:t>
            </a:r>
            <a:endParaRPr lang="pt-BR" sz="2800" i="1" dirty="0">
              <a:solidFill>
                <a:srgbClr val="0000CC"/>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2800" dirty="0">
                <a:latin typeface="Calibri" panose="020F0502020204030204" pitchFamily="34" charset="0"/>
                <a:ea typeface="Calibri" panose="020F0502020204030204" pitchFamily="34" charset="0"/>
                <a:cs typeface="Times New Roman" panose="02020603050405020304" pitchFamily="18" charset="0"/>
              </a:rPr>
              <a:t>Aceitamos o fato de que </a:t>
            </a:r>
            <a:r>
              <a:rPr lang="pt-BR"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Deus ama outras pessoas além de nós</a:t>
            </a:r>
            <a:r>
              <a:rPr lang="pt-BR" sz="2800" dirty="0">
                <a:latin typeface="Calibri" panose="020F0502020204030204" pitchFamily="34" charset="0"/>
                <a:ea typeface="Calibri" panose="020F0502020204030204" pitchFamily="34" charset="0"/>
                <a:cs typeface="Times New Roman" panose="02020603050405020304" pitchFamily="18" charset="0"/>
              </a:rPr>
              <a:t>. Ele ama aqueles a quem amamos, e nos alegramos com isso. O Senhor também ama os que buscamos alcançar com o evangelho, e nosso reconhecimento dessa verdade é muitas vezes nossa motivação para que possamos alcançá-­los. Mas </a:t>
            </a:r>
            <a:r>
              <a:rPr lang="pt-BR"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Ele também ama aqueles com quem nos sentimos desconfortáveis ou até amedrontados</a:t>
            </a:r>
            <a:r>
              <a:rPr lang="pt-BR" sz="2800" dirty="0">
                <a:latin typeface="Calibri" panose="020F0502020204030204" pitchFamily="34" charset="0"/>
                <a:ea typeface="Calibri" panose="020F0502020204030204" pitchFamily="34" charset="0"/>
                <a:cs typeface="Times New Roman" panose="02020603050405020304" pitchFamily="18" charset="0"/>
              </a:rPr>
              <a:t>. </a:t>
            </a:r>
            <a:r>
              <a:rPr lang="pt-BR" sz="28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Deus ama todas as pessoas, em todos os lugares, até mesmo aquelas de quem pessoalmente não gostamos.</a:t>
            </a:r>
          </a:p>
        </p:txBody>
      </p:sp>
    </p:spTree>
    <p:extLst>
      <p:ext uri="{BB962C8B-B14F-4D97-AF65-F5344CB8AC3E}">
        <p14:creationId xmlns:p14="http://schemas.microsoft.com/office/powerpoint/2010/main" val="3538394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6B18245B-B0F2-4CAD-93F4-1BFB359BFB09}"/>
              </a:ext>
            </a:extLst>
          </p:cNvPr>
          <p:cNvSpPr/>
          <p:nvPr/>
        </p:nvSpPr>
        <p:spPr>
          <a:xfrm>
            <a:off x="4181320" y="180870"/>
            <a:ext cx="3877985"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Domingo</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B8CEFAB3-C385-4A63-A310-2F6468766257}"/>
              </a:ext>
            </a:extLst>
          </p:cNvPr>
          <p:cNvSpPr/>
          <p:nvPr/>
        </p:nvSpPr>
        <p:spPr>
          <a:xfrm>
            <a:off x="596348" y="1856294"/>
            <a:ext cx="10840278" cy="4323684"/>
          </a:xfrm>
          <a:prstGeom prst="rect">
            <a:avLst/>
          </a:prstGeom>
        </p:spPr>
        <p:txBody>
          <a:bodyPr wrap="square">
            <a:spAutoFit/>
          </a:bodyPr>
          <a:lstStyle/>
          <a:p>
            <a:pPr>
              <a:lnSpc>
                <a:spcPct val="107000"/>
              </a:lnSpc>
              <a:spcAft>
                <a:spcPts val="800"/>
              </a:spcAft>
            </a:pPr>
            <a:r>
              <a:rPr lang="pt-BR" sz="2800" dirty="0">
                <a:latin typeface="Calibri" panose="020F0502020204030204" pitchFamily="34" charset="0"/>
                <a:ea typeface="Calibri" panose="020F0502020204030204" pitchFamily="34" charset="0"/>
                <a:cs typeface="Times New Roman" panose="02020603050405020304" pitchFamily="18" charset="0"/>
              </a:rPr>
              <a:t>A criação é uma forma de ver a demonstração dessa realidade. A Bíblia mostra de maneira constante o mundo ao nosso redor como uma evidência da bondade de Deus</a:t>
            </a:r>
            <a:r>
              <a:rPr lang="pt-BR" sz="2800" dirty="0">
                <a:highlight>
                  <a:srgbClr val="FFFF00"/>
                </a:highlight>
                <a:latin typeface="Calibri" panose="020F0502020204030204" pitchFamily="34" charset="0"/>
                <a:ea typeface="Calibri" panose="020F0502020204030204" pitchFamily="34" charset="0"/>
                <a:cs typeface="Times New Roman" panose="02020603050405020304" pitchFamily="18" charset="0"/>
              </a:rPr>
              <a:t>: “Ele faz nascer o Seu sol sobre maus e bons e vir chuvas sobre justos e injustos” </a:t>
            </a:r>
            <a:r>
              <a:rPr lang="pt-BR" sz="2800" b="1" u="sng" dirty="0">
                <a:solidFill>
                  <a:srgbClr val="0000CC"/>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a:t>
            </a:r>
            <a:r>
              <a:rPr lang="pt-BR" sz="2800" b="1" u="sng" dirty="0" err="1">
                <a:solidFill>
                  <a:srgbClr val="0000CC"/>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Mt</a:t>
            </a:r>
            <a:r>
              <a:rPr lang="pt-BR" sz="2800" b="1" u="sng" dirty="0">
                <a:solidFill>
                  <a:srgbClr val="0000CC"/>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 5:45</a:t>
            </a:r>
            <a:r>
              <a:rPr lang="pt-BR" sz="2800" b="1" u="sng" dirty="0">
                <a:solidFill>
                  <a:srgbClr val="0000CC"/>
                </a:solidFill>
                <a:latin typeface="Calibri" panose="020F0502020204030204" pitchFamily="34" charset="0"/>
                <a:ea typeface="Calibri" panose="020F0502020204030204" pitchFamily="34" charset="0"/>
                <a:cs typeface="Times New Roman" panose="02020603050405020304" pitchFamily="18" charset="0"/>
              </a:rPr>
              <a:t>). </a:t>
            </a:r>
            <a:r>
              <a:rPr lang="pt-BR" sz="2800" dirty="0">
                <a:latin typeface="Calibri" panose="020F0502020204030204" pitchFamily="34" charset="0"/>
                <a:ea typeface="Calibri" panose="020F0502020204030204" pitchFamily="34" charset="0"/>
                <a:cs typeface="Times New Roman" panose="02020603050405020304" pitchFamily="18" charset="0"/>
              </a:rPr>
              <a:t>A própria vida é um dom de Deus e, independentemente da resposta ou atitude do indivíduo para com o Criador, cada pessoa recebe esse dom.</a:t>
            </a:r>
          </a:p>
          <a:p>
            <a:pPr>
              <a:lnSpc>
                <a:spcPct val="107000"/>
              </a:lnSpc>
              <a:spcAft>
                <a:spcPts val="800"/>
              </a:spcAft>
            </a:pPr>
            <a:r>
              <a:rPr lang="pt-BR" sz="2800" i="1" dirty="0">
                <a:latin typeface="Calibri" panose="020F0502020204030204" pitchFamily="34" charset="0"/>
                <a:ea typeface="Calibri" panose="020F0502020204030204" pitchFamily="34" charset="0"/>
                <a:cs typeface="Times New Roman" panose="02020603050405020304" pitchFamily="18" charset="0"/>
              </a:rPr>
              <a:t>Como isso deve mudar nossa atitude para com os outros e suas circunstâncias, quando os reconhecemos como seres criados e amados por Deus?</a:t>
            </a:r>
          </a:p>
        </p:txBody>
      </p:sp>
    </p:spTree>
    <p:extLst>
      <p:ext uri="{BB962C8B-B14F-4D97-AF65-F5344CB8AC3E}">
        <p14:creationId xmlns:p14="http://schemas.microsoft.com/office/powerpoint/2010/main" val="989364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C6AD2FDB-BAD1-4D0C-8841-42C5DD13919B}"/>
              </a:ext>
            </a:extLst>
          </p:cNvPr>
          <p:cNvSpPr/>
          <p:nvPr/>
        </p:nvSpPr>
        <p:spPr>
          <a:xfrm>
            <a:off x="2951547" y="0"/>
            <a:ext cx="6288901"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Segunda-Feira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F6B5D500-80EE-4026-9CC3-E957F2642A34}"/>
              </a:ext>
            </a:extLst>
          </p:cNvPr>
          <p:cNvSpPr/>
          <p:nvPr/>
        </p:nvSpPr>
        <p:spPr>
          <a:xfrm>
            <a:off x="437322" y="1091200"/>
            <a:ext cx="11357113" cy="5572679"/>
          </a:xfrm>
          <a:prstGeom prst="rect">
            <a:avLst/>
          </a:prstGeom>
        </p:spPr>
        <p:txBody>
          <a:bodyPr wrap="square">
            <a:spAutoFit/>
          </a:bodyPr>
          <a:lstStyle/>
          <a:p>
            <a:pPr>
              <a:lnSpc>
                <a:spcPct val="107000"/>
              </a:lnSpc>
              <a:spcAft>
                <a:spcPts val="800"/>
              </a:spcAft>
            </a:pPr>
            <a:r>
              <a:rPr lang="pt-BR" sz="4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Compaixão e arrependimento</a:t>
            </a:r>
          </a:p>
          <a:p>
            <a:pPr>
              <a:lnSpc>
                <a:spcPct val="107000"/>
              </a:lnSpc>
              <a:spcAft>
                <a:spcPts val="800"/>
              </a:spcAft>
            </a:pPr>
            <a:r>
              <a:rPr lang="pt-BR" sz="3200" dirty="0">
                <a:latin typeface="Calibri" panose="020F0502020204030204" pitchFamily="34" charset="0"/>
                <a:ea typeface="Calibri" panose="020F0502020204030204" pitchFamily="34" charset="0"/>
                <a:cs typeface="Times New Roman" panose="02020603050405020304" pitchFamily="18" charset="0"/>
              </a:rPr>
              <a:t>As entremeadas histórias de salvação e o </a:t>
            </a:r>
            <a:r>
              <a:rPr lang="pt-BR" sz="3200" dirty="0">
                <a:solidFill>
                  <a:srgbClr val="0000CC"/>
                </a:solidFill>
                <a:latin typeface="Calibri" panose="020F0502020204030204" pitchFamily="34" charset="0"/>
                <a:ea typeface="Calibri" panose="020F0502020204030204" pitchFamily="34" charset="0"/>
                <a:cs typeface="Times New Roman" panose="02020603050405020304" pitchFamily="18" charset="0"/>
              </a:rPr>
              <a:t>grande conflito </a:t>
            </a:r>
            <a:r>
              <a:rPr lang="pt-BR" sz="3200" dirty="0">
                <a:latin typeface="Calibri" panose="020F0502020204030204" pitchFamily="34" charset="0"/>
                <a:ea typeface="Calibri" panose="020F0502020204030204" pitchFamily="34" charset="0"/>
                <a:cs typeface="Times New Roman" panose="02020603050405020304" pitchFamily="18" charset="0"/>
              </a:rPr>
              <a:t>nos convidam a reconhecer uma verdade sobre a vida que é fundamental à nossa compreensão do mundo e de nós mesmos: </a:t>
            </a:r>
            <a:r>
              <a:rPr lang="pt-BR" sz="3200" dirty="0">
                <a:solidFill>
                  <a:srgbClr val="0000CC"/>
                </a:solidFill>
                <a:latin typeface="Calibri" panose="020F0502020204030204" pitchFamily="34" charset="0"/>
                <a:ea typeface="Calibri" panose="020F0502020204030204" pitchFamily="34" charset="0"/>
                <a:cs typeface="Times New Roman" panose="02020603050405020304" pitchFamily="18" charset="0"/>
              </a:rPr>
              <a:t>nós e nosso mundo somos caídos</a:t>
            </a:r>
            <a:r>
              <a:rPr lang="pt-BR" sz="3200" dirty="0">
                <a:latin typeface="Calibri" panose="020F0502020204030204" pitchFamily="34" charset="0"/>
                <a:ea typeface="Calibri" panose="020F0502020204030204" pitchFamily="34" charset="0"/>
                <a:cs typeface="Times New Roman" panose="02020603050405020304" pitchFamily="18" charset="0"/>
              </a:rPr>
              <a:t>, arruinados e pecadores. Nosso mundo não é o que foi criado para ser e, embora ainda manifestemos em nós a imagem do Deus que nos criou, </a:t>
            </a:r>
            <a:r>
              <a:rPr lang="pt-BR" sz="3200" u="sng" dirty="0">
                <a:solidFill>
                  <a:srgbClr val="0000CC"/>
                </a:solidFill>
                <a:latin typeface="Calibri" panose="020F0502020204030204" pitchFamily="34" charset="0"/>
                <a:ea typeface="Calibri" panose="020F0502020204030204" pitchFamily="34" charset="0"/>
                <a:cs typeface="Times New Roman" panose="02020603050405020304" pitchFamily="18" charset="0"/>
              </a:rPr>
              <a:t>somos parte da ruína do mundo</a:t>
            </a:r>
            <a:r>
              <a:rPr lang="pt-BR" sz="3200" dirty="0">
                <a:latin typeface="Calibri" panose="020F0502020204030204" pitchFamily="34" charset="0"/>
                <a:ea typeface="Calibri" panose="020F0502020204030204" pitchFamily="34" charset="0"/>
                <a:cs typeface="Times New Roman" panose="02020603050405020304" pitchFamily="18" charset="0"/>
              </a:rPr>
              <a:t>. O pecado em nossa vida é da mesma natureza do mal que causa tanta dor, opressão e exploração em todo o mundo.</a:t>
            </a:r>
          </a:p>
        </p:txBody>
      </p:sp>
    </p:spTree>
    <p:extLst>
      <p:ext uri="{BB962C8B-B14F-4D97-AF65-F5344CB8AC3E}">
        <p14:creationId xmlns:p14="http://schemas.microsoft.com/office/powerpoint/2010/main" val="2923824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C6AD2FDB-BAD1-4D0C-8841-42C5DD13919B}"/>
              </a:ext>
            </a:extLst>
          </p:cNvPr>
          <p:cNvSpPr/>
          <p:nvPr/>
        </p:nvSpPr>
        <p:spPr>
          <a:xfrm>
            <a:off x="2951549" y="220626"/>
            <a:ext cx="6288901"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Segunda-Feira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C4BAA7D1-80D4-478A-ABC8-5EF2F963462D}"/>
              </a:ext>
            </a:extLst>
          </p:cNvPr>
          <p:cNvSpPr/>
          <p:nvPr/>
        </p:nvSpPr>
        <p:spPr>
          <a:xfrm>
            <a:off x="424069" y="1306359"/>
            <a:ext cx="11383617" cy="5582619"/>
          </a:xfrm>
          <a:prstGeom prst="rect">
            <a:avLst/>
          </a:prstGeom>
        </p:spPr>
        <p:txBody>
          <a:bodyPr wrap="square">
            <a:spAutoFit/>
          </a:bodyPr>
          <a:lstStyle/>
          <a:p>
            <a:pPr>
              <a:lnSpc>
                <a:spcPct val="107000"/>
              </a:lnSpc>
              <a:spcAft>
                <a:spcPts val="800"/>
              </a:spcAft>
            </a:pPr>
            <a:r>
              <a:rPr lang="pt-BR" sz="2800" dirty="0">
                <a:latin typeface="Calibri" panose="020F0502020204030204" pitchFamily="34" charset="0"/>
                <a:ea typeface="Calibri" panose="020F0502020204030204" pitchFamily="34" charset="0"/>
                <a:cs typeface="Times New Roman" panose="02020603050405020304" pitchFamily="18" charset="0"/>
              </a:rPr>
              <a:t>Portanto, é justo sentirmos a </a:t>
            </a:r>
            <a:r>
              <a:rPr lang="pt-BR" sz="28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dor, o incômodo, a tristeza e a tragédia do mundo e das pessoas ao nosso redor.</a:t>
            </a:r>
            <a:r>
              <a:rPr lang="pt-BR" sz="2800" dirty="0">
                <a:latin typeface="Calibri" panose="020F0502020204030204" pitchFamily="34" charset="0"/>
                <a:ea typeface="Calibri" panose="020F0502020204030204" pitchFamily="34" charset="0"/>
                <a:cs typeface="Times New Roman" panose="02020603050405020304" pitchFamily="18" charset="0"/>
              </a:rPr>
              <a:t> Teríamos que ser robôs para não sentir o sofrimento da vida na Terra. Os lamentos no livro dos Salmos, o sofrimento de Jeremias e dos outros profetas, bem como as lágrimas e a compaixão de Jesus demonstram a pertinência dessa reação ao mal, especialmente àqueles que são, muitas vezes, </a:t>
            </a:r>
            <a:r>
              <a:rPr lang="pt-BR" sz="28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feridos por causa das aflições</a:t>
            </a:r>
            <a:r>
              <a:rPr lang="pt-BR" sz="2800"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pt-BR" sz="28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3. </a:t>
            </a:r>
            <a:r>
              <a:rPr lang="pt-BR" sz="2800" dirty="0">
                <a:latin typeface="Calibri" panose="020F0502020204030204" pitchFamily="34" charset="0"/>
                <a:ea typeface="Calibri" panose="020F0502020204030204" pitchFamily="34" charset="0"/>
                <a:cs typeface="Times New Roman" panose="02020603050405020304" pitchFamily="18" charset="0"/>
              </a:rPr>
              <a:t>Leia Mateus 9:36; 14:14; Lucas 19:41, 42, e João 11:35. De acordo com esses versos, o que moveu Jesus à compaixão? Como podemos ter um coração sensível à dor ao nosso redor?</a:t>
            </a:r>
          </a:p>
          <a:p>
            <a:pPr>
              <a:lnSpc>
                <a:spcPct val="107000"/>
              </a:lnSpc>
              <a:spcAft>
                <a:spcPts val="800"/>
              </a:spcAft>
            </a:pPr>
            <a:r>
              <a:rPr lang="pt-BR" i="1" dirty="0">
                <a:solidFill>
                  <a:srgbClr val="0000CC"/>
                </a:solidFill>
              </a:rPr>
              <a:t>Resposta: Jesus Se compadeceu da multidão, de Jerusalém, e ficou comovido com a morte de Lázaro. Para ser sensíveis, não podemos nos acostumar com o mal.</a:t>
            </a:r>
          </a:p>
          <a:p>
            <a:pPr>
              <a:lnSpc>
                <a:spcPct val="107000"/>
              </a:lnSpc>
              <a:spcAft>
                <a:spcPts val="800"/>
              </a:spcAft>
            </a:pPr>
            <a:endParaRPr lang="pt-BR"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8479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C6AD2FDB-BAD1-4D0C-8841-42C5DD13919B}"/>
              </a:ext>
            </a:extLst>
          </p:cNvPr>
          <p:cNvSpPr/>
          <p:nvPr/>
        </p:nvSpPr>
        <p:spPr>
          <a:xfrm>
            <a:off x="2951549" y="220626"/>
            <a:ext cx="6288901"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Segunda-Feira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9A0AC672-FFCF-4492-AC75-E7B79FFBC4F1}"/>
              </a:ext>
            </a:extLst>
          </p:cNvPr>
          <p:cNvSpPr/>
          <p:nvPr/>
        </p:nvSpPr>
        <p:spPr>
          <a:xfrm>
            <a:off x="761999" y="1801573"/>
            <a:ext cx="10668000" cy="4221092"/>
          </a:xfrm>
          <a:prstGeom prst="rect">
            <a:avLst/>
          </a:prstGeom>
        </p:spPr>
        <p:txBody>
          <a:bodyPr wrap="square">
            <a:spAutoFit/>
          </a:bodyPr>
          <a:lstStyle/>
          <a:p>
            <a:pPr>
              <a:lnSpc>
                <a:spcPct val="107000"/>
              </a:lnSpc>
              <a:spcAft>
                <a:spcPts val="800"/>
              </a:spcAft>
            </a:pPr>
            <a:r>
              <a:rPr lang="pt-BR" sz="2800" dirty="0">
                <a:latin typeface="Calibri" panose="020F0502020204030204" pitchFamily="34" charset="0"/>
                <a:ea typeface="Calibri" panose="020F0502020204030204" pitchFamily="34" charset="0"/>
                <a:cs typeface="Times New Roman" panose="02020603050405020304" pitchFamily="18" charset="0"/>
              </a:rPr>
              <a:t>Precisamos nos lembrar de que o </a:t>
            </a:r>
            <a:r>
              <a:rPr lang="pt-BR" sz="2800" b="1" u="sng" dirty="0">
                <a:solidFill>
                  <a:srgbClr val="0000CC"/>
                </a:solidFill>
                <a:latin typeface="Calibri" panose="020F0502020204030204" pitchFamily="34" charset="0"/>
                <a:ea typeface="Calibri" panose="020F0502020204030204" pitchFamily="34" charset="0"/>
                <a:cs typeface="Times New Roman" panose="02020603050405020304" pitchFamily="18" charset="0"/>
              </a:rPr>
              <a:t>pecado e o mal </a:t>
            </a:r>
            <a:r>
              <a:rPr lang="pt-BR" sz="2800" dirty="0">
                <a:latin typeface="Calibri" panose="020F0502020204030204" pitchFamily="34" charset="0"/>
                <a:ea typeface="Calibri" panose="020F0502020204030204" pitchFamily="34" charset="0"/>
                <a:cs typeface="Times New Roman" panose="02020603050405020304" pitchFamily="18" charset="0"/>
              </a:rPr>
              <a:t>não estão apenas ao redor nem são apenas o resultado da ruína das outras pessoas: “Se dissermos que não temos pecado nenhum, a nós mesmos nos enganamos, e a verdade não está em nós” </a:t>
            </a:r>
            <a:r>
              <a:rPr lang="pt-BR" sz="2800" dirty="0">
                <a:solidFill>
                  <a:srgbClr val="0000CC"/>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(1Jo 1:8). </a:t>
            </a:r>
            <a:r>
              <a:rPr lang="pt-BR" sz="2800" dirty="0">
                <a:latin typeface="Calibri" panose="020F0502020204030204" pitchFamily="34" charset="0"/>
                <a:ea typeface="Calibri" panose="020F0502020204030204" pitchFamily="34" charset="0"/>
                <a:cs typeface="Times New Roman" panose="02020603050405020304" pitchFamily="18" charset="0"/>
              </a:rPr>
              <a:t>No entendimento dos profetas bíblicos, o pecado era uma tragédia, não primariamente porque alguém quebrou “as regras”, mas porque </a:t>
            </a:r>
            <a:r>
              <a:rPr lang="pt-BR" sz="2800" dirty="0">
                <a:solidFill>
                  <a:srgbClr val="0000CC"/>
                </a:solidFill>
                <a:latin typeface="Calibri" panose="020F0502020204030204" pitchFamily="34" charset="0"/>
                <a:ea typeface="Calibri" panose="020F0502020204030204" pitchFamily="34" charset="0"/>
                <a:cs typeface="Times New Roman" panose="02020603050405020304" pitchFamily="18" charset="0"/>
              </a:rPr>
              <a:t>o pecado rompeu o relacionamento entre Deus e Seu povo, e porque nosso pecado fere outras pessoas.</a:t>
            </a:r>
            <a:r>
              <a:rPr lang="pt-BR" sz="2800" dirty="0">
                <a:latin typeface="Calibri" panose="020F0502020204030204" pitchFamily="34" charset="0"/>
                <a:ea typeface="Calibri" panose="020F0502020204030204" pitchFamily="34" charset="0"/>
                <a:cs typeface="Times New Roman" panose="02020603050405020304" pitchFamily="18" charset="0"/>
              </a:rPr>
              <a:t> Isso pode acontecer em menor ou maior escala, mas é o mesmo mal.</a:t>
            </a:r>
          </a:p>
        </p:txBody>
      </p:sp>
    </p:spTree>
    <p:extLst>
      <p:ext uri="{BB962C8B-B14F-4D97-AF65-F5344CB8AC3E}">
        <p14:creationId xmlns:p14="http://schemas.microsoft.com/office/powerpoint/2010/main" val="2234992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C6AD2FDB-BAD1-4D0C-8841-42C5DD13919B}"/>
              </a:ext>
            </a:extLst>
          </p:cNvPr>
          <p:cNvSpPr/>
          <p:nvPr/>
        </p:nvSpPr>
        <p:spPr>
          <a:xfrm>
            <a:off x="2951549" y="220626"/>
            <a:ext cx="6288901"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Segunda-Feira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7EA30CCD-CCD9-45B3-9577-879EF7308800}"/>
              </a:ext>
            </a:extLst>
          </p:cNvPr>
          <p:cNvSpPr/>
          <p:nvPr/>
        </p:nvSpPr>
        <p:spPr>
          <a:xfrm>
            <a:off x="728869" y="1708112"/>
            <a:ext cx="11052313" cy="4260846"/>
          </a:xfrm>
          <a:prstGeom prst="rect">
            <a:avLst/>
          </a:prstGeom>
        </p:spPr>
        <p:txBody>
          <a:bodyPr wrap="square">
            <a:spAutoFit/>
          </a:bodyPr>
          <a:lstStyle/>
          <a:p>
            <a:pPr>
              <a:lnSpc>
                <a:spcPct val="107000"/>
              </a:lnSpc>
              <a:spcAft>
                <a:spcPts val="800"/>
              </a:spcAft>
            </a:pPr>
            <a:r>
              <a:rPr lang="pt-BR" sz="28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Egoísmo, ganância, mesquinhez, preconceito, ignorância e negligência estão na raiz de todo mal, de toda injustiça, pobreza e opressão no mundo</a:t>
            </a:r>
            <a:r>
              <a:rPr lang="pt-BR" sz="2800" dirty="0">
                <a:latin typeface="Calibri" panose="020F0502020204030204" pitchFamily="34" charset="0"/>
                <a:ea typeface="Calibri" panose="020F0502020204030204" pitchFamily="34" charset="0"/>
                <a:cs typeface="Times New Roman" panose="02020603050405020304" pitchFamily="18" charset="0"/>
              </a:rPr>
              <a:t>. E </a:t>
            </a:r>
            <a:r>
              <a:rPr lang="pt-BR" sz="3200" b="1" dirty="0">
                <a:latin typeface="Calibri" panose="020F0502020204030204" pitchFamily="34" charset="0"/>
                <a:ea typeface="Calibri" panose="020F0502020204030204" pitchFamily="34" charset="0"/>
                <a:cs typeface="Times New Roman" panose="02020603050405020304" pitchFamily="18" charset="0"/>
              </a:rPr>
              <a:t>confessar nossa pecaminosidade é o </a:t>
            </a:r>
            <a:r>
              <a:rPr lang="pt-BR" sz="2800"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primeiro passo </a:t>
            </a:r>
            <a:r>
              <a:rPr lang="pt-BR" sz="2800" dirty="0">
                <a:latin typeface="Calibri" panose="020F0502020204030204" pitchFamily="34" charset="0"/>
                <a:ea typeface="Calibri" panose="020F0502020204030204" pitchFamily="34" charset="0"/>
                <a:cs typeface="Times New Roman" panose="02020603050405020304" pitchFamily="18" charset="0"/>
              </a:rPr>
              <a:t>para lidar com esse mal, bem como o primeiro passo para permitir que o amor de Deus ocupe seu devido lugar em nosso coração: “Se confessarmos os nossos pecados, Ele é fiel e justo para nos perdoar os pecados e nos purificar de toda injustiça” </a:t>
            </a:r>
            <a:r>
              <a:rPr lang="pt-BR" sz="2800" dirty="0">
                <a:solidFill>
                  <a:srgbClr val="FF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(1Jo 1:9).</a:t>
            </a:r>
          </a:p>
          <a:p>
            <a:pPr>
              <a:lnSpc>
                <a:spcPct val="107000"/>
              </a:lnSpc>
              <a:spcAft>
                <a:spcPts val="800"/>
              </a:spcAft>
            </a:pPr>
            <a:r>
              <a:rPr lang="pt-BR" sz="2400" i="1" dirty="0">
                <a:latin typeface="Calibri" panose="020F0502020204030204" pitchFamily="34" charset="0"/>
                <a:ea typeface="Calibri" panose="020F0502020204030204" pitchFamily="34" charset="0"/>
                <a:cs typeface="Times New Roman" panose="02020603050405020304" pitchFamily="18" charset="0"/>
              </a:rPr>
              <a:t>Olhe para si. De alguma forma você também está arruinado e é parte do problema maior? Qual é a única resposta e o único lugar para onde você deve olhar?</a:t>
            </a:r>
          </a:p>
        </p:txBody>
      </p:sp>
    </p:spTree>
    <p:extLst>
      <p:ext uri="{BB962C8B-B14F-4D97-AF65-F5344CB8AC3E}">
        <p14:creationId xmlns:p14="http://schemas.microsoft.com/office/powerpoint/2010/main" val="1977097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C6AD2FDB-BAD1-4D0C-8841-42C5DD13919B}"/>
              </a:ext>
            </a:extLst>
          </p:cNvPr>
          <p:cNvSpPr/>
          <p:nvPr/>
        </p:nvSpPr>
        <p:spPr>
          <a:xfrm>
            <a:off x="2951549" y="220626"/>
            <a:ext cx="4852867"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Terça-Feira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A323034A-345B-40A2-B0CE-C7340EBEE599}"/>
              </a:ext>
            </a:extLst>
          </p:cNvPr>
          <p:cNvSpPr/>
          <p:nvPr/>
        </p:nvSpPr>
        <p:spPr>
          <a:xfrm>
            <a:off x="304800" y="1307268"/>
            <a:ext cx="11383617" cy="4723922"/>
          </a:xfrm>
          <a:prstGeom prst="rect">
            <a:avLst/>
          </a:prstGeom>
        </p:spPr>
        <p:txBody>
          <a:bodyPr wrap="square">
            <a:spAutoFit/>
          </a:bodyPr>
          <a:lstStyle/>
          <a:p>
            <a:pPr>
              <a:lnSpc>
                <a:spcPct val="107000"/>
              </a:lnSpc>
              <a:spcAft>
                <a:spcPts val="800"/>
              </a:spcAft>
            </a:pPr>
            <a:r>
              <a:rPr lang="pt-BR" sz="4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Graça e boas obras</a:t>
            </a:r>
          </a:p>
          <a:p>
            <a:pPr>
              <a:lnSpc>
                <a:spcPct val="107000"/>
              </a:lnSpc>
              <a:spcAft>
                <a:spcPts val="800"/>
              </a:spcAft>
            </a:pPr>
            <a:r>
              <a:rPr lang="pt-BR" sz="3200" dirty="0">
                <a:latin typeface="Calibri" panose="020F0502020204030204" pitchFamily="34" charset="0"/>
                <a:ea typeface="Calibri" panose="020F0502020204030204" pitchFamily="34" charset="0"/>
                <a:cs typeface="Times New Roman" panose="02020603050405020304" pitchFamily="18" charset="0"/>
              </a:rPr>
              <a:t>4. Resuma Efésios 2:8-10 com suas palavras. O que esses versos revelam sobre a relação entre a graça e as boas obras?</a:t>
            </a:r>
          </a:p>
          <a:p>
            <a:pPr>
              <a:lnSpc>
                <a:spcPct val="107000"/>
              </a:lnSpc>
              <a:spcAft>
                <a:spcPts val="800"/>
              </a:spcAft>
            </a:pPr>
            <a:r>
              <a:rPr lang="pt-BR" sz="2800" i="1" dirty="0">
                <a:solidFill>
                  <a:srgbClr val="0000CC"/>
                </a:solidFill>
              </a:rPr>
              <a:t>Resposta: As boas obras são fruto da salvação.</a:t>
            </a:r>
            <a:endParaRPr lang="pt-BR" sz="3200" i="1" dirty="0">
              <a:solidFill>
                <a:srgbClr val="0000CC"/>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3200" dirty="0">
                <a:latin typeface="Calibri" panose="020F0502020204030204" pitchFamily="34" charset="0"/>
                <a:ea typeface="Calibri" panose="020F0502020204030204" pitchFamily="34" charset="0"/>
                <a:cs typeface="Times New Roman" panose="02020603050405020304" pitchFamily="18" charset="0"/>
              </a:rPr>
              <a:t>A Bíblia revela que </a:t>
            </a:r>
            <a:r>
              <a:rPr lang="pt-BR" sz="3200" dirty="0">
                <a:solidFill>
                  <a:srgbClr val="FF0000"/>
                </a:solidFill>
                <a:latin typeface="Calibri" panose="020F0502020204030204" pitchFamily="34" charset="0"/>
                <a:ea typeface="Calibri" panose="020F0502020204030204" pitchFamily="34" charset="0"/>
                <a:cs typeface="Times New Roman" panose="02020603050405020304" pitchFamily="18" charset="0"/>
              </a:rPr>
              <a:t>fomos criados para</a:t>
            </a:r>
            <a:r>
              <a:rPr lang="pt-BR" sz="3200" dirty="0">
                <a:latin typeface="Calibri" panose="020F0502020204030204" pitchFamily="34" charset="0"/>
                <a:ea typeface="Calibri" panose="020F0502020204030204" pitchFamily="34" charset="0"/>
                <a:cs typeface="Times New Roman" panose="02020603050405020304" pitchFamily="18" charset="0"/>
              </a:rPr>
              <a:t>, entre outras coisas, </a:t>
            </a:r>
            <a:r>
              <a:rPr lang="pt-BR" sz="3200"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adorar a Deus e servir aos outros</a:t>
            </a:r>
            <a:r>
              <a:rPr lang="pt-BR" sz="3200" dirty="0">
                <a:latin typeface="Calibri" panose="020F0502020204030204" pitchFamily="34" charset="0"/>
                <a:ea typeface="Calibri" panose="020F0502020204030204" pitchFamily="34" charset="0"/>
                <a:cs typeface="Times New Roman" panose="02020603050405020304" pitchFamily="18" charset="0"/>
              </a:rPr>
              <a:t>. Somente em nossa imaginação podemos tentar entender como seriam essas ações em um ambiente sem pecado.</a:t>
            </a:r>
          </a:p>
        </p:txBody>
      </p:sp>
    </p:spTree>
    <p:extLst>
      <p:ext uri="{BB962C8B-B14F-4D97-AF65-F5344CB8AC3E}">
        <p14:creationId xmlns:p14="http://schemas.microsoft.com/office/powerpoint/2010/main" val="2974561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C6AD2FDB-BAD1-4D0C-8841-42C5DD13919B}"/>
              </a:ext>
            </a:extLst>
          </p:cNvPr>
          <p:cNvSpPr/>
          <p:nvPr/>
        </p:nvSpPr>
        <p:spPr>
          <a:xfrm>
            <a:off x="3031062" y="0"/>
            <a:ext cx="4076437" cy="1030475"/>
          </a:xfrm>
          <a:prstGeom prst="rect">
            <a:avLst/>
          </a:prstGeom>
        </p:spPr>
        <p:txBody>
          <a:bodyPr wrap="none">
            <a:spAutoFit/>
          </a:bodyPr>
          <a:lstStyle/>
          <a:p>
            <a:pPr>
              <a:lnSpc>
                <a:spcPct val="107000"/>
              </a:lnSpc>
              <a:spcAft>
                <a:spcPts val="600"/>
              </a:spcAft>
            </a:pPr>
            <a:r>
              <a:rPr lang="pt-BR" sz="6000" dirty="0">
                <a:latin typeface="Helvetica" panose="020B0604020202020204" pitchFamily="34" charset="0"/>
                <a:ea typeface="Times New Roman" panose="02020603050405020304" pitchFamily="18" charset="0"/>
                <a:cs typeface="Times New Roman" panose="02020603050405020304" pitchFamily="18" charset="0"/>
              </a:rPr>
              <a:t>Terça-Feira</a:t>
            </a:r>
            <a:endParaRPr lang="pt-BR" sz="5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A323034A-345B-40A2-B0CE-C7340EBEE599}"/>
              </a:ext>
            </a:extLst>
          </p:cNvPr>
          <p:cNvSpPr/>
          <p:nvPr/>
        </p:nvSpPr>
        <p:spPr>
          <a:xfrm>
            <a:off x="238539" y="1217963"/>
            <a:ext cx="11383617" cy="4808368"/>
          </a:xfrm>
          <a:prstGeom prst="rect">
            <a:avLst/>
          </a:prstGeom>
        </p:spPr>
        <p:txBody>
          <a:bodyPr wrap="square">
            <a:spAutoFit/>
          </a:bodyPr>
          <a:lstStyle/>
          <a:p>
            <a:pPr>
              <a:lnSpc>
                <a:spcPct val="107000"/>
              </a:lnSpc>
              <a:spcAft>
                <a:spcPts val="800"/>
              </a:spcAft>
            </a:pPr>
            <a:r>
              <a:rPr lang="pt-BR" sz="3600" dirty="0">
                <a:latin typeface="Calibri" panose="020F0502020204030204" pitchFamily="34" charset="0"/>
                <a:ea typeface="Calibri" panose="020F0502020204030204" pitchFamily="34" charset="0"/>
                <a:cs typeface="Times New Roman" panose="02020603050405020304" pitchFamily="18" charset="0"/>
              </a:rPr>
              <a:t>Por enquanto, por causa do pecado, </a:t>
            </a:r>
            <a:r>
              <a:rPr lang="pt-BR" sz="3600" dirty="0">
                <a:solidFill>
                  <a:srgbClr val="FF0000"/>
                </a:solidFill>
                <a:latin typeface="Calibri" panose="020F0502020204030204" pitchFamily="34" charset="0"/>
                <a:ea typeface="Calibri" panose="020F0502020204030204" pitchFamily="34" charset="0"/>
                <a:cs typeface="Times New Roman" panose="02020603050405020304" pitchFamily="18" charset="0"/>
              </a:rPr>
              <a:t>conhecemos apenas este mundo arruinado e caído</a:t>
            </a:r>
            <a:r>
              <a:rPr lang="pt-BR" sz="3600" dirty="0">
                <a:latin typeface="Calibri" panose="020F0502020204030204" pitchFamily="34" charset="0"/>
                <a:ea typeface="Calibri" panose="020F0502020204030204" pitchFamily="34" charset="0"/>
                <a:cs typeface="Times New Roman" panose="02020603050405020304" pitchFamily="18" charset="0"/>
              </a:rPr>
              <a:t>. Felizmente, a graça de Deus, expressada e representada no sacrifício de Jesus pelos pecados do mundo, torna possível o perdão e a cura. Portanto, mesmo em meio a essa existência arruinada, nossa vida se torna mais plenamente uma obra de Deus, e </a:t>
            </a:r>
            <a:r>
              <a:rPr lang="pt-BR" sz="36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Ele nos usa para, juntamente com Ele, curar e reparar os danos e as feridas na vida dos outros</a:t>
            </a:r>
            <a:r>
              <a:rPr lang="pt-BR" sz="3600" dirty="0">
                <a:latin typeface="Calibri" panose="020F0502020204030204" pitchFamily="34" charset="0"/>
                <a:ea typeface="Calibri" panose="020F0502020204030204" pitchFamily="34" charset="0"/>
                <a:cs typeface="Times New Roman" panose="02020603050405020304" pitchFamily="18" charset="0"/>
              </a:rPr>
              <a:t> (veja </a:t>
            </a:r>
            <a:r>
              <a:rPr lang="pt-BR" sz="3600" dirty="0" err="1">
                <a:latin typeface="Calibri" panose="020F0502020204030204" pitchFamily="34" charset="0"/>
                <a:ea typeface="Calibri" panose="020F0502020204030204" pitchFamily="34" charset="0"/>
                <a:cs typeface="Times New Roman" panose="02020603050405020304" pitchFamily="18" charset="0"/>
              </a:rPr>
              <a:t>Ef</a:t>
            </a:r>
            <a:r>
              <a:rPr lang="pt-BR" sz="3600" dirty="0">
                <a:latin typeface="Calibri" panose="020F0502020204030204" pitchFamily="34" charset="0"/>
                <a:ea typeface="Calibri" panose="020F0502020204030204" pitchFamily="34" charset="0"/>
                <a:cs typeface="Times New Roman" panose="02020603050405020304" pitchFamily="18" charset="0"/>
              </a:rPr>
              <a:t> 2:10). </a:t>
            </a:r>
          </a:p>
        </p:txBody>
      </p:sp>
    </p:spTree>
    <p:extLst>
      <p:ext uri="{BB962C8B-B14F-4D97-AF65-F5344CB8AC3E}">
        <p14:creationId xmlns:p14="http://schemas.microsoft.com/office/powerpoint/2010/main" val="1581431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C6AD2FDB-BAD1-4D0C-8841-42C5DD13919B}"/>
              </a:ext>
            </a:extLst>
          </p:cNvPr>
          <p:cNvSpPr/>
          <p:nvPr/>
        </p:nvSpPr>
        <p:spPr>
          <a:xfrm>
            <a:off x="3031062" y="0"/>
            <a:ext cx="4076437" cy="1030475"/>
          </a:xfrm>
          <a:prstGeom prst="rect">
            <a:avLst/>
          </a:prstGeom>
        </p:spPr>
        <p:txBody>
          <a:bodyPr wrap="none">
            <a:spAutoFit/>
          </a:bodyPr>
          <a:lstStyle/>
          <a:p>
            <a:pPr>
              <a:lnSpc>
                <a:spcPct val="107000"/>
              </a:lnSpc>
              <a:spcAft>
                <a:spcPts val="600"/>
              </a:spcAft>
            </a:pPr>
            <a:r>
              <a:rPr lang="pt-BR" sz="6000" dirty="0">
                <a:latin typeface="Helvetica" panose="020B0604020202020204" pitchFamily="34" charset="0"/>
                <a:ea typeface="Times New Roman" panose="02020603050405020304" pitchFamily="18" charset="0"/>
                <a:cs typeface="Times New Roman" panose="02020603050405020304" pitchFamily="18" charset="0"/>
              </a:rPr>
              <a:t>Terça-Feira</a:t>
            </a:r>
            <a:endParaRPr lang="pt-BR" sz="5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A323034A-345B-40A2-B0CE-C7340EBEE599}"/>
              </a:ext>
            </a:extLst>
          </p:cNvPr>
          <p:cNvSpPr/>
          <p:nvPr/>
        </p:nvSpPr>
        <p:spPr>
          <a:xfrm>
            <a:off x="238539" y="992676"/>
            <a:ext cx="11383617" cy="4111575"/>
          </a:xfrm>
          <a:prstGeom prst="rect">
            <a:avLst/>
          </a:prstGeom>
        </p:spPr>
        <p:txBody>
          <a:bodyPr wrap="square">
            <a:spAutoFit/>
          </a:bodyPr>
          <a:lstStyle/>
          <a:p>
            <a:pPr>
              <a:lnSpc>
                <a:spcPct val="107000"/>
              </a:lnSpc>
              <a:spcAft>
                <a:spcPts val="800"/>
              </a:spcAft>
            </a:pPr>
            <a:r>
              <a:rPr lang="pt-BR" sz="4800" dirty="0">
                <a:latin typeface="Calibri" panose="020F0502020204030204" pitchFamily="34" charset="0"/>
                <a:ea typeface="Calibri" panose="020F0502020204030204" pitchFamily="34" charset="0"/>
                <a:cs typeface="Times New Roman" panose="02020603050405020304" pitchFamily="18" charset="0"/>
              </a:rPr>
              <a:t>“</a:t>
            </a:r>
            <a:r>
              <a:rPr lang="pt-BR" sz="4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Os que recebem devem comunicar a outros</a:t>
            </a:r>
            <a:r>
              <a:rPr lang="pt-BR" sz="4800" dirty="0">
                <a:latin typeface="Calibri" panose="020F0502020204030204" pitchFamily="34" charset="0"/>
                <a:ea typeface="Calibri" panose="020F0502020204030204" pitchFamily="34" charset="0"/>
                <a:cs typeface="Times New Roman" panose="02020603050405020304" pitchFamily="18" charset="0"/>
              </a:rPr>
              <a:t>. De todas as direções vêm pedidos de auxílio. Deus roga aos homens que ministrem alegremente a seus semelhantes”</a:t>
            </a:r>
          </a:p>
          <a:p>
            <a:pPr>
              <a:lnSpc>
                <a:spcPct val="107000"/>
              </a:lnSpc>
              <a:spcAft>
                <a:spcPts val="800"/>
              </a:spcAft>
            </a:pPr>
            <a:r>
              <a:rPr lang="pt-BR" sz="4800" dirty="0">
                <a:latin typeface="Calibri" panose="020F0502020204030204" pitchFamily="34" charset="0"/>
                <a:ea typeface="Calibri" panose="020F0502020204030204" pitchFamily="34" charset="0"/>
                <a:cs typeface="Times New Roman" panose="02020603050405020304" pitchFamily="18" charset="0"/>
              </a:rPr>
              <a:t> </a:t>
            </a:r>
            <a:r>
              <a:rPr lang="pt-BR" sz="3600" dirty="0">
                <a:latin typeface="Calibri" panose="020F0502020204030204" pitchFamily="34" charset="0"/>
                <a:ea typeface="Calibri" panose="020F0502020204030204" pitchFamily="34" charset="0"/>
                <a:cs typeface="Times New Roman" panose="02020603050405020304" pitchFamily="18" charset="0"/>
              </a:rPr>
              <a:t>(Ellen G. White, A Ciência do Bom Viver, p. 103).</a:t>
            </a:r>
            <a:endParaRPr lang="pt-BR" sz="4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69743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C6AD2FDB-BAD1-4D0C-8841-42C5DD13919B}"/>
              </a:ext>
            </a:extLst>
          </p:cNvPr>
          <p:cNvSpPr/>
          <p:nvPr/>
        </p:nvSpPr>
        <p:spPr>
          <a:xfrm>
            <a:off x="2951549" y="220626"/>
            <a:ext cx="4852867"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Terça-Feira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DE4C97E4-C233-4A96-B3FF-9753DD650BF0}"/>
              </a:ext>
            </a:extLst>
          </p:cNvPr>
          <p:cNvSpPr/>
          <p:nvPr/>
        </p:nvSpPr>
        <p:spPr>
          <a:xfrm>
            <a:off x="344556" y="1549781"/>
            <a:ext cx="11502887" cy="4811445"/>
          </a:xfrm>
          <a:prstGeom prst="rect">
            <a:avLst/>
          </a:prstGeom>
        </p:spPr>
        <p:txBody>
          <a:bodyPr wrap="square">
            <a:spAutoFit/>
          </a:bodyPr>
          <a:lstStyle/>
          <a:p>
            <a:pPr>
              <a:lnSpc>
                <a:spcPct val="107000"/>
              </a:lnSpc>
              <a:spcAft>
                <a:spcPts val="800"/>
              </a:spcAft>
            </a:pPr>
            <a:r>
              <a:rPr lang="pt-BR" sz="3200" b="1" dirty="0">
                <a:highlight>
                  <a:srgbClr val="FFFF00"/>
                </a:highlight>
                <a:latin typeface="Calibri" panose="020F0502020204030204" pitchFamily="34" charset="0"/>
                <a:ea typeface="Calibri" panose="020F0502020204030204" pitchFamily="34" charset="0"/>
                <a:cs typeface="Times New Roman" panose="02020603050405020304" pitchFamily="18" charset="0"/>
              </a:rPr>
              <a:t>Não realizamos boas obras </a:t>
            </a:r>
            <a:r>
              <a:rPr lang="pt-BR" sz="3200" b="1" dirty="0">
                <a:latin typeface="Calibri" panose="020F0502020204030204" pitchFamily="34" charset="0"/>
                <a:ea typeface="Calibri" panose="020F0502020204030204" pitchFamily="34" charset="0"/>
                <a:cs typeface="Times New Roman" panose="02020603050405020304" pitchFamily="18" charset="0"/>
              </a:rPr>
              <a:t>(ao cuidar dos pobres, elevar os oprimidos e alimentar os famintos) </a:t>
            </a:r>
            <a:r>
              <a:rPr lang="pt-BR" sz="3200" b="1" dirty="0">
                <a:highlight>
                  <a:srgbClr val="FFFF00"/>
                </a:highlight>
                <a:latin typeface="Calibri" panose="020F0502020204030204" pitchFamily="34" charset="0"/>
                <a:ea typeface="Calibri" panose="020F0502020204030204" pitchFamily="34" charset="0"/>
                <a:cs typeface="Times New Roman" panose="02020603050405020304" pitchFamily="18" charset="0"/>
              </a:rPr>
              <a:t>a fim de ganhar a salvação nem justificação diante de Deus</a:t>
            </a:r>
            <a:r>
              <a:rPr lang="pt-BR" sz="3200" b="1" dirty="0">
                <a:latin typeface="Calibri" panose="020F0502020204030204" pitchFamily="34" charset="0"/>
                <a:ea typeface="Calibri" panose="020F0502020204030204" pitchFamily="34" charset="0"/>
                <a:cs typeface="Times New Roman" panose="02020603050405020304" pitchFamily="18" charset="0"/>
              </a:rPr>
              <a:t>.</a:t>
            </a:r>
            <a:r>
              <a:rPr lang="pt-BR" sz="3200" dirty="0">
                <a:latin typeface="Calibri" panose="020F0502020204030204" pitchFamily="34" charset="0"/>
                <a:ea typeface="Calibri" panose="020F0502020204030204" pitchFamily="34" charset="0"/>
                <a:cs typeface="Times New Roman" panose="02020603050405020304" pitchFamily="18" charset="0"/>
              </a:rPr>
              <a:t> Em Cristo, pela fé, temos toda a aprovação de que necessitamos aos olhos do Senhor. Além disso, reconhecemo-nos como pecadores e vítimas do pecado, embora tenhamos a consciência de que somos amados e redimidos por Deus. Enquanto ainda lutamos contra as tentações do </a:t>
            </a:r>
            <a:r>
              <a:rPr lang="pt-BR" sz="3200" dirty="0">
                <a:solidFill>
                  <a:srgbClr val="FF0000"/>
                </a:solidFill>
                <a:latin typeface="Calibri" panose="020F0502020204030204" pitchFamily="34" charset="0"/>
                <a:ea typeface="Calibri" panose="020F0502020204030204" pitchFamily="34" charset="0"/>
                <a:cs typeface="Times New Roman" panose="02020603050405020304" pitchFamily="18" charset="0"/>
              </a:rPr>
              <a:t>egocentrismo e da ganância</a:t>
            </a:r>
            <a:r>
              <a:rPr lang="pt-BR" sz="3200" dirty="0">
                <a:latin typeface="Calibri" panose="020F0502020204030204" pitchFamily="34" charset="0"/>
                <a:ea typeface="Calibri" panose="020F0502020204030204" pitchFamily="34" charset="0"/>
                <a:cs typeface="Times New Roman" panose="02020603050405020304" pitchFamily="18" charset="0"/>
              </a:rPr>
              <a:t>, a graça abnegada e humilde de Deus oferece uma nova vida e um amor que transforma nossa vida.</a:t>
            </a:r>
          </a:p>
        </p:txBody>
      </p:sp>
    </p:spTree>
    <p:extLst>
      <p:ext uri="{BB962C8B-B14F-4D97-AF65-F5344CB8AC3E}">
        <p14:creationId xmlns:p14="http://schemas.microsoft.com/office/powerpoint/2010/main" val="3856322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C6AD2FDB-BAD1-4D0C-8841-42C5DD13919B}"/>
              </a:ext>
            </a:extLst>
          </p:cNvPr>
          <p:cNvSpPr/>
          <p:nvPr/>
        </p:nvSpPr>
        <p:spPr>
          <a:xfrm>
            <a:off x="2951549" y="220626"/>
            <a:ext cx="4852867"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Terça-Feira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7281461D-6EB3-4900-8736-6384FDC3D853}"/>
              </a:ext>
            </a:extLst>
          </p:cNvPr>
          <p:cNvSpPr/>
          <p:nvPr/>
        </p:nvSpPr>
        <p:spPr>
          <a:xfrm>
            <a:off x="556591" y="1438716"/>
            <a:ext cx="11078818" cy="4989892"/>
          </a:xfrm>
          <a:prstGeom prst="rect">
            <a:avLst/>
          </a:prstGeom>
        </p:spPr>
        <p:txBody>
          <a:bodyPr wrap="square">
            <a:spAutoFit/>
          </a:bodyPr>
          <a:lstStyle/>
          <a:p>
            <a:pPr>
              <a:lnSpc>
                <a:spcPct val="107000"/>
              </a:lnSpc>
              <a:spcAft>
                <a:spcPts val="800"/>
              </a:spcAft>
            </a:pPr>
            <a:r>
              <a:rPr lang="pt-BR"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Quando olhamos para a cruz</a:t>
            </a:r>
            <a:r>
              <a:rPr lang="pt-BR" sz="2800" dirty="0">
                <a:latin typeface="Calibri" panose="020F0502020204030204" pitchFamily="34" charset="0"/>
                <a:ea typeface="Calibri" panose="020F0502020204030204" pitchFamily="34" charset="0"/>
                <a:cs typeface="Times New Roman" panose="02020603050405020304" pitchFamily="18" charset="0"/>
              </a:rPr>
              <a:t>, vemos o grande e pleno sacrifício feito por nós e percebemos que não podemos acrescentar nada ao que ele nos oferece em Cristo. Mas isso não significa que não devamos fazer algo em resposta ao que recebemos em Cristo. Ao contrário, </a:t>
            </a:r>
            <a:r>
              <a:rPr lang="pt-BR"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devemos corresponder ao amor revelado a nós demonstrando amor aos outros</a:t>
            </a:r>
            <a:r>
              <a:rPr lang="pt-BR" sz="2800"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pt-BR" sz="28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5</a:t>
            </a:r>
            <a:r>
              <a:rPr lang="pt-BR" sz="2800" dirty="0">
                <a:latin typeface="Calibri" panose="020F0502020204030204" pitchFamily="34" charset="0"/>
                <a:ea typeface="Calibri" panose="020F0502020204030204" pitchFamily="34" charset="0"/>
                <a:cs typeface="Times New Roman" panose="02020603050405020304" pitchFamily="18" charset="0"/>
              </a:rPr>
              <a:t>. Leia 1 João 3:16, 17. Qual deve ser nossa resposta à cruz? Assinale “V” para verdadeiro ou “F” para falso:</a:t>
            </a:r>
          </a:p>
          <a:p>
            <a:pPr>
              <a:lnSpc>
                <a:spcPct val="107000"/>
              </a:lnSpc>
              <a:spcAft>
                <a:spcPts val="800"/>
              </a:spcAft>
            </a:pPr>
            <a:r>
              <a:rPr lang="pt-BR" sz="2800" dirty="0">
                <a:latin typeface="Calibri" panose="020F0502020204030204" pitchFamily="34" charset="0"/>
                <a:ea typeface="Calibri" panose="020F0502020204030204" pitchFamily="34" charset="0"/>
                <a:cs typeface="Times New Roman" panose="02020603050405020304" pitchFamily="18" charset="0"/>
              </a:rPr>
              <a:t>A. (  ) Como Cristo deu a vida por nós, devemos dar nossa vida aos nossos irmãos.</a:t>
            </a:r>
          </a:p>
          <a:p>
            <a:pPr>
              <a:lnSpc>
                <a:spcPct val="107000"/>
              </a:lnSpc>
              <a:spcAft>
                <a:spcPts val="800"/>
              </a:spcAft>
            </a:pPr>
            <a:r>
              <a:rPr lang="pt-BR" sz="2800" dirty="0">
                <a:latin typeface="Calibri" panose="020F0502020204030204" pitchFamily="34" charset="0"/>
                <a:ea typeface="Calibri" panose="020F0502020204030204" pitchFamily="34" charset="0"/>
                <a:cs typeface="Times New Roman" panose="02020603050405020304" pitchFamily="18" charset="0"/>
              </a:rPr>
              <a:t>B. (  ) Precisamos sempre pensar primeiramente em nós.</a:t>
            </a:r>
          </a:p>
        </p:txBody>
      </p:sp>
      <p:sp>
        <p:nvSpPr>
          <p:cNvPr id="4" name="CaixaDeTexto 3">
            <a:extLst>
              <a:ext uri="{FF2B5EF4-FFF2-40B4-BE49-F238E27FC236}">
                <a16:creationId xmlns:a16="http://schemas.microsoft.com/office/drawing/2014/main" id="{CB0F654C-0F7A-423B-8B30-9659563F7359}"/>
              </a:ext>
            </a:extLst>
          </p:cNvPr>
          <p:cNvSpPr txBox="1"/>
          <p:nvPr/>
        </p:nvSpPr>
        <p:spPr>
          <a:xfrm>
            <a:off x="980661" y="4784034"/>
            <a:ext cx="476412" cy="707886"/>
          </a:xfrm>
          <a:prstGeom prst="rect">
            <a:avLst/>
          </a:prstGeom>
          <a:noFill/>
        </p:spPr>
        <p:txBody>
          <a:bodyPr wrap="none" rtlCol="0">
            <a:spAutoFit/>
          </a:bodyPr>
          <a:lstStyle/>
          <a:p>
            <a:r>
              <a:rPr lang="pt-BR" sz="4000" dirty="0">
                <a:solidFill>
                  <a:srgbClr val="FF0000"/>
                </a:solidFill>
              </a:rPr>
              <a:t>V</a:t>
            </a:r>
          </a:p>
        </p:txBody>
      </p:sp>
    </p:spTree>
    <p:extLst>
      <p:ext uri="{BB962C8B-B14F-4D97-AF65-F5344CB8AC3E}">
        <p14:creationId xmlns:p14="http://schemas.microsoft.com/office/powerpoint/2010/main" val="80810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C6AD2FDB-BAD1-4D0C-8841-42C5DD13919B}"/>
              </a:ext>
            </a:extLst>
          </p:cNvPr>
          <p:cNvSpPr/>
          <p:nvPr/>
        </p:nvSpPr>
        <p:spPr>
          <a:xfrm>
            <a:off x="2951549" y="220626"/>
            <a:ext cx="5416868"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Quarta-Feira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04D0DDBA-670C-45A6-A3FC-330EC60EA7B3}"/>
              </a:ext>
            </a:extLst>
          </p:cNvPr>
          <p:cNvSpPr/>
          <p:nvPr/>
        </p:nvSpPr>
        <p:spPr>
          <a:xfrm>
            <a:off x="225287" y="1702084"/>
            <a:ext cx="11383618" cy="4518801"/>
          </a:xfrm>
          <a:prstGeom prst="rect">
            <a:avLst/>
          </a:prstGeom>
        </p:spPr>
        <p:txBody>
          <a:bodyPr wrap="square">
            <a:spAutoFit/>
          </a:bodyPr>
          <a:lstStyle/>
          <a:p>
            <a:pPr>
              <a:lnSpc>
                <a:spcPct val="107000"/>
              </a:lnSpc>
              <a:spcAft>
                <a:spcPts val="800"/>
              </a:spcAft>
            </a:pPr>
            <a:r>
              <a:rPr lang="pt-BR" sz="40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Nossa humanidade em comum</a:t>
            </a:r>
          </a:p>
          <a:p>
            <a:pPr>
              <a:lnSpc>
                <a:spcPct val="107000"/>
              </a:lnSpc>
              <a:spcAft>
                <a:spcPts val="800"/>
              </a:spcAft>
            </a:pPr>
            <a:r>
              <a:rPr lang="pt-BR" sz="3200" dirty="0">
                <a:latin typeface="Calibri" panose="020F0502020204030204" pitchFamily="34" charset="0"/>
                <a:ea typeface="Calibri" panose="020F0502020204030204" pitchFamily="34" charset="0"/>
                <a:cs typeface="Times New Roman" panose="02020603050405020304" pitchFamily="18" charset="0"/>
              </a:rPr>
              <a:t>Por Seu ministério e ensino, Jesus instigou uma </a:t>
            </a:r>
            <a:r>
              <a:rPr lang="pt-BR" sz="3200" dirty="0">
                <a:solidFill>
                  <a:srgbClr val="FF0000"/>
                </a:solidFill>
                <a:latin typeface="Calibri" panose="020F0502020204030204" pitchFamily="34" charset="0"/>
                <a:ea typeface="Calibri" panose="020F0502020204030204" pitchFamily="34" charset="0"/>
                <a:cs typeface="Times New Roman" panose="02020603050405020304" pitchFamily="18" charset="0"/>
              </a:rPr>
              <a:t>inclusão radical</a:t>
            </a:r>
            <a:r>
              <a:rPr lang="pt-BR" sz="3200" dirty="0">
                <a:latin typeface="Calibri" panose="020F0502020204030204" pitchFamily="34" charset="0"/>
                <a:ea typeface="Calibri" panose="020F0502020204030204" pitchFamily="34" charset="0"/>
                <a:cs typeface="Times New Roman" panose="02020603050405020304" pitchFamily="18" charset="0"/>
              </a:rPr>
              <a:t>. Todos os que sinceramente buscavam Sua atenção (</a:t>
            </a:r>
            <a:r>
              <a:rPr lang="pt-BR" sz="3200" dirty="0">
                <a:highlight>
                  <a:srgbClr val="FFFF00"/>
                </a:highlight>
                <a:latin typeface="Calibri" panose="020F0502020204030204" pitchFamily="34" charset="0"/>
                <a:ea typeface="Calibri" panose="020F0502020204030204" pitchFamily="34" charset="0"/>
                <a:cs typeface="Times New Roman" panose="02020603050405020304" pitchFamily="18" charset="0"/>
              </a:rPr>
              <a:t>mulheres de má reputação, coletores de impostos, leprosos, samaritanos, centuriões romanos, líderes religiosos ou crianças</a:t>
            </a:r>
            <a:r>
              <a:rPr lang="pt-BR" sz="3200" dirty="0">
                <a:latin typeface="Calibri" panose="020F0502020204030204" pitchFamily="34" charset="0"/>
                <a:ea typeface="Calibri" panose="020F0502020204030204" pitchFamily="34" charset="0"/>
                <a:cs typeface="Times New Roman" panose="02020603050405020304" pitchFamily="18" charset="0"/>
              </a:rPr>
              <a:t>), eram recebidos com genuína </a:t>
            </a:r>
            <a:r>
              <a:rPr lang="pt-BR" sz="3200" dirty="0">
                <a:solidFill>
                  <a:srgbClr val="FF0000"/>
                </a:solidFill>
                <a:latin typeface="Calibri" panose="020F0502020204030204" pitchFamily="34" charset="0"/>
                <a:ea typeface="Calibri" panose="020F0502020204030204" pitchFamily="34" charset="0"/>
                <a:cs typeface="Times New Roman" panose="02020603050405020304" pitchFamily="18" charset="0"/>
              </a:rPr>
              <a:t>ternura e cuidado</a:t>
            </a:r>
            <a:r>
              <a:rPr lang="pt-BR" sz="3200" dirty="0">
                <a:latin typeface="Calibri" panose="020F0502020204030204" pitchFamily="34" charset="0"/>
                <a:ea typeface="Calibri" panose="020F0502020204030204" pitchFamily="34" charset="0"/>
                <a:cs typeface="Times New Roman" panose="02020603050405020304" pitchFamily="18" charset="0"/>
              </a:rPr>
              <a:t>. Como a igreja primitiva viria a descobrir de maneira transformadora, isso incluía a oferta do dom da salvação.</a:t>
            </a:r>
          </a:p>
        </p:txBody>
      </p:sp>
    </p:spTree>
    <p:extLst>
      <p:ext uri="{BB962C8B-B14F-4D97-AF65-F5344CB8AC3E}">
        <p14:creationId xmlns:p14="http://schemas.microsoft.com/office/powerpoint/2010/main" val="3856619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C6AD2FDB-BAD1-4D0C-8841-42C5DD13919B}"/>
              </a:ext>
            </a:extLst>
          </p:cNvPr>
          <p:cNvSpPr/>
          <p:nvPr/>
        </p:nvSpPr>
        <p:spPr>
          <a:xfrm>
            <a:off x="2951549" y="220626"/>
            <a:ext cx="5416868"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Quarta-Feira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87098358-F44E-4D88-ADE7-ADDE9340CCBF}"/>
              </a:ext>
            </a:extLst>
          </p:cNvPr>
          <p:cNvSpPr/>
          <p:nvPr/>
        </p:nvSpPr>
        <p:spPr>
          <a:xfrm>
            <a:off x="384313" y="1314864"/>
            <a:ext cx="11330609" cy="5143139"/>
          </a:xfrm>
          <a:prstGeom prst="rect">
            <a:avLst/>
          </a:prstGeom>
        </p:spPr>
        <p:txBody>
          <a:bodyPr wrap="square">
            <a:spAutoFit/>
          </a:bodyPr>
          <a:lstStyle/>
          <a:p>
            <a:pPr>
              <a:lnSpc>
                <a:spcPct val="107000"/>
              </a:lnSpc>
              <a:spcAft>
                <a:spcPts val="800"/>
              </a:spcAft>
            </a:pPr>
            <a:r>
              <a:rPr lang="pt-BR" sz="2800" dirty="0">
                <a:latin typeface="Calibri" panose="020F0502020204030204" pitchFamily="34" charset="0"/>
                <a:ea typeface="Calibri" panose="020F0502020204030204" pitchFamily="34" charset="0"/>
                <a:cs typeface="Times New Roman" panose="02020603050405020304" pitchFamily="18" charset="0"/>
              </a:rPr>
              <a:t>À medida que os </a:t>
            </a:r>
            <a:r>
              <a:rPr lang="pt-BR" sz="2800" b="1" u="sng" dirty="0">
                <a:latin typeface="Calibri" panose="020F0502020204030204" pitchFamily="34" charset="0"/>
                <a:ea typeface="Calibri" panose="020F0502020204030204" pitchFamily="34" charset="0"/>
                <a:cs typeface="Times New Roman" panose="02020603050405020304" pitchFamily="18" charset="0"/>
              </a:rPr>
              <a:t>primeiros cristãos </a:t>
            </a:r>
            <a:r>
              <a:rPr lang="pt-BR" sz="2800" dirty="0">
                <a:latin typeface="Calibri" panose="020F0502020204030204" pitchFamily="34" charset="0"/>
                <a:ea typeface="Calibri" panose="020F0502020204030204" pitchFamily="34" charset="0"/>
                <a:cs typeface="Times New Roman" panose="02020603050405020304" pitchFamily="18" charset="0"/>
              </a:rPr>
              <a:t>lentamente reconheciam a </a:t>
            </a:r>
            <a:r>
              <a:rPr lang="pt-BR"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característica inclusiva do evangelho</a:t>
            </a:r>
            <a:r>
              <a:rPr lang="pt-BR" sz="2800" dirty="0">
                <a:latin typeface="Calibri" panose="020F0502020204030204" pitchFamily="34" charset="0"/>
                <a:ea typeface="Calibri" panose="020F0502020204030204" pitchFamily="34" charset="0"/>
                <a:cs typeface="Times New Roman" panose="02020603050405020304" pitchFamily="18" charset="0"/>
              </a:rPr>
              <a:t>, eles não apenas acrescentavam à </a:t>
            </a:r>
            <a:r>
              <a:rPr lang="pt-BR" sz="2800" dirty="0">
                <a:highlight>
                  <a:srgbClr val="FFFF00"/>
                </a:highlight>
                <a:latin typeface="Calibri" panose="020F0502020204030204" pitchFamily="34" charset="0"/>
                <a:ea typeface="Calibri" panose="020F0502020204030204" pitchFamily="34" charset="0"/>
                <a:cs typeface="Times New Roman" panose="02020603050405020304" pitchFamily="18" charset="0"/>
              </a:rPr>
              <a:t>sua fé boas obras em favor dos outros como uma coisa “boa” a ser feita</a:t>
            </a:r>
            <a:r>
              <a:rPr lang="pt-BR" sz="2800" dirty="0">
                <a:latin typeface="Calibri" panose="020F0502020204030204" pitchFamily="34" charset="0"/>
                <a:ea typeface="Calibri" panose="020F0502020204030204" pitchFamily="34" charset="0"/>
                <a:cs typeface="Times New Roman" panose="02020603050405020304" pitchFamily="18" charset="0"/>
              </a:rPr>
              <a:t>. Isso era fundamental à sua compreensão do evangelho, conforme eles tinham experimentado na vida, ministério e morte de Jesus. Ao lutarem contra os problemas e questões que surgiam, primeiramente de maneira individual para líderes como Paulo e Pedro (veja, por exemplo, At 10:9-20), depois como um corpo da igreja no Concílio de Jerusalém (veja At 15), eles começaram a perceber a mudança dramática que essas “boas-novas” trouxeram à sua compreensão do amor e do caráter inclusivo de Deus e como isso deve ser vivido por aqueles que professam segui-Lo.</a:t>
            </a:r>
          </a:p>
        </p:txBody>
      </p:sp>
    </p:spTree>
    <p:extLst>
      <p:ext uri="{BB962C8B-B14F-4D97-AF65-F5344CB8AC3E}">
        <p14:creationId xmlns:p14="http://schemas.microsoft.com/office/powerpoint/2010/main" val="37946537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C6AD2FDB-BAD1-4D0C-8841-42C5DD13919B}"/>
              </a:ext>
            </a:extLst>
          </p:cNvPr>
          <p:cNvSpPr/>
          <p:nvPr/>
        </p:nvSpPr>
        <p:spPr>
          <a:xfrm>
            <a:off x="2951549" y="220626"/>
            <a:ext cx="5416868"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Quarta-Feira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D19A908F-5B3E-4FB4-B094-A674E2FAF4AC}"/>
              </a:ext>
            </a:extLst>
          </p:cNvPr>
          <p:cNvSpPr/>
          <p:nvPr/>
        </p:nvSpPr>
        <p:spPr>
          <a:xfrm>
            <a:off x="225288" y="1266437"/>
            <a:ext cx="11463130" cy="5092869"/>
          </a:xfrm>
          <a:prstGeom prst="rect">
            <a:avLst/>
          </a:prstGeom>
        </p:spPr>
        <p:txBody>
          <a:bodyPr wrap="square">
            <a:spAutoFit/>
          </a:bodyPr>
          <a:lstStyle/>
          <a:p>
            <a:pPr>
              <a:lnSpc>
                <a:spcPct val="107000"/>
              </a:lnSpc>
              <a:spcAft>
                <a:spcPts val="800"/>
              </a:spcAft>
            </a:pPr>
            <a:r>
              <a:rPr lang="pt-BR" sz="32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6. </a:t>
            </a:r>
            <a:r>
              <a:rPr lang="pt-BR" sz="3200" dirty="0">
                <a:latin typeface="Calibri" panose="020F0502020204030204" pitchFamily="34" charset="0"/>
                <a:ea typeface="Calibri" panose="020F0502020204030204" pitchFamily="34" charset="0"/>
                <a:cs typeface="Times New Roman" panose="02020603050405020304" pitchFamily="18" charset="0"/>
              </a:rPr>
              <a:t>O que os textos a seguir ensinam sobre nossa humanidade em comum? De que maneira cada uma dessas ideias deve influenciar nossa atitude em relação aos outros?</a:t>
            </a:r>
          </a:p>
          <a:p>
            <a:pPr>
              <a:lnSpc>
                <a:spcPct val="107000"/>
              </a:lnSpc>
              <a:spcAft>
                <a:spcPts val="800"/>
              </a:spcAft>
            </a:pPr>
            <a:r>
              <a:rPr lang="pt-BR" sz="3200" dirty="0">
                <a:latin typeface="Calibri" panose="020F0502020204030204" pitchFamily="34" charset="0"/>
                <a:ea typeface="Calibri" panose="020F0502020204030204" pitchFamily="34" charset="0"/>
                <a:cs typeface="Times New Roman" panose="02020603050405020304" pitchFamily="18" charset="0"/>
              </a:rPr>
              <a:t>Ml 2:10 – Resposta: </a:t>
            </a:r>
            <a:r>
              <a:rPr lang="pt-BR" sz="2800" i="1" dirty="0">
                <a:solidFill>
                  <a:srgbClr val="0000CC"/>
                </a:solidFill>
                <a:latin typeface="Calibri" panose="020F0502020204030204" pitchFamily="34" charset="0"/>
                <a:ea typeface="Calibri" panose="020F0502020204030204" pitchFamily="34" charset="0"/>
                <a:cs typeface="Times New Roman" panose="02020603050405020304" pitchFamily="18" charset="0"/>
              </a:rPr>
              <a:t>temos todos o mesmo Pai, que é Deus</a:t>
            </a:r>
            <a:endParaRPr lang="pt-BR" sz="3200" i="1" dirty="0">
              <a:solidFill>
                <a:srgbClr val="0000CC"/>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3200" dirty="0">
                <a:latin typeface="Calibri" panose="020F0502020204030204" pitchFamily="34" charset="0"/>
                <a:ea typeface="Calibri" panose="020F0502020204030204" pitchFamily="34" charset="0"/>
                <a:cs typeface="Times New Roman" panose="02020603050405020304" pitchFamily="18" charset="0"/>
              </a:rPr>
              <a:t>At 17:26 – Resposta: </a:t>
            </a:r>
            <a:r>
              <a:rPr lang="pt-BR" sz="2800" i="1" dirty="0">
                <a:solidFill>
                  <a:srgbClr val="0000CC"/>
                </a:solidFill>
                <a:latin typeface="Calibri" panose="020F0502020204030204" pitchFamily="34" charset="0"/>
                <a:ea typeface="Calibri" panose="020F0502020204030204" pitchFamily="34" charset="0"/>
                <a:cs typeface="Times New Roman" panose="02020603050405020304" pitchFamily="18" charset="0"/>
              </a:rPr>
              <a:t>ensina que viemos de Adão</a:t>
            </a:r>
            <a:endParaRPr lang="pt-BR" sz="3200" i="1" dirty="0">
              <a:solidFill>
                <a:srgbClr val="0000CC"/>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3200" dirty="0" err="1">
                <a:latin typeface="Calibri" panose="020F0502020204030204" pitchFamily="34" charset="0"/>
                <a:ea typeface="Calibri" panose="020F0502020204030204" pitchFamily="34" charset="0"/>
                <a:cs typeface="Times New Roman" panose="02020603050405020304" pitchFamily="18" charset="0"/>
              </a:rPr>
              <a:t>Rm</a:t>
            </a:r>
            <a:r>
              <a:rPr lang="pt-BR" sz="3200" dirty="0">
                <a:latin typeface="Calibri" panose="020F0502020204030204" pitchFamily="34" charset="0"/>
                <a:ea typeface="Calibri" panose="020F0502020204030204" pitchFamily="34" charset="0"/>
                <a:cs typeface="Times New Roman" panose="02020603050405020304" pitchFamily="18" charset="0"/>
              </a:rPr>
              <a:t> 3:23 – Resposta: </a:t>
            </a:r>
            <a:r>
              <a:rPr lang="pt-BR" sz="2800" i="1" dirty="0">
                <a:solidFill>
                  <a:srgbClr val="0000CC"/>
                </a:solidFill>
                <a:latin typeface="Calibri" panose="020F0502020204030204" pitchFamily="34" charset="0"/>
                <a:ea typeface="Calibri" panose="020F0502020204030204" pitchFamily="34" charset="0"/>
                <a:cs typeface="Times New Roman" panose="02020603050405020304" pitchFamily="18" charset="0"/>
              </a:rPr>
              <a:t>afirma que todos pecamos e carecemos da glória de Deus.</a:t>
            </a:r>
          </a:p>
          <a:p>
            <a:pPr>
              <a:lnSpc>
                <a:spcPct val="107000"/>
              </a:lnSpc>
              <a:spcAft>
                <a:spcPts val="800"/>
              </a:spcAft>
            </a:pPr>
            <a:r>
              <a:rPr lang="pt-BR" sz="3200" dirty="0" err="1">
                <a:latin typeface="Calibri" panose="020F0502020204030204" pitchFamily="34" charset="0"/>
                <a:ea typeface="Calibri" panose="020F0502020204030204" pitchFamily="34" charset="0"/>
                <a:cs typeface="Times New Roman" panose="02020603050405020304" pitchFamily="18" charset="0"/>
              </a:rPr>
              <a:t>Gl</a:t>
            </a:r>
            <a:r>
              <a:rPr lang="pt-BR" sz="3200" dirty="0">
                <a:latin typeface="Calibri" panose="020F0502020204030204" pitchFamily="34" charset="0"/>
                <a:ea typeface="Calibri" panose="020F0502020204030204" pitchFamily="34" charset="0"/>
                <a:cs typeface="Times New Roman" panose="02020603050405020304" pitchFamily="18" charset="0"/>
              </a:rPr>
              <a:t> 3:28 – Resposta: </a:t>
            </a:r>
            <a:r>
              <a:rPr lang="pt-BR" sz="2800" i="1" dirty="0">
                <a:solidFill>
                  <a:srgbClr val="0000CC"/>
                </a:solidFill>
                <a:latin typeface="Calibri" panose="020F0502020204030204" pitchFamily="34" charset="0"/>
                <a:ea typeface="Calibri" panose="020F0502020204030204" pitchFamily="34" charset="0"/>
                <a:cs typeface="Times New Roman" panose="02020603050405020304" pitchFamily="18" charset="0"/>
              </a:rPr>
              <a:t>enfatiza que em Cristo todos somos um; portanto, devemos tratar uns aos outros como Cristo nos tratou.</a:t>
            </a:r>
            <a:endParaRPr lang="pt-BR" sz="3200" i="1" dirty="0">
              <a:solidFill>
                <a:srgbClr val="0000CC"/>
              </a:solidFill>
            </a:endParaRPr>
          </a:p>
        </p:txBody>
      </p:sp>
    </p:spTree>
    <p:extLst>
      <p:ext uri="{BB962C8B-B14F-4D97-AF65-F5344CB8AC3E}">
        <p14:creationId xmlns:p14="http://schemas.microsoft.com/office/powerpoint/2010/main" val="2311810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C6AD2FDB-BAD1-4D0C-8841-42C5DD13919B}"/>
              </a:ext>
            </a:extLst>
          </p:cNvPr>
          <p:cNvSpPr/>
          <p:nvPr/>
        </p:nvSpPr>
        <p:spPr>
          <a:xfrm>
            <a:off x="2951549" y="220626"/>
            <a:ext cx="5416868"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Quarta-Feira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D19A908F-5B3E-4FB4-B094-A674E2FAF4AC}"/>
              </a:ext>
            </a:extLst>
          </p:cNvPr>
          <p:cNvSpPr/>
          <p:nvPr/>
        </p:nvSpPr>
        <p:spPr>
          <a:xfrm>
            <a:off x="364435" y="1650751"/>
            <a:ext cx="11463130" cy="4284506"/>
          </a:xfrm>
          <a:prstGeom prst="rect">
            <a:avLst/>
          </a:prstGeom>
        </p:spPr>
        <p:txBody>
          <a:bodyPr wrap="square">
            <a:spAutoFit/>
          </a:bodyPr>
          <a:lstStyle/>
          <a:p>
            <a:pPr>
              <a:lnSpc>
                <a:spcPct val="107000"/>
              </a:lnSpc>
              <a:spcAft>
                <a:spcPts val="800"/>
              </a:spcAft>
            </a:pPr>
            <a:r>
              <a:rPr lang="pt-BR" sz="3200" dirty="0">
                <a:latin typeface="Calibri" panose="020F0502020204030204" pitchFamily="34" charset="0"/>
                <a:ea typeface="Calibri" panose="020F0502020204030204" pitchFamily="34" charset="0"/>
                <a:cs typeface="Times New Roman" panose="02020603050405020304" pitchFamily="18" charset="0"/>
              </a:rPr>
              <a:t>Gálatas 3:28 é um resumo teológico da história prática que Jesus contou sobre o bom samaritano. Em vez de discutirmos acerca das pessoas a quem devemos servir, </a:t>
            </a:r>
            <a:r>
              <a:rPr lang="pt-BR" sz="32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apenas sirvamos</a:t>
            </a:r>
            <a:r>
              <a:rPr lang="pt-BR" sz="3200" dirty="0">
                <a:latin typeface="Calibri" panose="020F0502020204030204" pitchFamily="34" charset="0"/>
                <a:ea typeface="Calibri" panose="020F0502020204030204" pitchFamily="34" charset="0"/>
                <a:cs typeface="Times New Roman" panose="02020603050405020304" pitchFamily="18" charset="0"/>
              </a:rPr>
              <a:t> </a:t>
            </a:r>
            <a:r>
              <a:rPr lang="pt-BR" sz="3200" dirty="0">
                <a:highlight>
                  <a:srgbClr val="FFFF00"/>
                </a:highlight>
                <a:latin typeface="Calibri" panose="020F0502020204030204" pitchFamily="34" charset="0"/>
                <a:ea typeface="Calibri" panose="020F0502020204030204" pitchFamily="34" charset="0"/>
                <a:cs typeface="Times New Roman" panose="02020603050405020304" pitchFamily="18" charset="0"/>
              </a:rPr>
              <a:t>e estejamos preparados para ser servidos por quem não esperamos que nos sirva. </a:t>
            </a:r>
            <a:r>
              <a:rPr lang="pt-BR" sz="3200" dirty="0">
                <a:latin typeface="Calibri" panose="020F0502020204030204" pitchFamily="34" charset="0"/>
                <a:ea typeface="Calibri" panose="020F0502020204030204" pitchFamily="34" charset="0"/>
                <a:cs typeface="Times New Roman" panose="02020603050405020304" pitchFamily="18" charset="0"/>
              </a:rPr>
              <a:t>O elemento comum da família humana global é percebido em um nível superior na comunidade dos que </a:t>
            </a:r>
            <a:r>
              <a:rPr lang="pt-BR" sz="3200" b="1" dirty="0">
                <a:latin typeface="Calibri" panose="020F0502020204030204" pitchFamily="34" charset="0"/>
                <a:ea typeface="Calibri" panose="020F0502020204030204" pitchFamily="34" charset="0"/>
                <a:cs typeface="Times New Roman" panose="02020603050405020304" pitchFamily="18" charset="0"/>
              </a:rPr>
              <a:t>estão unidos pelo evangelho, pelo salvífico amor de Deus que nos chama à unidade Nele: “Pois, em um só Espírito</a:t>
            </a:r>
            <a:endParaRPr lang="pt-BR" sz="3200" b="1" dirty="0"/>
          </a:p>
        </p:txBody>
      </p:sp>
    </p:spTree>
    <p:extLst>
      <p:ext uri="{BB962C8B-B14F-4D97-AF65-F5344CB8AC3E}">
        <p14:creationId xmlns:p14="http://schemas.microsoft.com/office/powerpoint/2010/main" val="3031025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C6AD2FDB-BAD1-4D0C-8841-42C5DD13919B}"/>
              </a:ext>
            </a:extLst>
          </p:cNvPr>
          <p:cNvSpPr/>
          <p:nvPr/>
        </p:nvSpPr>
        <p:spPr>
          <a:xfrm>
            <a:off x="2951549" y="220626"/>
            <a:ext cx="5314275"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Quinta-Feira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62C331E9-99EB-4B84-AA48-70D8B60CBD23}"/>
              </a:ext>
            </a:extLst>
          </p:cNvPr>
          <p:cNvSpPr/>
          <p:nvPr/>
        </p:nvSpPr>
        <p:spPr>
          <a:xfrm>
            <a:off x="516835" y="1605520"/>
            <a:ext cx="11370365" cy="4569136"/>
          </a:xfrm>
          <a:prstGeom prst="rect">
            <a:avLst/>
          </a:prstGeom>
        </p:spPr>
        <p:txBody>
          <a:bodyPr wrap="square">
            <a:spAutoFit/>
          </a:bodyPr>
          <a:lstStyle/>
          <a:p>
            <a:pPr>
              <a:lnSpc>
                <a:spcPct val="107000"/>
              </a:lnSpc>
              <a:spcAft>
                <a:spcPts val="800"/>
              </a:spcAft>
            </a:pPr>
            <a:r>
              <a:rPr lang="pt-BR" sz="40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O evangelho eterno</a:t>
            </a:r>
          </a:p>
          <a:p>
            <a:pPr>
              <a:lnSpc>
                <a:spcPct val="107000"/>
              </a:lnSpc>
              <a:spcAft>
                <a:spcPts val="800"/>
              </a:spcAft>
            </a:pPr>
            <a:r>
              <a:rPr lang="pt-BR" sz="2800" dirty="0">
                <a:latin typeface="Calibri" panose="020F0502020204030204" pitchFamily="34" charset="0"/>
                <a:ea typeface="Calibri" panose="020F0502020204030204" pitchFamily="34" charset="0"/>
                <a:cs typeface="Times New Roman" panose="02020603050405020304" pitchFamily="18" charset="0"/>
              </a:rPr>
              <a:t>O </a:t>
            </a:r>
            <a:r>
              <a:rPr lang="pt-BR" sz="2800" b="1" u="sng" dirty="0">
                <a:solidFill>
                  <a:srgbClr val="0000CC"/>
                </a:solidFill>
                <a:latin typeface="Calibri" panose="020F0502020204030204" pitchFamily="34" charset="0"/>
                <a:ea typeface="Calibri" panose="020F0502020204030204" pitchFamily="34" charset="0"/>
                <a:cs typeface="Times New Roman" panose="02020603050405020304" pitchFamily="18" charset="0"/>
              </a:rPr>
              <a:t>convite e o apelo </a:t>
            </a:r>
            <a:r>
              <a:rPr lang="pt-BR" sz="2800" dirty="0">
                <a:latin typeface="Calibri" panose="020F0502020204030204" pitchFamily="34" charset="0"/>
                <a:ea typeface="Calibri" panose="020F0502020204030204" pitchFamily="34" charset="0"/>
                <a:cs typeface="Times New Roman" panose="02020603050405020304" pitchFamily="18" charset="0"/>
              </a:rPr>
              <a:t>transformadores do evangelho “</a:t>
            </a:r>
            <a:r>
              <a:rPr lang="pt-BR" sz="2800" dirty="0">
                <a:highlight>
                  <a:srgbClr val="FFFF00"/>
                </a:highlight>
                <a:latin typeface="Calibri" panose="020F0502020204030204" pitchFamily="34" charset="0"/>
                <a:ea typeface="Calibri" panose="020F0502020204030204" pitchFamily="34" charset="0"/>
                <a:cs typeface="Times New Roman" panose="02020603050405020304" pitchFamily="18" charset="0"/>
              </a:rPr>
              <a:t>a cada nação, e tribo, e língua, e povo”</a:t>
            </a:r>
            <a:r>
              <a:rPr lang="pt-BR" sz="2800" dirty="0">
                <a:latin typeface="Calibri" panose="020F0502020204030204" pitchFamily="34" charset="0"/>
                <a:ea typeface="Calibri" panose="020F0502020204030204" pitchFamily="34" charset="0"/>
                <a:cs typeface="Times New Roman" panose="02020603050405020304" pitchFamily="18" charset="0"/>
              </a:rPr>
              <a:t> (</a:t>
            </a:r>
            <a:r>
              <a:rPr lang="pt-BR" sz="2800" dirty="0" err="1">
                <a:latin typeface="Calibri" panose="020F0502020204030204" pitchFamily="34" charset="0"/>
                <a:ea typeface="Calibri" panose="020F0502020204030204" pitchFamily="34" charset="0"/>
                <a:cs typeface="Times New Roman" panose="02020603050405020304" pitchFamily="18" charset="0"/>
              </a:rPr>
              <a:t>Ap</a:t>
            </a:r>
            <a:r>
              <a:rPr lang="pt-BR" sz="2800" dirty="0">
                <a:latin typeface="Calibri" panose="020F0502020204030204" pitchFamily="34" charset="0"/>
                <a:ea typeface="Calibri" panose="020F0502020204030204" pitchFamily="34" charset="0"/>
                <a:cs typeface="Times New Roman" panose="02020603050405020304" pitchFamily="18" charset="0"/>
              </a:rPr>
              <a:t> 14:6) têm continuado por toda a história cristã. No entanto, o Apocalipse descreve uma proclamação renovada dessa mensagem (as boas-novas sobre Jesus e tudo o que isso implica) no fim dos tempos.</a:t>
            </a:r>
          </a:p>
          <a:p>
            <a:pPr>
              <a:lnSpc>
                <a:spcPct val="107000"/>
              </a:lnSpc>
              <a:spcAft>
                <a:spcPts val="800"/>
              </a:spcAft>
            </a:pPr>
            <a:r>
              <a:rPr lang="pt-BR" sz="28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7. </a:t>
            </a:r>
            <a:r>
              <a:rPr lang="pt-BR" sz="2800" dirty="0">
                <a:latin typeface="Calibri" panose="020F0502020204030204" pitchFamily="34" charset="0"/>
                <a:ea typeface="Calibri" panose="020F0502020204030204" pitchFamily="34" charset="0"/>
                <a:cs typeface="Times New Roman" panose="02020603050405020304" pitchFamily="18" charset="0"/>
              </a:rPr>
              <a:t>Leia Apocalipse 14:6, 7. Como a compreensão comum do evangelho, resumida em João 3:16, está incluída na mensagem específica do anjo, no verso 7?</a:t>
            </a:r>
          </a:p>
          <a:p>
            <a:pPr>
              <a:lnSpc>
                <a:spcPct val="107000"/>
              </a:lnSpc>
              <a:spcAft>
                <a:spcPts val="800"/>
              </a:spcAft>
            </a:pPr>
            <a:r>
              <a:rPr lang="pt-BR" i="1" dirty="0">
                <a:solidFill>
                  <a:srgbClr val="0000CC"/>
                </a:solidFill>
              </a:rPr>
              <a:t>Resposta: A compreensão das implicações do evangelho </a:t>
            </a:r>
            <a:r>
              <a:rPr lang="pt-BR" i="1" dirty="0">
                <a:solidFill>
                  <a:srgbClr val="0000CC"/>
                </a:solidFill>
                <a:highlight>
                  <a:srgbClr val="FFFF00"/>
                </a:highlight>
              </a:rPr>
              <a:t>no verso 7 está associada ao juízo, à adoração e à criação</a:t>
            </a:r>
            <a:r>
              <a:rPr lang="pt-BR" i="1" dirty="0">
                <a:solidFill>
                  <a:srgbClr val="0000CC"/>
                </a:solidFill>
              </a:rPr>
              <a:t>.</a:t>
            </a:r>
            <a:endParaRPr lang="pt-BR" sz="2800" i="1" dirty="0">
              <a:solidFill>
                <a:srgbClr val="0000CC"/>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5360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76B0B423-487C-4128-9EDE-943A2CCEF0AA}"/>
              </a:ext>
            </a:extLst>
          </p:cNvPr>
          <p:cNvSpPr/>
          <p:nvPr/>
        </p:nvSpPr>
        <p:spPr>
          <a:xfrm>
            <a:off x="2951549" y="220626"/>
            <a:ext cx="5314275"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Quinta-Feira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DDA01D2A-D8ED-4AF8-A4FF-52F0F15642F4}"/>
              </a:ext>
            </a:extLst>
          </p:cNvPr>
          <p:cNvSpPr/>
          <p:nvPr/>
        </p:nvSpPr>
        <p:spPr>
          <a:xfrm>
            <a:off x="410817" y="1438716"/>
            <a:ext cx="11370365" cy="5045740"/>
          </a:xfrm>
          <a:prstGeom prst="rect">
            <a:avLst/>
          </a:prstGeom>
        </p:spPr>
        <p:txBody>
          <a:bodyPr wrap="square">
            <a:spAutoFit/>
          </a:bodyPr>
          <a:lstStyle/>
          <a:p>
            <a:pPr>
              <a:lnSpc>
                <a:spcPct val="107000"/>
              </a:lnSpc>
              <a:spcAft>
                <a:spcPts val="800"/>
              </a:spcAft>
            </a:pPr>
            <a:r>
              <a:rPr lang="pt-BR" sz="3200" dirty="0">
                <a:latin typeface="Calibri" panose="020F0502020204030204" pitchFamily="34" charset="0"/>
                <a:ea typeface="Calibri" panose="020F0502020204030204" pitchFamily="34" charset="0"/>
                <a:cs typeface="Times New Roman" panose="02020603050405020304" pitchFamily="18" charset="0"/>
              </a:rPr>
              <a:t>Apocalipse 14:7 reúne três elementos essenciais já observados neste estudo sobre a preocupação de Deus com o </a:t>
            </a:r>
            <a:r>
              <a:rPr lang="pt-BR" sz="3200" dirty="0">
                <a:solidFill>
                  <a:srgbClr val="0000CC"/>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mal, a pobreza e a opressão </a:t>
            </a:r>
            <a:r>
              <a:rPr lang="pt-BR" sz="3200" dirty="0">
                <a:latin typeface="Calibri" panose="020F0502020204030204" pitchFamily="34" charset="0"/>
                <a:ea typeface="Calibri" panose="020F0502020204030204" pitchFamily="34" charset="0"/>
                <a:cs typeface="Times New Roman" panose="02020603050405020304" pitchFamily="18" charset="0"/>
              </a:rPr>
              <a:t>em toda a história da Bíblia:</a:t>
            </a:r>
          </a:p>
          <a:p>
            <a:pPr>
              <a:lnSpc>
                <a:spcPct val="107000"/>
              </a:lnSpc>
              <a:spcAft>
                <a:spcPts val="800"/>
              </a:spcAft>
            </a:pPr>
            <a:r>
              <a:rPr lang="pt-BR" sz="40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Juízo. </a:t>
            </a:r>
            <a:r>
              <a:rPr lang="pt-BR" sz="3200" dirty="0">
                <a:latin typeface="Calibri" panose="020F0502020204030204" pitchFamily="34" charset="0"/>
                <a:ea typeface="Calibri" panose="020F0502020204030204" pitchFamily="34" charset="0"/>
                <a:cs typeface="Times New Roman" panose="02020603050405020304" pitchFamily="18" charset="0"/>
              </a:rPr>
              <a:t>O apelo ao juízo (para que a justiça seja feita) tem sido um repetido clamor dos que têm sido oprimidos ao longo da História. Felizmente, a Bíblia descreve </a:t>
            </a:r>
            <a:r>
              <a:rPr lang="pt-BR" sz="3200" dirty="0">
                <a:solidFill>
                  <a:srgbClr val="0000CC"/>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Deus como Aquele que ouve os clamores dos aflitos</a:t>
            </a:r>
            <a:r>
              <a:rPr lang="pt-BR" sz="3200" dirty="0">
                <a:latin typeface="Calibri" panose="020F0502020204030204" pitchFamily="34" charset="0"/>
                <a:ea typeface="Calibri" panose="020F0502020204030204" pitchFamily="34" charset="0"/>
                <a:cs typeface="Times New Roman" panose="02020603050405020304" pitchFamily="18" charset="0"/>
              </a:rPr>
              <a:t>. Como foi muitas vezes expressado nos Salmos, por exemplo, os que estavam sendo tratados injustamente consideravam o juízo uma boa notícia.</a:t>
            </a:r>
          </a:p>
        </p:txBody>
      </p:sp>
    </p:spTree>
    <p:extLst>
      <p:ext uri="{BB962C8B-B14F-4D97-AF65-F5344CB8AC3E}">
        <p14:creationId xmlns:p14="http://schemas.microsoft.com/office/powerpoint/2010/main" val="2386323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76B0B423-487C-4128-9EDE-943A2CCEF0AA}"/>
              </a:ext>
            </a:extLst>
          </p:cNvPr>
          <p:cNvSpPr/>
          <p:nvPr/>
        </p:nvSpPr>
        <p:spPr>
          <a:xfrm>
            <a:off x="2951549" y="220626"/>
            <a:ext cx="5314275"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Quinta-Feira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8D7833D4-5A73-47A2-B576-D566293DB254}"/>
              </a:ext>
            </a:extLst>
          </p:cNvPr>
          <p:cNvSpPr/>
          <p:nvPr/>
        </p:nvSpPr>
        <p:spPr>
          <a:xfrm>
            <a:off x="291548" y="1438716"/>
            <a:ext cx="11330609" cy="4940070"/>
          </a:xfrm>
          <a:prstGeom prst="rect">
            <a:avLst/>
          </a:prstGeom>
        </p:spPr>
        <p:txBody>
          <a:bodyPr wrap="square">
            <a:spAutoFit/>
          </a:bodyPr>
          <a:lstStyle/>
          <a:p>
            <a:pPr>
              <a:lnSpc>
                <a:spcPct val="107000"/>
              </a:lnSpc>
              <a:spcAft>
                <a:spcPts val="800"/>
              </a:spcAft>
            </a:pPr>
            <a:r>
              <a:rPr lang="pt-BR" sz="44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Adoração.</a:t>
            </a:r>
            <a:r>
              <a:rPr lang="pt-BR" sz="3600" dirty="0">
                <a:latin typeface="Calibri" panose="020F0502020204030204" pitchFamily="34" charset="0"/>
                <a:ea typeface="Calibri" panose="020F0502020204030204" pitchFamily="34" charset="0"/>
                <a:cs typeface="Times New Roman" panose="02020603050405020304" pitchFamily="18" charset="0"/>
              </a:rPr>
              <a:t> Os escritos dos profetas hebreus muitas vezes relacionam a </a:t>
            </a:r>
            <a:r>
              <a:rPr lang="pt-BR" sz="36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adoração e as boas obras</a:t>
            </a:r>
            <a:r>
              <a:rPr lang="pt-BR" sz="3600" dirty="0">
                <a:latin typeface="Calibri" panose="020F0502020204030204" pitchFamily="34" charset="0"/>
                <a:ea typeface="Calibri" panose="020F0502020204030204" pitchFamily="34" charset="0"/>
                <a:cs typeface="Times New Roman" panose="02020603050405020304" pitchFamily="18" charset="0"/>
              </a:rPr>
              <a:t>, especialmente ao comparar a adoração dos que afirmavam ser o povo de Deus com os erros que eles haviam cometido e continuavam praticando. </a:t>
            </a:r>
            <a:r>
              <a:rPr lang="pt-BR" sz="3600" dirty="0">
                <a:highlight>
                  <a:srgbClr val="FFFF00"/>
                </a:highlight>
                <a:latin typeface="Calibri" panose="020F0502020204030204" pitchFamily="34" charset="0"/>
                <a:ea typeface="Calibri" panose="020F0502020204030204" pitchFamily="34" charset="0"/>
                <a:cs typeface="Times New Roman" panose="02020603050405020304" pitchFamily="18" charset="0"/>
              </a:rPr>
              <a:t>Em Isaías 58, por exemplo, Deus declarou explicitamente que </a:t>
            </a:r>
            <a:r>
              <a:rPr lang="pt-BR" sz="3600" dirty="0">
                <a:solidFill>
                  <a:srgbClr val="FF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a adoração que Ele mais desejava</a:t>
            </a:r>
            <a:r>
              <a:rPr lang="pt-BR" sz="3600" dirty="0">
                <a:highlight>
                  <a:srgbClr val="FFFF00"/>
                </a:highlight>
                <a:latin typeface="Calibri" panose="020F0502020204030204" pitchFamily="34" charset="0"/>
                <a:ea typeface="Calibri" panose="020F0502020204030204" pitchFamily="34" charset="0"/>
                <a:cs typeface="Times New Roman" panose="02020603050405020304" pitchFamily="18" charset="0"/>
              </a:rPr>
              <a:t> eram atos de bondade e cuidado para com os pobres e necessitados (veja </a:t>
            </a:r>
            <a:r>
              <a:rPr lang="pt-BR" sz="3600" dirty="0" err="1">
                <a:highlight>
                  <a:srgbClr val="FFFF00"/>
                </a:highlight>
                <a:latin typeface="Calibri" panose="020F0502020204030204" pitchFamily="34" charset="0"/>
                <a:ea typeface="Calibri" panose="020F0502020204030204" pitchFamily="34" charset="0"/>
                <a:cs typeface="Times New Roman" panose="02020603050405020304" pitchFamily="18" charset="0"/>
              </a:rPr>
              <a:t>Is</a:t>
            </a:r>
            <a:r>
              <a:rPr lang="pt-BR" sz="3600" dirty="0">
                <a:highlight>
                  <a:srgbClr val="FFFF00"/>
                </a:highlight>
                <a:latin typeface="Calibri" panose="020F0502020204030204" pitchFamily="34" charset="0"/>
                <a:ea typeface="Calibri" panose="020F0502020204030204" pitchFamily="34" charset="0"/>
                <a:cs typeface="Times New Roman" panose="02020603050405020304" pitchFamily="18" charset="0"/>
              </a:rPr>
              <a:t> 58:6, 7).</a:t>
            </a:r>
          </a:p>
        </p:txBody>
      </p:sp>
    </p:spTree>
    <p:extLst>
      <p:ext uri="{BB962C8B-B14F-4D97-AF65-F5344CB8AC3E}">
        <p14:creationId xmlns:p14="http://schemas.microsoft.com/office/powerpoint/2010/main" val="3334188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76B0B423-487C-4128-9EDE-943A2CCEF0AA}"/>
              </a:ext>
            </a:extLst>
          </p:cNvPr>
          <p:cNvSpPr/>
          <p:nvPr/>
        </p:nvSpPr>
        <p:spPr>
          <a:xfrm>
            <a:off x="2951549" y="220626"/>
            <a:ext cx="5314275"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Quinta-Feira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F42235F8-3D9F-4501-889C-DA8C18A11878}"/>
              </a:ext>
            </a:extLst>
          </p:cNvPr>
          <p:cNvSpPr/>
          <p:nvPr/>
        </p:nvSpPr>
        <p:spPr>
          <a:xfrm>
            <a:off x="304800" y="1419693"/>
            <a:ext cx="11396869" cy="5406737"/>
          </a:xfrm>
          <a:prstGeom prst="rect">
            <a:avLst/>
          </a:prstGeom>
        </p:spPr>
        <p:txBody>
          <a:bodyPr wrap="square">
            <a:spAutoFit/>
          </a:bodyPr>
          <a:lstStyle/>
          <a:p>
            <a:pPr>
              <a:lnSpc>
                <a:spcPct val="107000"/>
              </a:lnSpc>
              <a:spcAft>
                <a:spcPts val="800"/>
              </a:spcAft>
            </a:pPr>
            <a:r>
              <a:rPr lang="pt-BR" sz="36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Criação.</a:t>
            </a:r>
            <a:r>
              <a:rPr lang="pt-BR" sz="2800" dirty="0">
                <a:latin typeface="Calibri" panose="020F0502020204030204" pitchFamily="34" charset="0"/>
                <a:ea typeface="Calibri" panose="020F0502020204030204" pitchFamily="34" charset="0"/>
                <a:cs typeface="Times New Roman" panose="02020603050405020304" pitchFamily="18" charset="0"/>
              </a:rPr>
              <a:t> Como vimos, um dos elementos fundamentais do apelo de Deus por justiça é a família comum da humanidade, o fato de que </a:t>
            </a:r>
            <a:r>
              <a:rPr lang="pt-BR" sz="2800" dirty="0">
                <a:highlight>
                  <a:srgbClr val="FFFF00"/>
                </a:highlight>
                <a:latin typeface="Calibri" panose="020F0502020204030204" pitchFamily="34" charset="0"/>
                <a:ea typeface="Calibri" panose="020F0502020204030204" pitchFamily="34" charset="0"/>
                <a:cs typeface="Times New Roman" panose="02020603050405020304" pitchFamily="18" charset="0"/>
              </a:rPr>
              <a:t>todos fomos criados à Sua imagem e somos amados por Ele</a:t>
            </a:r>
            <a:r>
              <a:rPr lang="pt-BR" sz="2800" dirty="0">
                <a:latin typeface="Calibri" panose="020F0502020204030204" pitchFamily="34" charset="0"/>
                <a:ea typeface="Calibri" panose="020F0502020204030204" pitchFamily="34" charset="0"/>
                <a:cs typeface="Times New Roman" panose="02020603050405020304" pitchFamily="18" charset="0"/>
              </a:rPr>
              <a:t>, de </a:t>
            </a:r>
            <a:r>
              <a:rPr lang="pt-BR" sz="3200" b="1" u="sng" dirty="0">
                <a:solidFill>
                  <a:srgbClr val="0000CC"/>
                </a:solidFill>
                <a:latin typeface="Calibri" panose="020F0502020204030204" pitchFamily="34" charset="0"/>
                <a:ea typeface="Calibri" panose="020F0502020204030204" pitchFamily="34" charset="0"/>
                <a:cs typeface="Times New Roman" panose="02020603050405020304" pitchFamily="18" charset="0"/>
              </a:rPr>
              <a:t>que temos valor aos Seus olhos</a:t>
            </a:r>
            <a:r>
              <a:rPr lang="pt-BR" sz="2800" dirty="0">
                <a:latin typeface="Calibri" panose="020F0502020204030204" pitchFamily="34" charset="0"/>
                <a:ea typeface="Calibri" panose="020F0502020204030204" pitchFamily="34" charset="0"/>
                <a:cs typeface="Times New Roman" panose="02020603050405020304" pitchFamily="18" charset="0"/>
              </a:rPr>
              <a:t> e de que </a:t>
            </a:r>
            <a:r>
              <a:rPr lang="pt-BR" sz="2800" dirty="0">
                <a:solidFill>
                  <a:srgbClr val="0000CC"/>
                </a:solidFill>
                <a:latin typeface="Calibri" panose="020F0502020204030204" pitchFamily="34" charset="0"/>
                <a:ea typeface="Calibri" panose="020F0502020204030204" pitchFamily="34" charset="0"/>
                <a:cs typeface="Times New Roman" panose="02020603050405020304" pitchFamily="18" charset="0"/>
              </a:rPr>
              <a:t>ninguém deve ser explorado nem oprimido pela ganância de outros e por seu ganho injusto</a:t>
            </a:r>
            <a:r>
              <a:rPr lang="pt-BR" sz="2800" dirty="0">
                <a:latin typeface="Calibri" panose="020F0502020204030204" pitchFamily="34" charset="0"/>
                <a:ea typeface="Calibri" panose="020F0502020204030204" pitchFamily="34" charset="0"/>
                <a:cs typeface="Times New Roman" panose="02020603050405020304" pitchFamily="18" charset="0"/>
              </a:rPr>
              <a:t>. Parece claro que essa proclamação do evangelho no fim dos tempos é um chamado amplo e abrangente para aceitarmos o resgate, a redenção e a restauração que Deus deseja para a humanidade caída. Portanto, mesmo em meio às questões relativas à adoração verdadeira e falsa e à perseguição (veja </a:t>
            </a:r>
            <a:r>
              <a:rPr lang="pt-BR" sz="2800" dirty="0" err="1">
                <a:latin typeface="Calibri" panose="020F0502020204030204" pitchFamily="34" charset="0"/>
                <a:ea typeface="Calibri" panose="020F0502020204030204" pitchFamily="34" charset="0"/>
                <a:cs typeface="Times New Roman" panose="02020603050405020304" pitchFamily="18" charset="0"/>
              </a:rPr>
              <a:t>Ap</a:t>
            </a:r>
            <a:r>
              <a:rPr lang="pt-BR" sz="2800" dirty="0">
                <a:latin typeface="Calibri" panose="020F0502020204030204" pitchFamily="34" charset="0"/>
                <a:ea typeface="Calibri" panose="020F0502020204030204" pitchFamily="34" charset="0"/>
                <a:cs typeface="Times New Roman" panose="02020603050405020304" pitchFamily="18" charset="0"/>
              </a:rPr>
              <a:t> 14:8-12), </a:t>
            </a:r>
            <a:r>
              <a:rPr lang="pt-BR" sz="2800" b="1" u="sng"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o povo de Deus defenderá o que é certo, os mandamentos de Deus e a fé de Jesus, mesmo em meio ao pior dos males.</a:t>
            </a:r>
          </a:p>
        </p:txBody>
      </p:sp>
    </p:spTree>
    <p:extLst>
      <p:ext uri="{BB962C8B-B14F-4D97-AF65-F5344CB8AC3E}">
        <p14:creationId xmlns:p14="http://schemas.microsoft.com/office/powerpoint/2010/main" val="3710587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793A255B-3387-42C8-9478-D28A1E5F493D}"/>
              </a:ext>
            </a:extLst>
          </p:cNvPr>
          <p:cNvSpPr/>
          <p:nvPr/>
        </p:nvSpPr>
        <p:spPr>
          <a:xfrm>
            <a:off x="424068" y="1895532"/>
            <a:ext cx="11145079" cy="3682675"/>
          </a:xfrm>
          <a:prstGeom prst="rect">
            <a:avLst/>
          </a:prstGeom>
        </p:spPr>
        <p:txBody>
          <a:bodyPr wrap="square">
            <a:spAutoFit/>
          </a:bodyPr>
          <a:lstStyle/>
          <a:p>
            <a:pPr>
              <a:lnSpc>
                <a:spcPct val="107000"/>
              </a:lnSpc>
              <a:spcAft>
                <a:spcPts val="800"/>
              </a:spcAft>
            </a:pPr>
            <a:r>
              <a:rPr lang="pt-BR" sz="4400" dirty="0">
                <a:latin typeface="Calibri" panose="020F0502020204030204" pitchFamily="34" charset="0"/>
                <a:ea typeface="Calibri" panose="020F0502020204030204" pitchFamily="34" charset="0"/>
                <a:cs typeface="Times New Roman" panose="02020603050405020304" pitchFamily="18" charset="0"/>
              </a:rPr>
              <a:t>Como podemos </a:t>
            </a:r>
            <a:r>
              <a:rPr lang="pt-BR" sz="4400" b="1" u="sng" dirty="0">
                <a:solidFill>
                  <a:srgbClr val="0000CC"/>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encontrar maneiras </a:t>
            </a:r>
            <a:r>
              <a:rPr lang="pt-BR" sz="4400" dirty="0">
                <a:latin typeface="Calibri" panose="020F0502020204030204" pitchFamily="34" charset="0"/>
                <a:ea typeface="Calibri" panose="020F0502020204030204" pitchFamily="34" charset="0"/>
                <a:cs typeface="Times New Roman" panose="02020603050405020304" pitchFamily="18" charset="0"/>
              </a:rPr>
              <a:t>de ministrar aos necessitados e, ao mesmo tempo, compartilhar com eles tanto a esperança quanto a advertência encontradas nas três mensagens angélicas?</a:t>
            </a:r>
          </a:p>
        </p:txBody>
      </p:sp>
      <p:sp>
        <p:nvSpPr>
          <p:cNvPr id="3" name="Retângulo 2">
            <a:extLst>
              <a:ext uri="{FF2B5EF4-FFF2-40B4-BE49-F238E27FC236}">
                <a16:creationId xmlns:a16="http://schemas.microsoft.com/office/drawing/2014/main" id="{3DF41D76-E662-4E32-8F42-FE5A1447CA1E}"/>
              </a:ext>
            </a:extLst>
          </p:cNvPr>
          <p:cNvSpPr/>
          <p:nvPr/>
        </p:nvSpPr>
        <p:spPr>
          <a:xfrm>
            <a:off x="2951549" y="220626"/>
            <a:ext cx="5314275"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Quinta-Feira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06865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739735B9-270B-4726-A33A-A09513E940A7}"/>
              </a:ext>
            </a:extLst>
          </p:cNvPr>
          <p:cNvSpPr/>
          <p:nvPr/>
        </p:nvSpPr>
        <p:spPr>
          <a:xfrm>
            <a:off x="2951549" y="220626"/>
            <a:ext cx="4955203"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Sexta-Feira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AEAAAE8E-9F04-4C83-9655-E094F89ED1F6}"/>
              </a:ext>
            </a:extLst>
          </p:cNvPr>
          <p:cNvSpPr/>
          <p:nvPr/>
        </p:nvSpPr>
        <p:spPr>
          <a:xfrm>
            <a:off x="477078" y="1393571"/>
            <a:ext cx="11237843" cy="4792338"/>
          </a:xfrm>
          <a:prstGeom prst="rect">
            <a:avLst/>
          </a:prstGeom>
        </p:spPr>
        <p:txBody>
          <a:bodyPr wrap="square">
            <a:spAutoFit/>
          </a:bodyPr>
          <a:lstStyle/>
          <a:p>
            <a:pPr>
              <a:lnSpc>
                <a:spcPct val="107000"/>
              </a:lnSpc>
              <a:spcAft>
                <a:spcPts val="800"/>
              </a:spcAft>
            </a:pPr>
            <a:r>
              <a:rPr lang="pt-BR" sz="4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Estudo adicional</a:t>
            </a:r>
          </a:p>
          <a:p>
            <a:pPr>
              <a:lnSpc>
                <a:spcPct val="107000"/>
              </a:lnSpc>
              <a:spcAft>
                <a:spcPts val="800"/>
              </a:spcAft>
            </a:pPr>
            <a:r>
              <a:rPr lang="pt-BR" sz="2800" dirty="0">
                <a:latin typeface="Calibri" panose="020F0502020204030204" pitchFamily="34" charset="0"/>
                <a:ea typeface="Calibri" panose="020F0502020204030204" pitchFamily="34" charset="0"/>
                <a:cs typeface="Times New Roman" panose="02020603050405020304" pitchFamily="18" charset="0"/>
              </a:rPr>
              <a:t>“Deus reclama toda a Terra como Sua vinha. Embora nas mãos do usurpador, ela pertence a Deus. É Sua não menos pela redenção que pela criação. [...] </a:t>
            </a:r>
            <a:r>
              <a:rPr lang="pt-BR" sz="2800" dirty="0">
                <a:highlight>
                  <a:srgbClr val="FFFF00"/>
                </a:highlight>
                <a:latin typeface="Calibri" panose="020F0502020204030204" pitchFamily="34" charset="0"/>
                <a:ea typeface="Calibri" panose="020F0502020204030204" pitchFamily="34" charset="0"/>
                <a:cs typeface="Times New Roman" panose="02020603050405020304" pitchFamily="18" charset="0"/>
              </a:rPr>
              <a:t>Diariamente, todo o mundo recebe bênçãos de Deus. Cada gota de chuva, cada raio de luz que cai sobre esta geração ingrata, cada folha, e flor, e fruto testifica da longanimidade de Deus e de Seu grande amor”</a:t>
            </a:r>
            <a:r>
              <a:rPr lang="pt-BR" sz="28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pt-BR" sz="2800" dirty="0">
                <a:latin typeface="Calibri" panose="020F0502020204030204" pitchFamily="34" charset="0"/>
                <a:ea typeface="Calibri" panose="020F0502020204030204" pitchFamily="34" charset="0"/>
                <a:cs typeface="Times New Roman" panose="02020603050405020304" pitchFamily="18" charset="0"/>
              </a:rPr>
              <a:t>(Ellen G. White, Parábolas de Jesus, p. 301, 302).</a:t>
            </a:r>
          </a:p>
          <a:p>
            <a:pPr>
              <a:lnSpc>
                <a:spcPct val="107000"/>
              </a:lnSpc>
              <a:spcAft>
                <a:spcPts val="800"/>
              </a:spcAft>
            </a:pPr>
            <a:r>
              <a:rPr lang="pt-BR" sz="2800" dirty="0"/>
              <a:t>“Em Cristo não há nem judeu nem grego, servo nem livre. Todos são aproximados por Seu precioso sangue” (</a:t>
            </a:r>
            <a:r>
              <a:rPr lang="pt-BR" sz="2800" dirty="0" err="1"/>
              <a:t>Gl</a:t>
            </a:r>
            <a:r>
              <a:rPr lang="pt-BR" sz="2800" dirty="0"/>
              <a:t> 3:28; </a:t>
            </a:r>
            <a:r>
              <a:rPr lang="pt-BR" sz="2800" dirty="0" err="1"/>
              <a:t>Ef</a:t>
            </a:r>
            <a:r>
              <a:rPr lang="pt-BR" sz="2800" dirty="0"/>
              <a:t> 2:13).</a:t>
            </a:r>
            <a:endParaRPr lang="pt-BR"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607925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B9870D10-7412-477E-8FC7-FBC2BD448AE0}"/>
              </a:ext>
            </a:extLst>
          </p:cNvPr>
          <p:cNvSpPr/>
          <p:nvPr/>
        </p:nvSpPr>
        <p:spPr>
          <a:xfrm>
            <a:off x="2951549" y="220626"/>
            <a:ext cx="4955203"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Sexta-Feira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E3B2EC39-EC0E-429B-94F8-1DACA5F04108}"/>
              </a:ext>
            </a:extLst>
          </p:cNvPr>
          <p:cNvSpPr/>
          <p:nvPr/>
        </p:nvSpPr>
        <p:spPr>
          <a:xfrm>
            <a:off x="596347" y="1611227"/>
            <a:ext cx="10893287" cy="4323684"/>
          </a:xfrm>
          <a:prstGeom prst="rect">
            <a:avLst/>
          </a:prstGeom>
        </p:spPr>
        <p:txBody>
          <a:bodyPr wrap="square">
            <a:spAutoFit/>
          </a:bodyPr>
          <a:lstStyle/>
          <a:p>
            <a:pPr>
              <a:lnSpc>
                <a:spcPct val="107000"/>
              </a:lnSpc>
              <a:spcAft>
                <a:spcPts val="800"/>
              </a:spcAft>
            </a:pPr>
            <a:r>
              <a:rPr lang="pt-BR" sz="2800" dirty="0">
                <a:latin typeface="Calibri" panose="020F0502020204030204" pitchFamily="34" charset="0"/>
                <a:ea typeface="Calibri" panose="020F0502020204030204" pitchFamily="34" charset="0"/>
                <a:cs typeface="Times New Roman" panose="02020603050405020304" pitchFamily="18" charset="0"/>
              </a:rPr>
              <a:t>“Há </a:t>
            </a:r>
            <a:r>
              <a:rPr lang="pt-BR" sz="2800" b="1" u="sng" dirty="0">
                <a:solidFill>
                  <a:srgbClr val="0000CC"/>
                </a:solidFill>
                <a:latin typeface="Calibri" panose="020F0502020204030204" pitchFamily="34" charset="0"/>
                <a:ea typeface="Calibri" panose="020F0502020204030204" pitchFamily="34" charset="0"/>
                <a:cs typeface="Times New Roman" panose="02020603050405020304" pitchFamily="18" charset="0"/>
              </a:rPr>
              <a:t>pessoas pobres </a:t>
            </a:r>
            <a:r>
              <a:rPr lang="pt-BR" sz="2800" dirty="0">
                <a:latin typeface="Calibri" panose="020F0502020204030204" pitchFamily="34" charset="0"/>
                <a:ea typeface="Calibri" panose="020F0502020204030204" pitchFamily="34" charset="0"/>
                <a:cs typeface="Times New Roman" panose="02020603050405020304" pitchFamily="18" charset="0"/>
              </a:rPr>
              <a:t>e tentadas que necessitam de palavras de compaixão e atos de ajuda. </a:t>
            </a:r>
            <a:r>
              <a:rPr lang="pt-BR" sz="2800" b="1" u="sng" dirty="0">
                <a:solidFill>
                  <a:srgbClr val="0000CC"/>
                </a:solidFill>
                <a:latin typeface="Calibri" panose="020F0502020204030204" pitchFamily="34" charset="0"/>
                <a:ea typeface="Calibri" panose="020F0502020204030204" pitchFamily="34" charset="0"/>
                <a:cs typeface="Times New Roman" panose="02020603050405020304" pitchFamily="18" charset="0"/>
              </a:rPr>
              <a:t>Há viúvas </a:t>
            </a:r>
            <a:r>
              <a:rPr lang="pt-BR" sz="2800" dirty="0">
                <a:latin typeface="Calibri" panose="020F0502020204030204" pitchFamily="34" charset="0"/>
                <a:ea typeface="Calibri" panose="020F0502020204030204" pitchFamily="34" charset="0"/>
                <a:cs typeface="Times New Roman" panose="02020603050405020304" pitchFamily="18" charset="0"/>
              </a:rPr>
              <a:t>que carecem de compaixão e assistência. </a:t>
            </a:r>
            <a:r>
              <a:rPr lang="pt-BR" sz="2800" b="1" u="sng" dirty="0">
                <a:solidFill>
                  <a:srgbClr val="0000CC"/>
                </a:solidFill>
                <a:latin typeface="Calibri" panose="020F0502020204030204" pitchFamily="34" charset="0"/>
                <a:ea typeface="Calibri" panose="020F0502020204030204" pitchFamily="34" charset="0"/>
                <a:cs typeface="Times New Roman" panose="02020603050405020304" pitchFamily="18" charset="0"/>
              </a:rPr>
              <a:t>Há órfãos</a:t>
            </a:r>
            <a:r>
              <a:rPr lang="pt-BR" sz="2800" dirty="0">
                <a:latin typeface="Calibri" panose="020F0502020204030204" pitchFamily="34" charset="0"/>
                <a:ea typeface="Calibri" panose="020F0502020204030204" pitchFamily="34" charset="0"/>
                <a:cs typeface="Times New Roman" panose="02020603050405020304" pitchFamily="18" charset="0"/>
              </a:rPr>
              <a:t>, aos quais Cristo ordenou aos Seus seguidores que recebessem como um encargo divino. Muitas vezes são </a:t>
            </a:r>
            <a:r>
              <a:rPr lang="pt-BR" sz="2800" b="1" dirty="0">
                <a:highlight>
                  <a:srgbClr val="FFFF00"/>
                </a:highlight>
                <a:latin typeface="Calibri" panose="020F0502020204030204" pitchFamily="34" charset="0"/>
                <a:ea typeface="Calibri" panose="020F0502020204030204" pitchFamily="34" charset="0"/>
                <a:cs typeface="Times New Roman" panose="02020603050405020304" pitchFamily="18" charset="0"/>
              </a:rPr>
              <a:t>abandonados.</a:t>
            </a:r>
            <a:r>
              <a:rPr lang="pt-BR" sz="28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pt-BR" sz="280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Podem ser maltrapilhos, grosseiros e, segundo toda a aparência, nada atraentes; contudo são propriedade de Deus. Foram comprados por preço, e aos Seus olhos são tão preciosos quanto nós. São membros da grande família de Deus, e os cristãos, como mordomos Seus, são por eles responsáveis</a:t>
            </a:r>
            <a:r>
              <a:rPr lang="pt-BR" sz="2800" dirty="0">
                <a:latin typeface="Calibri" panose="020F0502020204030204" pitchFamily="34" charset="0"/>
                <a:ea typeface="Calibri" panose="020F0502020204030204" pitchFamily="34" charset="0"/>
                <a:cs typeface="Times New Roman" panose="02020603050405020304" pitchFamily="18" charset="0"/>
              </a:rPr>
              <a:t>” (Ellen G. White, Parábolas de Jesus, p. 386, 387).</a:t>
            </a:r>
          </a:p>
        </p:txBody>
      </p:sp>
    </p:spTree>
    <p:extLst>
      <p:ext uri="{BB962C8B-B14F-4D97-AF65-F5344CB8AC3E}">
        <p14:creationId xmlns:p14="http://schemas.microsoft.com/office/powerpoint/2010/main" val="18821969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8C21D52-55D3-4E46-8794-359E7A2759C7}"/>
              </a:ext>
            </a:extLst>
          </p:cNvPr>
          <p:cNvSpPr/>
          <p:nvPr/>
        </p:nvSpPr>
        <p:spPr>
          <a:xfrm>
            <a:off x="2951549" y="220626"/>
            <a:ext cx="4955203" cy="1218090"/>
          </a:xfrm>
          <a:prstGeom prst="rect">
            <a:avLst/>
          </a:prstGeom>
        </p:spPr>
        <p:txBody>
          <a:bodyPr wrap="none">
            <a:spAutoFit/>
          </a:bodyPr>
          <a:lstStyle/>
          <a:p>
            <a:pPr>
              <a:lnSpc>
                <a:spcPct val="107000"/>
              </a:lnSpc>
              <a:spcAft>
                <a:spcPts val="600"/>
              </a:spcAft>
            </a:pPr>
            <a:r>
              <a:rPr lang="pt-BR" sz="7200" dirty="0">
                <a:latin typeface="Helvetica" panose="020B0604020202020204" pitchFamily="34" charset="0"/>
                <a:ea typeface="Times New Roman" panose="02020603050405020304" pitchFamily="18" charset="0"/>
                <a:cs typeface="Times New Roman" panose="02020603050405020304" pitchFamily="18" charset="0"/>
              </a:rPr>
              <a:t>Sexta-Feira</a:t>
            </a:r>
            <a:endParaRPr lang="pt-BR" sz="6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F2C590E0-07D7-4E23-A0CF-A57A01C5B07E}"/>
              </a:ext>
            </a:extLst>
          </p:cNvPr>
          <p:cNvSpPr/>
          <p:nvPr/>
        </p:nvSpPr>
        <p:spPr>
          <a:xfrm>
            <a:off x="457200" y="1318787"/>
            <a:ext cx="11277600" cy="5185074"/>
          </a:xfrm>
          <a:prstGeom prst="rect">
            <a:avLst/>
          </a:prstGeom>
        </p:spPr>
        <p:txBody>
          <a:bodyPr wrap="square">
            <a:spAutoFit/>
          </a:bodyPr>
          <a:lstStyle/>
          <a:p>
            <a:pPr>
              <a:lnSpc>
                <a:spcPct val="107000"/>
              </a:lnSpc>
              <a:spcAft>
                <a:spcPts val="800"/>
              </a:spcAft>
            </a:pPr>
            <a:r>
              <a:rPr lang="pt-BR" sz="36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Perguntas para discussão</a:t>
            </a:r>
          </a:p>
          <a:p>
            <a:pPr>
              <a:lnSpc>
                <a:spcPct val="107000"/>
              </a:lnSpc>
              <a:spcAft>
                <a:spcPts val="800"/>
              </a:spcAft>
            </a:pPr>
            <a:r>
              <a:rPr lang="pt-BR" sz="3200" dirty="0">
                <a:latin typeface="Calibri" panose="020F0502020204030204" pitchFamily="34" charset="0"/>
                <a:ea typeface="Calibri" panose="020F0502020204030204" pitchFamily="34" charset="0"/>
                <a:cs typeface="Times New Roman" panose="02020603050405020304" pitchFamily="18" charset="0"/>
              </a:rPr>
              <a:t>1. Ao realizar boas obras e ajudar os outros, como resistir à tentação de pensar que isso nos torna melhores e nos traz mérito perante Deus?</a:t>
            </a:r>
          </a:p>
          <a:p>
            <a:pPr>
              <a:lnSpc>
                <a:spcPct val="107000"/>
              </a:lnSpc>
              <a:spcAft>
                <a:spcPts val="800"/>
              </a:spcAft>
            </a:pPr>
            <a:r>
              <a:rPr lang="pt-BR" sz="3200" dirty="0">
                <a:latin typeface="Calibri" panose="020F0502020204030204" pitchFamily="34" charset="0"/>
                <a:ea typeface="Calibri" panose="020F0502020204030204" pitchFamily="34" charset="0"/>
                <a:cs typeface="Times New Roman" panose="02020603050405020304" pitchFamily="18" charset="0"/>
              </a:rPr>
              <a:t>2. Sua igreja faz “distinção” entre pessoas ou todos são iguais em Cristo? Como ser mais inclusivo?</a:t>
            </a:r>
          </a:p>
          <a:p>
            <a:pPr>
              <a:lnSpc>
                <a:spcPct val="107000"/>
              </a:lnSpc>
              <a:spcAft>
                <a:spcPts val="800"/>
              </a:spcAft>
            </a:pPr>
            <a:r>
              <a:rPr lang="pt-BR" sz="3200" dirty="0">
                <a:latin typeface="Calibri" panose="020F0502020204030204" pitchFamily="34" charset="0"/>
                <a:ea typeface="Calibri" panose="020F0502020204030204" pitchFamily="34" charset="0"/>
                <a:cs typeface="Times New Roman" panose="02020603050405020304" pitchFamily="18" charset="0"/>
              </a:rPr>
              <a:t>3. Como encontrar o equilíbrio entre fazer o bem aos necessitados e, ao mesmo tempo, alcançá-los com o evangelho? Como fazer as duas coisas?</a:t>
            </a:r>
          </a:p>
        </p:txBody>
      </p:sp>
    </p:spTree>
    <p:extLst>
      <p:ext uri="{BB962C8B-B14F-4D97-AF65-F5344CB8AC3E}">
        <p14:creationId xmlns:p14="http://schemas.microsoft.com/office/powerpoint/2010/main" val="36357907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9CFA64DB-3423-4261-9A74-9D8AB3897E2B}"/>
              </a:ext>
            </a:extLst>
          </p:cNvPr>
          <p:cNvSpPr/>
          <p:nvPr/>
        </p:nvSpPr>
        <p:spPr>
          <a:xfrm>
            <a:off x="503581" y="565499"/>
            <a:ext cx="11290853" cy="4812151"/>
          </a:xfrm>
          <a:prstGeom prst="rect">
            <a:avLst/>
          </a:prstGeom>
        </p:spPr>
        <p:txBody>
          <a:bodyPr wrap="square">
            <a:spAutoFit/>
          </a:bodyPr>
          <a:lstStyle/>
          <a:p>
            <a:pPr>
              <a:lnSpc>
                <a:spcPct val="107000"/>
              </a:lnSpc>
              <a:spcAft>
                <a:spcPts val="800"/>
              </a:spcAft>
            </a:pPr>
            <a:r>
              <a:rPr lang="pt-BR" sz="66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Resumo: </a:t>
            </a:r>
          </a:p>
          <a:p>
            <a:pPr>
              <a:lnSpc>
                <a:spcPct val="107000"/>
              </a:lnSpc>
              <a:spcAft>
                <a:spcPts val="800"/>
              </a:spcAft>
            </a:pPr>
            <a:r>
              <a:rPr lang="pt-BR" sz="3600" dirty="0">
                <a:latin typeface="Calibri" panose="020F0502020204030204" pitchFamily="34" charset="0"/>
                <a:ea typeface="Calibri" panose="020F0502020204030204" pitchFamily="34" charset="0"/>
                <a:cs typeface="Times New Roman" panose="02020603050405020304" pitchFamily="18" charset="0"/>
              </a:rPr>
              <a:t>O amor de Deus, expresso no plano da salvação, oferece perdão, vida e esperança. Como recebedores dessa graça, buscamos compartilhar isso com os outros não para obter a salvação, mas porque </a:t>
            </a:r>
            <a:r>
              <a:rPr lang="pt-BR" sz="3600" u="sng" dirty="0">
                <a:latin typeface="Calibri" panose="020F0502020204030204" pitchFamily="34" charset="0"/>
                <a:ea typeface="Calibri" panose="020F0502020204030204" pitchFamily="34" charset="0"/>
                <a:cs typeface="Times New Roman" panose="02020603050405020304" pitchFamily="18" charset="0"/>
              </a:rPr>
              <a:t>fomos criados e recriados para fazê-lo</a:t>
            </a:r>
            <a:r>
              <a:rPr lang="pt-BR" sz="3600" dirty="0">
                <a:latin typeface="Calibri" panose="020F0502020204030204" pitchFamily="34" charset="0"/>
                <a:ea typeface="Calibri" panose="020F0502020204030204" pitchFamily="34" charset="0"/>
                <a:cs typeface="Times New Roman" panose="02020603050405020304" pitchFamily="18" charset="0"/>
              </a:rPr>
              <a:t>. </a:t>
            </a:r>
            <a:r>
              <a:rPr lang="pt-BR" sz="3600" dirty="0">
                <a:highlight>
                  <a:srgbClr val="FFFF00"/>
                </a:highlight>
                <a:latin typeface="Calibri" panose="020F0502020204030204" pitchFamily="34" charset="0"/>
                <a:ea typeface="Calibri" panose="020F0502020204030204" pitchFamily="34" charset="0"/>
                <a:cs typeface="Times New Roman" panose="02020603050405020304" pitchFamily="18" charset="0"/>
              </a:rPr>
              <a:t>O evangelho transforma relacionamentos e nos motiva a servir, especialmente aos mais necessitados.</a:t>
            </a:r>
          </a:p>
        </p:txBody>
      </p:sp>
    </p:spTree>
    <p:extLst>
      <p:ext uri="{BB962C8B-B14F-4D97-AF65-F5344CB8AC3E}">
        <p14:creationId xmlns:p14="http://schemas.microsoft.com/office/powerpoint/2010/main" val="336102096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232</TotalTime>
  <Words>2273</Words>
  <Application>Microsoft Office PowerPoint</Application>
  <PresentationFormat>Widescreen</PresentationFormat>
  <Paragraphs>99</Paragraphs>
  <Slides>30</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30</vt:i4>
      </vt:variant>
    </vt:vector>
  </HeadingPairs>
  <TitlesOfParts>
    <vt:vector size="35" baseType="lpstr">
      <vt:lpstr>Arial</vt:lpstr>
      <vt:lpstr>Calibri</vt:lpstr>
      <vt:lpstr>Calibri Light</vt:lpstr>
      <vt:lpstr>Helvetica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jose ferreira Neto</dc:creator>
  <cp:lastModifiedBy>jose ferreira Neto</cp:lastModifiedBy>
  <cp:revision>15</cp:revision>
  <dcterms:created xsi:type="dcterms:W3CDTF">2019-08-31T19:58:44Z</dcterms:created>
  <dcterms:modified xsi:type="dcterms:W3CDTF">2019-09-01T13:30:48Z</dcterms:modified>
</cp:coreProperties>
</file>