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8" r:id="rId2"/>
    <p:sldId id="257" r:id="rId3"/>
    <p:sldId id="258" r:id="rId4"/>
    <p:sldId id="264" r:id="rId5"/>
    <p:sldId id="259" r:id="rId6"/>
    <p:sldId id="260" r:id="rId7"/>
    <p:sldId id="261" r:id="rId8"/>
    <p:sldId id="262"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212D"/>
    <a:srgbClr val="BD9739"/>
    <a:srgbClr val="0658E8"/>
    <a:srgbClr val="041E4C"/>
    <a:srgbClr val="0C5AE2"/>
    <a:srgbClr val="7D2B52"/>
    <a:srgbClr val="D587AC"/>
    <a:srgbClr val="E1BDBF"/>
    <a:srgbClr val="CE9295"/>
    <a:srgbClr val="823A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5A421B9-28B3-42F2-862B-7C6FDC948A2A}" type="datetimeFigureOut">
              <a:rPr lang="es-ES" smtClean="0"/>
              <a:t>08/06/2019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76710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A421B9-28B3-42F2-862B-7C6FDC948A2A}" type="datetimeFigureOut">
              <a:rPr lang="es-ES" smtClean="0"/>
              <a:t>08/06/2019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0738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A421B9-28B3-42F2-862B-7C6FDC948A2A}" type="datetimeFigureOut">
              <a:rPr lang="es-ES" smtClean="0"/>
              <a:t>08/06/2019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34517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5A421B9-28B3-42F2-862B-7C6FDC948A2A}" type="datetimeFigureOut">
              <a:rPr lang="es-ES" smtClean="0"/>
              <a:t>08/06/2019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77314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5A421B9-28B3-42F2-862B-7C6FDC948A2A}" type="datetimeFigureOut">
              <a:rPr lang="es-ES" smtClean="0"/>
              <a:t>08/06/2019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392207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5A421B9-28B3-42F2-862B-7C6FDC948A2A}" type="datetimeFigureOut">
              <a:rPr lang="es-ES" smtClean="0"/>
              <a:t>08/06/2019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15999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A421B9-28B3-42F2-862B-7C6FDC948A2A}" type="datetimeFigureOut">
              <a:rPr lang="es-ES" smtClean="0"/>
              <a:t>08/06/2019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380734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A421B9-28B3-42F2-862B-7C6FDC948A2A}" type="datetimeFigureOut">
              <a:rPr lang="es-ES" smtClean="0"/>
              <a:t>08/06/2019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420616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A421B9-28B3-42F2-862B-7C6FDC948A2A}" type="datetimeFigureOut">
              <a:rPr lang="es-ES" smtClean="0"/>
              <a:t>08/06/2019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2028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A421B9-28B3-42F2-862B-7C6FDC948A2A}" type="datetimeFigureOut">
              <a:rPr lang="es-ES" smtClean="0"/>
              <a:t>08/06/2019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247122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A421B9-28B3-42F2-862B-7C6FDC948A2A}" type="datetimeFigureOut">
              <a:rPr lang="es-ES" smtClean="0"/>
              <a:t>08/06/2019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BCC4E30-FD05-407F-BDF2-17E3757D86BF}" type="slidenum">
              <a:rPr lang="es-ES" smtClean="0"/>
              <a:t>‹nº›</a:t>
            </a:fld>
            <a:endParaRPr lang="es-ES"/>
          </a:p>
        </p:txBody>
      </p:sp>
    </p:spTree>
    <p:extLst>
      <p:ext uri="{BB962C8B-B14F-4D97-AF65-F5344CB8AC3E}">
        <p14:creationId xmlns:p14="http://schemas.microsoft.com/office/powerpoint/2010/main" val="163719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A421B9-28B3-42F2-862B-7C6FDC948A2A}" type="datetimeFigureOut">
              <a:rPr lang="es-ES" smtClean="0"/>
              <a:t>08/06/2019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CC4E30-FD05-407F-BDF2-17E3757D86BF}" type="slidenum">
              <a:rPr lang="es-ES" smtClean="0"/>
              <a:t>‹nº›</a:t>
            </a:fld>
            <a:endParaRPr lang="es-ES"/>
          </a:p>
        </p:txBody>
      </p:sp>
    </p:spTree>
    <p:extLst>
      <p:ext uri="{BB962C8B-B14F-4D97-AF65-F5344CB8AC3E}">
        <p14:creationId xmlns:p14="http://schemas.microsoft.com/office/powerpoint/2010/main" val="27876969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9"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7" name="Picture 9">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screen">
            <a:extLst>
              <a:ext uri="{28A0092B-C50C-407E-A947-70E740481C1C}">
                <a14:useLocalDpi xmlns:a14="http://schemas.microsoft.com/office/drawing/2010/main"/>
              </a:ext>
            </a:extLst>
          </a:blip>
          <a:srcRect r="25000"/>
          <a:stretch/>
        </p:blipFill>
        <p:spPr>
          <a:xfrm>
            <a:off x="0" y="0"/>
            <a:ext cx="9144000" cy="6858000"/>
          </a:xfrm>
          <a:prstGeom prst="rect">
            <a:avLst/>
          </a:prstGeom>
        </p:spPr>
      </p:pic>
      <p:sp>
        <p:nvSpPr>
          <p:cNvPr id="18"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15622"/>
            <a:ext cx="5534025" cy="6340936"/>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Imagen 1" descr="Imagen que contiene árbol, persona, exterior, edificio&#10;&#10;Descripción generada automáticamente">
            <a:extLst>
              <a:ext uri="{FF2B5EF4-FFF2-40B4-BE49-F238E27FC236}">
                <a16:creationId xmlns:a16="http://schemas.microsoft.com/office/drawing/2014/main" id="{D25C61C5-F0F3-476E-90D3-BCC8F38B0709}"/>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b="-1"/>
          <a:stretch/>
        </p:blipFill>
        <p:spPr>
          <a:xfrm>
            <a:off x="-1" y="672598"/>
            <a:ext cx="5381626" cy="6192886"/>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3" name="CuadroTexto 2">
            <a:extLst>
              <a:ext uri="{FF2B5EF4-FFF2-40B4-BE49-F238E27FC236}">
                <a16:creationId xmlns:a16="http://schemas.microsoft.com/office/drawing/2014/main" id="{65B30B81-98CE-4D35-9EED-103E922D7AA5}"/>
              </a:ext>
            </a:extLst>
          </p:cNvPr>
          <p:cNvSpPr txBox="1"/>
          <p:nvPr/>
        </p:nvSpPr>
        <p:spPr>
          <a:xfrm>
            <a:off x="5666813" y="355152"/>
            <a:ext cx="3322623" cy="5314131"/>
          </a:xfrm>
          <a:prstGeom prst="rect">
            <a:avLst/>
          </a:prstGeom>
        </p:spPr>
        <p:txBody>
          <a:bodyPr vert="horz" wrap="square" lIns="91440" tIns="45720" rIns="91440" bIns="45720" rtlCol="0" anchor="t">
            <a:prstTxWarp prst="textChevronInverted">
              <a:avLst/>
            </a:prstTxWarp>
            <a:spAutoFit/>
          </a:bodyPr>
          <a:lstStyle/>
          <a:p>
            <a:pPr algn="ctr" defTabSz="914400">
              <a:lnSpc>
                <a:spcPct val="90000"/>
              </a:lnSpc>
              <a:spcBef>
                <a:spcPct val="0"/>
              </a:spcBef>
              <a:spcAft>
                <a:spcPts val="600"/>
              </a:spcAft>
            </a:pPr>
            <a:r>
              <a:rPr lang="es-ES" sz="6600" b="1" kern="1200" dirty="0">
                <a:ln w="13462">
                  <a:solidFill>
                    <a:schemeClr val="bg1"/>
                  </a:solidFill>
                  <a:prstDash val="solid"/>
                </a:ln>
                <a:solidFill>
                  <a:schemeClr val="tx1">
                    <a:lumMod val="85000"/>
                    <a:lumOff val="15000"/>
                  </a:schemeClr>
                </a:solidFill>
                <a:effectLst>
                  <a:outerShdw dist="38100" dir="2700000" algn="bl" rotWithShape="0">
                    <a:srgbClr val="799AD5"/>
                  </a:outerShdw>
                </a:effectLst>
                <a:latin typeface="+mj-lt"/>
                <a:ea typeface="+mj-ea"/>
                <a:cs typeface="+mj-cs"/>
              </a:rPr>
              <a:t>FAMILIAS</a:t>
            </a:r>
          </a:p>
          <a:p>
            <a:pPr algn="ctr" defTabSz="914400">
              <a:lnSpc>
                <a:spcPct val="90000"/>
              </a:lnSpc>
              <a:spcBef>
                <a:spcPct val="0"/>
              </a:spcBef>
              <a:spcAft>
                <a:spcPts val="600"/>
              </a:spcAft>
            </a:pPr>
            <a:r>
              <a:rPr lang="es-ES" sz="6600" b="1" kern="1200" dirty="0">
                <a:ln w="13462">
                  <a:solidFill>
                    <a:schemeClr val="bg1"/>
                  </a:solidFill>
                  <a:prstDash val="solid"/>
                </a:ln>
                <a:solidFill>
                  <a:schemeClr val="tx1">
                    <a:lumMod val="85000"/>
                    <a:lumOff val="15000"/>
                  </a:schemeClr>
                </a:solidFill>
                <a:effectLst>
                  <a:outerShdw dist="38100" dir="2700000" algn="bl" rotWithShape="0">
                    <a:srgbClr val="799AD5"/>
                  </a:outerShdw>
                </a:effectLst>
                <a:latin typeface="+mj-lt"/>
                <a:ea typeface="+mj-ea"/>
                <a:cs typeface="+mj-cs"/>
              </a:rPr>
              <a:t>DE</a:t>
            </a:r>
          </a:p>
          <a:p>
            <a:pPr algn="ctr" defTabSz="914400">
              <a:lnSpc>
                <a:spcPct val="90000"/>
              </a:lnSpc>
              <a:spcBef>
                <a:spcPct val="0"/>
              </a:spcBef>
              <a:spcAft>
                <a:spcPts val="600"/>
              </a:spcAft>
            </a:pPr>
            <a:r>
              <a:rPr lang="es-ES" sz="6600" b="1" kern="1200" dirty="0">
                <a:ln w="13462">
                  <a:solidFill>
                    <a:schemeClr val="bg1"/>
                  </a:solidFill>
                  <a:prstDash val="solid"/>
                </a:ln>
                <a:solidFill>
                  <a:schemeClr val="tx1">
                    <a:lumMod val="85000"/>
                    <a:lumOff val="15000"/>
                  </a:schemeClr>
                </a:solidFill>
                <a:effectLst>
                  <a:outerShdw dist="38100" dir="2700000" algn="bl" rotWithShape="0">
                    <a:srgbClr val="799AD5"/>
                  </a:outerShdw>
                </a:effectLst>
                <a:latin typeface="+mj-lt"/>
                <a:ea typeface="+mj-ea"/>
                <a:cs typeface="+mj-cs"/>
              </a:rPr>
              <a:t>FE</a:t>
            </a:r>
          </a:p>
        </p:txBody>
      </p:sp>
      <p:sp>
        <p:nvSpPr>
          <p:cNvPr id="16" name="CuadroTexto 15">
            <a:extLst>
              <a:ext uri="{FF2B5EF4-FFF2-40B4-BE49-F238E27FC236}">
                <a16:creationId xmlns:a16="http://schemas.microsoft.com/office/drawing/2014/main" id="{D934FC06-5BA6-4156-9A75-9AB57AE8F42B}"/>
              </a:ext>
            </a:extLst>
          </p:cNvPr>
          <p:cNvSpPr txBox="1"/>
          <p:nvPr/>
        </p:nvSpPr>
        <p:spPr>
          <a:xfrm>
            <a:off x="5293051" y="6487226"/>
            <a:ext cx="3783472" cy="369332"/>
          </a:xfrm>
          <a:prstGeom prst="rect">
            <a:avLst/>
          </a:prstGeom>
          <a:noFill/>
        </p:spPr>
        <p:txBody>
          <a:bodyPr wrap="none" rtlCol="0">
            <a:spAutoFit/>
            <a:scene3d>
              <a:camera prst="orthographicFront"/>
              <a:lightRig rig="threePt" dir="t"/>
            </a:scene3d>
            <a:sp3d extrusionH="57150">
              <a:bevelT w="38100" h="38100"/>
            </a:sp3d>
          </a:bodyPr>
          <a:lstStyle/>
          <a:p>
            <a:pPr algn="r"/>
            <a:r>
              <a:rPr lang="es-ES" b="1" dirty="0">
                <a:solidFill>
                  <a:srgbClr val="799AD5"/>
                </a:solidFill>
              </a:rPr>
              <a:t>Lección 11 para el 15 de junio de 2019</a:t>
            </a:r>
          </a:p>
        </p:txBody>
      </p:sp>
    </p:spTree>
    <p:extLst>
      <p:ext uri="{BB962C8B-B14F-4D97-AF65-F5344CB8AC3E}">
        <p14:creationId xmlns:p14="http://schemas.microsoft.com/office/powerpoint/2010/main" val="89596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43FD16C9-5F50-457F-B19C-C6C9B967C03D}"/>
              </a:ext>
            </a:extLst>
          </p:cNvPr>
          <p:cNvSpPr/>
          <p:nvPr/>
        </p:nvSpPr>
        <p:spPr>
          <a:xfrm>
            <a:off x="339634" y="2211977"/>
            <a:ext cx="3666309" cy="191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A6291D1-D090-46C2-A080-36F91AA44186}"/>
              </a:ext>
            </a:extLst>
          </p:cNvPr>
          <p:cNvSpPr txBox="1"/>
          <p:nvPr/>
        </p:nvSpPr>
        <p:spPr>
          <a:xfrm>
            <a:off x="0" y="-1"/>
            <a:ext cx="10319657" cy="80118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endParaRPr lang="es-ES" dirty="0"/>
          </a:p>
        </p:txBody>
      </p:sp>
      <p:pic>
        <p:nvPicPr>
          <p:cNvPr id="4" name="Imagen 3" descr="Imagen que contiene persona, hombre&#10;&#10;Descripción generada automáticamente">
            <a:extLst>
              <a:ext uri="{FF2B5EF4-FFF2-40B4-BE49-F238E27FC236}">
                <a16:creationId xmlns:a16="http://schemas.microsoft.com/office/drawing/2014/main" id="{25382BB8-B36F-4B6A-A971-341443041B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FA1C5FEB-1A99-4762-A60A-F51D078C26C4}"/>
              </a:ext>
            </a:extLst>
          </p:cNvPr>
          <p:cNvSpPr/>
          <p:nvPr/>
        </p:nvSpPr>
        <p:spPr>
          <a:xfrm>
            <a:off x="0" y="22283"/>
            <a:ext cx="4493623" cy="4170372"/>
          </a:xfrm>
          <a:prstGeom prst="rect">
            <a:avLst/>
          </a:prstGeom>
        </p:spPr>
        <p:txBody>
          <a:bodyPr wrap="square">
            <a:spAutoFit/>
          </a:bodyPr>
          <a:lstStyle/>
          <a:p>
            <a:pPr>
              <a:spcBef>
                <a:spcPts val="600"/>
              </a:spcBef>
            </a:pPr>
            <a:r>
              <a:rPr lang="es-ES" sz="2000" b="1" dirty="0"/>
              <a:t>Todas las familias se encuentran inmersas en un entorno cultural concreto. Este entorno cultural afecta, de un modo u otro, a nuestra comprensión y aceptación del Evangelio.</a:t>
            </a:r>
          </a:p>
          <a:p>
            <a:pPr>
              <a:spcBef>
                <a:spcPts val="600"/>
              </a:spcBef>
            </a:pPr>
            <a:r>
              <a:rPr lang="es-ES" sz="2000" b="1" dirty="0"/>
              <a:t>¿Cuántas de nuestras creencias o costumbres tienen una base cultural? ¿Qué debemos aceptar o rechazar de nuestra cultura? ¿Qué hacer cuando existen conflictos culturales entre distintos grupos de creyentes? ¿Cómo transmitir el Evangelio en una cultura que nos es extraña?</a:t>
            </a:r>
          </a:p>
        </p:txBody>
      </p:sp>
      <p:sp>
        <p:nvSpPr>
          <p:cNvPr id="7" name="Rectángulo 6">
            <a:extLst>
              <a:ext uri="{FF2B5EF4-FFF2-40B4-BE49-F238E27FC236}">
                <a16:creationId xmlns:a16="http://schemas.microsoft.com/office/drawing/2014/main" id="{4480D9A1-B60D-4E7B-A2A8-2BCB0A0191ED}"/>
              </a:ext>
            </a:extLst>
          </p:cNvPr>
          <p:cNvSpPr/>
          <p:nvPr/>
        </p:nvSpPr>
        <p:spPr>
          <a:xfrm>
            <a:off x="842010" y="4363469"/>
            <a:ext cx="4191544" cy="2323713"/>
          </a:xfrm>
          <a:prstGeom prst="rect">
            <a:avLst/>
          </a:prstGeom>
        </p:spPr>
        <p:txBody>
          <a:bodyPr wrap="square">
            <a:spAutoFit/>
          </a:bodyPr>
          <a:lstStyle/>
          <a:p>
            <a:pPr>
              <a:spcBef>
                <a:spcPts val="600"/>
              </a:spcBef>
            </a:pPr>
            <a:r>
              <a:rPr lang="es-ES" sz="2000" b="1" dirty="0">
                <a:solidFill>
                  <a:schemeClr val="accent1">
                    <a:lumMod val="50000"/>
                  </a:schemeClr>
                </a:solidFill>
              </a:rPr>
              <a:t>EL EVANGELIO Y LA CULTURA.</a:t>
            </a:r>
          </a:p>
          <a:p>
            <a:pPr lvl="1"/>
            <a:r>
              <a:rPr lang="es-ES" sz="2000" b="1" dirty="0"/>
              <a:t>Aceptar lo bueno.</a:t>
            </a:r>
          </a:p>
          <a:p>
            <a:pPr lvl="1"/>
            <a:r>
              <a:rPr lang="es-ES" sz="2000" b="1" dirty="0"/>
              <a:t>Rechazar lo malo.</a:t>
            </a:r>
          </a:p>
          <a:p>
            <a:pPr lvl="1"/>
            <a:r>
              <a:rPr lang="es-ES" sz="2000" b="1" dirty="0"/>
              <a:t>Inmersión cultural.</a:t>
            </a:r>
          </a:p>
          <a:p>
            <a:pPr>
              <a:spcBef>
                <a:spcPts val="600"/>
              </a:spcBef>
            </a:pPr>
            <a:r>
              <a:rPr lang="es-ES" sz="2000" b="1" dirty="0">
                <a:solidFill>
                  <a:schemeClr val="accent1">
                    <a:lumMod val="50000"/>
                  </a:schemeClr>
                </a:solidFill>
              </a:rPr>
              <a:t>LA CULTURA DEL EVANGELIO.</a:t>
            </a:r>
          </a:p>
          <a:p>
            <a:pPr lvl="1"/>
            <a:r>
              <a:rPr lang="es-ES" sz="2000" b="1" dirty="0"/>
              <a:t>Transmitir el Evangelio.</a:t>
            </a:r>
          </a:p>
          <a:p>
            <a:pPr lvl="1"/>
            <a:r>
              <a:rPr lang="es-ES" sz="2000" b="1" dirty="0"/>
              <a:t>Extender el Evangelio.</a:t>
            </a:r>
          </a:p>
        </p:txBody>
      </p:sp>
      <p:pic>
        <p:nvPicPr>
          <p:cNvPr id="12" name="Imagen 11" descr="Imagen que contiene imágenes prediseñadas&#10;&#10;Descripción generada automáticamente">
            <a:extLst>
              <a:ext uri="{FF2B5EF4-FFF2-40B4-BE49-F238E27FC236}">
                <a16:creationId xmlns:a16="http://schemas.microsoft.com/office/drawing/2014/main" id="{B91A66F6-5394-44B0-A89F-68B57996DF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6323" y="4771718"/>
            <a:ext cx="339634" cy="183995"/>
          </a:xfrm>
          <a:prstGeom prst="rect">
            <a:avLst/>
          </a:prstGeom>
        </p:spPr>
      </p:pic>
      <p:pic>
        <p:nvPicPr>
          <p:cNvPr id="17" name="Imagen 16">
            <a:extLst>
              <a:ext uri="{FF2B5EF4-FFF2-40B4-BE49-F238E27FC236}">
                <a16:creationId xmlns:a16="http://schemas.microsoft.com/office/drawing/2014/main" id="{53D8AEAE-2A54-4623-904E-FA9E8ED92E0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36323" y="5080623"/>
            <a:ext cx="339633" cy="183995"/>
          </a:xfrm>
          <a:prstGeom prst="rect">
            <a:avLst/>
          </a:prstGeom>
        </p:spPr>
      </p:pic>
      <p:pic>
        <p:nvPicPr>
          <p:cNvPr id="18" name="Imagen 17">
            <a:extLst>
              <a:ext uri="{FF2B5EF4-FFF2-40B4-BE49-F238E27FC236}">
                <a16:creationId xmlns:a16="http://schemas.microsoft.com/office/drawing/2014/main" id="{7BD16460-CB4B-4477-A1B3-B975A0C0E33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36323" y="5389528"/>
            <a:ext cx="339633" cy="183995"/>
          </a:xfrm>
          <a:prstGeom prst="rect">
            <a:avLst/>
          </a:prstGeom>
        </p:spPr>
      </p:pic>
      <p:pic>
        <p:nvPicPr>
          <p:cNvPr id="19" name="Imagen 18">
            <a:extLst>
              <a:ext uri="{FF2B5EF4-FFF2-40B4-BE49-F238E27FC236}">
                <a16:creationId xmlns:a16="http://schemas.microsoft.com/office/drawing/2014/main" id="{77778F62-21C4-4A56-A8A0-2DB36D8B08E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36323" y="6084975"/>
            <a:ext cx="339633" cy="183995"/>
          </a:xfrm>
          <a:prstGeom prst="rect">
            <a:avLst/>
          </a:prstGeom>
        </p:spPr>
      </p:pic>
      <p:pic>
        <p:nvPicPr>
          <p:cNvPr id="20" name="Imagen 19">
            <a:extLst>
              <a:ext uri="{FF2B5EF4-FFF2-40B4-BE49-F238E27FC236}">
                <a16:creationId xmlns:a16="http://schemas.microsoft.com/office/drawing/2014/main" id="{4CDA59E5-A309-4618-8F20-A45CD9970FE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36323" y="6393880"/>
            <a:ext cx="339633" cy="183995"/>
          </a:xfrm>
          <a:prstGeom prst="rect">
            <a:avLst/>
          </a:prstGeom>
        </p:spPr>
      </p:pic>
      <p:pic>
        <p:nvPicPr>
          <p:cNvPr id="21" name="Imagen 20">
            <a:extLst>
              <a:ext uri="{FF2B5EF4-FFF2-40B4-BE49-F238E27FC236}">
                <a16:creationId xmlns:a16="http://schemas.microsoft.com/office/drawing/2014/main" id="{153AF5C6-A06D-410E-A919-063BA6D5A39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0513" y="4428878"/>
            <a:ext cx="256333" cy="256333"/>
          </a:xfrm>
          <a:prstGeom prst="rect">
            <a:avLst/>
          </a:prstGeom>
          <a:effectLst>
            <a:outerShdw blurRad="50800" dist="38100" dir="13500000" algn="br" rotWithShape="0">
              <a:prstClr val="black">
                <a:alpha val="40000"/>
              </a:prstClr>
            </a:outerShdw>
          </a:effectLst>
        </p:spPr>
      </p:pic>
      <p:pic>
        <p:nvPicPr>
          <p:cNvPr id="22" name="Imagen 21">
            <a:extLst>
              <a:ext uri="{FF2B5EF4-FFF2-40B4-BE49-F238E27FC236}">
                <a16:creationId xmlns:a16="http://schemas.microsoft.com/office/drawing/2014/main" id="{E81A227F-38A8-47D3-AFE1-A9CAF1562A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0513" y="5732275"/>
            <a:ext cx="256333" cy="256333"/>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58514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1000"/>
                                        <p:tgtEl>
                                          <p:spTgt spid="6">
                                            <p:txEl>
                                              <p:pRg st="1" end="1"/>
                                            </p:txEl>
                                          </p:spTgt>
                                        </p:tgtEl>
                                      </p:cBhvr>
                                    </p:animEffect>
                                    <p:anim calcmode="lin" valueType="num">
                                      <p:cBhvr>
                                        <p:cTn id="1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wipe(left)">
                                      <p:cBhvr>
                                        <p:cTn id="29" dur="500"/>
                                        <p:tgtEl>
                                          <p:spTgt spid="7">
                                            <p:txEl>
                                              <p:pRg st="0" end="0"/>
                                            </p:txEl>
                                          </p:spTgt>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wipe(left)">
                                      <p:cBhvr>
                                        <p:cTn id="37" dur="500"/>
                                        <p:tgtEl>
                                          <p:spTgt spid="7">
                                            <p:txEl>
                                              <p:pRg st="1" end="1"/>
                                            </p:txEl>
                                          </p:spTgt>
                                        </p:tgtEl>
                                      </p:cBhvr>
                                    </p:animEffect>
                                  </p:childTnLst>
                                </p:cTn>
                              </p:par>
                            </p:childTnLst>
                          </p:cTn>
                        </p:par>
                        <p:par>
                          <p:cTn id="38" fill="hold">
                            <p:stCondLst>
                              <p:cond delay="2000"/>
                            </p:stCondLst>
                            <p:childTnLst>
                              <p:par>
                                <p:cTn id="39" presetID="14" presetClass="entr" presetSubtype="1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Effect transition="in" filter="wipe(left)">
                                      <p:cBhvr>
                                        <p:cTn id="45" dur="500"/>
                                        <p:tgtEl>
                                          <p:spTgt spid="7">
                                            <p:txEl>
                                              <p:pRg st="2" end="2"/>
                                            </p:txEl>
                                          </p:spTgt>
                                        </p:tgtEl>
                                      </p:cBhvr>
                                    </p:animEffect>
                                  </p:childTnLst>
                                </p:cTn>
                              </p:par>
                            </p:childTnLst>
                          </p:cTn>
                        </p:par>
                        <p:par>
                          <p:cTn id="46" fill="hold">
                            <p:stCondLst>
                              <p:cond delay="3000"/>
                            </p:stCondLst>
                            <p:childTnLst>
                              <p:par>
                                <p:cTn id="47" presetID="14" presetClass="entr" presetSubtype="1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randombar(horizontal)">
                                      <p:cBhvr>
                                        <p:cTn id="49" dur="500"/>
                                        <p:tgtEl>
                                          <p:spTgt spid="18"/>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7">
                                            <p:txEl>
                                              <p:pRg st="3" end="3"/>
                                            </p:txEl>
                                          </p:spTgt>
                                        </p:tgtEl>
                                        <p:attrNameLst>
                                          <p:attrName>style.visibility</p:attrName>
                                        </p:attrNameLst>
                                      </p:cBhvr>
                                      <p:to>
                                        <p:strVal val="visible"/>
                                      </p:to>
                                    </p:set>
                                    <p:animEffect transition="in" filter="wipe(left)">
                                      <p:cBhvr>
                                        <p:cTn id="53" dur="500"/>
                                        <p:tgtEl>
                                          <p:spTgt spid="7">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7">
                                            <p:txEl>
                                              <p:pRg st="4" end="4"/>
                                            </p:txEl>
                                          </p:spTgt>
                                        </p:tgtEl>
                                        <p:attrNameLst>
                                          <p:attrName>style.visibility</p:attrName>
                                        </p:attrNameLst>
                                      </p:cBhvr>
                                      <p:to>
                                        <p:strVal val="visible"/>
                                      </p:to>
                                    </p:set>
                                    <p:animEffect transition="in" filter="wipe(left)">
                                      <p:cBhvr>
                                        <p:cTn id="64" dur="500"/>
                                        <p:tgtEl>
                                          <p:spTgt spid="7">
                                            <p:txEl>
                                              <p:pRg st="4" end="4"/>
                                            </p:txEl>
                                          </p:spTgt>
                                        </p:tgtEl>
                                      </p:cBhvr>
                                    </p:animEffect>
                                  </p:childTnLst>
                                </p:cTn>
                              </p:par>
                            </p:childTnLst>
                          </p:cTn>
                        </p:par>
                        <p:par>
                          <p:cTn id="65" fill="hold">
                            <p:stCondLst>
                              <p:cond delay="1000"/>
                            </p:stCondLst>
                            <p:childTnLst>
                              <p:par>
                                <p:cTn id="66" presetID="14" presetClass="entr" presetSubtype="10" fill="hold"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randombar(horizontal)">
                                      <p:cBhvr>
                                        <p:cTn id="68" dur="500"/>
                                        <p:tgtEl>
                                          <p:spTgt spid="19"/>
                                        </p:tgtEl>
                                      </p:cBhvr>
                                    </p:animEffect>
                                  </p:childTnLst>
                                </p:cTn>
                              </p:par>
                            </p:childTnLst>
                          </p:cTn>
                        </p:par>
                        <p:par>
                          <p:cTn id="69" fill="hold">
                            <p:stCondLst>
                              <p:cond delay="1500"/>
                            </p:stCondLst>
                            <p:childTnLst>
                              <p:par>
                                <p:cTn id="70" presetID="22" presetClass="entr" presetSubtype="8" fill="hold" grpId="0" nodeType="afterEffect">
                                  <p:stCondLst>
                                    <p:cond delay="0"/>
                                  </p:stCondLst>
                                  <p:childTnLst>
                                    <p:set>
                                      <p:cBhvr>
                                        <p:cTn id="71" dur="1" fill="hold">
                                          <p:stCondLst>
                                            <p:cond delay="0"/>
                                          </p:stCondLst>
                                        </p:cTn>
                                        <p:tgtEl>
                                          <p:spTgt spid="7">
                                            <p:txEl>
                                              <p:pRg st="5" end="5"/>
                                            </p:txEl>
                                          </p:spTgt>
                                        </p:tgtEl>
                                        <p:attrNameLst>
                                          <p:attrName>style.visibility</p:attrName>
                                        </p:attrNameLst>
                                      </p:cBhvr>
                                      <p:to>
                                        <p:strVal val="visible"/>
                                      </p:to>
                                    </p:set>
                                    <p:animEffect transition="in" filter="wipe(left)">
                                      <p:cBhvr>
                                        <p:cTn id="72" dur="500"/>
                                        <p:tgtEl>
                                          <p:spTgt spid="7">
                                            <p:txEl>
                                              <p:pRg st="5" end="5"/>
                                            </p:txEl>
                                          </p:spTgt>
                                        </p:tgtEl>
                                      </p:cBhvr>
                                    </p:animEffect>
                                  </p:childTnLst>
                                </p:cTn>
                              </p:par>
                            </p:childTnLst>
                          </p:cTn>
                        </p:par>
                        <p:par>
                          <p:cTn id="73" fill="hold">
                            <p:stCondLst>
                              <p:cond delay="2000"/>
                            </p:stCondLst>
                            <p:childTnLst>
                              <p:par>
                                <p:cTn id="74" presetID="14" presetClass="entr" presetSubtype="10"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randombar(horizontal)">
                                      <p:cBhvr>
                                        <p:cTn id="76" dur="500"/>
                                        <p:tgtEl>
                                          <p:spTgt spid="20"/>
                                        </p:tgtEl>
                                      </p:cBhvr>
                                    </p:animEffect>
                                  </p:childTnLst>
                                </p:cTn>
                              </p:par>
                            </p:childTnLst>
                          </p:cTn>
                        </p:par>
                        <p:par>
                          <p:cTn id="77" fill="hold">
                            <p:stCondLst>
                              <p:cond delay="2500"/>
                            </p:stCondLst>
                            <p:childTnLst>
                              <p:par>
                                <p:cTn id="78" presetID="22" presetClass="entr" presetSubtype="8" fill="hold" grpId="0" nodeType="afterEffect">
                                  <p:stCondLst>
                                    <p:cond delay="0"/>
                                  </p:stCondLst>
                                  <p:childTnLst>
                                    <p:set>
                                      <p:cBhvr>
                                        <p:cTn id="79" dur="1" fill="hold">
                                          <p:stCondLst>
                                            <p:cond delay="0"/>
                                          </p:stCondLst>
                                        </p:cTn>
                                        <p:tgtEl>
                                          <p:spTgt spid="7">
                                            <p:txEl>
                                              <p:pRg st="6" end="6"/>
                                            </p:txEl>
                                          </p:spTgt>
                                        </p:tgtEl>
                                        <p:attrNameLst>
                                          <p:attrName>style.visibility</p:attrName>
                                        </p:attrNameLst>
                                      </p:cBhvr>
                                      <p:to>
                                        <p:strVal val="visible"/>
                                      </p:to>
                                    </p:set>
                                    <p:animEffect transition="in" filter="wipe(left)">
                                      <p:cBhvr>
                                        <p:cTn id="80"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extLst>
              <a:ext uri="{BEBA8EAE-BF5A-486C-A8C5-ECC9F3942E4B}">
                <a14:imgProps xmlns:a14="http://schemas.microsoft.com/office/drawing/2010/main">
                  <a14:imgLayer r:embed="rId3">
                    <a14:imgEffect>
                      <a14:artisticBlur radius="8"/>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F0E98BEA-9985-4AA1-9C56-82B39BE31087}"/>
              </a:ext>
            </a:extLst>
          </p:cNvPr>
          <p:cNvSpPr/>
          <p:nvPr/>
        </p:nvSpPr>
        <p:spPr>
          <a:xfrm>
            <a:off x="2429690" y="763341"/>
            <a:ext cx="6714309" cy="691881"/>
          </a:xfrm>
          <a:prstGeom prst="rect">
            <a:avLst/>
          </a:prstGeom>
          <a:solidFill>
            <a:srgbClr val="6D3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a:extLst>
              <a:ext uri="{FF2B5EF4-FFF2-40B4-BE49-F238E27FC236}">
                <a16:creationId xmlns:a16="http://schemas.microsoft.com/office/drawing/2014/main" id="{B3031216-8E96-4984-8F2C-067E849F58D6}"/>
              </a:ext>
            </a:extLst>
          </p:cNvPr>
          <p:cNvSpPr/>
          <p:nvPr/>
        </p:nvSpPr>
        <p:spPr>
          <a:xfrm>
            <a:off x="2429690" y="-87087"/>
            <a:ext cx="6714309" cy="830997"/>
          </a:xfrm>
          <a:prstGeom prst="rect">
            <a:avLst/>
          </a:prstGeom>
          <a:noFill/>
        </p:spPr>
        <p:txBody>
          <a:bodyPr wrap="square" rtlCol="0">
            <a:spAutoFit/>
          </a:bodyPr>
          <a:lstStyle/>
          <a:p>
            <a:pPr algn="ctr" defTabSz="914400"/>
            <a:r>
              <a:rPr lang="es-ES" sz="4800" b="1" spc="300" dirty="0">
                <a:ln w="24500" cmpd="dbl">
                  <a:solidFill>
                    <a:srgbClr val="6D3D1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ACEPTAR LO BUENO</a:t>
            </a:r>
          </a:p>
        </p:txBody>
      </p:sp>
      <p:sp>
        <p:nvSpPr>
          <p:cNvPr id="3" name="Rectángulo 2">
            <a:extLst>
              <a:ext uri="{FF2B5EF4-FFF2-40B4-BE49-F238E27FC236}">
                <a16:creationId xmlns:a16="http://schemas.microsoft.com/office/drawing/2014/main" id="{2E018207-D02A-4AD5-9C3A-9F3C9CDFB9EC}"/>
              </a:ext>
            </a:extLst>
          </p:cNvPr>
          <p:cNvSpPr/>
          <p:nvPr/>
        </p:nvSpPr>
        <p:spPr>
          <a:xfrm>
            <a:off x="3489020" y="821695"/>
            <a:ext cx="4595648" cy="615553"/>
          </a:xfrm>
          <a:prstGeom prst="rect">
            <a:avLst/>
          </a:prstGeom>
        </p:spPr>
        <p:txBody>
          <a:bodyPr wrap="square">
            <a:spAutoFit/>
          </a:bodyPr>
          <a:lstStyle/>
          <a:p>
            <a:pPr algn="ct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“Examinadlo todo; retened lo bueno”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(1ª de Tesalonicenses 5:21)</a:t>
            </a:r>
          </a:p>
        </p:txBody>
      </p:sp>
      <p:sp>
        <p:nvSpPr>
          <p:cNvPr id="4" name="CuadroTexto 3">
            <a:extLst>
              <a:ext uri="{FF2B5EF4-FFF2-40B4-BE49-F238E27FC236}">
                <a16:creationId xmlns:a16="http://schemas.microsoft.com/office/drawing/2014/main" id="{ED0F5460-F674-4EB0-9CF3-E8F4E9FDAB81}"/>
              </a:ext>
            </a:extLst>
          </p:cNvPr>
          <p:cNvSpPr txBox="1"/>
          <p:nvPr/>
        </p:nvSpPr>
        <p:spPr>
          <a:xfrm>
            <a:off x="148047" y="2953296"/>
            <a:ext cx="5007428" cy="3939540"/>
          </a:xfrm>
          <a:prstGeom prst="rect">
            <a:avLst/>
          </a:prstGeom>
          <a:noFill/>
        </p:spPr>
        <p:txBody>
          <a:bodyPr wrap="square" rtlCol="0">
            <a:spAutoFit/>
          </a:bodyPr>
          <a:lstStyle/>
          <a:p>
            <a:pPr>
              <a:spcBef>
                <a:spcPts val="600"/>
              </a:spcBef>
            </a:pPr>
            <a:r>
              <a:rPr lang="es-ES" sz="2000" b="1" dirty="0"/>
              <a:t>Conforme el Evangelio se predicaba y era aceptado por grupos culturales diversos, se decidió no imponerles la cultura judía (Hechos 15).</a:t>
            </a:r>
          </a:p>
          <a:p>
            <a:pPr>
              <a:spcBef>
                <a:spcPts val="600"/>
              </a:spcBef>
            </a:pPr>
            <a:r>
              <a:rPr lang="es-ES" sz="2000" b="1" dirty="0"/>
              <a:t>¿Debemos, por tanto, eliminar toda influencia cultural a la hora de predicar el Evangelio?</a:t>
            </a:r>
          </a:p>
          <a:p>
            <a:pPr>
              <a:spcBef>
                <a:spcPts val="600"/>
              </a:spcBef>
            </a:pPr>
            <a:r>
              <a:rPr lang="es-ES" sz="2000" b="1" dirty="0"/>
              <a:t>Como familias y miembros de una comunidad, estamos inmersos en una cultura determinada. En esta cultura hay aspectos que armonizan con los principios bíblicos y debemos respetar e, incluso, potenciar.</a:t>
            </a:r>
          </a:p>
        </p:txBody>
      </p:sp>
      <p:pic>
        <p:nvPicPr>
          <p:cNvPr id="6" name="Imagen 5" descr="Imagen que contiene persona, grupo&#10;&#10;Descripción generada automáticamente">
            <a:extLst>
              <a:ext uri="{FF2B5EF4-FFF2-40B4-BE49-F238E27FC236}">
                <a16:creationId xmlns:a16="http://schemas.microsoft.com/office/drawing/2014/main" id="{C1C31FAF-3ECD-4623-9783-AA389FD4F9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25144" y="2973978"/>
            <a:ext cx="3762102" cy="3762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descr="Imagen que contiene mesa, interior, agua, cielo&#10;&#10;Descripción generada automáticamente">
            <a:extLst>
              <a:ext uri="{FF2B5EF4-FFF2-40B4-BE49-F238E27FC236}">
                <a16:creationId xmlns:a16="http://schemas.microsoft.com/office/drawing/2014/main" id="{D721FE5A-3B4B-43FE-8677-6227D2231A6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793" y="118267"/>
            <a:ext cx="2333897" cy="27807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8C87714E-05DF-489A-B85F-C569773460BD}"/>
              </a:ext>
            </a:extLst>
          </p:cNvPr>
          <p:cNvSpPr/>
          <p:nvPr/>
        </p:nvSpPr>
        <p:spPr>
          <a:xfrm>
            <a:off x="2656116" y="1525122"/>
            <a:ext cx="6435635" cy="1323439"/>
          </a:xfrm>
          <a:prstGeom prst="rect">
            <a:avLst/>
          </a:prstGeom>
        </p:spPr>
        <p:txBody>
          <a:bodyPr wrap="square">
            <a:spAutoFit/>
          </a:bodyPr>
          <a:lstStyle/>
          <a:p>
            <a:pPr>
              <a:spcBef>
                <a:spcPts val="600"/>
              </a:spcBef>
            </a:pPr>
            <a:r>
              <a:rPr lang="es-ES" sz="2000" b="1" dirty="0"/>
              <a:t>Los judíos del primer siglo no podían entrar en casa de gentiles ni comer con ellos. Esto no tenía ninguna base bíblica. Era una creencia cultural. Dios tuvo que intervenir milagrosamente para eliminarla.</a:t>
            </a:r>
          </a:p>
        </p:txBody>
      </p:sp>
    </p:spTree>
    <p:extLst>
      <p:ext uri="{BB962C8B-B14F-4D97-AF65-F5344CB8AC3E}">
        <p14:creationId xmlns:p14="http://schemas.microsoft.com/office/powerpoint/2010/main" val="297441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80">
                                          <p:stCondLst>
                                            <p:cond delay="0"/>
                                          </p:stCondLst>
                                        </p:cTn>
                                        <p:tgtEl>
                                          <p:spTgt spid="6"/>
                                        </p:tgtEl>
                                      </p:cBhvr>
                                    </p:animEffect>
                                    <p:anim calcmode="lin" valueType="num">
                                      <p:cBhvr>
                                        <p:cTn id="2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3" dur="26">
                                          <p:stCondLst>
                                            <p:cond delay="650"/>
                                          </p:stCondLst>
                                        </p:cTn>
                                        <p:tgtEl>
                                          <p:spTgt spid="6"/>
                                        </p:tgtEl>
                                      </p:cBhvr>
                                      <p:to x="100000" y="60000"/>
                                    </p:animScale>
                                    <p:animScale>
                                      <p:cBhvr>
                                        <p:cTn id="34" dur="166" decel="50000">
                                          <p:stCondLst>
                                            <p:cond delay="676"/>
                                          </p:stCondLst>
                                        </p:cTn>
                                        <p:tgtEl>
                                          <p:spTgt spid="6"/>
                                        </p:tgtEl>
                                      </p:cBhvr>
                                      <p:to x="100000" y="100000"/>
                                    </p:animScale>
                                    <p:animScale>
                                      <p:cBhvr>
                                        <p:cTn id="35" dur="26">
                                          <p:stCondLst>
                                            <p:cond delay="1312"/>
                                          </p:stCondLst>
                                        </p:cTn>
                                        <p:tgtEl>
                                          <p:spTgt spid="6"/>
                                        </p:tgtEl>
                                      </p:cBhvr>
                                      <p:to x="100000" y="80000"/>
                                    </p:animScale>
                                    <p:animScale>
                                      <p:cBhvr>
                                        <p:cTn id="36" dur="166" decel="50000">
                                          <p:stCondLst>
                                            <p:cond delay="1338"/>
                                          </p:stCondLst>
                                        </p:cTn>
                                        <p:tgtEl>
                                          <p:spTgt spid="6"/>
                                        </p:tgtEl>
                                      </p:cBhvr>
                                      <p:to x="100000" y="100000"/>
                                    </p:animScale>
                                    <p:animScale>
                                      <p:cBhvr>
                                        <p:cTn id="37" dur="26">
                                          <p:stCondLst>
                                            <p:cond delay="1642"/>
                                          </p:stCondLst>
                                        </p:cTn>
                                        <p:tgtEl>
                                          <p:spTgt spid="6"/>
                                        </p:tgtEl>
                                      </p:cBhvr>
                                      <p:to x="100000" y="90000"/>
                                    </p:animScale>
                                    <p:animScale>
                                      <p:cBhvr>
                                        <p:cTn id="38" dur="166" decel="50000">
                                          <p:stCondLst>
                                            <p:cond delay="1668"/>
                                          </p:stCondLst>
                                        </p:cTn>
                                        <p:tgtEl>
                                          <p:spTgt spid="6"/>
                                        </p:tgtEl>
                                      </p:cBhvr>
                                      <p:to x="100000" y="100000"/>
                                    </p:animScale>
                                    <p:animScale>
                                      <p:cBhvr>
                                        <p:cTn id="39" dur="26">
                                          <p:stCondLst>
                                            <p:cond delay="1808"/>
                                          </p:stCondLst>
                                        </p:cTn>
                                        <p:tgtEl>
                                          <p:spTgt spid="6"/>
                                        </p:tgtEl>
                                      </p:cBhvr>
                                      <p:to x="100000" y="95000"/>
                                    </p:animScale>
                                    <p:animScale>
                                      <p:cBhvr>
                                        <p:cTn id="40" dur="166" decel="50000">
                                          <p:stCondLst>
                                            <p:cond delay="1834"/>
                                          </p:stCondLst>
                                        </p:cTn>
                                        <p:tgtEl>
                                          <p:spTgt spid="6"/>
                                        </p:tgtEl>
                                      </p:cBhvr>
                                      <p:to x="100000" y="100000"/>
                                    </p:animScale>
                                  </p:childTnLst>
                                </p:cTn>
                              </p:par>
                            </p:childTnLst>
                          </p:cTn>
                        </p:par>
                        <p:par>
                          <p:cTn id="41" fill="hold">
                            <p:stCondLst>
                              <p:cond delay="2000"/>
                            </p:stCondLst>
                            <p:childTnLst>
                              <p:par>
                                <p:cTn id="42" presetID="37"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900" decel="100000" fill="hold"/>
                                        <p:tgtEl>
                                          <p:spTgt spid="9"/>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wipe(left)">
                                      <p:cBhvr>
                                        <p:cTn id="52" dur="500"/>
                                        <p:tgtEl>
                                          <p:spTgt spid="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wipe(left)">
                                      <p:cBhvr>
                                        <p:cTn id="57" dur="500"/>
                                        <p:tgtEl>
                                          <p:spTgt spid="4">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
                                            <p:txEl>
                                              <p:pRg st="2" end="2"/>
                                            </p:txEl>
                                          </p:spTgt>
                                        </p:tgtEl>
                                        <p:attrNameLst>
                                          <p:attrName>style.visibility</p:attrName>
                                        </p:attrNameLst>
                                      </p:cBhvr>
                                      <p:to>
                                        <p:strVal val="visible"/>
                                      </p:to>
                                    </p:set>
                                    <p:animEffect transition="in" filter="wipe(left)">
                                      <p:cBhvr>
                                        <p:cTn id="6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3" grpId="0"/>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5425D4B-D68B-42CF-BA95-BC91157CD3B8}"/>
              </a:ext>
            </a:extLst>
          </p:cNvPr>
          <p:cNvSpPr/>
          <p:nvPr/>
        </p:nvSpPr>
        <p:spPr>
          <a:xfrm>
            <a:off x="498565" y="881248"/>
            <a:ext cx="8146869" cy="3539430"/>
          </a:xfrm>
          <a:prstGeom prst="rect">
            <a:avLst/>
          </a:prstGeom>
        </p:spPr>
        <p:txBody>
          <a:bodyPr wrap="square">
            <a:spAutoFit/>
          </a:bodyPr>
          <a:lstStyle/>
          <a:p>
            <a:pPr>
              <a:spcBef>
                <a:spcPts val="600"/>
              </a:spcBef>
            </a:pPr>
            <a:r>
              <a:rPr lang="es-ES" sz="2800" dirty="0">
                <a:solidFill>
                  <a:schemeClr val="bg1"/>
                </a:solidFill>
                <a:latin typeface="Cooper Black" panose="0208090404030B020404" pitchFamily="18" charset="0"/>
              </a:rPr>
              <a:t>“Cuando las costumbres de la gente no entran en conflicto con la ley de Dios, ustedes pueden conformarse a ellas. Si los obreros no actúan así, no solamente estorbarán su propio trabajo, sino que pondrán obstáculos en el camino de aquellos por quienes trabajan, y les impedirán que acepten la verdad”</a:t>
            </a:r>
          </a:p>
        </p:txBody>
      </p:sp>
      <p:sp>
        <p:nvSpPr>
          <p:cNvPr id="3" name="CuadroTexto 2">
            <a:extLst>
              <a:ext uri="{FF2B5EF4-FFF2-40B4-BE49-F238E27FC236}">
                <a16:creationId xmlns:a16="http://schemas.microsoft.com/office/drawing/2014/main" id="{52B6848F-80D2-4600-9908-93854DACFA1F}"/>
              </a:ext>
            </a:extLst>
          </p:cNvPr>
          <p:cNvSpPr txBox="1"/>
          <p:nvPr/>
        </p:nvSpPr>
        <p:spPr>
          <a:xfrm>
            <a:off x="3501580" y="4693921"/>
            <a:ext cx="5574603" cy="369332"/>
          </a:xfrm>
          <a:prstGeom prst="rect">
            <a:avLst/>
          </a:prstGeom>
          <a:noFill/>
        </p:spPr>
        <p:txBody>
          <a:bodyPr wrap="none" rtlCol="0">
            <a:spAutoFit/>
          </a:bodyPr>
          <a:lstStyle/>
          <a:p>
            <a:pPr algn="r"/>
            <a:r>
              <a:rPr lang="es-ES" b="1" dirty="0" err="1">
                <a:solidFill>
                  <a:schemeClr val="bg1"/>
                </a:solidFill>
              </a:rPr>
              <a:t>E.G.W</a:t>
            </a:r>
            <a:r>
              <a:rPr lang="es-ES" b="1" dirty="0">
                <a:solidFill>
                  <a:schemeClr val="bg1"/>
                </a:solidFill>
              </a:rPr>
              <a:t>. (Mente, carácter y personalidad, tomo 2, pg. 201)</a:t>
            </a:r>
          </a:p>
        </p:txBody>
      </p:sp>
    </p:spTree>
    <p:extLst>
      <p:ext uri="{BB962C8B-B14F-4D97-AF65-F5344CB8AC3E}">
        <p14:creationId xmlns:p14="http://schemas.microsoft.com/office/powerpoint/2010/main" val="292467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descr="Imagen que contiene persona, ropa, suelo&#10;&#10;Descripción generada automáticamente">
            <a:extLst>
              <a:ext uri="{FF2B5EF4-FFF2-40B4-BE49-F238E27FC236}">
                <a16:creationId xmlns:a16="http://schemas.microsoft.com/office/drawing/2014/main" id="{998862BB-8C6A-4E17-A468-5A5449618BB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32916" y="104503"/>
            <a:ext cx="1523084" cy="165269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id="{A6FCBEB6-D48D-4427-8564-65E49D21206A}"/>
              </a:ext>
            </a:extLst>
          </p:cNvPr>
          <p:cNvSpPr/>
          <p:nvPr/>
        </p:nvSpPr>
        <p:spPr>
          <a:xfrm>
            <a:off x="1979015" y="0"/>
            <a:ext cx="5623567" cy="769441"/>
          </a:xfrm>
          <a:prstGeom prst="rect">
            <a:avLst/>
          </a:prstGeom>
        </p:spPr>
        <p:txBody>
          <a:bodyPr wrap="square">
            <a:spAutoFit/>
          </a:bodyPr>
          <a:lstStyle/>
          <a:p>
            <a:pPr algn="ctr"/>
            <a:r>
              <a:rPr lang="es-ES" sz="4400" dirty="0">
                <a:ln w="0"/>
                <a:effectLst>
                  <a:outerShdw blurRad="38100" dist="19050" dir="2700000" algn="tl" rotWithShape="0">
                    <a:schemeClr val="dk1">
                      <a:alpha val="40000"/>
                    </a:schemeClr>
                  </a:outerShdw>
                </a:effectLst>
              </a:rPr>
              <a:t>RECHAZAR LO MALO</a:t>
            </a:r>
          </a:p>
        </p:txBody>
      </p:sp>
      <p:sp>
        <p:nvSpPr>
          <p:cNvPr id="3" name="Rectángulo 2">
            <a:extLst>
              <a:ext uri="{FF2B5EF4-FFF2-40B4-BE49-F238E27FC236}">
                <a16:creationId xmlns:a16="http://schemas.microsoft.com/office/drawing/2014/main" id="{A32D9D94-5F1A-4757-A6A5-BE0F94C375AF}"/>
              </a:ext>
            </a:extLst>
          </p:cNvPr>
          <p:cNvSpPr/>
          <p:nvPr/>
        </p:nvSpPr>
        <p:spPr>
          <a:xfrm>
            <a:off x="2143392" y="870511"/>
            <a:ext cx="5294811"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“Labán le contestó: —La costumbre en nuestro país es casar primero a la mayor y luego a la menor” </a:t>
            </a:r>
            <a:r>
              <a:rPr lang="es-ES" sz="1600" b="1" dirty="0">
                <a:effectLst>
                  <a:outerShdw blurRad="38100" dist="38100" dir="2700000" algn="tl">
                    <a:srgbClr val="000000">
                      <a:alpha val="43137"/>
                    </a:srgbClr>
                  </a:outerShdw>
                </a:effectLst>
                <a:latin typeface="Comic Sans MS" panose="030F0702030302020204" pitchFamily="66" charset="0"/>
              </a:rPr>
              <a:t>(Génesis 29:26 </a:t>
            </a:r>
            <a:r>
              <a:rPr lang="es-ES" sz="1400" b="1" dirty="0" err="1">
                <a:effectLst>
                  <a:outerShdw blurRad="38100" dist="38100" dir="2700000" algn="tl">
                    <a:srgbClr val="000000">
                      <a:alpha val="43137"/>
                    </a:srgbClr>
                  </a:outerShdw>
                </a:effectLst>
                <a:latin typeface="Comic Sans MS" panose="030F0702030302020204" pitchFamily="66" charset="0"/>
              </a:rPr>
              <a:t>NVI</a:t>
            </a:r>
            <a:r>
              <a:rPr lang="es-ES" sz="1600" b="1" dirty="0">
                <a:effectLst>
                  <a:outerShdw blurRad="38100" dist="38100" dir="2700000" algn="tl">
                    <a:srgbClr val="000000">
                      <a:alpha val="43137"/>
                    </a:srgbClr>
                  </a:outerShdw>
                </a:effectLst>
                <a:latin typeface="Comic Sans MS" panose="030F0702030302020204" pitchFamily="66" charset="0"/>
              </a:rPr>
              <a:t>)</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36A2B92C-2EC6-4061-834A-CD0C0011DA32}"/>
              </a:ext>
            </a:extLst>
          </p:cNvPr>
          <p:cNvSpPr txBox="1"/>
          <p:nvPr/>
        </p:nvSpPr>
        <p:spPr>
          <a:xfrm>
            <a:off x="3448321" y="1946955"/>
            <a:ext cx="5695680" cy="2939266"/>
          </a:xfrm>
          <a:prstGeom prst="rect">
            <a:avLst/>
          </a:prstGeom>
          <a:noFill/>
        </p:spPr>
        <p:txBody>
          <a:bodyPr wrap="square" rtlCol="0">
            <a:spAutoFit/>
          </a:bodyPr>
          <a:lstStyle/>
          <a:p>
            <a:pPr>
              <a:spcBef>
                <a:spcPts val="600"/>
              </a:spcBef>
            </a:pPr>
            <a:r>
              <a:rPr lang="es-ES" sz="2000" b="1" dirty="0"/>
              <a:t>El Código de Hammurabi especificaba que una esposa estéril podía dar una de sus esclavas a su esposo y los hijos se consideraban de la esposa. </a:t>
            </a:r>
            <a:r>
              <a:rPr lang="es-ES" sz="2000" b="1" dirty="0" err="1"/>
              <a:t>Sarai</a:t>
            </a:r>
            <a:r>
              <a:rPr lang="es-ES" sz="2000" b="1" dirty="0"/>
              <a:t> usó esa costumbre de su tiempo para justificar una conducta contraria a la voluntad divina.</a:t>
            </a:r>
          </a:p>
          <a:p>
            <a:pPr>
              <a:spcBef>
                <a:spcPts val="600"/>
              </a:spcBef>
            </a:pPr>
            <a:r>
              <a:rPr lang="es-ES" sz="2000" b="1" dirty="0"/>
              <a:t>Aunque algunas costumbres culturales fueron toleradas por Dios por algún tiempo (como la poligamia), otras fueron totalmente rechazadas (como la adoración a los ídolos).</a:t>
            </a:r>
          </a:p>
        </p:txBody>
      </p:sp>
      <p:pic>
        <p:nvPicPr>
          <p:cNvPr id="1026" name="Picture 2" descr="Resultado de imagen de cÃ³digo de hammurabi png">
            <a:extLst>
              <a:ext uri="{FF2B5EF4-FFF2-40B4-BE49-F238E27FC236}">
                <a16:creationId xmlns:a16="http://schemas.microsoft.com/office/drawing/2014/main" id="{6B43928D-F35F-46E1-8387-EEF3B65F54A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26736" y="2652060"/>
            <a:ext cx="3233070" cy="2106100"/>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descr="Imagen que contiene persona, exterior, ropa&#10;&#10;Descripción generada automáticamente">
            <a:extLst>
              <a:ext uri="{FF2B5EF4-FFF2-40B4-BE49-F238E27FC236}">
                <a16:creationId xmlns:a16="http://schemas.microsoft.com/office/drawing/2014/main" id="{B89DA94F-937A-486C-A08D-2EB82D6FAC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91" y="161257"/>
            <a:ext cx="1895824" cy="22947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Rectángulo 8">
            <a:extLst>
              <a:ext uri="{FF2B5EF4-FFF2-40B4-BE49-F238E27FC236}">
                <a16:creationId xmlns:a16="http://schemas.microsoft.com/office/drawing/2014/main" id="{F501978A-E6E1-4F44-800E-93DCBE69E280}"/>
              </a:ext>
            </a:extLst>
          </p:cNvPr>
          <p:cNvSpPr/>
          <p:nvPr/>
        </p:nvSpPr>
        <p:spPr>
          <a:xfrm>
            <a:off x="0" y="4867500"/>
            <a:ext cx="6414090" cy="2015936"/>
          </a:xfrm>
          <a:prstGeom prst="rect">
            <a:avLst/>
          </a:prstGeom>
        </p:spPr>
        <p:txBody>
          <a:bodyPr wrap="square">
            <a:spAutoFit/>
          </a:bodyPr>
          <a:lstStyle/>
          <a:p>
            <a:pPr>
              <a:spcBef>
                <a:spcPts val="600"/>
              </a:spcBef>
            </a:pPr>
            <a:r>
              <a:rPr lang="es-ES" sz="2000" b="1" dirty="0"/>
              <a:t>Por mucho que la cultura influya en nuestras vidas, debemos rechazar categóricamente aquello que comprometa nuestra fe.</a:t>
            </a:r>
          </a:p>
          <a:p>
            <a:pPr>
              <a:spcBef>
                <a:spcPts val="600"/>
              </a:spcBef>
            </a:pPr>
            <a:r>
              <a:rPr lang="es-ES" sz="2000" b="1" dirty="0"/>
              <a:t>Si una costumbre cultural menosprecia a cualquier grupo en función de su género, etnia, clase social, discapacidad, edad u otros, debe ser completamente rechazada.</a:t>
            </a:r>
          </a:p>
        </p:txBody>
      </p:sp>
      <p:pic>
        <p:nvPicPr>
          <p:cNvPr id="11" name="Imagen 10" descr="Imagen que contiene persona&#10;&#10;Descripción generada automáticamente">
            <a:extLst>
              <a:ext uri="{FF2B5EF4-FFF2-40B4-BE49-F238E27FC236}">
                <a16:creationId xmlns:a16="http://schemas.microsoft.com/office/drawing/2014/main" id="{E4F58715-A1FE-4DF4-A471-D55E830160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30342" y="4867499"/>
            <a:ext cx="2282732" cy="1911123"/>
          </a:xfrm>
          <a:prstGeom prst="roundRect">
            <a:avLst>
              <a:gd name="adj" fmla="val 19204"/>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91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32"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amond(out)">
                                      <p:cBhvr>
                                        <p:cTn id="28" dur="1000"/>
                                        <p:tgtEl>
                                          <p:spTgt spid="8"/>
                                        </p:tgtEl>
                                      </p:cBhvr>
                                    </p:animEffect>
                                  </p:childTnLst>
                                </p:cTn>
                              </p:par>
                              <p:par>
                                <p:cTn id="29" presetID="8" presetClass="entr" presetSubtype="32" fill="hold" nodeType="withEffect">
                                  <p:stCondLst>
                                    <p:cond delay="250"/>
                                  </p:stCondLst>
                                  <p:childTnLst>
                                    <p:set>
                                      <p:cBhvr>
                                        <p:cTn id="30" dur="1" fill="hold">
                                          <p:stCondLst>
                                            <p:cond delay="0"/>
                                          </p:stCondLst>
                                        </p:cTn>
                                        <p:tgtEl>
                                          <p:spTgt spid="1026"/>
                                        </p:tgtEl>
                                        <p:attrNameLst>
                                          <p:attrName>style.visibility</p:attrName>
                                        </p:attrNameLst>
                                      </p:cBhvr>
                                      <p:to>
                                        <p:strVal val="visible"/>
                                      </p:to>
                                    </p:set>
                                    <p:animEffect transition="in" filter="diamond(out)">
                                      <p:cBhvr>
                                        <p:cTn id="31" dur="1000"/>
                                        <p:tgtEl>
                                          <p:spTgt spid="1026"/>
                                        </p:tgtEl>
                                      </p:cBhvr>
                                    </p:animEffect>
                                  </p:childTnLst>
                                </p:cTn>
                              </p:par>
                            </p:childTnLst>
                          </p:cTn>
                        </p:par>
                        <p:par>
                          <p:cTn id="32" fill="hold">
                            <p:stCondLst>
                              <p:cond delay="1250"/>
                            </p:stCondLst>
                            <p:childTnLst>
                              <p:par>
                                <p:cTn id="33" presetID="22" presetClass="entr" presetSubtype="8" fill="hold" grpId="0"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left)">
                                      <p:cBhvr>
                                        <p:cTn id="35" dur="500"/>
                                        <p:tgtEl>
                                          <p:spTgt spid="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3" dur="1000" fill="hold"/>
                                        <p:tgtEl>
                                          <p:spTgt spid="1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1"/>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Effect transition="in" filter="wipe(left)">
                                      <p:cBhvr>
                                        <p:cTn id="51" dur="500"/>
                                        <p:tgtEl>
                                          <p:spTgt spid="4">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Effect transition="in" filter="wipe(left)">
                                      <p:cBhvr>
                                        <p:cTn id="56" dur="500"/>
                                        <p:tgtEl>
                                          <p:spTgt spid="9">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9">
                                            <p:txEl>
                                              <p:pRg st="1" end="1"/>
                                            </p:txEl>
                                          </p:spTgt>
                                        </p:tgtEl>
                                        <p:attrNameLst>
                                          <p:attrName>style.visibility</p:attrName>
                                        </p:attrNameLst>
                                      </p:cBhvr>
                                      <p:to>
                                        <p:strVal val="visible"/>
                                      </p:to>
                                    </p:set>
                                    <p:animEffect transition="in" filter="wipe(left)">
                                      <p:cBhvr>
                                        <p:cTn id="61"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D80FA72-5537-4269-8F7A-84726E885AFF}"/>
              </a:ext>
            </a:extLst>
          </p:cNvPr>
          <p:cNvSpPr/>
          <p:nvPr/>
        </p:nvSpPr>
        <p:spPr>
          <a:xfrm>
            <a:off x="0" y="-26127"/>
            <a:ext cx="9143999" cy="769441"/>
          </a:xfrm>
          <a:prstGeom prst="rect">
            <a:avLst/>
          </a:prstGeom>
          <a:noFill/>
        </p:spPr>
        <p:txBody>
          <a:bodyPr wrap="square" rtlCol="0">
            <a:spAutoFit/>
          </a:bodyPr>
          <a:lstStyle/>
          <a:p>
            <a:pPr algn="ctr" defTabSz="914400"/>
            <a:r>
              <a:rPr lang="es-ES" sz="4400" b="1" spc="600" dirty="0">
                <a:ln w="12700">
                  <a:solidFill>
                    <a:srgbClr val="00206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INMERSIÓN CULTURAL</a:t>
            </a:r>
          </a:p>
        </p:txBody>
      </p:sp>
      <p:sp>
        <p:nvSpPr>
          <p:cNvPr id="3" name="Rectángulo 2">
            <a:extLst>
              <a:ext uri="{FF2B5EF4-FFF2-40B4-BE49-F238E27FC236}">
                <a16:creationId xmlns:a16="http://schemas.microsoft.com/office/drawing/2014/main" id="{3FCE2259-8DBF-4300-9669-3694295B30ED}"/>
              </a:ext>
            </a:extLst>
          </p:cNvPr>
          <p:cNvSpPr/>
          <p:nvPr/>
        </p:nvSpPr>
        <p:spPr>
          <a:xfrm>
            <a:off x="287381" y="642984"/>
            <a:ext cx="8569235" cy="646331"/>
          </a:xfrm>
          <a:prstGeom prst="rect">
            <a:avLst/>
          </a:prstGeom>
        </p:spPr>
        <p:txBody>
          <a:bodyPr wrap="square">
            <a:spAutoFit/>
            <a:scene3d>
              <a:camera prst="orthographicFront"/>
              <a:lightRig rig="threePt" dir="t"/>
            </a:scene3d>
            <a:sp3d extrusionH="57150">
              <a:bevelT w="38100" h="38100"/>
            </a:sp3d>
          </a:bodyPr>
          <a:lstStyle/>
          <a:p>
            <a:pPr algn="ctr"/>
            <a:r>
              <a:rPr lang="es-ES" b="1" dirty="0">
                <a:solidFill>
                  <a:srgbClr val="FF0000"/>
                </a:solidFill>
                <a:latin typeface="Comic Sans MS" panose="030F0702030302020204" pitchFamily="66" charset="0"/>
              </a:rPr>
              <a:t>“Pero Jehová había dicho a Abram: Vete de tu tierra y de tu parentela, y de la casa de tu padre, a la tierra que te mostraré” </a:t>
            </a:r>
            <a:r>
              <a:rPr lang="es-ES" sz="1600" b="1" dirty="0">
                <a:solidFill>
                  <a:srgbClr val="FF0000"/>
                </a:solidFill>
                <a:latin typeface="Comic Sans MS" panose="030F0702030302020204" pitchFamily="66" charset="0"/>
              </a:rPr>
              <a:t>(Génesis 12:1)</a:t>
            </a:r>
          </a:p>
        </p:txBody>
      </p:sp>
      <p:sp>
        <p:nvSpPr>
          <p:cNvPr id="4" name="CuadroTexto 3">
            <a:extLst>
              <a:ext uri="{FF2B5EF4-FFF2-40B4-BE49-F238E27FC236}">
                <a16:creationId xmlns:a16="http://schemas.microsoft.com/office/drawing/2014/main" id="{821EF43B-5935-4CB8-A18D-7853555CB96C}"/>
              </a:ext>
            </a:extLst>
          </p:cNvPr>
          <p:cNvSpPr txBox="1"/>
          <p:nvPr/>
        </p:nvSpPr>
        <p:spPr>
          <a:xfrm>
            <a:off x="104498" y="1290499"/>
            <a:ext cx="4798424" cy="2939266"/>
          </a:xfrm>
          <a:prstGeom prst="rect">
            <a:avLst/>
          </a:prstGeom>
          <a:noFill/>
        </p:spPr>
        <p:txBody>
          <a:bodyPr wrap="square" rtlCol="0">
            <a:spAutoFit/>
          </a:bodyPr>
          <a:lstStyle/>
          <a:p>
            <a:pPr>
              <a:spcBef>
                <a:spcPts val="600"/>
              </a:spcBef>
            </a:pPr>
            <a:r>
              <a:rPr lang="es-ES" sz="2000" b="1" dirty="0"/>
              <a:t>La Biblia contiene historias de personajes como Abraham, Ruth, Esther o Daniel y sus amigos, que fueron drásticamente arrancados de su cultura y colocados en un ambiente cultural completamente distinto.</a:t>
            </a:r>
          </a:p>
          <a:p>
            <a:pPr>
              <a:spcBef>
                <a:spcPts val="600"/>
              </a:spcBef>
            </a:pPr>
            <a:r>
              <a:rPr lang="es-ES" sz="2000" b="1" dirty="0"/>
              <a:t>En la actualidad, estos cambios son cada vez más frecuentes. Generan ansiedad, y afectan a nuestra vida familiar e, incluso, a nuestra vida espiritual.</a:t>
            </a:r>
          </a:p>
        </p:txBody>
      </p:sp>
      <p:pic>
        <p:nvPicPr>
          <p:cNvPr id="6" name="Imagen 5" descr="Imagen que contiene persona&#10;&#10;Descripción generada automáticamente">
            <a:extLst>
              <a:ext uri="{FF2B5EF4-FFF2-40B4-BE49-F238E27FC236}">
                <a16:creationId xmlns:a16="http://schemas.microsoft.com/office/drawing/2014/main" id="{B9939980-773F-48EF-871F-1506860FFE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69079" y="1316626"/>
            <a:ext cx="2451545" cy="1470927"/>
          </a:xfrm>
          <a:prstGeom prst="rect">
            <a:avLst/>
          </a:prstGeom>
          <a:ln w="28575">
            <a:solidFill>
              <a:srgbClr val="002060"/>
            </a:solidFill>
          </a:ln>
          <a:scene3d>
            <a:camera prst="orthographicFront"/>
            <a:lightRig rig="threePt" dir="t"/>
          </a:scene3d>
          <a:sp3d>
            <a:bevelT w="165100" prst="coolSlant"/>
          </a:sp3d>
        </p:spPr>
      </p:pic>
      <p:pic>
        <p:nvPicPr>
          <p:cNvPr id="8" name="Imagen 7" descr="Imagen que contiene ropa, falda&#10;&#10;Descripción generada automáticamente">
            <a:extLst>
              <a:ext uri="{FF2B5EF4-FFF2-40B4-BE49-F238E27FC236}">
                <a16:creationId xmlns:a16="http://schemas.microsoft.com/office/drawing/2014/main" id="{EB92BF5F-FF55-49B7-8E69-4B99A7D5B3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9079" y="2890347"/>
            <a:ext cx="1994647" cy="1196788"/>
          </a:xfrm>
          <a:prstGeom prst="rect">
            <a:avLst/>
          </a:prstGeom>
          <a:ln w="28575">
            <a:solidFill>
              <a:srgbClr val="002060"/>
            </a:solidFill>
          </a:ln>
          <a:scene3d>
            <a:camera prst="orthographicFront"/>
            <a:lightRig rig="threePt" dir="t"/>
          </a:scene3d>
          <a:sp3d>
            <a:bevelT w="165100" prst="coolSlant"/>
          </a:sp3d>
        </p:spPr>
      </p:pic>
      <p:pic>
        <p:nvPicPr>
          <p:cNvPr id="10" name="Imagen 9" descr="Imagen que contiene edificio, exterior, suelo, chica&#10;&#10;Descripción generada automáticamente">
            <a:extLst>
              <a:ext uri="{FF2B5EF4-FFF2-40B4-BE49-F238E27FC236}">
                <a16:creationId xmlns:a16="http://schemas.microsoft.com/office/drawing/2014/main" id="{3BA27D83-0426-42CF-BD4C-044E8B8F5C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98223" y="2897521"/>
            <a:ext cx="1994647" cy="1196788"/>
          </a:xfrm>
          <a:prstGeom prst="rect">
            <a:avLst/>
          </a:prstGeom>
          <a:ln w="28575">
            <a:solidFill>
              <a:srgbClr val="002060"/>
            </a:solidFill>
          </a:ln>
          <a:scene3d>
            <a:camera prst="orthographicFront"/>
            <a:lightRig rig="threePt" dir="t"/>
          </a:scene3d>
          <a:sp3d>
            <a:bevelT w="165100" prst="coolSlant"/>
          </a:sp3d>
        </p:spPr>
      </p:pic>
      <p:pic>
        <p:nvPicPr>
          <p:cNvPr id="12" name="Imagen 11" descr="Imagen que contiene persona, edificio, foto, pose&#10;&#10;Descripción generada automáticamente">
            <a:extLst>
              <a:ext uri="{FF2B5EF4-FFF2-40B4-BE49-F238E27FC236}">
                <a16:creationId xmlns:a16="http://schemas.microsoft.com/office/drawing/2014/main" id="{335BEEA5-31C3-4043-91CF-66324E887B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00526" y="1316626"/>
            <a:ext cx="1592344" cy="1470927"/>
          </a:xfrm>
          <a:prstGeom prst="rect">
            <a:avLst/>
          </a:prstGeom>
          <a:ln w="28575">
            <a:solidFill>
              <a:srgbClr val="002060"/>
            </a:solidFill>
          </a:ln>
          <a:scene3d>
            <a:camera prst="orthographicFront"/>
            <a:lightRig rig="threePt" dir="t"/>
          </a:scene3d>
          <a:sp3d>
            <a:bevelT w="165100" prst="coolSlant"/>
          </a:sp3d>
        </p:spPr>
      </p:pic>
      <p:sp>
        <p:nvSpPr>
          <p:cNvPr id="13" name="Rectángulo 12">
            <a:extLst>
              <a:ext uri="{FF2B5EF4-FFF2-40B4-BE49-F238E27FC236}">
                <a16:creationId xmlns:a16="http://schemas.microsoft.com/office/drawing/2014/main" id="{D9E019D0-7785-4A1E-A253-369BE3D1C264}"/>
              </a:ext>
            </a:extLst>
          </p:cNvPr>
          <p:cNvSpPr/>
          <p:nvPr/>
        </p:nvSpPr>
        <p:spPr>
          <a:xfrm>
            <a:off x="4376604" y="4204277"/>
            <a:ext cx="4767395" cy="2631490"/>
          </a:xfrm>
          <a:prstGeom prst="rect">
            <a:avLst/>
          </a:prstGeom>
        </p:spPr>
        <p:txBody>
          <a:bodyPr wrap="square">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Las promesas bíblicas, la confianza en Dios y el apoyo de nuestra familia y amigos pueden ayudarnos en estas circunstancias.</a:t>
            </a:r>
          </a:p>
          <a:p>
            <a:pPr>
              <a:spcBef>
                <a:spcPts val="600"/>
              </a:spcBef>
            </a:pPr>
            <a:r>
              <a:rPr lang="es-ES" sz="2000" b="1" dirty="0">
                <a:solidFill>
                  <a:schemeClr val="bg1"/>
                </a:solidFill>
                <a:effectLst>
                  <a:outerShdw blurRad="38100" dist="38100" dir="2700000" algn="tl">
                    <a:srgbClr val="000000">
                      <a:alpha val="43137"/>
                    </a:srgbClr>
                  </a:outerShdw>
                </a:effectLst>
              </a:rPr>
              <a:t>Debemos aprender a adaptarnos a una nueva cultura, aceptando lo bueno y rechazando lo malo. Para ello, debemos depender de la oración y la conducción del Espíritu Santo.</a:t>
            </a:r>
          </a:p>
        </p:txBody>
      </p:sp>
      <p:pic>
        <p:nvPicPr>
          <p:cNvPr id="2050" name="Picture 2" descr="http://www.bendt.dk/wp-content/uploads/2018/06/immigration.jpg">
            <a:extLst>
              <a:ext uri="{FF2B5EF4-FFF2-40B4-BE49-F238E27FC236}">
                <a16:creationId xmlns:a16="http://schemas.microsoft.com/office/drawing/2014/main" id="{C34934F4-238F-4E50-BC06-5C59946D116A}"/>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94103" y="4255892"/>
            <a:ext cx="2879917" cy="2540024"/>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87DAD0E1-F842-47F6-81B5-A0D5D1E63E0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62796" y="6099213"/>
            <a:ext cx="1189608" cy="696703"/>
          </a:xfrm>
          <a:prstGeom prst="rect">
            <a:avLst/>
          </a:prstGeom>
        </p:spPr>
      </p:pic>
      <p:pic>
        <p:nvPicPr>
          <p:cNvPr id="19" name="Imagen 18" descr="Imagen que contiene persona, pose, foto, cielo&#10;&#10;Descripción generada automáticamente">
            <a:extLst>
              <a:ext uri="{FF2B5EF4-FFF2-40B4-BE49-F238E27FC236}">
                <a16:creationId xmlns:a16="http://schemas.microsoft.com/office/drawing/2014/main" id="{883CE937-95F1-4BCE-913D-6D71A321B92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052762" y="5129375"/>
            <a:ext cx="1189608" cy="883752"/>
          </a:xfrm>
          <a:prstGeom prst="rect">
            <a:avLst/>
          </a:prstGeom>
        </p:spPr>
      </p:pic>
      <p:pic>
        <p:nvPicPr>
          <p:cNvPr id="21" name="Imagen 20" descr="Imagen que contiene persona, interior, mesa, hombre&#10;&#10;Descripción generada automáticamente">
            <a:extLst>
              <a:ext uri="{FF2B5EF4-FFF2-40B4-BE49-F238E27FC236}">
                <a16:creationId xmlns:a16="http://schemas.microsoft.com/office/drawing/2014/main" id="{0C9BA824-6837-462D-93AF-1D72D6AB40B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61261" y="4247950"/>
            <a:ext cx="1191143" cy="795340"/>
          </a:xfrm>
          <a:prstGeom prst="rect">
            <a:avLst/>
          </a:prstGeom>
        </p:spPr>
      </p:pic>
    </p:spTree>
    <p:extLst>
      <p:ext uri="{BB962C8B-B14F-4D97-AF65-F5344CB8AC3E}">
        <p14:creationId xmlns:p14="http://schemas.microsoft.com/office/powerpoint/2010/main" val="234550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 calcmode="lin" valueType="num">
                                      <p:cBhvr>
                                        <p:cTn id="18" dur="1000" fill="hold"/>
                                        <p:tgtEl>
                                          <p:spTgt spid="3"/>
                                        </p:tgtEl>
                                        <p:attrNameLst>
                                          <p:attrName>style.rotation</p:attrName>
                                        </p:attrNameLst>
                                      </p:cBhvr>
                                      <p:tavLst>
                                        <p:tav tm="0">
                                          <p:val>
                                            <p:fltVal val="90"/>
                                          </p:val>
                                        </p:tav>
                                        <p:tav tm="100000">
                                          <p:val>
                                            <p:fltVal val="0"/>
                                          </p:val>
                                        </p:tav>
                                      </p:tavLst>
                                    </p:anim>
                                    <p:animEffect transition="in" filter="fade">
                                      <p:cBhvr>
                                        <p:cTn id="19" dur="1000"/>
                                        <p:tgtEl>
                                          <p:spTgt spid="3"/>
                                        </p:tgtEl>
                                      </p:cBhvr>
                                    </p:animEffect>
                                  </p:childTnLst>
                                </p:cTn>
                              </p:par>
                              <p:par>
                                <p:cTn id="20" presetID="31"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par>
                                <p:cTn id="34" presetID="14"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wipe(left)">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2050"/>
                                        </p:tgtEl>
                                        <p:attrNameLst>
                                          <p:attrName>style.visibility</p:attrName>
                                        </p:attrNameLst>
                                      </p:cBhvr>
                                      <p:to>
                                        <p:strVal val="visible"/>
                                      </p:to>
                                    </p:set>
                                    <p:animEffect transition="in" filter="randombar(horizontal)">
                                      <p:cBhvr>
                                        <p:cTn id="45" dur="500"/>
                                        <p:tgtEl>
                                          <p:spTgt spid="2050"/>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wipe(left)">
                                      <p:cBhvr>
                                        <p:cTn id="49" dur="500"/>
                                        <p:tgtEl>
                                          <p:spTgt spid="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3">
                                            <p:txEl>
                                              <p:pRg st="0" end="0"/>
                                            </p:txEl>
                                          </p:spTgt>
                                        </p:tgtEl>
                                        <p:attrNameLst>
                                          <p:attrName>style.visibility</p:attrName>
                                        </p:attrNameLst>
                                      </p:cBhvr>
                                      <p:to>
                                        <p:strVal val="visible"/>
                                      </p:to>
                                    </p:set>
                                    <p:animEffect transition="in" filter="fade">
                                      <p:cBhvr>
                                        <p:cTn id="64" dur="1000"/>
                                        <p:tgtEl>
                                          <p:spTgt spid="13">
                                            <p:txEl>
                                              <p:pRg st="0" end="0"/>
                                            </p:txEl>
                                          </p:spTgt>
                                        </p:tgtEl>
                                      </p:cBhvr>
                                    </p:animEffect>
                                    <p:anim calcmode="lin" valueType="num">
                                      <p:cBhvr>
                                        <p:cTn id="6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3">
                                            <p:txEl>
                                              <p:pRg st="1" end="1"/>
                                            </p:txEl>
                                          </p:spTgt>
                                        </p:tgtEl>
                                        <p:attrNameLst>
                                          <p:attrName>style.visibility</p:attrName>
                                        </p:attrNameLst>
                                      </p:cBhvr>
                                      <p:to>
                                        <p:strVal val="visible"/>
                                      </p:to>
                                    </p:set>
                                    <p:animEffect transition="in" filter="fade">
                                      <p:cBhvr>
                                        <p:cTn id="76" dur="1000"/>
                                        <p:tgtEl>
                                          <p:spTgt spid="13">
                                            <p:txEl>
                                              <p:pRg st="1" end="1"/>
                                            </p:txEl>
                                          </p:spTgt>
                                        </p:tgtEl>
                                      </p:cBhvr>
                                    </p:animEffect>
                                    <p:anim calcmode="lin" valueType="num">
                                      <p:cBhvr>
                                        <p:cTn id="77"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78"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83000"/>
            <a:lum/>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43FDFFF-898C-4CE0-8497-9FC0085E5F27}"/>
              </a:ext>
            </a:extLst>
          </p:cNvPr>
          <p:cNvSpPr/>
          <p:nvPr/>
        </p:nvSpPr>
        <p:spPr>
          <a:xfrm>
            <a:off x="0" y="69672"/>
            <a:ext cx="9143999" cy="769441"/>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defTabSz="914400"/>
            <a:r>
              <a:rPr lang="es-ES" sz="4400" b="1" spc="3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TRANSMITIR EL EVANGELIO</a:t>
            </a:r>
          </a:p>
        </p:txBody>
      </p:sp>
      <p:sp>
        <p:nvSpPr>
          <p:cNvPr id="3" name="Rectángulo 2">
            <a:extLst>
              <a:ext uri="{FF2B5EF4-FFF2-40B4-BE49-F238E27FC236}">
                <a16:creationId xmlns:a16="http://schemas.microsoft.com/office/drawing/2014/main" id="{912F233D-4323-466F-B0BF-C23176BE8E8C}"/>
              </a:ext>
            </a:extLst>
          </p:cNvPr>
          <p:cNvSpPr/>
          <p:nvPr/>
        </p:nvSpPr>
        <p:spPr>
          <a:xfrm>
            <a:off x="0" y="749166"/>
            <a:ext cx="9144000" cy="923330"/>
          </a:xfrm>
          <a:prstGeom prst="rect">
            <a:avLst/>
          </a:prstGeom>
          <a:solidFill>
            <a:srgbClr val="7D2B52"/>
          </a:solidFill>
        </p:spPr>
        <p:txBody>
          <a:bodyPr wrap="square">
            <a:spAutoFit/>
          </a:bodyPr>
          <a:lstStyle/>
          <a:p>
            <a:pPr algn="ctr"/>
            <a:r>
              <a:rPr lang="es-ES" b="1" dirty="0">
                <a:solidFill>
                  <a:srgbClr val="E1BDBF"/>
                </a:solidFill>
                <a:effectLst>
                  <a:outerShdw blurRad="38100" dist="38100" dir="2700000" algn="tl">
                    <a:srgbClr val="000000">
                      <a:alpha val="43137"/>
                    </a:srgbClr>
                  </a:outerShdw>
                </a:effectLst>
                <a:latin typeface="Comic Sans MS" panose="030F0702030302020204" pitchFamily="66" charset="0"/>
              </a:rPr>
              <a:t>“Mas a todos los que le recibieron, a los que creen en su nombre, les dio potestad de ser hechos </a:t>
            </a:r>
            <a:r>
              <a:rPr lang="es-ES" i="1" dirty="0">
                <a:solidFill>
                  <a:srgbClr val="E1BDBF"/>
                </a:solidFill>
                <a:effectLst>
                  <a:outerShdw blurRad="38100" dist="38100" dir="2700000" algn="tl">
                    <a:srgbClr val="000000">
                      <a:alpha val="43137"/>
                    </a:srgbClr>
                  </a:outerShdw>
                </a:effectLst>
                <a:latin typeface="Comic Sans MS" panose="030F0702030302020204" pitchFamily="66" charset="0"/>
              </a:rPr>
              <a:t>hijos de Dios</a:t>
            </a:r>
            <a:r>
              <a:rPr lang="es-ES" b="1" dirty="0">
                <a:solidFill>
                  <a:srgbClr val="E1BDBF"/>
                </a:solidFill>
                <a:effectLst>
                  <a:outerShdw blurRad="38100" dist="38100" dir="2700000" algn="tl">
                    <a:srgbClr val="000000">
                      <a:alpha val="43137"/>
                    </a:srgbClr>
                  </a:outerShdw>
                </a:effectLst>
                <a:latin typeface="Comic Sans MS" panose="030F0702030302020204" pitchFamily="66" charset="0"/>
              </a:rPr>
              <a:t>; los cuales no son engendrados de sangre, ni de voluntad de carne, ni de voluntad de varón, sino de Dios” </a:t>
            </a:r>
            <a:r>
              <a:rPr lang="es-ES" sz="1600" b="1" dirty="0">
                <a:solidFill>
                  <a:srgbClr val="E1BDBF"/>
                </a:solidFill>
                <a:effectLst>
                  <a:outerShdw blurRad="38100" dist="38100" dir="2700000" algn="tl">
                    <a:srgbClr val="000000">
                      <a:alpha val="43137"/>
                    </a:srgbClr>
                  </a:outerShdw>
                </a:effectLst>
                <a:latin typeface="Comic Sans MS" panose="030F0702030302020204" pitchFamily="66" charset="0"/>
              </a:rPr>
              <a:t>(Juan 1:12-13)</a:t>
            </a:r>
            <a:endParaRPr lang="es-ES" b="1" dirty="0">
              <a:solidFill>
                <a:srgbClr val="E1BDBF"/>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4B4E6248-4211-4664-8066-29EA352085FB}"/>
              </a:ext>
            </a:extLst>
          </p:cNvPr>
          <p:cNvSpPr txBox="1"/>
          <p:nvPr/>
        </p:nvSpPr>
        <p:spPr>
          <a:xfrm>
            <a:off x="4101736" y="1672167"/>
            <a:ext cx="5042264" cy="2323713"/>
          </a:xfrm>
          <a:prstGeom prst="rect">
            <a:avLst/>
          </a:prstGeom>
          <a:noFill/>
        </p:spPr>
        <p:txBody>
          <a:bodyPr wrap="square" rtlCol="0">
            <a:spAutoFit/>
          </a:bodyPr>
          <a:lstStyle/>
          <a:p>
            <a:pPr>
              <a:spcBef>
                <a:spcPts val="600"/>
              </a:spcBef>
            </a:pPr>
            <a:r>
              <a:rPr lang="es-ES" sz="2000" b="1" dirty="0"/>
              <a:t>Los fundadores de un movimiento tienen un enorme compromiso con las creencias. En una o dos generaciones, muchos pierden de vista los principios detrás de los valores.</a:t>
            </a:r>
          </a:p>
          <a:p>
            <a:pPr>
              <a:spcBef>
                <a:spcPts val="600"/>
              </a:spcBef>
            </a:pPr>
            <a:r>
              <a:rPr lang="es-ES" sz="2000" b="1" dirty="0"/>
              <a:t>Poco a poco, los hábitos se convierten en tradiciones. Con el tiempo, resulta difícil separar las costumbres de los principios.</a:t>
            </a:r>
          </a:p>
        </p:txBody>
      </p:sp>
      <p:pic>
        <p:nvPicPr>
          <p:cNvPr id="6" name="Imagen 5" descr="Imagen que contiene foto, interior, grupo, pared&#10;&#10;Descripción generada automáticamente">
            <a:extLst>
              <a:ext uri="{FF2B5EF4-FFF2-40B4-BE49-F238E27FC236}">
                <a16:creationId xmlns:a16="http://schemas.microsoft.com/office/drawing/2014/main" id="{80D9D482-B799-4DF2-B30D-C533985CF8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637" y="1792734"/>
            <a:ext cx="3996099" cy="2250928"/>
          </a:xfrm>
          <a:prstGeom prst="snip2DiagRect">
            <a:avLst>
              <a:gd name="adj1" fmla="val 10059"/>
              <a:gd name="adj2" fmla="val 16667"/>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Rectángulo 6">
            <a:extLst>
              <a:ext uri="{FF2B5EF4-FFF2-40B4-BE49-F238E27FC236}">
                <a16:creationId xmlns:a16="http://schemas.microsoft.com/office/drawing/2014/main" id="{8BC9F8F6-5F05-4026-A503-8E3AC3FDFA73}"/>
              </a:ext>
            </a:extLst>
          </p:cNvPr>
          <p:cNvSpPr/>
          <p:nvPr/>
        </p:nvSpPr>
        <p:spPr>
          <a:xfrm>
            <a:off x="0" y="4142574"/>
            <a:ext cx="4998718" cy="2631490"/>
          </a:xfrm>
          <a:prstGeom prst="rect">
            <a:avLst/>
          </a:prstGeom>
        </p:spPr>
        <p:txBody>
          <a:bodyPr wrap="square">
            <a:spAutoFit/>
          </a:bodyPr>
          <a:lstStyle/>
          <a:p>
            <a:pPr>
              <a:spcBef>
                <a:spcPts val="600"/>
              </a:spcBef>
            </a:pPr>
            <a:r>
              <a:rPr lang="es-ES" sz="2000" b="1" dirty="0"/>
              <a:t>Aunque es nuestro deber transmitir nuestras creencias a nuestros hijos, no debemos olvidar que Dios no tiene nietos, solo hijos.</a:t>
            </a:r>
          </a:p>
          <a:p>
            <a:pPr>
              <a:spcBef>
                <a:spcPts val="600"/>
              </a:spcBef>
            </a:pPr>
            <a:r>
              <a:rPr lang="es-ES" sz="2000" b="1" dirty="0"/>
              <a:t>La fe no es un rasgo genético que se pueda transmitir a la siguiente generación. Cada uno debe vivir una experiencia personal con el Salvador para convertirse en un hijo</a:t>
            </a:r>
            <a:br>
              <a:rPr lang="es-ES" sz="2000" b="1" dirty="0"/>
            </a:br>
            <a:r>
              <a:rPr lang="es-ES" sz="2000" b="1" dirty="0"/>
              <a:t>de Dios.</a:t>
            </a:r>
          </a:p>
        </p:txBody>
      </p:sp>
      <p:pic>
        <p:nvPicPr>
          <p:cNvPr id="9" name="Imagen 8" descr="Imagen que contiene persona, sentado&#10;&#10;Descripción generada automáticamente">
            <a:extLst>
              <a:ext uri="{FF2B5EF4-FFF2-40B4-BE49-F238E27FC236}">
                <a16:creationId xmlns:a16="http://schemas.microsoft.com/office/drawing/2014/main" id="{B1BC6D57-6908-4ECF-A8AE-C5735A2897D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4878975" y="3995880"/>
            <a:ext cx="2886894" cy="1885516"/>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descr="Imagen que contiene persona, grupo, interior, hombre&#10;&#10;Descripción generada automáticamente">
            <a:extLst>
              <a:ext uri="{FF2B5EF4-FFF2-40B4-BE49-F238E27FC236}">
                <a16:creationId xmlns:a16="http://schemas.microsoft.com/office/drawing/2014/main" id="{2DAB1ED8-5655-40EF-9E5B-F0EABCC31D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22422" y="5039434"/>
            <a:ext cx="2688046" cy="1734630"/>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602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1000"/>
                                        <p:tgtEl>
                                          <p:spTgt spid="6"/>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wipe(left)">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wipe(left)">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wipe(left)">
                                      <p:cBhvr>
                                        <p:cTn id="40" dur="500"/>
                                        <p:tgtEl>
                                          <p:spTgt spid="7">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wipe(left)">
                                      <p:cBhvr>
                                        <p:cTn id="5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Imagen 5" descr="Imagen que contiene persona, hombre, exterior&#10;&#10;Descripción generada automáticamente">
            <a:extLst>
              <a:ext uri="{FF2B5EF4-FFF2-40B4-BE49-F238E27FC236}">
                <a16:creationId xmlns:a16="http://schemas.microsoft.com/office/drawing/2014/main" id="{6DFAB25B-6E13-4460-9CA6-1615C3B110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023"/>
          <a:stretch/>
        </p:blipFill>
        <p:spPr>
          <a:xfrm flipH="1">
            <a:off x="60960" y="1150239"/>
            <a:ext cx="4815844" cy="5584652"/>
          </a:xfrm>
          <a:prstGeom prst="rect">
            <a:avLst/>
          </a:prstGeom>
        </p:spPr>
      </p:pic>
      <p:sp>
        <p:nvSpPr>
          <p:cNvPr id="2" name="Rectángulo 1">
            <a:extLst>
              <a:ext uri="{FF2B5EF4-FFF2-40B4-BE49-F238E27FC236}">
                <a16:creationId xmlns:a16="http://schemas.microsoft.com/office/drawing/2014/main" id="{3C261C7D-5487-4B5F-957E-FC125ACB7FF5}"/>
              </a:ext>
            </a:extLst>
          </p:cNvPr>
          <p:cNvSpPr/>
          <p:nvPr/>
        </p:nvSpPr>
        <p:spPr>
          <a:xfrm>
            <a:off x="1" y="0"/>
            <a:ext cx="5628988" cy="707886"/>
          </a:xfrm>
          <a:prstGeom prst="rect">
            <a:avLst/>
          </a:prstGeom>
        </p:spPr>
        <p:txBody>
          <a:bodyPr wrap="square">
            <a:spAutoFit/>
          </a:bodyPr>
          <a:lstStyle/>
          <a:p>
            <a:pPr algn="ctr"/>
            <a:r>
              <a:rPr lang="es-ES" sz="4000" b="1" dirty="0">
                <a:ln w="6600">
                  <a:solidFill>
                    <a:schemeClr val="accent2"/>
                  </a:solidFill>
                  <a:prstDash val="solid"/>
                </a:ln>
                <a:solidFill>
                  <a:srgbClr val="FFFFFF"/>
                </a:solidFill>
                <a:effectLst>
                  <a:outerShdw dist="38100" dir="2700000" algn="tl" rotWithShape="0">
                    <a:srgbClr val="8C212D"/>
                  </a:outerShdw>
                </a:effectLst>
              </a:rPr>
              <a:t>EXTENDER EL EVANGELIO</a:t>
            </a:r>
          </a:p>
        </p:txBody>
      </p:sp>
      <p:sp>
        <p:nvSpPr>
          <p:cNvPr id="3" name="Rectángulo 2">
            <a:extLst>
              <a:ext uri="{FF2B5EF4-FFF2-40B4-BE49-F238E27FC236}">
                <a16:creationId xmlns:a16="http://schemas.microsoft.com/office/drawing/2014/main" id="{23CEDD75-A8F6-4403-877D-DD1B300E0D15}"/>
              </a:ext>
            </a:extLst>
          </p:cNvPr>
          <p:cNvSpPr/>
          <p:nvPr/>
        </p:nvSpPr>
        <p:spPr>
          <a:xfrm>
            <a:off x="1153882" y="694399"/>
            <a:ext cx="3722922" cy="1200329"/>
          </a:xfrm>
          <a:prstGeom prst="rect">
            <a:avLst/>
          </a:prstGeom>
        </p:spPr>
        <p:txBody>
          <a:bodyPr wrap="square">
            <a:spAutoFit/>
          </a:bodyPr>
          <a:lstStyle/>
          <a:p>
            <a:pPr algn="ctr"/>
            <a:r>
              <a:rPr lang="es-ES"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“Pues me propuse no saber entre vosotros cosa alguna sino a Jesucristo, y a éste crucificado” </a:t>
            </a:r>
            <a:r>
              <a:rPr lang="es-ES" sz="1600"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(1ª de Corintios 2:2)</a:t>
            </a:r>
          </a:p>
        </p:txBody>
      </p:sp>
      <p:sp>
        <p:nvSpPr>
          <p:cNvPr id="4" name="CuadroTexto 3">
            <a:extLst>
              <a:ext uri="{FF2B5EF4-FFF2-40B4-BE49-F238E27FC236}">
                <a16:creationId xmlns:a16="http://schemas.microsoft.com/office/drawing/2014/main" id="{FF93E63E-D0B3-4789-AD45-FA5E1CFFF028}"/>
              </a:ext>
            </a:extLst>
          </p:cNvPr>
          <p:cNvSpPr txBox="1"/>
          <p:nvPr/>
        </p:nvSpPr>
        <p:spPr>
          <a:xfrm>
            <a:off x="4946468" y="1341729"/>
            <a:ext cx="4197531" cy="5478423"/>
          </a:xfrm>
          <a:prstGeom prst="rect">
            <a:avLst/>
          </a:prstGeom>
          <a:noFill/>
        </p:spPr>
        <p:txBody>
          <a:bodyPr wrap="square" rtlCol="0">
            <a:spAutoFit/>
          </a:bodyPr>
          <a:lstStyle/>
          <a:p>
            <a:pPr>
              <a:spcBef>
                <a:spcPts val="600"/>
              </a:spcBef>
            </a:pPr>
            <a:r>
              <a:rPr lang="es-ES" sz="2000" b="1" dirty="0">
                <a:solidFill>
                  <a:schemeClr val="bg1"/>
                </a:solidFill>
                <a:effectLst>
                  <a:glow rad="127000">
                    <a:srgbClr val="041E4C"/>
                  </a:glow>
                </a:effectLst>
              </a:rPr>
              <a:t>Las familias cristianas son llamadas a experimentar juntas el poder del Evangelio y a compartirlo en cualquier cultura en la que vivan.</a:t>
            </a:r>
          </a:p>
          <a:p>
            <a:pPr>
              <a:spcBef>
                <a:spcPts val="600"/>
              </a:spcBef>
            </a:pPr>
            <a:r>
              <a:rPr lang="es-ES" sz="2000" b="1" dirty="0">
                <a:solidFill>
                  <a:schemeClr val="bg1"/>
                </a:solidFill>
                <a:effectLst>
                  <a:glow rad="127000">
                    <a:srgbClr val="041E4C"/>
                  </a:glow>
                </a:effectLst>
              </a:rPr>
              <a:t>Debemos ser voceros apasionados del Evangelio de salvación, y buscar la unidad y la armonía (Juan 17:20-23). Estar dispuestos incluso a arriesgar nuestra vida por nuestras creencias (Apocalipsis 12:11).</a:t>
            </a:r>
          </a:p>
          <a:p>
            <a:pPr>
              <a:spcBef>
                <a:spcPts val="600"/>
              </a:spcBef>
            </a:pPr>
            <a:r>
              <a:rPr lang="es-ES" sz="2000" b="1" dirty="0">
                <a:solidFill>
                  <a:schemeClr val="bg1"/>
                </a:solidFill>
                <a:effectLst>
                  <a:glow rad="127000">
                    <a:srgbClr val="041E4C"/>
                  </a:glow>
                </a:effectLst>
              </a:rPr>
              <a:t>Podemos tropezar al intentar transmitir nuestra fe dentro de una cultura particular. Sin embargo, Dios sabe cómo introducir su Reino en cada contexto cultural. Si cooperamos con Él, siempre nos guiará mediante su Palabra y su Espíritu.</a:t>
            </a:r>
          </a:p>
        </p:txBody>
      </p:sp>
      <p:pic>
        <p:nvPicPr>
          <p:cNvPr id="12" name="Imagen 11">
            <a:extLst>
              <a:ext uri="{FF2B5EF4-FFF2-40B4-BE49-F238E27FC236}">
                <a16:creationId xmlns:a16="http://schemas.microsoft.com/office/drawing/2014/main" id="{48015EBC-F07F-4EE1-9524-1570D163D8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28989" y="134898"/>
            <a:ext cx="1716690" cy="12003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F4EC917-98F0-4F9E-93C9-B8F4373E18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65916" y="134898"/>
            <a:ext cx="1564874" cy="12003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7107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6"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ppt_h/2"/>
                                          </p:val>
                                        </p:tav>
                                        <p:tav tm="100000">
                                          <p:val>
                                            <p:strVal val="#ppt_y"/>
                                          </p:val>
                                        </p:tav>
                                      </p:tavLst>
                                    </p:anim>
                                    <p:anim calcmode="lin" valueType="num">
                                      <p:cBhvr>
                                        <p:cTn id="28" dur="500" fill="hold"/>
                                        <p:tgtEl>
                                          <p:spTgt spid="6"/>
                                        </p:tgtEl>
                                        <p:attrNameLst>
                                          <p:attrName>ppt_w</p:attrName>
                                        </p:attrNameLst>
                                      </p:cBhvr>
                                      <p:tavLst>
                                        <p:tav tm="0">
                                          <p:val>
                                            <p:strVal val="#ppt_w"/>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left)">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1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left)">
                                      <p:cBhvr>
                                        <p:cTn id="43" dur="5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wipe(left)">
                                      <p:cBhvr>
                                        <p:cTn id="48"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5425D4B-D68B-42CF-BA95-BC91157CD3B8}"/>
              </a:ext>
            </a:extLst>
          </p:cNvPr>
          <p:cNvSpPr/>
          <p:nvPr/>
        </p:nvSpPr>
        <p:spPr>
          <a:xfrm>
            <a:off x="557348" y="480648"/>
            <a:ext cx="8090263" cy="5586145"/>
          </a:xfrm>
          <a:prstGeom prst="rect">
            <a:avLst/>
          </a:prstGeom>
        </p:spPr>
        <p:txBody>
          <a:bodyPr wrap="square">
            <a:spAutoFit/>
          </a:bodyPr>
          <a:lstStyle/>
          <a:p>
            <a:pPr>
              <a:spcBef>
                <a:spcPts val="600"/>
              </a:spcBef>
            </a:pPr>
            <a:r>
              <a:rPr lang="es-ES" sz="2200" dirty="0">
                <a:latin typeface="Cooper Black" panose="0208090404030B020404" pitchFamily="18" charset="0"/>
              </a:rPr>
              <a:t>“No existe ninguna persona, ninguna nación que sea perfecta en toda costumbre o pensamiento. Uno debe aprender del otro. De allí que Dios desea que las diferentes nacionalidades se fusionen en discernimiento, sean una en propósito…</a:t>
            </a:r>
          </a:p>
          <a:p>
            <a:pPr>
              <a:spcBef>
                <a:spcPts val="600"/>
              </a:spcBef>
            </a:pPr>
            <a:r>
              <a:rPr lang="es-ES" sz="2200" dirty="0">
                <a:latin typeface="Cooper Black" panose="0208090404030B020404" pitchFamily="18" charset="0"/>
              </a:rPr>
              <a:t>Si el hermano italiano, el hermano francés y el hermano alemán tratan de ser semejantes a Él [Jesús], afirmarán sus pies sobre el mismo fundamento de verdad; el mismo Espíritu que mora en uno, morará en el otro: Cristo en ellos, la esperanza de gloria. Los exhorto, hermanos y hermanas, a no levantar un muro de separación entre las distintas nacionalidades. Por el contrario, procuren derribarlo dondequiera exista. Debemos esforzarnos por estar todos en la armonía que es en Jesús, trabajando por el único objetivo: la salvación de nuestros semejantes”</a:t>
            </a:r>
          </a:p>
        </p:txBody>
      </p:sp>
      <p:sp>
        <p:nvSpPr>
          <p:cNvPr id="3" name="CuadroTexto 2">
            <a:extLst>
              <a:ext uri="{FF2B5EF4-FFF2-40B4-BE49-F238E27FC236}">
                <a16:creationId xmlns:a16="http://schemas.microsoft.com/office/drawing/2014/main" id="{52B6848F-80D2-4600-9908-93854DACFA1F}"/>
              </a:ext>
            </a:extLst>
          </p:cNvPr>
          <p:cNvSpPr txBox="1"/>
          <p:nvPr/>
        </p:nvSpPr>
        <p:spPr>
          <a:xfrm>
            <a:off x="4536921" y="6165669"/>
            <a:ext cx="3973204" cy="369332"/>
          </a:xfrm>
          <a:prstGeom prst="rect">
            <a:avLst/>
          </a:prstGeom>
          <a:noFill/>
        </p:spPr>
        <p:txBody>
          <a:bodyPr wrap="none" rtlCol="0">
            <a:spAutoFit/>
          </a:bodyPr>
          <a:lstStyle/>
          <a:p>
            <a:pPr algn="r"/>
            <a:r>
              <a:rPr lang="es-ES" b="1" dirty="0" err="1"/>
              <a:t>E.G.W</a:t>
            </a:r>
            <a:r>
              <a:rPr lang="es-ES" b="1" dirty="0"/>
              <a:t>. (Alza tus ojos, 24 </a:t>
            </a:r>
            <a:r>
              <a:rPr lang="es-ES" b="1"/>
              <a:t>de septiembre)</a:t>
            </a:r>
            <a:endParaRPr lang="es-ES" b="1" dirty="0"/>
          </a:p>
        </p:txBody>
      </p:sp>
    </p:spTree>
    <p:extLst>
      <p:ext uri="{BB962C8B-B14F-4D97-AF65-F5344CB8AC3E}">
        <p14:creationId xmlns:p14="http://schemas.microsoft.com/office/powerpoint/2010/main" val="117027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414</TotalTime>
  <Words>1094</Words>
  <Application>Microsoft Office PowerPoint</Application>
  <PresentationFormat>Apresentação na tela (4:3)</PresentationFormat>
  <Paragraphs>47</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 Light</vt:lpstr>
      <vt:lpstr>Cooper Black</vt:lpstr>
      <vt:lpstr>Calibri</vt:lpstr>
      <vt:lpstr>Comic Sans MS</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67</cp:revision>
  <dcterms:created xsi:type="dcterms:W3CDTF">2019-06-02T14:32:15Z</dcterms:created>
  <dcterms:modified xsi:type="dcterms:W3CDTF">2019-06-08T18:47:48Z</dcterms:modified>
</cp:coreProperties>
</file>