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26"/>
  </p:notesMasterIdLst>
  <p:sldIdLst>
    <p:sldId id="266" r:id="rId2"/>
    <p:sldId id="414" r:id="rId3"/>
    <p:sldId id="288" r:id="rId4"/>
    <p:sldId id="287" r:id="rId5"/>
    <p:sldId id="417" r:id="rId6"/>
    <p:sldId id="599" r:id="rId7"/>
    <p:sldId id="600" r:id="rId8"/>
    <p:sldId id="601" r:id="rId9"/>
    <p:sldId id="602" r:id="rId10"/>
    <p:sldId id="603" r:id="rId11"/>
    <p:sldId id="604" r:id="rId12"/>
    <p:sldId id="605" r:id="rId13"/>
    <p:sldId id="615" r:id="rId14"/>
    <p:sldId id="763" r:id="rId15"/>
    <p:sldId id="764" r:id="rId16"/>
    <p:sldId id="765" r:id="rId17"/>
    <p:sldId id="766" r:id="rId18"/>
    <p:sldId id="767" r:id="rId19"/>
    <p:sldId id="768" r:id="rId20"/>
    <p:sldId id="762" r:id="rId21"/>
    <p:sldId id="617" r:id="rId22"/>
    <p:sldId id="618" r:id="rId23"/>
    <p:sldId id="619" r:id="rId24"/>
    <p:sldId id="620" r:id="rId25"/>
    <p:sldId id="621" r:id="rId26"/>
    <p:sldId id="622" r:id="rId27"/>
    <p:sldId id="623" r:id="rId28"/>
    <p:sldId id="631" r:id="rId29"/>
    <p:sldId id="632" r:id="rId30"/>
    <p:sldId id="633" r:id="rId31"/>
    <p:sldId id="642" r:id="rId32"/>
    <p:sldId id="643" r:id="rId33"/>
    <p:sldId id="644" r:id="rId34"/>
    <p:sldId id="645" r:id="rId35"/>
    <p:sldId id="646" r:id="rId36"/>
    <p:sldId id="647" r:id="rId37"/>
    <p:sldId id="648" r:id="rId38"/>
    <p:sldId id="649" r:id="rId39"/>
    <p:sldId id="651" r:id="rId40"/>
    <p:sldId id="652" r:id="rId41"/>
    <p:sldId id="653" r:id="rId42"/>
    <p:sldId id="658" r:id="rId43"/>
    <p:sldId id="660" r:id="rId44"/>
    <p:sldId id="661" r:id="rId45"/>
    <p:sldId id="662" r:id="rId46"/>
    <p:sldId id="663" r:id="rId47"/>
    <p:sldId id="664" r:id="rId48"/>
    <p:sldId id="665" r:id="rId49"/>
    <p:sldId id="666" r:id="rId50"/>
    <p:sldId id="667" r:id="rId51"/>
    <p:sldId id="668" r:id="rId52"/>
    <p:sldId id="669" r:id="rId53"/>
    <p:sldId id="670" r:id="rId54"/>
    <p:sldId id="671" r:id="rId55"/>
    <p:sldId id="672" r:id="rId56"/>
    <p:sldId id="678" r:id="rId57"/>
    <p:sldId id="679" r:id="rId58"/>
    <p:sldId id="681" r:id="rId59"/>
    <p:sldId id="682" r:id="rId60"/>
    <p:sldId id="683" r:id="rId61"/>
    <p:sldId id="684" r:id="rId62"/>
    <p:sldId id="685" r:id="rId63"/>
    <p:sldId id="686" r:id="rId64"/>
    <p:sldId id="687" r:id="rId65"/>
    <p:sldId id="688" r:id="rId66"/>
    <p:sldId id="689" r:id="rId67"/>
    <p:sldId id="690" r:id="rId68"/>
    <p:sldId id="691" r:id="rId69"/>
    <p:sldId id="692" r:id="rId70"/>
    <p:sldId id="693" r:id="rId71"/>
    <p:sldId id="694" r:id="rId72"/>
    <p:sldId id="695" r:id="rId73"/>
    <p:sldId id="696" r:id="rId74"/>
    <p:sldId id="697" r:id="rId75"/>
    <p:sldId id="698" r:id="rId76"/>
    <p:sldId id="699" r:id="rId77"/>
    <p:sldId id="700" r:id="rId78"/>
    <p:sldId id="701" r:id="rId79"/>
    <p:sldId id="702" r:id="rId80"/>
    <p:sldId id="703" r:id="rId81"/>
    <p:sldId id="704" r:id="rId82"/>
    <p:sldId id="705" r:id="rId83"/>
    <p:sldId id="713" r:id="rId84"/>
    <p:sldId id="718" r:id="rId85"/>
    <p:sldId id="719" r:id="rId86"/>
    <p:sldId id="720" r:id="rId87"/>
    <p:sldId id="721" r:id="rId88"/>
    <p:sldId id="708" r:id="rId89"/>
    <p:sldId id="709" r:id="rId90"/>
    <p:sldId id="710" r:id="rId91"/>
    <p:sldId id="711" r:id="rId92"/>
    <p:sldId id="723" r:id="rId93"/>
    <p:sldId id="730" r:id="rId94"/>
    <p:sldId id="769" r:id="rId95"/>
    <p:sldId id="770" r:id="rId96"/>
    <p:sldId id="771" r:id="rId97"/>
    <p:sldId id="731" r:id="rId98"/>
    <p:sldId id="732" r:id="rId99"/>
    <p:sldId id="733" r:id="rId100"/>
    <p:sldId id="734" r:id="rId101"/>
    <p:sldId id="735" r:id="rId102"/>
    <p:sldId id="736" r:id="rId103"/>
    <p:sldId id="737" r:id="rId104"/>
    <p:sldId id="738" r:id="rId105"/>
    <p:sldId id="772" r:id="rId106"/>
    <p:sldId id="739" r:id="rId107"/>
    <p:sldId id="740" r:id="rId108"/>
    <p:sldId id="741" r:id="rId109"/>
    <p:sldId id="742" r:id="rId110"/>
    <p:sldId id="743" r:id="rId111"/>
    <p:sldId id="744" r:id="rId112"/>
    <p:sldId id="745" r:id="rId113"/>
    <p:sldId id="746" r:id="rId114"/>
    <p:sldId id="747" r:id="rId115"/>
    <p:sldId id="748" r:id="rId116"/>
    <p:sldId id="749" r:id="rId117"/>
    <p:sldId id="750" r:id="rId118"/>
    <p:sldId id="751" r:id="rId119"/>
    <p:sldId id="752" r:id="rId120"/>
    <p:sldId id="756" r:id="rId121"/>
    <p:sldId id="757" r:id="rId122"/>
    <p:sldId id="758" r:id="rId123"/>
    <p:sldId id="759" r:id="rId124"/>
    <p:sldId id="760" r:id="rId125"/>
  </p:sldIdLst>
  <p:sldSz cx="9144000" cy="6858000" type="screen4x3"/>
  <p:notesSz cx="6858000" cy="9144000"/>
  <p:embeddedFontLst>
    <p:embeddedFont>
      <p:font typeface="Arial Rounded MT Bold" panose="020F0704030504030204" pitchFamily="34" charset="0"/>
      <p:regular r:id="rId127"/>
    </p:embeddedFont>
    <p:embeddedFont>
      <p:font typeface="Calibri" panose="020F0502020204030204" pitchFamily="34" charset="0"/>
      <p:regular r:id="rId128"/>
      <p:bold r:id="rId129"/>
      <p:italic r:id="rId130"/>
      <p:boldItalic r:id="rId131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8AD3FC26-FF39-4DA2-83BD-7BE0205FBFD3}">
          <p14:sldIdLst>
            <p14:sldId id="266"/>
            <p14:sldId id="414"/>
            <p14:sldId id="288"/>
            <p14:sldId id="287"/>
            <p14:sldId id="417"/>
            <p14:sldId id="599"/>
            <p14:sldId id="600"/>
            <p14:sldId id="601"/>
            <p14:sldId id="602"/>
            <p14:sldId id="603"/>
            <p14:sldId id="604"/>
            <p14:sldId id="605"/>
            <p14:sldId id="615"/>
            <p14:sldId id="763"/>
            <p14:sldId id="764"/>
            <p14:sldId id="765"/>
            <p14:sldId id="766"/>
            <p14:sldId id="767"/>
            <p14:sldId id="768"/>
            <p14:sldId id="762"/>
            <p14:sldId id="617"/>
            <p14:sldId id="618"/>
            <p14:sldId id="619"/>
            <p14:sldId id="620"/>
            <p14:sldId id="621"/>
            <p14:sldId id="622"/>
            <p14:sldId id="623"/>
            <p14:sldId id="631"/>
            <p14:sldId id="632"/>
            <p14:sldId id="633"/>
            <p14:sldId id="642"/>
            <p14:sldId id="643"/>
            <p14:sldId id="644"/>
            <p14:sldId id="645"/>
            <p14:sldId id="646"/>
            <p14:sldId id="647"/>
            <p14:sldId id="648"/>
            <p14:sldId id="649"/>
            <p14:sldId id="651"/>
            <p14:sldId id="652"/>
            <p14:sldId id="653"/>
            <p14:sldId id="658"/>
            <p14:sldId id="660"/>
            <p14:sldId id="661"/>
            <p14:sldId id="662"/>
            <p14:sldId id="663"/>
            <p14:sldId id="664"/>
            <p14:sldId id="665"/>
            <p14:sldId id="666"/>
            <p14:sldId id="667"/>
            <p14:sldId id="668"/>
            <p14:sldId id="669"/>
            <p14:sldId id="670"/>
            <p14:sldId id="671"/>
            <p14:sldId id="672"/>
            <p14:sldId id="678"/>
            <p14:sldId id="679"/>
            <p14:sldId id="681"/>
            <p14:sldId id="682"/>
            <p14:sldId id="683"/>
            <p14:sldId id="684"/>
            <p14:sldId id="685"/>
            <p14:sldId id="686"/>
            <p14:sldId id="687"/>
            <p14:sldId id="688"/>
            <p14:sldId id="689"/>
            <p14:sldId id="690"/>
            <p14:sldId id="691"/>
            <p14:sldId id="692"/>
            <p14:sldId id="693"/>
            <p14:sldId id="694"/>
            <p14:sldId id="695"/>
            <p14:sldId id="696"/>
            <p14:sldId id="697"/>
            <p14:sldId id="698"/>
            <p14:sldId id="699"/>
            <p14:sldId id="700"/>
            <p14:sldId id="701"/>
            <p14:sldId id="702"/>
            <p14:sldId id="703"/>
            <p14:sldId id="704"/>
            <p14:sldId id="705"/>
            <p14:sldId id="713"/>
            <p14:sldId id="718"/>
            <p14:sldId id="719"/>
            <p14:sldId id="720"/>
            <p14:sldId id="721"/>
            <p14:sldId id="708"/>
            <p14:sldId id="709"/>
            <p14:sldId id="710"/>
            <p14:sldId id="711"/>
            <p14:sldId id="723"/>
            <p14:sldId id="730"/>
            <p14:sldId id="769"/>
            <p14:sldId id="770"/>
            <p14:sldId id="771"/>
            <p14:sldId id="731"/>
            <p14:sldId id="732"/>
            <p14:sldId id="733"/>
            <p14:sldId id="734"/>
            <p14:sldId id="735"/>
            <p14:sldId id="736"/>
            <p14:sldId id="737"/>
            <p14:sldId id="738"/>
            <p14:sldId id="772"/>
            <p14:sldId id="739"/>
            <p14:sldId id="740"/>
            <p14:sldId id="741"/>
            <p14:sldId id="742"/>
            <p14:sldId id="743"/>
            <p14:sldId id="744"/>
            <p14:sldId id="745"/>
            <p14:sldId id="746"/>
            <p14:sldId id="747"/>
            <p14:sldId id="748"/>
            <p14:sldId id="749"/>
            <p14:sldId id="750"/>
            <p14:sldId id="751"/>
            <p14:sldId id="752"/>
            <p14:sldId id="756"/>
            <p14:sldId id="757"/>
            <p14:sldId id="758"/>
            <p14:sldId id="759"/>
            <p14:sldId id="760"/>
          </p14:sldIdLst>
        </p14:section>
        <p14:section name="Untitled Section" id="{B3A9C745-87BB-469B-BCD3-8B1FD40FFEF2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0" autoAdjust="0"/>
    <p:restoredTop sz="94660"/>
  </p:normalViewPr>
  <p:slideViewPr>
    <p:cSldViewPr>
      <p:cViewPr varScale="1">
        <p:scale>
          <a:sx n="72" d="100"/>
          <a:sy n="72" d="100"/>
        </p:scale>
        <p:origin x="1230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viewProps" Target="viewProp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font" Target="fonts/font2.fntdata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26" Type="http://schemas.openxmlformats.org/officeDocument/2006/relationships/notesMaster" Target="notesMasters/notesMaster1.xml"/><Relationship Id="rId13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slide" Target="slides/slide123.xml"/><Relationship Id="rId129" Type="http://schemas.openxmlformats.org/officeDocument/2006/relationships/font" Target="fonts/font3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3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font" Target="fonts/font1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font" Target="fonts/font4.fntdata"/><Relationship Id="rId13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font" Target="fonts/font5.fntdata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8E7854-19FF-424D-8473-0AAD449E7E94}" type="datetimeFigureOut">
              <a:rPr lang="en-US" smtClean="0"/>
              <a:pPr/>
              <a:t>2/1/2019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378AEC-C5C3-4E6A-878C-28AE955E1EC9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5654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A5C93-B1A2-42C9-AA3D-C3756577F8ED}" type="datetimeFigureOut">
              <a:rPr lang="es-ES" smtClean="0"/>
              <a:pPr/>
              <a:t>01/02/2019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3AE8C-950A-42F4-AF61-5DF7E4FA8E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A5C93-B1A2-42C9-AA3D-C3756577F8ED}" type="datetimeFigureOut">
              <a:rPr lang="es-ES" smtClean="0"/>
              <a:pPr/>
              <a:t>01/02/2019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3AE8C-950A-42F4-AF61-5DF7E4FA8E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A5C93-B1A2-42C9-AA3D-C3756577F8ED}" type="datetimeFigureOut">
              <a:rPr lang="es-ES" smtClean="0"/>
              <a:pPr/>
              <a:t>01/02/2019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3AE8C-950A-42F4-AF61-5DF7E4FA8E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A5C93-B1A2-42C9-AA3D-C3756577F8ED}" type="datetimeFigureOut">
              <a:rPr lang="es-ES" smtClean="0"/>
              <a:pPr/>
              <a:t>01/02/2019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3AE8C-950A-42F4-AF61-5DF7E4FA8E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A5C93-B1A2-42C9-AA3D-C3756577F8ED}" type="datetimeFigureOut">
              <a:rPr lang="es-ES" smtClean="0"/>
              <a:pPr/>
              <a:t>01/02/2019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3AE8C-950A-42F4-AF61-5DF7E4FA8E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A5C93-B1A2-42C9-AA3D-C3756577F8ED}" type="datetimeFigureOut">
              <a:rPr lang="es-ES" smtClean="0"/>
              <a:pPr/>
              <a:t>01/02/2019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3AE8C-950A-42F4-AF61-5DF7E4FA8E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A5C93-B1A2-42C9-AA3D-C3756577F8ED}" type="datetimeFigureOut">
              <a:rPr lang="es-ES" smtClean="0"/>
              <a:pPr/>
              <a:t>01/02/2019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3AE8C-950A-42F4-AF61-5DF7E4FA8E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A5C93-B1A2-42C9-AA3D-C3756577F8ED}" type="datetimeFigureOut">
              <a:rPr lang="es-ES" smtClean="0"/>
              <a:pPr/>
              <a:t>01/02/2019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3AE8C-950A-42F4-AF61-5DF7E4FA8E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A5C93-B1A2-42C9-AA3D-C3756577F8ED}" type="datetimeFigureOut">
              <a:rPr lang="es-ES" smtClean="0"/>
              <a:pPr/>
              <a:t>01/02/2019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3AE8C-950A-42F4-AF61-5DF7E4FA8E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A5C93-B1A2-42C9-AA3D-C3756577F8ED}" type="datetimeFigureOut">
              <a:rPr lang="es-ES" smtClean="0"/>
              <a:pPr/>
              <a:t>01/02/2019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3AE8C-950A-42F4-AF61-5DF7E4FA8E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A5C93-B1A2-42C9-AA3D-C3756577F8ED}" type="datetimeFigureOut">
              <a:rPr lang="es-ES" smtClean="0"/>
              <a:pPr/>
              <a:t>01/02/2019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3AE8C-950A-42F4-AF61-5DF7E4FA8E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EA5C93-B1A2-42C9-AA3D-C3756577F8ED}" type="datetimeFigureOut">
              <a:rPr lang="es-ES" smtClean="0"/>
              <a:pPr/>
              <a:t>01/02/2019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73AE8C-950A-42F4-AF61-5DF7E4FA8E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24744003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324544" y="5293657"/>
            <a:ext cx="982083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3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www.escuelasabatica2000.org</a:t>
            </a:r>
          </a:p>
          <a:p>
            <a:pPr algn="ctr"/>
            <a:r>
              <a:rPr lang="es-419" sz="3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pedimos donaciones ni incluimos propaganda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28941" y="6237312"/>
            <a:ext cx="862898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30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 le gusto, apriete me gusta y suscríbase</a:t>
            </a:r>
            <a:r>
              <a:rPr lang="en-US" sz="30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419" sz="3000" b="1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39552" y="4357553"/>
            <a:ext cx="812819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3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 desea una copia gratuita de la presentación en PowerPoint visite: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72703"/>
            <a:ext cx="2749578" cy="4364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44033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11560" y="908720"/>
            <a:ext cx="799288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2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419" sz="42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 Rounded MT Bold" panose="020F0704030504030204" pitchFamily="34" charset="0"/>
              </a:rPr>
              <a:t>LOS SIETE SELLOS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6240" y="2060848"/>
            <a:ext cx="6203528" cy="2468958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223826490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581692" y="-27384"/>
            <a:ext cx="394691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5:9, 10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1375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chemeClr val="bg1"/>
                </a:solidFill>
              </a:rPr>
              <a:t>Digno eres de tomar el libro y de abrir sus sellos; porque tú fuiste inmolado, y con tu sangre nos has redimido para Dios, de todo linaje y lengua y pueblo y nación; y nos has hecho para nuestro Dios reyes y sacerdotes, y reinaremos sobre la tierra.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Los siete sellos</a:t>
            </a:r>
          </a:p>
        </p:txBody>
      </p:sp>
    </p:spTree>
    <p:extLst>
      <p:ext uri="{BB962C8B-B14F-4D97-AF65-F5344CB8AC3E}">
        <p14:creationId xmlns:p14="http://schemas.microsoft.com/office/powerpoint/2010/main" val="263197869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5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6:1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734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chemeClr val="bg1"/>
                </a:solidFill>
              </a:rPr>
              <a:t>Vi cuando el Cordero abrió uno de los sellos, y oí a uno de los cuatro seres vivientes decir como con voz de trueno: Ven y mira.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Los siete sellos</a:t>
            </a:r>
          </a:p>
        </p:txBody>
      </p:sp>
    </p:spTree>
    <p:extLst>
      <p:ext uri="{BB962C8B-B14F-4D97-AF65-F5344CB8AC3E}">
        <p14:creationId xmlns:p14="http://schemas.microsoft.com/office/powerpoint/2010/main" val="96331220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5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6:1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734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Vi cuando el Cordero abrió uno de los sellos, </a:t>
            </a:r>
            <a:r>
              <a:rPr lang="es-419" sz="2400" dirty="0">
                <a:solidFill>
                  <a:schemeClr val="bg1"/>
                </a:solidFill>
              </a:rPr>
              <a:t>y oí a uno de los cuatro seres vivientes decir como con voz de trueno: Ven y mira.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Los siete sellos</a:t>
            </a:r>
          </a:p>
        </p:txBody>
      </p:sp>
    </p:spTree>
    <p:extLst>
      <p:ext uri="{BB962C8B-B14F-4D97-AF65-F5344CB8AC3E}">
        <p14:creationId xmlns:p14="http://schemas.microsoft.com/office/powerpoint/2010/main" val="1454922445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5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6:1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734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Vi cuando el Cordero abrió uno de los sellos, </a:t>
            </a:r>
            <a:r>
              <a:rPr lang="es-419" sz="2400" dirty="0">
                <a:solidFill>
                  <a:srgbClr val="00B0F0"/>
                </a:solidFill>
              </a:rPr>
              <a:t>y oí a uno de los cuatro seres vivientes decir como con voz de trueno: </a:t>
            </a:r>
            <a:r>
              <a:rPr lang="es-419" sz="2400" dirty="0">
                <a:solidFill>
                  <a:schemeClr val="bg1"/>
                </a:solidFill>
              </a:rPr>
              <a:t>Ven y mira.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Los siete sellos</a:t>
            </a:r>
          </a:p>
        </p:txBody>
      </p:sp>
    </p:spTree>
    <p:extLst>
      <p:ext uri="{BB962C8B-B14F-4D97-AF65-F5344CB8AC3E}">
        <p14:creationId xmlns:p14="http://schemas.microsoft.com/office/powerpoint/2010/main" val="835594175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5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6:1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734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Vi cuando el Cordero abrió uno de los sellos, </a:t>
            </a:r>
            <a:r>
              <a:rPr lang="es-419" sz="2400" dirty="0">
                <a:solidFill>
                  <a:srgbClr val="00B0F0"/>
                </a:solidFill>
              </a:rPr>
              <a:t>y oí a uno de los cuatro seres vivientes decir como con voz de trueno: </a:t>
            </a:r>
            <a:r>
              <a:rPr lang="es-419" sz="2400" dirty="0">
                <a:solidFill>
                  <a:srgbClr val="FFFF00"/>
                </a:solidFill>
              </a:rPr>
              <a:t>Ven y mira.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Los siete sellos</a:t>
            </a:r>
          </a:p>
        </p:txBody>
      </p:sp>
      <p:sp>
        <p:nvSpPr>
          <p:cNvPr id="8" name="1 CuadroTexto"/>
          <p:cNvSpPr txBox="1"/>
          <p:nvPr/>
        </p:nvSpPr>
        <p:spPr>
          <a:xfrm>
            <a:off x="5663711" y="1110199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6:2</a:t>
            </a:r>
          </a:p>
        </p:txBody>
      </p:sp>
      <p:sp>
        <p:nvSpPr>
          <p:cNvPr id="9" name="2 CuadroTexto"/>
          <p:cNvSpPr txBox="1"/>
          <p:nvPr/>
        </p:nvSpPr>
        <p:spPr>
          <a:xfrm>
            <a:off x="5436096" y="1614255"/>
            <a:ext cx="3707904" cy="1695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chemeClr val="bg1"/>
                </a:solidFill>
              </a:rPr>
              <a:t>Y miré, y he aquí un caballo blanco; y el que lo montaba tenía un arco; y le fue dada una corona, y salió venciendo, y para vencer. </a:t>
            </a:r>
          </a:p>
        </p:txBody>
      </p:sp>
    </p:spTree>
    <p:extLst>
      <p:ext uri="{BB962C8B-B14F-4D97-AF65-F5344CB8AC3E}">
        <p14:creationId xmlns:p14="http://schemas.microsoft.com/office/powerpoint/2010/main" val="75773743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5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6:1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734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Vi cuando el Cordero abrió uno de los sellos, </a:t>
            </a:r>
            <a:r>
              <a:rPr lang="es-419" sz="2400" dirty="0">
                <a:solidFill>
                  <a:srgbClr val="00B0F0"/>
                </a:solidFill>
              </a:rPr>
              <a:t>y oí a uno de los cuatro seres vivientes decir como con voz de trueno: </a:t>
            </a:r>
            <a:r>
              <a:rPr lang="es-419" sz="2400" dirty="0">
                <a:solidFill>
                  <a:srgbClr val="FFFF00"/>
                </a:solidFill>
              </a:rPr>
              <a:t>Ven y mira.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Los siete sellos</a:t>
            </a:r>
          </a:p>
        </p:txBody>
      </p:sp>
      <p:sp>
        <p:nvSpPr>
          <p:cNvPr id="8" name="1 CuadroTexto"/>
          <p:cNvSpPr txBox="1"/>
          <p:nvPr/>
        </p:nvSpPr>
        <p:spPr>
          <a:xfrm>
            <a:off x="5663711" y="1110199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6:2</a:t>
            </a:r>
          </a:p>
        </p:txBody>
      </p:sp>
      <p:sp>
        <p:nvSpPr>
          <p:cNvPr id="9" name="2 CuadroTexto"/>
          <p:cNvSpPr txBox="1"/>
          <p:nvPr/>
        </p:nvSpPr>
        <p:spPr>
          <a:xfrm>
            <a:off x="5436096" y="1614255"/>
            <a:ext cx="3707904" cy="1695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00B0F0"/>
                </a:solidFill>
              </a:rPr>
              <a:t>Y miré, y he aquí un caballo blanco;</a:t>
            </a:r>
            <a:r>
              <a:rPr lang="es-419" sz="2400" dirty="0">
                <a:solidFill>
                  <a:schemeClr val="bg1"/>
                </a:solidFill>
              </a:rPr>
              <a:t> y el que lo montaba tenía un arco; y le fue dada una corona, y salió venciendo, y para vencer. </a:t>
            </a:r>
          </a:p>
        </p:txBody>
      </p:sp>
    </p:spTree>
    <p:extLst>
      <p:ext uri="{BB962C8B-B14F-4D97-AF65-F5344CB8AC3E}">
        <p14:creationId xmlns:p14="http://schemas.microsoft.com/office/powerpoint/2010/main" val="183905009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5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6:1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734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Vi cuando el Cordero abrió uno de los sellos, </a:t>
            </a:r>
            <a:r>
              <a:rPr lang="es-419" sz="2400" dirty="0">
                <a:solidFill>
                  <a:srgbClr val="00B0F0"/>
                </a:solidFill>
              </a:rPr>
              <a:t>y oí a uno de los cuatro seres vivientes decir como con voz de trueno: </a:t>
            </a:r>
            <a:r>
              <a:rPr lang="es-419" sz="2400" dirty="0">
                <a:solidFill>
                  <a:srgbClr val="FFFF00"/>
                </a:solidFill>
              </a:rPr>
              <a:t>Ven y mira.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Los siete sellos</a:t>
            </a:r>
          </a:p>
        </p:txBody>
      </p:sp>
      <p:sp>
        <p:nvSpPr>
          <p:cNvPr id="8" name="1 CuadroTexto"/>
          <p:cNvSpPr txBox="1"/>
          <p:nvPr/>
        </p:nvSpPr>
        <p:spPr>
          <a:xfrm>
            <a:off x="5663711" y="1110199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6:2</a:t>
            </a:r>
          </a:p>
        </p:txBody>
      </p:sp>
      <p:sp>
        <p:nvSpPr>
          <p:cNvPr id="9" name="2 CuadroTexto"/>
          <p:cNvSpPr txBox="1"/>
          <p:nvPr/>
        </p:nvSpPr>
        <p:spPr>
          <a:xfrm>
            <a:off x="5436096" y="1614255"/>
            <a:ext cx="3707904" cy="1695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00B0F0"/>
                </a:solidFill>
              </a:rPr>
              <a:t>Y miré, y he aquí un caballo blanco;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y el que lo montaba tenía un arco;</a:t>
            </a:r>
            <a:r>
              <a:rPr lang="es-419" sz="2400" dirty="0">
                <a:solidFill>
                  <a:schemeClr val="bg1"/>
                </a:solidFill>
              </a:rPr>
              <a:t> y le fue dada una corona, y salió venciendo, y para vencer. </a:t>
            </a:r>
          </a:p>
        </p:txBody>
      </p:sp>
    </p:spTree>
    <p:extLst>
      <p:ext uri="{BB962C8B-B14F-4D97-AF65-F5344CB8AC3E}">
        <p14:creationId xmlns:p14="http://schemas.microsoft.com/office/powerpoint/2010/main" val="1623384427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5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6:1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734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Vi cuando el Cordero abrió uno de los sellos, </a:t>
            </a:r>
            <a:r>
              <a:rPr lang="es-419" sz="2400" dirty="0">
                <a:solidFill>
                  <a:srgbClr val="00B0F0"/>
                </a:solidFill>
              </a:rPr>
              <a:t>y oí a uno de los cuatro seres vivientes decir como con voz de trueno: </a:t>
            </a:r>
            <a:r>
              <a:rPr lang="es-419" sz="2400" dirty="0">
                <a:solidFill>
                  <a:srgbClr val="FFFF00"/>
                </a:solidFill>
              </a:rPr>
              <a:t>Ven y mira.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Los siete sellos</a:t>
            </a:r>
          </a:p>
        </p:txBody>
      </p:sp>
      <p:sp>
        <p:nvSpPr>
          <p:cNvPr id="8" name="1 CuadroTexto"/>
          <p:cNvSpPr txBox="1"/>
          <p:nvPr/>
        </p:nvSpPr>
        <p:spPr>
          <a:xfrm>
            <a:off x="5663711" y="1110199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6:2</a:t>
            </a:r>
          </a:p>
        </p:txBody>
      </p:sp>
      <p:sp>
        <p:nvSpPr>
          <p:cNvPr id="9" name="2 CuadroTexto"/>
          <p:cNvSpPr txBox="1"/>
          <p:nvPr/>
        </p:nvSpPr>
        <p:spPr>
          <a:xfrm>
            <a:off x="5436096" y="1614255"/>
            <a:ext cx="3707904" cy="1695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00B0F0"/>
                </a:solidFill>
              </a:rPr>
              <a:t>Y miré, y he aquí un caballo blanco;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y el que lo montaba tenía un arco</a:t>
            </a:r>
            <a:r>
              <a:rPr lang="es-419" sz="2400" dirty="0">
                <a:solidFill>
                  <a:srgbClr val="00B0F0"/>
                </a:solidFill>
              </a:rPr>
              <a:t>; y le fue dada una corona,</a:t>
            </a:r>
            <a:r>
              <a:rPr lang="es-419" sz="2400" dirty="0">
                <a:solidFill>
                  <a:schemeClr val="bg1"/>
                </a:solidFill>
              </a:rPr>
              <a:t> y salió venciendo, y para vencer. </a:t>
            </a:r>
          </a:p>
        </p:txBody>
      </p:sp>
    </p:spTree>
    <p:extLst>
      <p:ext uri="{BB962C8B-B14F-4D97-AF65-F5344CB8AC3E}">
        <p14:creationId xmlns:p14="http://schemas.microsoft.com/office/powerpoint/2010/main" val="2051786779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5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6:1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734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Vi cuando el Cordero abrió uno de los sellos, </a:t>
            </a:r>
            <a:r>
              <a:rPr lang="es-419" sz="2400" dirty="0">
                <a:solidFill>
                  <a:srgbClr val="00B0F0"/>
                </a:solidFill>
              </a:rPr>
              <a:t>y oí a uno de los cuatro seres vivientes decir como con voz de trueno: </a:t>
            </a:r>
            <a:r>
              <a:rPr lang="es-419" sz="2400" dirty="0">
                <a:solidFill>
                  <a:srgbClr val="FFFF00"/>
                </a:solidFill>
              </a:rPr>
              <a:t>Ven y mira.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Los siete sellos</a:t>
            </a:r>
          </a:p>
        </p:txBody>
      </p:sp>
      <p:sp>
        <p:nvSpPr>
          <p:cNvPr id="8" name="1 CuadroTexto"/>
          <p:cNvSpPr txBox="1"/>
          <p:nvPr/>
        </p:nvSpPr>
        <p:spPr>
          <a:xfrm>
            <a:off x="5663711" y="1110199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6:2</a:t>
            </a:r>
          </a:p>
        </p:txBody>
      </p:sp>
      <p:sp>
        <p:nvSpPr>
          <p:cNvPr id="9" name="2 CuadroTexto"/>
          <p:cNvSpPr txBox="1"/>
          <p:nvPr/>
        </p:nvSpPr>
        <p:spPr>
          <a:xfrm>
            <a:off x="5436096" y="1614255"/>
            <a:ext cx="3707904" cy="1695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00B0F0"/>
                </a:solidFill>
              </a:rPr>
              <a:t>Y miré, y he aquí un caballo blanco;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y el que lo montaba tenía un arco</a:t>
            </a:r>
            <a:r>
              <a:rPr lang="es-419" sz="2400" dirty="0">
                <a:solidFill>
                  <a:srgbClr val="00B0F0"/>
                </a:solidFill>
              </a:rPr>
              <a:t>; y le fue dada una corona,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y salió venciendo, y para vencer. </a:t>
            </a:r>
          </a:p>
        </p:txBody>
      </p:sp>
      <p:sp>
        <p:nvSpPr>
          <p:cNvPr id="13" name="1 CuadroTexto"/>
          <p:cNvSpPr txBox="1"/>
          <p:nvPr/>
        </p:nvSpPr>
        <p:spPr>
          <a:xfrm>
            <a:off x="615840" y="1124744"/>
            <a:ext cx="3164072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Habacuc 3:8, 9</a:t>
            </a:r>
          </a:p>
        </p:txBody>
      </p:sp>
      <p:sp>
        <p:nvSpPr>
          <p:cNvPr id="14" name="2 CuadroTexto"/>
          <p:cNvSpPr txBox="1"/>
          <p:nvPr/>
        </p:nvSpPr>
        <p:spPr>
          <a:xfrm>
            <a:off x="0" y="1628800"/>
            <a:ext cx="4355976" cy="2977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chemeClr val="bg1"/>
                </a:solidFill>
              </a:rPr>
              <a:t>¿Te airaste, oh Jehová, contra los ríos? ¿Contra los ríos te airaste? ¿Fue tu ira contra el mar Cuando montaste en tus caballos, Y en tus carros de victoria? Se descubrió enteramente tu arco; Los juramentos a las tribus fueron palabra segura. </a:t>
            </a:r>
            <a:r>
              <a:rPr lang="es-419" sz="2400" dirty="0" err="1">
                <a:solidFill>
                  <a:schemeClr val="bg1"/>
                </a:solidFill>
              </a:rPr>
              <a:t>Selah</a:t>
            </a:r>
            <a:r>
              <a:rPr lang="es-419" sz="2400" dirty="0">
                <a:solidFill>
                  <a:schemeClr val="bg1"/>
                </a:solidFill>
              </a:rPr>
              <a:t> Hendiste la tierra con ríos. </a:t>
            </a:r>
          </a:p>
        </p:txBody>
      </p:sp>
    </p:spTree>
    <p:extLst>
      <p:ext uri="{BB962C8B-B14F-4D97-AF65-F5344CB8AC3E}">
        <p14:creationId xmlns:p14="http://schemas.microsoft.com/office/powerpoint/2010/main" val="255565271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5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6:1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734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Vi cuando el Cordero abrió uno de los sellos, </a:t>
            </a:r>
            <a:r>
              <a:rPr lang="es-419" sz="2400" dirty="0">
                <a:solidFill>
                  <a:srgbClr val="00B0F0"/>
                </a:solidFill>
              </a:rPr>
              <a:t>y oí a uno de los cuatro seres vivientes decir como con voz de trueno: </a:t>
            </a:r>
            <a:r>
              <a:rPr lang="es-419" sz="2400" dirty="0">
                <a:solidFill>
                  <a:srgbClr val="FFFF00"/>
                </a:solidFill>
              </a:rPr>
              <a:t>Ven y mira.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Los siete sellos</a:t>
            </a:r>
          </a:p>
        </p:txBody>
      </p:sp>
      <p:sp>
        <p:nvSpPr>
          <p:cNvPr id="8" name="1 CuadroTexto"/>
          <p:cNvSpPr txBox="1"/>
          <p:nvPr/>
        </p:nvSpPr>
        <p:spPr>
          <a:xfrm>
            <a:off x="5663711" y="1110199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6:2</a:t>
            </a:r>
          </a:p>
        </p:txBody>
      </p:sp>
      <p:sp>
        <p:nvSpPr>
          <p:cNvPr id="9" name="2 CuadroTexto"/>
          <p:cNvSpPr txBox="1"/>
          <p:nvPr/>
        </p:nvSpPr>
        <p:spPr>
          <a:xfrm>
            <a:off x="5436096" y="1614255"/>
            <a:ext cx="3707904" cy="1695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00B0F0"/>
                </a:solidFill>
              </a:rPr>
              <a:t>Y miré, y he aquí un caballo blanco;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y el que lo montaba tenía un arco</a:t>
            </a:r>
            <a:r>
              <a:rPr lang="es-419" sz="2400" dirty="0">
                <a:solidFill>
                  <a:srgbClr val="00B0F0"/>
                </a:solidFill>
              </a:rPr>
              <a:t>; y le fue dada una corona,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y salió venciendo, y para vencer. </a:t>
            </a:r>
          </a:p>
        </p:txBody>
      </p:sp>
      <p:sp>
        <p:nvSpPr>
          <p:cNvPr id="13" name="1 CuadroTexto"/>
          <p:cNvSpPr txBox="1"/>
          <p:nvPr/>
        </p:nvSpPr>
        <p:spPr>
          <a:xfrm>
            <a:off x="615840" y="1124744"/>
            <a:ext cx="3164072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Habacuc 3:8, 9</a:t>
            </a:r>
          </a:p>
        </p:txBody>
      </p:sp>
      <p:sp>
        <p:nvSpPr>
          <p:cNvPr id="14" name="2 CuadroTexto"/>
          <p:cNvSpPr txBox="1"/>
          <p:nvPr/>
        </p:nvSpPr>
        <p:spPr>
          <a:xfrm>
            <a:off x="0" y="1628800"/>
            <a:ext cx="4355976" cy="2977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¿Te airaste, oh Jehová, contra los ríos? ¿Contra los ríos te airaste? </a:t>
            </a:r>
            <a:r>
              <a:rPr lang="es-419" sz="2400" dirty="0">
                <a:solidFill>
                  <a:schemeClr val="bg1"/>
                </a:solidFill>
              </a:rPr>
              <a:t>¿Fue tu ira contra el mar Cuando montaste en tus caballos, Y en tus carros de victoria? Se descubrió enteramente tu arco; Los juramentos a las tribus fueron palabra segura. </a:t>
            </a:r>
            <a:r>
              <a:rPr lang="es-419" sz="2400" dirty="0" err="1">
                <a:solidFill>
                  <a:schemeClr val="bg1"/>
                </a:solidFill>
              </a:rPr>
              <a:t>Selah</a:t>
            </a:r>
            <a:r>
              <a:rPr lang="es-419" sz="2400" dirty="0">
                <a:solidFill>
                  <a:schemeClr val="bg1"/>
                </a:solidFill>
              </a:rPr>
              <a:t> Hendiste la tierra con ríos. </a:t>
            </a:r>
          </a:p>
        </p:txBody>
      </p:sp>
    </p:spTree>
    <p:extLst>
      <p:ext uri="{BB962C8B-B14F-4D97-AF65-F5344CB8AC3E}">
        <p14:creationId xmlns:p14="http://schemas.microsoft.com/office/powerpoint/2010/main" val="2965312822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5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6:1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734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Vi cuando el Cordero abrió uno de los sellos, </a:t>
            </a:r>
            <a:r>
              <a:rPr lang="es-419" sz="2400" dirty="0">
                <a:solidFill>
                  <a:srgbClr val="00B0F0"/>
                </a:solidFill>
              </a:rPr>
              <a:t>y oí a uno de los cuatro seres vivientes decir como con voz de trueno: </a:t>
            </a:r>
            <a:r>
              <a:rPr lang="es-419" sz="2400" dirty="0">
                <a:solidFill>
                  <a:srgbClr val="FFFF00"/>
                </a:solidFill>
              </a:rPr>
              <a:t>Ven y mira.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Los siete sellos</a:t>
            </a:r>
          </a:p>
        </p:txBody>
      </p:sp>
      <p:sp>
        <p:nvSpPr>
          <p:cNvPr id="8" name="1 CuadroTexto"/>
          <p:cNvSpPr txBox="1"/>
          <p:nvPr/>
        </p:nvSpPr>
        <p:spPr>
          <a:xfrm>
            <a:off x="5663711" y="1110199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6:2</a:t>
            </a:r>
          </a:p>
        </p:txBody>
      </p:sp>
      <p:sp>
        <p:nvSpPr>
          <p:cNvPr id="9" name="2 CuadroTexto"/>
          <p:cNvSpPr txBox="1"/>
          <p:nvPr/>
        </p:nvSpPr>
        <p:spPr>
          <a:xfrm>
            <a:off x="5436096" y="1614255"/>
            <a:ext cx="3707904" cy="1695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00B0F0"/>
                </a:solidFill>
              </a:rPr>
              <a:t>Y miré, y he aquí un caballo blanco;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y el que lo montaba tenía un arco</a:t>
            </a:r>
            <a:r>
              <a:rPr lang="es-419" sz="2400" dirty="0">
                <a:solidFill>
                  <a:srgbClr val="00B0F0"/>
                </a:solidFill>
              </a:rPr>
              <a:t>; y le fue dada una corona,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y salió venciendo, y para vencer. </a:t>
            </a:r>
          </a:p>
        </p:txBody>
      </p:sp>
      <p:sp>
        <p:nvSpPr>
          <p:cNvPr id="13" name="1 CuadroTexto"/>
          <p:cNvSpPr txBox="1"/>
          <p:nvPr/>
        </p:nvSpPr>
        <p:spPr>
          <a:xfrm>
            <a:off x="615840" y="1124744"/>
            <a:ext cx="3164072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Habacuc 3:8, 9</a:t>
            </a:r>
          </a:p>
        </p:txBody>
      </p:sp>
      <p:sp>
        <p:nvSpPr>
          <p:cNvPr id="14" name="2 CuadroTexto"/>
          <p:cNvSpPr txBox="1"/>
          <p:nvPr/>
        </p:nvSpPr>
        <p:spPr>
          <a:xfrm>
            <a:off x="0" y="1628800"/>
            <a:ext cx="4355976" cy="2977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¿Te airaste, oh Jehová, contra los ríos? ¿Contra los ríos te airaste? </a:t>
            </a:r>
            <a:r>
              <a:rPr lang="es-419" sz="2400" dirty="0">
                <a:solidFill>
                  <a:srgbClr val="00B0F0"/>
                </a:solidFill>
              </a:rPr>
              <a:t>¿Fue tu ira contra el mar Cuando montaste en tus caballos, Y en tus carros de victoria? </a:t>
            </a:r>
            <a:r>
              <a:rPr lang="es-419" sz="2400" dirty="0">
                <a:solidFill>
                  <a:schemeClr val="bg1"/>
                </a:solidFill>
              </a:rPr>
              <a:t>Se descubrió enteramente tu arco; Los juramentos a las tribus fueron palabra segura. </a:t>
            </a:r>
            <a:r>
              <a:rPr lang="es-419" sz="2400" dirty="0" err="1">
                <a:solidFill>
                  <a:schemeClr val="bg1"/>
                </a:solidFill>
              </a:rPr>
              <a:t>Selah</a:t>
            </a:r>
            <a:r>
              <a:rPr lang="es-419" sz="2400" dirty="0">
                <a:solidFill>
                  <a:schemeClr val="bg1"/>
                </a:solidFill>
              </a:rPr>
              <a:t> Hendiste la tierra con ríos. </a:t>
            </a:r>
          </a:p>
        </p:txBody>
      </p:sp>
    </p:spTree>
    <p:extLst>
      <p:ext uri="{BB962C8B-B14F-4D97-AF65-F5344CB8AC3E}">
        <p14:creationId xmlns:p14="http://schemas.microsoft.com/office/powerpoint/2010/main" val="3044794772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5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6:1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734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Vi cuando el Cordero abrió uno de los sellos, </a:t>
            </a:r>
            <a:r>
              <a:rPr lang="es-419" sz="2400" dirty="0">
                <a:solidFill>
                  <a:srgbClr val="00B0F0"/>
                </a:solidFill>
              </a:rPr>
              <a:t>y oí a uno de los cuatro seres vivientes decir como con voz de trueno: </a:t>
            </a:r>
            <a:r>
              <a:rPr lang="es-419" sz="2400" dirty="0">
                <a:solidFill>
                  <a:srgbClr val="FFFF00"/>
                </a:solidFill>
              </a:rPr>
              <a:t>Ven y mira.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Los siete sellos</a:t>
            </a:r>
          </a:p>
        </p:txBody>
      </p:sp>
      <p:sp>
        <p:nvSpPr>
          <p:cNvPr id="8" name="1 CuadroTexto"/>
          <p:cNvSpPr txBox="1"/>
          <p:nvPr/>
        </p:nvSpPr>
        <p:spPr>
          <a:xfrm>
            <a:off x="5663711" y="1110199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6:2</a:t>
            </a:r>
          </a:p>
        </p:txBody>
      </p:sp>
      <p:sp>
        <p:nvSpPr>
          <p:cNvPr id="9" name="2 CuadroTexto"/>
          <p:cNvSpPr txBox="1"/>
          <p:nvPr/>
        </p:nvSpPr>
        <p:spPr>
          <a:xfrm>
            <a:off x="5436096" y="1614255"/>
            <a:ext cx="3707904" cy="1695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00B0F0"/>
                </a:solidFill>
              </a:rPr>
              <a:t>Y miré, y he aquí un caballo blanco;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y el que lo montaba tenía un arco</a:t>
            </a:r>
            <a:r>
              <a:rPr lang="es-419" sz="2400" dirty="0">
                <a:solidFill>
                  <a:srgbClr val="00B0F0"/>
                </a:solidFill>
              </a:rPr>
              <a:t>; y le fue dada una corona,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y salió venciendo, y para vencer. </a:t>
            </a:r>
          </a:p>
        </p:txBody>
      </p:sp>
      <p:sp>
        <p:nvSpPr>
          <p:cNvPr id="13" name="1 CuadroTexto"/>
          <p:cNvSpPr txBox="1"/>
          <p:nvPr/>
        </p:nvSpPr>
        <p:spPr>
          <a:xfrm>
            <a:off x="615840" y="1124744"/>
            <a:ext cx="3164072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Habacuc 3:8, 9</a:t>
            </a:r>
          </a:p>
        </p:txBody>
      </p:sp>
      <p:sp>
        <p:nvSpPr>
          <p:cNvPr id="14" name="2 CuadroTexto"/>
          <p:cNvSpPr txBox="1"/>
          <p:nvPr/>
        </p:nvSpPr>
        <p:spPr>
          <a:xfrm>
            <a:off x="0" y="1628800"/>
            <a:ext cx="4355976" cy="2977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¿Te airaste, oh Jehová, contra los ríos? ¿Contra los ríos te airaste? </a:t>
            </a:r>
            <a:r>
              <a:rPr lang="es-419" sz="2400" dirty="0">
                <a:solidFill>
                  <a:srgbClr val="00B0F0"/>
                </a:solidFill>
              </a:rPr>
              <a:t>¿Fue tu ira contra el mar Cuando montaste en tus caballos, Y en tus carros de victoria? </a:t>
            </a:r>
            <a:r>
              <a:rPr lang="es-419" sz="2400" dirty="0">
                <a:solidFill>
                  <a:srgbClr val="FFFF00"/>
                </a:solidFill>
              </a:rPr>
              <a:t>Se descubrió enteramente tu arco; </a:t>
            </a:r>
            <a:r>
              <a:rPr lang="es-419" sz="2400" dirty="0">
                <a:solidFill>
                  <a:schemeClr val="bg1"/>
                </a:solidFill>
              </a:rPr>
              <a:t>Los juramentos a las tribus fueron palabra segura. </a:t>
            </a:r>
            <a:r>
              <a:rPr lang="es-419" sz="2400" dirty="0" err="1">
                <a:solidFill>
                  <a:schemeClr val="bg1"/>
                </a:solidFill>
              </a:rPr>
              <a:t>Selah</a:t>
            </a:r>
            <a:r>
              <a:rPr lang="es-419" sz="2400" dirty="0">
                <a:solidFill>
                  <a:schemeClr val="bg1"/>
                </a:solidFill>
              </a:rPr>
              <a:t> Hendiste la tierra con ríos. </a:t>
            </a:r>
          </a:p>
        </p:txBody>
      </p:sp>
    </p:spTree>
    <p:extLst>
      <p:ext uri="{BB962C8B-B14F-4D97-AF65-F5344CB8AC3E}">
        <p14:creationId xmlns:p14="http://schemas.microsoft.com/office/powerpoint/2010/main" val="868259022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5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6:1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734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Vi cuando el Cordero abrió uno de los sellos, </a:t>
            </a:r>
            <a:r>
              <a:rPr lang="es-419" sz="2400" dirty="0">
                <a:solidFill>
                  <a:srgbClr val="00B0F0"/>
                </a:solidFill>
              </a:rPr>
              <a:t>y oí a uno de los cuatro seres vivientes decir como con voz de trueno: </a:t>
            </a:r>
            <a:r>
              <a:rPr lang="es-419" sz="2400" dirty="0">
                <a:solidFill>
                  <a:srgbClr val="FFFF00"/>
                </a:solidFill>
              </a:rPr>
              <a:t>Ven y mira.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Los siete sellos</a:t>
            </a:r>
          </a:p>
        </p:txBody>
      </p:sp>
      <p:sp>
        <p:nvSpPr>
          <p:cNvPr id="8" name="1 CuadroTexto"/>
          <p:cNvSpPr txBox="1"/>
          <p:nvPr/>
        </p:nvSpPr>
        <p:spPr>
          <a:xfrm>
            <a:off x="5663711" y="1110199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6:2</a:t>
            </a:r>
          </a:p>
        </p:txBody>
      </p:sp>
      <p:sp>
        <p:nvSpPr>
          <p:cNvPr id="9" name="2 CuadroTexto"/>
          <p:cNvSpPr txBox="1"/>
          <p:nvPr/>
        </p:nvSpPr>
        <p:spPr>
          <a:xfrm>
            <a:off x="5436096" y="1614255"/>
            <a:ext cx="3707904" cy="1695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00B0F0"/>
                </a:solidFill>
              </a:rPr>
              <a:t>Y miré, y he aquí un caballo blanco;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y el que lo montaba tenía un arco</a:t>
            </a:r>
            <a:r>
              <a:rPr lang="es-419" sz="2400" dirty="0">
                <a:solidFill>
                  <a:srgbClr val="00B0F0"/>
                </a:solidFill>
              </a:rPr>
              <a:t>; y le fue dada una corona,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y salió venciendo, y para vencer. </a:t>
            </a:r>
          </a:p>
        </p:txBody>
      </p:sp>
      <p:sp>
        <p:nvSpPr>
          <p:cNvPr id="13" name="1 CuadroTexto"/>
          <p:cNvSpPr txBox="1"/>
          <p:nvPr/>
        </p:nvSpPr>
        <p:spPr>
          <a:xfrm>
            <a:off x="615840" y="1124744"/>
            <a:ext cx="3164072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Habacuc 3:8, 9</a:t>
            </a:r>
          </a:p>
        </p:txBody>
      </p:sp>
      <p:sp>
        <p:nvSpPr>
          <p:cNvPr id="14" name="2 CuadroTexto"/>
          <p:cNvSpPr txBox="1"/>
          <p:nvPr/>
        </p:nvSpPr>
        <p:spPr>
          <a:xfrm>
            <a:off x="0" y="1628800"/>
            <a:ext cx="4355976" cy="2977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¿Te airaste, oh Jehová, contra los ríos? ¿Contra los ríos te airaste? </a:t>
            </a:r>
            <a:r>
              <a:rPr lang="es-419" sz="2400" dirty="0">
                <a:solidFill>
                  <a:srgbClr val="00B0F0"/>
                </a:solidFill>
              </a:rPr>
              <a:t>¿Fue tu ira contra el mar Cuando montaste en tus caballos, Y en tus carros de victoria? </a:t>
            </a:r>
            <a:r>
              <a:rPr lang="es-419" sz="2400" dirty="0">
                <a:solidFill>
                  <a:srgbClr val="FFFF00"/>
                </a:solidFill>
              </a:rPr>
              <a:t>Se descubrió enteramente tu arco; </a:t>
            </a:r>
            <a:r>
              <a:rPr lang="es-419" sz="2400" dirty="0">
                <a:solidFill>
                  <a:srgbClr val="00B0F0"/>
                </a:solidFill>
              </a:rPr>
              <a:t>Los juramentos a las tribus fueron palabra segura. </a:t>
            </a:r>
            <a:r>
              <a:rPr lang="es-419" sz="2400" dirty="0" err="1">
                <a:solidFill>
                  <a:schemeClr val="bg1"/>
                </a:solidFill>
              </a:rPr>
              <a:t>Selah</a:t>
            </a:r>
            <a:r>
              <a:rPr lang="es-419" sz="2400" dirty="0">
                <a:solidFill>
                  <a:schemeClr val="bg1"/>
                </a:solidFill>
              </a:rPr>
              <a:t> Hendiste la tierra con ríos. </a:t>
            </a:r>
          </a:p>
        </p:txBody>
      </p:sp>
      <p:sp>
        <p:nvSpPr>
          <p:cNvPr id="10" name="1 CuadroTexto"/>
          <p:cNvSpPr txBox="1"/>
          <p:nvPr/>
        </p:nvSpPr>
        <p:spPr>
          <a:xfrm>
            <a:off x="3246036" y="5493976"/>
            <a:ext cx="261161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Salmos 45:5</a:t>
            </a:r>
          </a:p>
        </p:txBody>
      </p:sp>
      <p:sp>
        <p:nvSpPr>
          <p:cNvPr id="11" name="2 CuadroTexto"/>
          <p:cNvSpPr txBox="1"/>
          <p:nvPr/>
        </p:nvSpPr>
        <p:spPr>
          <a:xfrm>
            <a:off x="-23432" y="6078751"/>
            <a:ext cx="9167432" cy="734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chemeClr val="bg1"/>
                </a:solidFill>
              </a:rPr>
              <a:t>Tus saetas agudas,</a:t>
            </a:r>
            <a:r>
              <a:rPr lang="en-US" sz="2400" dirty="0">
                <a:solidFill>
                  <a:schemeClr val="bg1"/>
                </a:solidFill>
              </a:rPr>
              <a:t> c</a:t>
            </a:r>
            <a:r>
              <a:rPr lang="es-419" sz="2400" dirty="0" err="1">
                <a:solidFill>
                  <a:schemeClr val="bg1"/>
                </a:solidFill>
              </a:rPr>
              <a:t>on</a:t>
            </a:r>
            <a:r>
              <a:rPr lang="es-419" sz="2400" dirty="0">
                <a:solidFill>
                  <a:schemeClr val="bg1"/>
                </a:solidFill>
              </a:rPr>
              <a:t> que caerán pueblos debajo de ti,</a:t>
            </a:r>
            <a:r>
              <a:rPr lang="en-US" sz="2400" dirty="0">
                <a:solidFill>
                  <a:schemeClr val="bg1"/>
                </a:solidFill>
              </a:rPr>
              <a:t> p</a:t>
            </a:r>
            <a:r>
              <a:rPr lang="es-419" sz="2400" dirty="0" err="1">
                <a:solidFill>
                  <a:schemeClr val="bg1"/>
                </a:solidFill>
              </a:rPr>
              <a:t>enetrarán</a:t>
            </a:r>
            <a:r>
              <a:rPr lang="es-419" sz="2400" dirty="0">
                <a:solidFill>
                  <a:schemeClr val="bg1"/>
                </a:solidFill>
              </a:rPr>
              <a:t> en el corazón de los enemigos del rey.</a:t>
            </a:r>
          </a:p>
        </p:txBody>
      </p:sp>
    </p:spTree>
    <p:extLst>
      <p:ext uri="{BB962C8B-B14F-4D97-AF65-F5344CB8AC3E}">
        <p14:creationId xmlns:p14="http://schemas.microsoft.com/office/powerpoint/2010/main" val="2833924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5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6:1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734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Vi cuando el Cordero abrió uno de los sellos, </a:t>
            </a:r>
            <a:r>
              <a:rPr lang="es-419" sz="2400" dirty="0">
                <a:solidFill>
                  <a:srgbClr val="00B0F0"/>
                </a:solidFill>
              </a:rPr>
              <a:t>y oí a uno de los cuatro seres vivientes decir como con voz de trueno: </a:t>
            </a:r>
            <a:r>
              <a:rPr lang="es-419" sz="2400" dirty="0">
                <a:solidFill>
                  <a:srgbClr val="FFFF00"/>
                </a:solidFill>
              </a:rPr>
              <a:t>Ven y mira.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Los siete sellos</a:t>
            </a:r>
          </a:p>
        </p:txBody>
      </p:sp>
      <p:sp>
        <p:nvSpPr>
          <p:cNvPr id="8" name="1 CuadroTexto"/>
          <p:cNvSpPr txBox="1"/>
          <p:nvPr/>
        </p:nvSpPr>
        <p:spPr>
          <a:xfrm>
            <a:off x="5663711" y="1110199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6:2</a:t>
            </a:r>
          </a:p>
        </p:txBody>
      </p:sp>
      <p:sp>
        <p:nvSpPr>
          <p:cNvPr id="9" name="2 CuadroTexto"/>
          <p:cNvSpPr txBox="1"/>
          <p:nvPr/>
        </p:nvSpPr>
        <p:spPr>
          <a:xfrm>
            <a:off x="5436096" y="1614255"/>
            <a:ext cx="3707904" cy="1695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00B0F0"/>
                </a:solidFill>
              </a:rPr>
              <a:t>Y miré, y he aquí un caballo blanco;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y el que lo montaba tenía un arco</a:t>
            </a:r>
            <a:r>
              <a:rPr lang="es-419" sz="2400" dirty="0">
                <a:solidFill>
                  <a:srgbClr val="00B0F0"/>
                </a:solidFill>
              </a:rPr>
              <a:t>; y le fue dada una corona,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y salió venciendo, y para vencer. </a:t>
            </a:r>
          </a:p>
        </p:txBody>
      </p:sp>
      <p:sp>
        <p:nvSpPr>
          <p:cNvPr id="13" name="1 CuadroTexto"/>
          <p:cNvSpPr txBox="1"/>
          <p:nvPr/>
        </p:nvSpPr>
        <p:spPr>
          <a:xfrm>
            <a:off x="615840" y="1124744"/>
            <a:ext cx="3164072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Habacuc 3:8, 9</a:t>
            </a:r>
          </a:p>
        </p:txBody>
      </p:sp>
      <p:sp>
        <p:nvSpPr>
          <p:cNvPr id="14" name="2 CuadroTexto"/>
          <p:cNvSpPr txBox="1"/>
          <p:nvPr/>
        </p:nvSpPr>
        <p:spPr>
          <a:xfrm>
            <a:off x="0" y="1628800"/>
            <a:ext cx="4355976" cy="2977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¿Te airaste, oh Jehová, contra los ríos? ¿Contra los ríos te airaste? </a:t>
            </a:r>
            <a:r>
              <a:rPr lang="es-419" sz="2400" dirty="0">
                <a:solidFill>
                  <a:srgbClr val="00B0F0"/>
                </a:solidFill>
              </a:rPr>
              <a:t>¿Fue tu ira contra el mar Cuando montaste en tus caballos, Y en tus carros de victoria? </a:t>
            </a:r>
            <a:r>
              <a:rPr lang="es-419" sz="2400" dirty="0">
                <a:solidFill>
                  <a:srgbClr val="FFFF00"/>
                </a:solidFill>
              </a:rPr>
              <a:t>Se descubrió enteramente tu arco; </a:t>
            </a:r>
            <a:r>
              <a:rPr lang="es-419" sz="2400" dirty="0">
                <a:solidFill>
                  <a:srgbClr val="00B0F0"/>
                </a:solidFill>
              </a:rPr>
              <a:t>Los juramentos a las tribus fueron palabra segura. </a:t>
            </a:r>
            <a:r>
              <a:rPr lang="es-419" sz="2400" dirty="0" err="1">
                <a:solidFill>
                  <a:schemeClr val="bg1"/>
                </a:solidFill>
              </a:rPr>
              <a:t>Selah</a:t>
            </a:r>
            <a:r>
              <a:rPr lang="es-419" sz="2400" dirty="0">
                <a:solidFill>
                  <a:schemeClr val="bg1"/>
                </a:solidFill>
              </a:rPr>
              <a:t> Hendiste la tierra con ríos. </a:t>
            </a:r>
          </a:p>
        </p:txBody>
      </p:sp>
      <p:sp>
        <p:nvSpPr>
          <p:cNvPr id="10" name="1 CuadroTexto"/>
          <p:cNvSpPr txBox="1"/>
          <p:nvPr/>
        </p:nvSpPr>
        <p:spPr>
          <a:xfrm>
            <a:off x="3246036" y="5493976"/>
            <a:ext cx="261161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Salmos 45:5</a:t>
            </a:r>
          </a:p>
        </p:txBody>
      </p:sp>
      <p:sp>
        <p:nvSpPr>
          <p:cNvPr id="11" name="2 CuadroTexto"/>
          <p:cNvSpPr txBox="1"/>
          <p:nvPr/>
        </p:nvSpPr>
        <p:spPr>
          <a:xfrm>
            <a:off x="-23432" y="6078751"/>
            <a:ext cx="9167432" cy="734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Tus saetas agudas,</a:t>
            </a:r>
            <a:r>
              <a:rPr lang="en-US" sz="2400" dirty="0">
                <a:solidFill>
                  <a:srgbClr val="FFFF00"/>
                </a:solidFill>
              </a:rPr>
              <a:t> c</a:t>
            </a:r>
            <a:r>
              <a:rPr lang="es-419" sz="2400" dirty="0" err="1">
                <a:solidFill>
                  <a:srgbClr val="FFFF00"/>
                </a:solidFill>
              </a:rPr>
              <a:t>on</a:t>
            </a:r>
            <a:r>
              <a:rPr lang="es-419" sz="2400" dirty="0">
                <a:solidFill>
                  <a:srgbClr val="FFFF00"/>
                </a:solidFill>
              </a:rPr>
              <a:t> que caerán pueblos debajo de ti,</a:t>
            </a:r>
            <a:r>
              <a:rPr lang="en-US" sz="2400" dirty="0">
                <a:solidFill>
                  <a:srgbClr val="FFFF00"/>
                </a:solidFill>
              </a:rPr>
              <a:t> </a:t>
            </a:r>
            <a:r>
              <a:rPr lang="en-US" sz="2400" dirty="0">
                <a:solidFill>
                  <a:schemeClr val="bg1"/>
                </a:solidFill>
              </a:rPr>
              <a:t>p</a:t>
            </a:r>
            <a:r>
              <a:rPr lang="es-419" sz="2400" dirty="0" err="1">
                <a:solidFill>
                  <a:schemeClr val="bg1"/>
                </a:solidFill>
              </a:rPr>
              <a:t>enetrarán</a:t>
            </a:r>
            <a:r>
              <a:rPr lang="es-419" sz="2400" dirty="0">
                <a:solidFill>
                  <a:schemeClr val="bg1"/>
                </a:solidFill>
              </a:rPr>
              <a:t> en el corazón de los enemigos del rey.</a:t>
            </a:r>
          </a:p>
        </p:txBody>
      </p:sp>
    </p:spTree>
    <p:extLst>
      <p:ext uri="{BB962C8B-B14F-4D97-AF65-F5344CB8AC3E}">
        <p14:creationId xmlns:p14="http://schemas.microsoft.com/office/powerpoint/2010/main" val="1559461848"/>
      </p:ext>
    </p:extLst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5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6:1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734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Vi cuando el Cordero abrió uno de los sellos, </a:t>
            </a:r>
            <a:r>
              <a:rPr lang="es-419" sz="2400" dirty="0">
                <a:solidFill>
                  <a:srgbClr val="00B0F0"/>
                </a:solidFill>
              </a:rPr>
              <a:t>y oí a uno de los cuatro seres vivientes decir como con voz de trueno: </a:t>
            </a:r>
            <a:r>
              <a:rPr lang="es-419" sz="2400" dirty="0">
                <a:solidFill>
                  <a:srgbClr val="FFFF00"/>
                </a:solidFill>
              </a:rPr>
              <a:t>Ven y mira.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Los siete sellos</a:t>
            </a:r>
          </a:p>
        </p:txBody>
      </p:sp>
      <p:sp>
        <p:nvSpPr>
          <p:cNvPr id="8" name="1 CuadroTexto"/>
          <p:cNvSpPr txBox="1"/>
          <p:nvPr/>
        </p:nvSpPr>
        <p:spPr>
          <a:xfrm>
            <a:off x="5663711" y="1110199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6:2</a:t>
            </a:r>
          </a:p>
        </p:txBody>
      </p:sp>
      <p:sp>
        <p:nvSpPr>
          <p:cNvPr id="9" name="2 CuadroTexto"/>
          <p:cNvSpPr txBox="1"/>
          <p:nvPr/>
        </p:nvSpPr>
        <p:spPr>
          <a:xfrm>
            <a:off x="5436096" y="1614255"/>
            <a:ext cx="3707904" cy="1695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00B0F0"/>
                </a:solidFill>
              </a:rPr>
              <a:t>Y miré, y he aquí un caballo blanco;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y el que lo montaba tenía un arco</a:t>
            </a:r>
            <a:r>
              <a:rPr lang="es-419" sz="2400" dirty="0">
                <a:solidFill>
                  <a:srgbClr val="00B0F0"/>
                </a:solidFill>
              </a:rPr>
              <a:t>; y le fue dada una corona,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y salió venciendo, y para vencer. </a:t>
            </a:r>
          </a:p>
        </p:txBody>
      </p:sp>
      <p:sp>
        <p:nvSpPr>
          <p:cNvPr id="13" name="1 CuadroTexto"/>
          <p:cNvSpPr txBox="1"/>
          <p:nvPr/>
        </p:nvSpPr>
        <p:spPr>
          <a:xfrm>
            <a:off x="615840" y="1124744"/>
            <a:ext cx="3164072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Habacuc 3:8, 9</a:t>
            </a:r>
          </a:p>
        </p:txBody>
      </p:sp>
      <p:sp>
        <p:nvSpPr>
          <p:cNvPr id="14" name="2 CuadroTexto"/>
          <p:cNvSpPr txBox="1"/>
          <p:nvPr/>
        </p:nvSpPr>
        <p:spPr>
          <a:xfrm>
            <a:off x="0" y="1628800"/>
            <a:ext cx="4355976" cy="2977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¿Te airaste, oh Jehová, contra los ríos? ¿Contra los ríos te airaste? </a:t>
            </a:r>
            <a:r>
              <a:rPr lang="es-419" sz="2400" dirty="0">
                <a:solidFill>
                  <a:srgbClr val="00B0F0"/>
                </a:solidFill>
              </a:rPr>
              <a:t>¿Fue tu ira contra el mar Cuando montaste en tus caballos, Y en tus carros de victoria? </a:t>
            </a:r>
            <a:r>
              <a:rPr lang="es-419" sz="2400" dirty="0">
                <a:solidFill>
                  <a:srgbClr val="FFFF00"/>
                </a:solidFill>
              </a:rPr>
              <a:t>Se descubrió enteramente tu arco; </a:t>
            </a:r>
            <a:r>
              <a:rPr lang="es-419" sz="2400" dirty="0">
                <a:solidFill>
                  <a:srgbClr val="00B0F0"/>
                </a:solidFill>
              </a:rPr>
              <a:t>Los juramentos a las tribus fueron palabra segura. </a:t>
            </a:r>
            <a:r>
              <a:rPr lang="es-419" sz="2400" dirty="0" err="1">
                <a:solidFill>
                  <a:schemeClr val="bg1"/>
                </a:solidFill>
              </a:rPr>
              <a:t>Selah</a:t>
            </a:r>
            <a:r>
              <a:rPr lang="es-419" sz="2400" dirty="0">
                <a:solidFill>
                  <a:schemeClr val="bg1"/>
                </a:solidFill>
              </a:rPr>
              <a:t> Hendiste la tierra con ríos. </a:t>
            </a:r>
          </a:p>
        </p:txBody>
      </p:sp>
      <p:sp>
        <p:nvSpPr>
          <p:cNvPr id="10" name="1 CuadroTexto"/>
          <p:cNvSpPr txBox="1"/>
          <p:nvPr/>
        </p:nvSpPr>
        <p:spPr>
          <a:xfrm>
            <a:off x="3246036" y="5493976"/>
            <a:ext cx="261161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Salmos 45:5</a:t>
            </a:r>
          </a:p>
        </p:txBody>
      </p:sp>
      <p:sp>
        <p:nvSpPr>
          <p:cNvPr id="11" name="2 CuadroTexto"/>
          <p:cNvSpPr txBox="1"/>
          <p:nvPr/>
        </p:nvSpPr>
        <p:spPr>
          <a:xfrm>
            <a:off x="-23432" y="6078751"/>
            <a:ext cx="9167432" cy="734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Tus saetas agudas,</a:t>
            </a:r>
            <a:r>
              <a:rPr lang="en-US" sz="2400" dirty="0">
                <a:solidFill>
                  <a:srgbClr val="FFFF00"/>
                </a:solidFill>
              </a:rPr>
              <a:t> c</a:t>
            </a:r>
            <a:r>
              <a:rPr lang="es-419" sz="2400" dirty="0" err="1">
                <a:solidFill>
                  <a:srgbClr val="FFFF00"/>
                </a:solidFill>
              </a:rPr>
              <a:t>on</a:t>
            </a:r>
            <a:r>
              <a:rPr lang="es-419" sz="2400" dirty="0">
                <a:solidFill>
                  <a:srgbClr val="FFFF00"/>
                </a:solidFill>
              </a:rPr>
              <a:t> que caerán pueblos debajo de ti,</a:t>
            </a:r>
            <a:r>
              <a:rPr lang="en-US" sz="2400" dirty="0">
                <a:solidFill>
                  <a:srgbClr val="FFFF00"/>
                </a:solidFill>
              </a:rPr>
              <a:t> </a:t>
            </a:r>
            <a:r>
              <a:rPr lang="en-US" sz="2400" dirty="0">
                <a:solidFill>
                  <a:srgbClr val="00B0F0"/>
                </a:solidFill>
              </a:rPr>
              <a:t>p</a:t>
            </a:r>
            <a:r>
              <a:rPr lang="es-419" sz="2400" dirty="0" err="1">
                <a:solidFill>
                  <a:srgbClr val="00B0F0"/>
                </a:solidFill>
              </a:rPr>
              <a:t>enetrarán</a:t>
            </a:r>
            <a:r>
              <a:rPr lang="es-419" sz="2400" dirty="0">
                <a:solidFill>
                  <a:srgbClr val="00B0F0"/>
                </a:solidFill>
              </a:rPr>
              <a:t> en el corazón de los enemigos del rey.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1er.-Iglesia apostólica 31dC-100dC</a:t>
            </a:r>
          </a:p>
        </p:txBody>
      </p:sp>
    </p:spTree>
    <p:extLst>
      <p:ext uri="{BB962C8B-B14F-4D97-AF65-F5344CB8AC3E}">
        <p14:creationId xmlns:p14="http://schemas.microsoft.com/office/powerpoint/2010/main" val="283781702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5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6:1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734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Vi cuando el Cordero abrió uno de los sellos, </a:t>
            </a:r>
            <a:r>
              <a:rPr lang="es-419" sz="2400" dirty="0">
                <a:solidFill>
                  <a:srgbClr val="00B0F0"/>
                </a:solidFill>
              </a:rPr>
              <a:t>y oí a uno de los cuatro seres vivientes decir como con voz de trueno: </a:t>
            </a:r>
            <a:r>
              <a:rPr lang="es-419" sz="2400" dirty="0">
                <a:solidFill>
                  <a:srgbClr val="FFFF00"/>
                </a:solidFill>
              </a:rPr>
              <a:t>Ven y mira.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Los siete sellos</a:t>
            </a:r>
          </a:p>
        </p:txBody>
      </p:sp>
      <p:sp>
        <p:nvSpPr>
          <p:cNvPr id="8" name="1 CuadroTexto"/>
          <p:cNvSpPr txBox="1"/>
          <p:nvPr/>
        </p:nvSpPr>
        <p:spPr>
          <a:xfrm>
            <a:off x="5663711" y="1110199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6:2</a:t>
            </a:r>
          </a:p>
        </p:txBody>
      </p:sp>
      <p:sp>
        <p:nvSpPr>
          <p:cNvPr id="9" name="2 CuadroTexto"/>
          <p:cNvSpPr txBox="1"/>
          <p:nvPr/>
        </p:nvSpPr>
        <p:spPr>
          <a:xfrm>
            <a:off x="5436096" y="1614255"/>
            <a:ext cx="3707904" cy="1695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00B0F0"/>
                </a:solidFill>
              </a:rPr>
              <a:t>Y miré, y he aquí un caballo blanco;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y el que lo montaba tenía un arco</a:t>
            </a:r>
            <a:r>
              <a:rPr lang="es-419" sz="2400" dirty="0">
                <a:solidFill>
                  <a:srgbClr val="00B0F0"/>
                </a:solidFill>
              </a:rPr>
              <a:t>; y le fue dada una corona,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y salió venciendo, y para vencer. </a:t>
            </a:r>
          </a:p>
        </p:txBody>
      </p:sp>
      <p:sp>
        <p:nvSpPr>
          <p:cNvPr id="10" name="1 CuadroTexto"/>
          <p:cNvSpPr txBox="1"/>
          <p:nvPr/>
        </p:nvSpPr>
        <p:spPr>
          <a:xfrm>
            <a:off x="989322" y="1124744"/>
            <a:ext cx="242085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2:2, 3</a:t>
            </a:r>
          </a:p>
        </p:txBody>
      </p:sp>
      <p:sp>
        <p:nvSpPr>
          <p:cNvPr id="11" name="2 CuadroTexto"/>
          <p:cNvSpPr txBox="1"/>
          <p:nvPr/>
        </p:nvSpPr>
        <p:spPr>
          <a:xfrm>
            <a:off x="0" y="1628800"/>
            <a:ext cx="4571999" cy="2977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chemeClr val="bg1"/>
                </a:solidFill>
              </a:rPr>
              <a:t>Yo conozco tus obras, y tu arduo trabajo y paciencia; y que no puedes soportar a los malos, y has probado a los que se dicen ser apóstoles, y no lo son, y los has hallado mentirosos; y has sufrido, y has tenido paciencia, y has trabajado arduamente por amor de mi nombre, y no has desmayado.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1er.-Iglesia apostólica 31dC-100dC</a:t>
            </a:r>
          </a:p>
        </p:txBody>
      </p:sp>
    </p:spTree>
    <p:extLst>
      <p:ext uri="{BB962C8B-B14F-4D97-AF65-F5344CB8AC3E}">
        <p14:creationId xmlns:p14="http://schemas.microsoft.com/office/powerpoint/2010/main" val="387974462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5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6:1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734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Vi cuando el Cordero abrió uno de los sellos, </a:t>
            </a:r>
            <a:r>
              <a:rPr lang="es-419" sz="2400" dirty="0">
                <a:solidFill>
                  <a:srgbClr val="00B0F0"/>
                </a:solidFill>
              </a:rPr>
              <a:t>y oí a uno de los cuatro seres vivientes decir como con voz de trueno: </a:t>
            </a:r>
            <a:r>
              <a:rPr lang="es-419" sz="2400" dirty="0">
                <a:solidFill>
                  <a:srgbClr val="FFFF00"/>
                </a:solidFill>
              </a:rPr>
              <a:t>Ven y mira.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Los siete sellos</a:t>
            </a:r>
          </a:p>
        </p:txBody>
      </p:sp>
      <p:sp>
        <p:nvSpPr>
          <p:cNvPr id="8" name="1 CuadroTexto"/>
          <p:cNvSpPr txBox="1"/>
          <p:nvPr/>
        </p:nvSpPr>
        <p:spPr>
          <a:xfrm>
            <a:off x="5663711" y="1110199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6:2</a:t>
            </a:r>
          </a:p>
        </p:txBody>
      </p:sp>
      <p:sp>
        <p:nvSpPr>
          <p:cNvPr id="9" name="2 CuadroTexto"/>
          <p:cNvSpPr txBox="1"/>
          <p:nvPr/>
        </p:nvSpPr>
        <p:spPr>
          <a:xfrm>
            <a:off x="5436096" y="1614255"/>
            <a:ext cx="3707904" cy="1695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00B0F0"/>
                </a:solidFill>
              </a:rPr>
              <a:t>Y miré, y he aquí un caballo blanco;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y el que lo montaba tenía un arco</a:t>
            </a:r>
            <a:r>
              <a:rPr lang="es-419" sz="2400" dirty="0">
                <a:solidFill>
                  <a:srgbClr val="00B0F0"/>
                </a:solidFill>
              </a:rPr>
              <a:t>; y le fue dada una corona,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y salió venciendo, y para vencer. </a:t>
            </a:r>
          </a:p>
        </p:txBody>
      </p:sp>
      <p:sp>
        <p:nvSpPr>
          <p:cNvPr id="10" name="1 CuadroTexto"/>
          <p:cNvSpPr txBox="1"/>
          <p:nvPr/>
        </p:nvSpPr>
        <p:spPr>
          <a:xfrm>
            <a:off x="989322" y="1124744"/>
            <a:ext cx="242085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2:2, 3</a:t>
            </a:r>
          </a:p>
        </p:txBody>
      </p:sp>
      <p:sp>
        <p:nvSpPr>
          <p:cNvPr id="11" name="2 CuadroTexto"/>
          <p:cNvSpPr txBox="1"/>
          <p:nvPr/>
        </p:nvSpPr>
        <p:spPr>
          <a:xfrm>
            <a:off x="0" y="1628800"/>
            <a:ext cx="4571999" cy="2977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Yo conozco tus obras, y tu arduo trabajo y paciencia; </a:t>
            </a:r>
            <a:r>
              <a:rPr lang="es-419" sz="2400" dirty="0">
                <a:solidFill>
                  <a:schemeClr val="bg1"/>
                </a:solidFill>
              </a:rPr>
              <a:t>y que no puedes soportar a los malos, y has probado a los que se dicen ser apóstoles, y no lo son, y los has hallado mentirosos; y has sufrido, y has tenido paciencia, y has trabajado arduamente por amor de mi nombre, y no has desmayado.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1er.-Iglesia apostólica 31dC-100dC</a:t>
            </a:r>
          </a:p>
        </p:txBody>
      </p:sp>
    </p:spTree>
    <p:extLst>
      <p:ext uri="{BB962C8B-B14F-4D97-AF65-F5344CB8AC3E}">
        <p14:creationId xmlns:p14="http://schemas.microsoft.com/office/powerpoint/2010/main" val="1581967176"/>
      </p:ext>
    </p:extLst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5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6:1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734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Vi cuando el Cordero abrió uno de los sellos, </a:t>
            </a:r>
            <a:r>
              <a:rPr lang="es-419" sz="2400" dirty="0">
                <a:solidFill>
                  <a:srgbClr val="00B0F0"/>
                </a:solidFill>
              </a:rPr>
              <a:t>y oí a uno de los cuatro seres vivientes decir como con voz de trueno: </a:t>
            </a:r>
            <a:r>
              <a:rPr lang="es-419" sz="2400" dirty="0">
                <a:solidFill>
                  <a:srgbClr val="FFFF00"/>
                </a:solidFill>
              </a:rPr>
              <a:t>Ven y mira.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Los siete sellos</a:t>
            </a:r>
          </a:p>
        </p:txBody>
      </p:sp>
      <p:sp>
        <p:nvSpPr>
          <p:cNvPr id="8" name="1 CuadroTexto"/>
          <p:cNvSpPr txBox="1"/>
          <p:nvPr/>
        </p:nvSpPr>
        <p:spPr>
          <a:xfrm>
            <a:off x="5663711" y="1110199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6:2</a:t>
            </a:r>
          </a:p>
        </p:txBody>
      </p:sp>
      <p:sp>
        <p:nvSpPr>
          <p:cNvPr id="9" name="2 CuadroTexto"/>
          <p:cNvSpPr txBox="1"/>
          <p:nvPr/>
        </p:nvSpPr>
        <p:spPr>
          <a:xfrm>
            <a:off x="5436096" y="1614255"/>
            <a:ext cx="3707904" cy="1695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00B0F0"/>
                </a:solidFill>
              </a:rPr>
              <a:t>Y miré, y he aquí un caballo blanco;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y el que lo montaba tenía un arco</a:t>
            </a:r>
            <a:r>
              <a:rPr lang="es-419" sz="2400" dirty="0">
                <a:solidFill>
                  <a:srgbClr val="00B0F0"/>
                </a:solidFill>
              </a:rPr>
              <a:t>; y le fue dada una corona,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y salió venciendo, y para vencer. </a:t>
            </a:r>
          </a:p>
        </p:txBody>
      </p:sp>
      <p:sp>
        <p:nvSpPr>
          <p:cNvPr id="10" name="1 CuadroTexto"/>
          <p:cNvSpPr txBox="1"/>
          <p:nvPr/>
        </p:nvSpPr>
        <p:spPr>
          <a:xfrm>
            <a:off x="989322" y="1124744"/>
            <a:ext cx="242085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2:2, 3</a:t>
            </a:r>
          </a:p>
        </p:txBody>
      </p:sp>
      <p:sp>
        <p:nvSpPr>
          <p:cNvPr id="11" name="2 CuadroTexto"/>
          <p:cNvSpPr txBox="1"/>
          <p:nvPr/>
        </p:nvSpPr>
        <p:spPr>
          <a:xfrm>
            <a:off x="0" y="1628800"/>
            <a:ext cx="4571999" cy="2977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Yo conozco tus obras, y tu arduo trabajo y paciencia; </a:t>
            </a:r>
            <a:r>
              <a:rPr lang="es-419" sz="2400" dirty="0">
                <a:solidFill>
                  <a:srgbClr val="00B0F0"/>
                </a:solidFill>
              </a:rPr>
              <a:t>y que no puedes soportar a los malos, y has probado a los que se dicen ser apóstoles, y no lo son, y los has hallado mentirosos; </a:t>
            </a:r>
            <a:r>
              <a:rPr lang="es-419" sz="2400" dirty="0">
                <a:solidFill>
                  <a:schemeClr val="bg1"/>
                </a:solidFill>
              </a:rPr>
              <a:t>y has sufrido, y has tenido paciencia, y has trabajado arduamente por amor de mi nombre, y no has desmayado.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1er.-Iglesia apostólica 31dC-100dC</a:t>
            </a:r>
          </a:p>
        </p:txBody>
      </p:sp>
    </p:spTree>
    <p:extLst>
      <p:ext uri="{BB962C8B-B14F-4D97-AF65-F5344CB8AC3E}">
        <p14:creationId xmlns:p14="http://schemas.microsoft.com/office/powerpoint/2010/main" val="3737559284"/>
      </p:ext>
    </p:extLst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5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6:1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734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Vi cuando el Cordero abrió uno de los sellos, </a:t>
            </a:r>
            <a:r>
              <a:rPr lang="es-419" sz="2400" dirty="0">
                <a:solidFill>
                  <a:srgbClr val="00B0F0"/>
                </a:solidFill>
              </a:rPr>
              <a:t>y oí a uno de los cuatro seres vivientes decir como con voz de trueno: </a:t>
            </a:r>
            <a:r>
              <a:rPr lang="es-419" sz="2400" dirty="0">
                <a:solidFill>
                  <a:srgbClr val="FFFF00"/>
                </a:solidFill>
              </a:rPr>
              <a:t>Ven y mira.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Los siete sellos</a:t>
            </a:r>
          </a:p>
        </p:txBody>
      </p:sp>
      <p:sp>
        <p:nvSpPr>
          <p:cNvPr id="8" name="1 CuadroTexto"/>
          <p:cNvSpPr txBox="1"/>
          <p:nvPr/>
        </p:nvSpPr>
        <p:spPr>
          <a:xfrm>
            <a:off x="5663711" y="1110199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6:2</a:t>
            </a:r>
          </a:p>
        </p:txBody>
      </p:sp>
      <p:sp>
        <p:nvSpPr>
          <p:cNvPr id="9" name="2 CuadroTexto"/>
          <p:cNvSpPr txBox="1"/>
          <p:nvPr/>
        </p:nvSpPr>
        <p:spPr>
          <a:xfrm>
            <a:off x="5436096" y="1614255"/>
            <a:ext cx="3707904" cy="1695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00B0F0"/>
                </a:solidFill>
              </a:rPr>
              <a:t>Y miré, y he aquí un caballo blanco;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y el que lo montaba tenía un arco</a:t>
            </a:r>
            <a:r>
              <a:rPr lang="es-419" sz="2400" dirty="0">
                <a:solidFill>
                  <a:srgbClr val="00B0F0"/>
                </a:solidFill>
              </a:rPr>
              <a:t>; y le fue dada una corona,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y salió venciendo, y para vencer. </a:t>
            </a:r>
          </a:p>
        </p:txBody>
      </p:sp>
      <p:sp>
        <p:nvSpPr>
          <p:cNvPr id="10" name="1 CuadroTexto"/>
          <p:cNvSpPr txBox="1"/>
          <p:nvPr/>
        </p:nvSpPr>
        <p:spPr>
          <a:xfrm>
            <a:off x="989322" y="1124744"/>
            <a:ext cx="242085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2:2, 3</a:t>
            </a:r>
          </a:p>
        </p:txBody>
      </p:sp>
      <p:sp>
        <p:nvSpPr>
          <p:cNvPr id="11" name="2 CuadroTexto"/>
          <p:cNvSpPr txBox="1"/>
          <p:nvPr/>
        </p:nvSpPr>
        <p:spPr>
          <a:xfrm>
            <a:off x="0" y="1628800"/>
            <a:ext cx="4571999" cy="2977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Yo conozco tus obras, y tu arduo trabajo y paciencia; </a:t>
            </a:r>
            <a:r>
              <a:rPr lang="es-419" sz="2400" dirty="0">
                <a:solidFill>
                  <a:srgbClr val="00B0F0"/>
                </a:solidFill>
              </a:rPr>
              <a:t>y que no puedes soportar a los malos, y has probado a los que se dicen ser apóstoles, y no lo son, y los has hallado mentirosos; </a:t>
            </a:r>
            <a:r>
              <a:rPr lang="es-419" sz="2400" dirty="0">
                <a:solidFill>
                  <a:srgbClr val="FFFF00"/>
                </a:solidFill>
              </a:rPr>
              <a:t>y has sufrido, y has tenido paciencia, </a:t>
            </a:r>
            <a:r>
              <a:rPr lang="es-419" sz="2400" dirty="0">
                <a:solidFill>
                  <a:schemeClr val="bg1"/>
                </a:solidFill>
              </a:rPr>
              <a:t>y has trabajado arduamente por amor de mi nombre, y no has desmayado.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1er.-Iglesia apostólica 31dC-100dC</a:t>
            </a:r>
          </a:p>
        </p:txBody>
      </p:sp>
    </p:spTree>
    <p:extLst>
      <p:ext uri="{BB962C8B-B14F-4D97-AF65-F5344CB8AC3E}">
        <p14:creationId xmlns:p14="http://schemas.microsoft.com/office/powerpoint/2010/main" val="1246514324"/>
      </p:ext>
    </p:extLst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5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6:1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734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Vi cuando el Cordero abrió uno de los sellos, </a:t>
            </a:r>
            <a:r>
              <a:rPr lang="es-419" sz="2400" dirty="0">
                <a:solidFill>
                  <a:srgbClr val="00B0F0"/>
                </a:solidFill>
              </a:rPr>
              <a:t>y oí a uno de los cuatro seres vivientes decir como con voz de trueno: </a:t>
            </a:r>
            <a:r>
              <a:rPr lang="es-419" sz="2400" dirty="0">
                <a:solidFill>
                  <a:srgbClr val="FFFF00"/>
                </a:solidFill>
              </a:rPr>
              <a:t>Ven y mira.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Los siete sellos</a:t>
            </a:r>
          </a:p>
        </p:txBody>
      </p:sp>
      <p:sp>
        <p:nvSpPr>
          <p:cNvPr id="8" name="1 CuadroTexto"/>
          <p:cNvSpPr txBox="1"/>
          <p:nvPr/>
        </p:nvSpPr>
        <p:spPr>
          <a:xfrm>
            <a:off x="5663711" y="1110199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6:2</a:t>
            </a:r>
          </a:p>
        </p:txBody>
      </p:sp>
      <p:sp>
        <p:nvSpPr>
          <p:cNvPr id="9" name="2 CuadroTexto"/>
          <p:cNvSpPr txBox="1"/>
          <p:nvPr/>
        </p:nvSpPr>
        <p:spPr>
          <a:xfrm>
            <a:off x="5436096" y="1614255"/>
            <a:ext cx="3707904" cy="1695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00B0F0"/>
                </a:solidFill>
              </a:rPr>
              <a:t>Y miré, y he aquí un caballo blanco;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y el que lo montaba tenía un arco</a:t>
            </a:r>
            <a:r>
              <a:rPr lang="es-419" sz="2400" dirty="0">
                <a:solidFill>
                  <a:srgbClr val="00B0F0"/>
                </a:solidFill>
              </a:rPr>
              <a:t>; y le fue dada una corona,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y salió venciendo, y para vencer. </a:t>
            </a:r>
          </a:p>
        </p:txBody>
      </p:sp>
      <p:sp>
        <p:nvSpPr>
          <p:cNvPr id="10" name="1 CuadroTexto"/>
          <p:cNvSpPr txBox="1"/>
          <p:nvPr/>
        </p:nvSpPr>
        <p:spPr>
          <a:xfrm>
            <a:off x="989322" y="1124744"/>
            <a:ext cx="242085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2:2, 3</a:t>
            </a:r>
          </a:p>
        </p:txBody>
      </p:sp>
      <p:sp>
        <p:nvSpPr>
          <p:cNvPr id="11" name="2 CuadroTexto"/>
          <p:cNvSpPr txBox="1"/>
          <p:nvPr/>
        </p:nvSpPr>
        <p:spPr>
          <a:xfrm>
            <a:off x="0" y="1628800"/>
            <a:ext cx="4571999" cy="2977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Yo conozco tus obras, y tu arduo trabajo y paciencia; </a:t>
            </a:r>
            <a:r>
              <a:rPr lang="es-419" sz="2400" dirty="0">
                <a:solidFill>
                  <a:srgbClr val="00B0F0"/>
                </a:solidFill>
              </a:rPr>
              <a:t>y que no puedes soportar a los malos, y has probado a los que se dicen ser apóstoles, y no lo son, y los has hallado mentirosos; </a:t>
            </a:r>
            <a:r>
              <a:rPr lang="es-419" sz="2400" dirty="0">
                <a:solidFill>
                  <a:srgbClr val="FFFF00"/>
                </a:solidFill>
              </a:rPr>
              <a:t>y has sufrido, y has tenido paciencia, </a:t>
            </a:r>
            <a:r>
              <a:rPr lang="es-419" sz="2400" dirty="0">
                <a:solidFill>
                  <a:srgbClr val="00B0F0"/>
                </a:solidFill>
              </a:rPr>
              <a:t>y has trabajado arduamente</a:t>
            </a:r>
            <a:r>
              <a:rPr lang="es-419" sz="2400" dirty="0">
                <a:solidFill>
                  <a:schemeClr val="bg1"/>
                </a:solidFill>
              </a:rPr>
              <a:t> por amor de mi nombre, y no has desmayado.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1er.-Iglesia apostólica 31dC-100dC</a:t>
            </a:r>
          </a:p>
        </p:txBody>
      </p:sp>
    </p:spTree>
    <p:extLst>
      <p:ext uri="{BB962C8B-B14F-4D97-AF65-F5344CB8AC3E}">
        <p14:creationId xmlns:p14="http://schemas.microsoft.com/office/powerpoint/2010/main" val="3475349235"/>
      </p:ext>
    </p:extLst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5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6:1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734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Vi cuando el Cordero abrió uno de los sellos, </a:t>
            </a:r>
            <a:r>
              <a:rPr lang="es-419" sz="2400" dirty="0">
                <a:solidFill>
                  <a:srgbClr val="00B0F0"/>
                </a:solidFill>
              </a:rPr>
              <a:t>y oí a uno de los cuatro seres vivientes decir como con voz de trueno: </a:t>
            </a:r>
            <a:r>
              <a:rPr lang="es-419" sz="2400" dirty="0">
                <a:solidFill>
                  <a:srgbClr val="FFFF00"/>
                </a:solidFill>
              </a:rPr>
              <a:t>Ven y mira.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Los siete sellos</a:t>
            </a:r>
          </a:p>
        </p:txBody>
      </p:sp>
      <p:sp>
        <p:nvSpPr>
          <p:cNvPr id="8" name="1 CuadroTexto"/>
          <p:cNvSpPr txBox="1"/>
          <p:nvPr/>
        </p:nvSpPr>
        <p:spPr>
          <a:xfrm>
            <a:off x="5663711" y="1110199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6:2</a:t>
            </a:r>
          </a:p>
        </p:txBody>
      </p:sp>
      <p:sp>
        <p:nvSpPr>
          <p:cNvPr id="9" name="2 CuadroTexto"/>
          <p:cNvSpPr txBox="1"/>
          <p:nvPr/>
        </p:nvSpPr>
        <p:spPr>
          <a:xfrm>
            <a:off x="5436096" y="1614255"/>
            <a:ext cx="3707904" cy="1695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00B0F0"/>
                </a:solidFill>
              </a:rPr>
              <a:t>Y miré, y he aquí un caballo blanco;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y el que lo montaba tenía un arco</a:t>
            </a:r>
            <a:r>
              <a:rPr lang="es-419" sz="2400" dirty="0">
                <a:solidFill>
                  <a:srgbClr val="00B0F0"/>
                </a:solidFill>
              </a:rPr>
              <a:t>; y le fue dada una corona,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y salió venciendo, y para vencer. </a:t>
            </a:r>
          </a:p>
        </p:txBody>
      </p:sp>
      <p:sp>
        <p:nvSpPr>
          <p:cNvPr id="10" name="1 CuadroTexto"/>
          <p:cNvSpPr txBox="1"/>
          <p:nvPr/>
        </p:nvSpPr>
        <p:spPr>
          <a:xfrm>
            <a:off x="989322" y="1124744"/>
            <a:ext cx="242085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2:2, 3</a:t>
            </a:r>
          </a:p>
        </p:txBody>
      </p:sp>
      <p:sp>
        <p:nvSpPr>
          <p:cNvPr id="11" name="2 CuadroTexto"/>
          <p:cNvSpPr txBox="1"/>
          <p:nvPr/>
        </p:nvSpPr>
        <p:spPr>
          <a:xfrm>
            <a:off x="0" y="1628800"/>
            <a:ext cx="4571999" cy="2977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Yo conozco tus obras, y tu arduo trabajo y paciencia; </a:t>
            </a:r>
            <a:r>
              <a:rPr lang="es-419" sz="2400" dirty="0">
                <a:solidFill>
                  <a:srgbClr val="00B0F0"/>
                </a:solidFill>
              </a:rPr>
              <a:t>y que no puedes soportar a los malos, y has probado a los que se dicen ser apóstoles, y no lo son, y los has hallado mentirosos; </a:t>
            </a:r>
            <a:r>
              <a:rPr lang="es-419" sz="2400" dirty="0">
                <a:solidFill>
                  <a:srgbClr val="FFFF00"/>
                </a:solidFill>
              </a:rPr>
              <a:t>y has sufrido, y has tenido paciencia, </a:t>
            </a:r>
            <a:r>
              <a:rPr lang="es-419" sz="2400" dirty="0">
                <a:solidFill>
                  <a:srgbClr val="00B0F0"/>
                </a:solidFill>
              </a:rPr>
              <a:t>y has trabajado arduamente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por amor de mi nombre, y no has desmayado.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1er.-Iglesia apostólica 31dC-100dC</a:t>
            </a:r>
          </a:p>
        </p:txBody>
      </p:sp>
      <p:sp>
        <p:nvSpPr>
          <p:cNvPr id="13" name="1 CuadroTexto"/>
          <p:cNvSpPr txBox="1"/>
          <p:nvPr/>
        </p:nvSpPr>
        <p:spPr>
          <a:xfrm>
            <a:off x="2828078" y="5275662"/>
            <a:ext cx="346441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Colosenses 1:23</a:t>
            </a:r>
          </a:p>
        </p:txBody>
      </p:sp>
      <p:sp>
        <p:nvSpPr>
          <p:cNvPr id="14" name="2 CuadroTexto"/>
          <p:cNvSpPr txBox="1"/>
          <p:nvPr/>
        </p:nvSpPr>
        <p:spPr>
          <a:xfrm>
            <a:off x="-23432" y="5805264"/>
            <a:ext cx="9167431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n-US" sz="2400" dirty="0">
                <a:solidFill>
                  <a:schemeClr val="bg1"/>
                </a:solidFill>
              </a:rPr>
              <a:t>S</a:t>
            </a:r>
            <a:r>
              <a:rPr lang="es-419" sz="2400" dirty="0">
                <a:solidFill>
                  <a:schemeClr val="bg1"/>
                </a:solidFill>
              </a:rPr>
              <a:t>i en verdad permanecéis fundados y firmes en la fe, y sin moveros de la esperanza del evangelio que habéis oído, el cual se predica en toda la creación que está debajo del cielo; del cual yo Pablo fui hecho ministro.</a:t>
            </a:r>
          </a:p>
        </p:txBody>
      </p:sp>
    </p:spTree>
    <p:extLst>
      <p:ext uri="{BB962C8B-B14F-4D97-AF65-F5344CB8AC3E}">
        <p14:creationId xmlns:p14="http://schemas.microsoft.com/office/powerpoint/2010/main" val="263544925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5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6:1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734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Vi cuando el Cordero abrió uno de los sellos, </a:t>
            </a:r>
            <a:r>
              <a:rPr lang="es-419" sz="2400" dirty="0">
                <a:solidFill>
                  <a:srgbClr val="00B0F0"/>
                </a:solidFill>
              </a:rPr>
              <a:t>y oí a uno de los cuatro seres vivientes decir como con voz de trueno: </a:t>
            </a:r>
            <a:r>
              <a:rPr lang="es-419" sz="2400" dirty="0">
                <a:solidFill>
                  <a:srgbClr val="FFFF00"/>
                </a:solidFill>
              </a:rPr>
              <a:t>Ven y mira.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Los siete sellos</a:t>
            </a:r>
          </a:p>
        </p:txBody>
      </p:sp>
      <p:sp>
        <p:nvSpPr>
          <p:cNvPr id="8" name="1 CuadroTexto"/>
          <p:cNvSpPr txBox="1"/>
          <p:nvPr/>
        </p:nvSpPr>
        <p:spPr>
          <a:xfrm>
            <a:off x="5663711" y="1110199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6:2</a:t>
            </a:r>
          </a:p>
        </p:txBody>
      </p:sp>
      <p:sp>
        <p:nvSpPr>
          <p:cNvPr id="9" name="2 CuadroTexto"/>
          <p:cNvSpPr txBox="1"/>
          <p:nvPr/>
        </p:nvSpPr>
        <p:spPr>
          <a:xfrm>
            <a:off x="5436096" y="1614255"/>
            <a:ext cx="3707904" cy="1695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00B0F0"/>
                </a:solidFill>
              </a:rPr>
              <a:t>Y miré, y he aquí un caballo blanco;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y el que lo montaba tenía un arco</a:t>
            </a:r>
            <a:r>
              <a:rPr lang="es-419" sz="2400" dirty="0">
                <a:solidFill>
                  <a:srgbClr val="00B0F0"/>
                </a:solidFill>
              </a:rPr>
              <a:t>; y le fue dada una corona,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y salió venciendo, y para vencer. </a:t>
            </a:r>
          </a:p>
        </p:txBody>
      </p:sp>
      <p:sp>
        <p:nvSpPr>
          <p:cNvPr id="10" name="1 CuadroTexto"/>
          <p:cNvSpPr txBox="1"/>
          <p:nvPr/>
        </p:nvSpPr>
        <p:spPr>
          <a:xfrm>
            <a:off x="989322" y="1124744"/>
            <a:ext cx="242085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2:2, 3</a:t>
            </a:r>
          </a:p>
        </p:txBody>
      </p:sp>
      <p:sp>
        <p:nvSpPr>
          <p:cNvPr id="11" name="2 CuadroTexto"/>
          <p:cNvSpPr txBox="1"/>
          <p:nvPr/>
        </p:nvSpPr>
        <p:spPr>
          <a:xfrm>
            <a:off x="0" y="1628800"/>
            <a:ext cx="4571999" cy="2977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Yo conozco tus obras, y tu arduo trabajo y paciencia; </a:t>
            </a:r>
            <a:r>
              <a:rPr lang="es-419" sz="2400" dirty="0">
                <a:solidFill>
                  <a:srgbClr val="00B0F0"/>
                </a:solidFill>
              </a:rPr>
              <a:t>y que no puedes soportar a los malos, y has probado a los que se dicen ser apóstoles, y no lo son, y los has hallado mentirosos; </a:t>
            </a:r>
            <a:r>
              <a:rPr lang="es-419" sz="2400" dirty="0">
                <a:solidFill>
                  <a:srgbClr val="FFFF00"/>
                </a:solidFill>
              </a:rPr>
              <a:t>y has sufrido, y has tenido paciencia, </a:t>
            </a:r>
            <a:r>
              <a:rPr lang="es-419" sz="2400" dirty="0">
                <a:solidFill>
                  <a:srgbClr val="00B0F0"/>
                </a:solidFill>
              </a:rPr>
              <a:t>y has trabajado arduamente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por amor de mi nombre, y no has desmayado.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1er.-Iglesia apostólica 31dC-100dC</a:t>
            </a:r>
          </a:p>
        </p:txBody>
      </p:sp>
      <p:sp>
        <p:nvSpPr>
          <p:cNvPr id="13" name="1 CuadroTexto"/>
          <p:cNvSpPr txBox="1"/>
          <p:nvPr/>
        </p:nvSpPr>
        <p:spPr>
          <a:xfrm>
            <a:off x="2828078" y="5275662"/>
            <a:ext cx="346441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Colosenses 1:23</a:t>
            </a:r>
          </a:p>
        </p:txBody>
      </p:sp>
      <p:sp>
        <p:nvSpPr>
          <p:cNvPr id="14" name="2 CuadroTexto"/>
          <p:cNvSpPr txBox="1"/>
          <p:nvPr/>
        </p:nvSpPr>
        <p:spPr>
          <a:xfrm>
            <a:off x="-23432" y="5805264"/>
            <a:ext cx="9167431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n-US" sz="2400" dirty="0">
                <a:solidFill>
                  <a:srgbClr val="FFFF00"/>
                </a:solidFill>
              </a:rPr>
              <a:t>S</a:t>
            </a:r>
            <a:r>
              <a:rPr lang="es-419" sz="2400" dirty="0">
                <a:solidFill>
                  <a:srgbClr val="FFFF00"/>
                </a:solidFill>
              </a:rPr>
              <a:t>i en verdad permanecéis fundados y firmes en la fe, y sin moveros de la esperanza del evangelio que habéis oído, </a:t>
            </a:r>
            <a:r>
              <a:rPr lang="es-419" sz="2400" dirty="0">
                <a:solidFill>
                  <a:schemeClr val="bg1"/>
                </a:solidFill>
              </a:rPr>
              <a:t>el cual se predica en toda la creación que está debajo del cielo; del cual yo Pablo fui hecho ministro.</a:t>
            </a:r>
          </a:p>
        </p:txBody>
      </p:sp>
    </p:spTree>
    <p:extLst>
      <p:ext uri="{BB962C8B-B14F-4D97-AF65-F5344CB8AC3E}">
        <p14:creationId xmlns:p14="http://schemas.microsoft.com/office/powerpoint/2010/main" val="986042482"/>
      </p:ext>
    </p:extLst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5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6:1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734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Vi cuando el Cordero abrió uno de los sellos, </a:t>
            </a:r>
            <a:r>
              <a:rPr lang="es-419" sz="2400" dirty="0">
                <a:solidFill>
                  <a:srgbClr val="00B0F0"/>
                </a:solidFill>
              </a:rPr>
              <a:t>y oí a uno de los cuatro seres vivientes decir como con voz de trueno: </a:t>
            </a:r>
            <a:r>
              <a:rPr lang="es-419" sz="2400" dirty="0">
                <a:solidFill>
                  <a:srgbClr val="FFFF00"/>
                </a:solidFill>
              </a:rPr>
              <a:t>Ven y mira.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Los siete sellos</a:t>
            </a:r>
          </a:p>
        </p:txBody>
      </p:sp>
      <p:sp>
        <p:nvSpPr>
          <p:cNvPr id="8" name="1 CuadroTexto"/>
          <p:cNvSpPr txBox="1"/>
          <p:nvPr/>
        </p:nvSpPr>
        <p:spPr>
          <a:xfrm>
            <a:off x="5663711" y="1110199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6:2</a:t>
            </a:r>
          </a:p>
        </p:txBody>
      </p:sp>
      <p:sp>
        <p:nvSpPr>
          <p:cNvPr id="9" name="2 CuadroTexto"/>
          <p:cNvSpPr txBox="1"/>
          <p:nvPr/>
        </p:nvSpPr>
        <p:spPr>
          <a:xfrm>
            <a:off x="5436096" y="1614255"/>
            <a:ext cx="3707904" cy="1695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00B0F0"/>
                </a:solidFill>
              </a:rPr>
              <a:t>Y miré, y he aquí un caballo blanco;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y el que lo montaba tenía un arco</a:t>
            </a:r>
            <a:r>
              <a:rPr lang="es-419" sz="2400" dirty="0">
                <a:solidFill>
                  <a:srgbClr val="00B0F0"/>
                </a:solidFill>
              </a:rPr>
              <a:t>; y le fue dada una corona,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y salió venciendo, y para vencer. </a:t>
            </a:r>
          </a:p>
        </p:txBody>
      </p:sp>
      <p:sp>
        <p:nvSpPr>
          <p:cNvPr id="10" name="1 CuadroTexto"/>
          <p:cNvSpPr txBox="1"/>
          <p:nvPr/>
        </p:nvSpPr>
        <p:spPr>
          <a:xfrm>
            <a:off x="989322" y="1124744"/>
            <a:ext cx="242085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2:2, 3</a:t>
            </a:r>
          </a:p>
        </p:txBody>
      </p:sp>
      <p:sp>
        <p:nvSpPr>
          <p:cNvPr id="11" name="2 CuadroTexto"/>
          <p:cNvSpPr txBox="1"/>
          <p:nvPr/>
        </p:nvSpPr>
        <p:spPr>
          <a:xfrm>
            <a:off x="0" y="1628800"/>
            <a:ext cx="4571999" cy="2977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Yo conozco tus obras, y tu arduo trabajo y paciencia; </a:t>
            </a:r>
            <a:r>
              <a:rPr lang="es-419" sz="2400" dirty="0">
                <a:solidFill>
                  <a:srgbClr val="00B0F0"/>
                </a:solidFill>
              </a:rPr>
              <a:t>y que no puedes soportar a los malos, y has probado a los que se dicen ser apóstoles, y no lo son, y los has hallado mentirosos; </a:t>
            </a:r>
            <a:r>
              <a:rPr lang="es-419" sz="2400" dirty="0">
                <a:solidFill>
                  <a:srgbClr val="FFFF00"/>
                </a:solidFill>
              </a:rPr>
              <a:t>y has sufrido, y has tenido paciencia, </a:t>
            </a:r>
            <a:r>
              <a:rPr lang="es-419" sz="2400" dirty="0">
                <a:solidFill>
                  <a:srgbClr val="00B0F0"/>
                </a:solidFill>
              </a:rPr>
              <a:t>y has trabajado arduamente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por amor de mi nombre, y no has desmayado.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1er.-Iglesia apostólica 31dC-100dC</a:t>
            </a:r>
          </a:p>
        </p:txBody>
      </p:sp>
      <p:sp>
        <p:nvSpPr>
          <p:cNvPr id="13" name="1 CuadroTexto"/>
          <p:cNvSpPr txBox="1"/>
          <p:nvPr/>
        </p:nvSpPr>
        <p:spPr>
          <a:xfrm>
            <a:off x="2828078" y="5275662"/>
            <a:ext cx="346441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Colosenses 1:23</a:t>
            </a:r>
          </a:p>
        </p:txBody>
      </p:sp>
      <p:sp>
        <p:nvSpPr>
          <p:cNvPr id="14" name="2 CuadroTexto"/>
          <p:cNvSpPr txBox="1"/>
          <p:nvPr/>
        </p:nvSpPr>
        <p:spPr>
          <a:xfrm>
            <a:off x="-23432" y="5805264"/>
            <a:ext cx="9167431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n-US" sz="2400" dirty="0">
                <a:solidFill>
                  <a:srgbClr val="FFFF00"/>
                </a:solidFill>
              </a:rPr>
              <a:t>S</a:t>
            </a:r>
            <a:r>
              <a:rPr lang="es-419" sz="2400" dirty="0">
                <a:solidFill>
                  <a:srgbClr val="FFFF00"/>
                </a:solidFill>
              </a:rPr>
              <a:t>i en verdad permanecéis fundados y firmes en la fe, y sin moveros de la esperanza del evangelio que habéis oído, </a:t>
            </a:r>
            <a:r>
              <a:rPr lang="es-419" sz="2400" dirty="0">
                <a:solidFill>
                  <a:srgbClr val="00B0F0"/>
                </a:solidFill>
              </a:rPr>
              <a:t>el cual se predica en toda la creación que está debajo del cielo; </a:t>
            </a:r>
            <a:r>
              <a:rPr lang="es-419" sz="2400" dirty="0">
                <a:solidFill>
                  <a:schemeClr val="bg1"/>
                </a:solidFill>
              </a:rPr>
              <a:t>del cual yo Pablo fui hecho ministro.</a:t>
            </a:r>
          </a:p>
        </p:txBody>
      </p:sp>
    </p:spTree>
    <p:extLst>
      <p:ext uri="{BB962C8B-B14F-4D97-AF65-F5344CB8AC3E}">
        <p14:creationId xmlns:p14="http://schemas.microsoft.com/office/powerpoint/2010/main" val="917251586"/>
      </p:ext>
    </p:extLst>
  </p:cSld>
  <p:clrMapOvr>
    <a:masterClrMapping/>
  </p:clrMapOvr>
  <p:transition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703521" y="-27384"/>
            <a:ext cx="370325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6:3, 4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13747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chemeClr val="bg1"/>
                </a:solidFill>
              </a:rPr>
              <a:t>Cuando abrió el segundo sello, oí al segundo ser viviente, que decía: Ven y mira. Y salió otro caballo, bermejo;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chemeClr val="bg1"/>
                </a:solidFill>
              </a:rPr>
              <a:t>y al que lo montaba le fue dado poder de quitar de la tierra la paz, y que se matasen unos a otros; y se le dio una gran espada.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Los siete sellos</a:t>
            </a:r>
          </a:p>
        </p:txBody>
      </p:sp>
      <p:sp>
        <p:nvSpPr>
          <p:cNvPr id="8" name="1 CuadroTexto"/>
          <p:cNvSpPr txBox="1"/>
          <p:nvPr/>
        </p:nvSpPr>
        <p:spPr>
          <a:xfrm>
            <a:off x="5663711" y="2021696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6:2</a:t>
            </a:r>
          </a:p>
        </p:txBody>
      </p:sp>
      <p:sp>
        <p:nvSpPr>
          <p:cNvPr id="9" name="2 CuadroTexto"/>
          <p:cNvSpPr txBox="1"/>
          <p:nvPr/>
        </p:nvSpPr>
        <p:spPr>
          <a:xfrm>
            <a:off x="5436096" y="2525752"/>
            <a:ext cx="3707904" cy="1695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00B0F0"/>
                </a:solidFill>
              </a:rPr>
              <a:t>Y miré, y he aquí un caballo blanco;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y el que lo montaba tenía un arco</a:t>
            </a:r>
            <a:r>
              <a:rPr lang="es-419" sz="2400" dirty="0">
                <a:solidFill>
                  <a:srgbClr val="00B0F0"/>
                </a:solidFill>
              </a:rPr>
              <a:t>; y le fue dada una corona,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y salió venciendo, y para vencer.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1er.-Iglesia apostólica 31dC-100dC</a:t>
            </a:r>
          </a:p>
        </p:txBody>
      </p:sp>
    </p:spTree>
    <p:extLst>
      <p:ext uri="{BB962C8B-B14F-4D97-AF65-F5344CB8AC3E}">
        <p14:creationId xmlns:p14="http://schemas.microsoft.com/office/powerpoint/2010/main" val="368519923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703521" y="-27384"/>
            <a:ext cx="370325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6:3, 4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13747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Cuando abrió el segundo sello, oí al segundo ser viviente, que decía</a:t>
            </a:r>
            <a:r>
              <a:rPr lang="es-419" sz="2400" dirty="0">
                <a:solidFill>
                  <a:schemeClr val="bg1"/>
                </a:solidFill>
              </a:rPr>
              <a:t>: </a:t>
            </a:r>
            <a:r>
              <a:rPr lang="es-419" sz="2400" dirty="0">
                <a:solidFill>
                  <a:srgbClr val="FFFF00"/>
                </a:solidFill>
              </a:rPr>
              <a:t>Ven y mira. </a:t>
            </a:r>
            <a:r>
              <a:rPr lang="es-419" sz="2400" dirty="0">
                <a:solidFill>
                  <a:schemeClr val="bg1"/>
                </a:solidFill>
              </a:rPr>
              <a:t>Y salió otro caballo, bermejo;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chemeClr val="bg1"/>
                </a:solidFill>
              </a:rPr>
              <a:t>y al que lo montaba le fue dado poder de quitar de la tierra la paz, y que se matasen unos a otros; y se le dio una gran espada.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Los siete sellos</a:t>
            </a:r>
          </a:p>
        </p:txBody>
      </p:sp>
      <p:sp>
        <p:nvSpPr>
          <p:cNvPr id="8" name="1 CuadroTexto"/>
          <p:cNvSpPr txBox="1"/>
          <p:nvPr/>
        </p:nvSpPr>
        <p:spPr>
          <a:xfrm>
            <a:off x="5663711" y="2021696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6:2</a:t>
            </a:r>
          </a:p>
        </p:txBody>
      </p:sp>
      <p:sp>
        <p:nvSpPr>
          <p:cNvPr id="9" name="2 CuadroTexto"/>
          <p:cNvSpPr txBox="1"/>
          <p:nvPr/>
        </p:nvSpPr>
        <p:spPr>
          <a:xfrm>
            <a:off x="5436096" y="2525752"/>
            <a:ext cx="3707904" cy="1695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00B0F0"/>
                </a:solidFill>
              </a:rPr>
              <a:t>Y miré, y he aquí un caballo blanco;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y el que lo montaba tenía un arco</a:t>
            </a:r>
            <a:r>
              <a:rPr lang="es-419" sz="2400" dirty="0">
                <a:solidFill>
                  <a:srgbClr val="00B0F0"/>
                </a:solidFill>
              </a:rPr>
              <a:t>; y le fue dada una corona,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y salió venciendo, y para vencer.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1er.-Iglesia apostólica 31dC-100dC</a:t>
            </a:r>
          </a:p>
        </p:txBody>
      </p:sp>
    </p:spTree>
    <p:extLst>
      <p:ext uri="{BB962C8B-B14F-4D97-AF65-F5344CB8AC3E}">
        <p14:creationId xmlns:p14="http://schemas.microsoft.com/office/powerpoint/2010/main" val="1841639069"/>
      </p:ext>
    </p:extLst>
  </p:cSld>
  <p:clrMapOvr>
    <a:masterClrMapping/>
  </p:clrMapOvr>
  <p:transition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703521" y="-27384"/>
            <a:ext cx="370325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6:3, 4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13747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Cuando abrió el segundo sello, oí al segundo ser viviente, que decía</a:t>
            </a:r>
            <a:r>
              <a:rPr lang="es-419" sz="2400" dirty="0">
                <a:solidFill>
                  <a:schemeClr val="bg1"/>
                </a:solidFill>
              </a:rPr>
              <a:t>: </a:t>
            </a:r>
            <a:r>
              <a:rPr lang="es-419" sz="2400" dirty="0">
                <a:solidFill>
                  <a:srgbClr val="FFFF00"/>
                </a:solidFill>
              </a:rPr>
              <a:t>Ven y mira. </a:t>
            </a:r>
            <a:r>
              <a:rPr lang="es-419" sz="2400" dirty="0">
                <a:solidFill>
                  <a:srgbClr val="00B0F0"/>
                </a:solidFill>
              </a:rPr>
              <a:t>Y salió otro caballo, bermejo;</a:t>
            </a:r>
            <a:r>
              <a:rPr lang="en-US" sz="2400" dirty="0">
                <a:solidFill>
                  <a:srgbClr val="00B0F0"/>
                </a:solidFill>
              </a:rPr>
              <a:t> </a:t>
            </a:r>
            <a:r>
              <a:rPr lang="es-419" sz="2400" dirty="0">
                <a:solidFill>
                  <a:schemeClr val="bg1"/>
                </a:solidFill>
              </a:rPr>
              <a:t>y al que lo montaba le fue dado poder de quitar de la tierra la paz, y que se matasen unos a otros; y se le dio una gran espada.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Los siete sellos</a:t>
            </a:r>
          </a:p>
        </p:txBody>
      </p:sp>
      <p:sp>
        <p:nvSpPr>
          <p:cNvPr id="8" name="1 CuadroTexto"/>
          <p:cNvSpPr txBox="1"/>
          <p:nvPr/>
        </p:nvSpPr>
        <p:spPr>
          <a:xfrm>
            <a:off x="5663711" y="2021696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6:2</a:t>
            </a:r>
          </a:p>
        </p:txBody>
      </p:sp>
      <p:sp>
        <p:nvSpPr>
          <p:cNvPr id="9" name="2 CuadroTexto"/>
          <p:cNvSpPr txBox="1"/>
          <p:nvPr/>
        </p:nvSpPr>
        <p:spPr>
          <a:xfrm>
            <a:off x="5436096" y="2525752"/>
            <a:ext cx="3707904" cy="1695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00B0F0"/>
                </a:solidFill>
              </a:rPr>
              <a:t>Y miré, y he aquí un caballo blanco;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y el que lo montaba tenía un arco</a:t>
            </a:r>
            <a:r>
              <a:rPr lang="es-419" sz="2400" dirty="0">
                <a:solidFill>
                  <a:srgbClr val="00B0F0"/>
                </a:solidFill>
              </a:rPr>
              <a:t>; y le fue dada una corona,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y salió venciendo, y para vencer.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1er.-Iglesia apostólica 31dC-100dC</a:t>
            </a:r>
          </a:p>
        </p:txBody>
      </p:sp>
    </p:spTree>
    <p:extLst>
      <p:ext uri="{BB962C8B-B14F-4D97-AF65-F5344CB8AC3E}">
        <p14:creationId xmlns:p14="http://schemas.microsoft.com/office/powerpoint/2010/main" val="3137213528"/>
      </p:ext>
    </p:extLst>
  </p:cSld>
  <p:clrMapOvr>
    <a:masterClrMapping/>
  </p:clrMapOvr>
  <p:transition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703521" y="-27384"/>
            <a:ext cx="370325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6:3, 4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13747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Cuando abrió el segundo sello, oí al segundo ser viviente, que decía</a:t>
            </a:r>
            <a:r>
              <a:rPr lang="es-419" sz="2400" dirty="0">
                <a:solidFill>
                  <a:schemeClr val="bg1"/>
                </a:solidFill>
              </a:rPr>
              <a:t>: </a:t>
            </a:r>
            <a:r>
              <a:rPr lang="es-419" sz="2400" dirty="0">
                <a:solidFill>
                  <a:srgbClr val="FFFF00"/>
                </a:solidFill>
              </a:rPr>
              <a:t>Ven y mira. </a:t>
            </a:r>
            <a:r>
              <a:rPr lang="es-419" sz="2400" dirty="0">
                <a:solidFill>
                  <a:srgbClr val="00B0F0"/>
                </a:solidFill>
              </a:rPr>
              <a:t>Y salió otro caballo, bermejo;</a:t>
            </a:r>
            <a:r>
              <a:rPr lang="en-US" sz="2400" dirty="0">
                <a:solidFill>
                  <a:srgbClr val="00B0F0"/>
                </a:solidFill>
              </a:rPr>
              <a:t> </a:t>
            </a:r>
            <a:r>
              <a:rPr lang="es-419" sz="2400" dirty="0">
                <a:solidFill>
                  <a:srgbClr val="92D050"/>
                </a:solidFill>
              </a:rPr>
              <a:t>y al que lo montaba le fue dado poder de quitar de la tierra la paz, </a:t>
            </a:r>
            <a:r>
              <a:rPr lang="es-419" sz="2400" dirty="0">
                <a:solidFill>
                  <a:schemeClr val="bg1"/>
                </a:solidFill>
              </a:rPr>
              <a:t>y que se matasen unos a otros; y se le dio una gran espada.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Los siete sellos</a:t>
            </a:r>
          </a:p>
        </p:txBody>
      </p:sp>
      <p:sp>
        <p:nvSpPr>
          <p:cNvPr id="8" name="1 CuadroTexto"/>
          <p:cNvSpPr txBox="1"/>
          <p:nvPr/>
        </p:nvSpPr>
        <p:spPr>
          <a:xfrm>
            <a:off x="5663711" y="2021696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6:2</a:t>
            </a:r>
          </a:p>
        </p:txBody>
      </p:sp>
      <p:sp>
        <p:nvSpPr>
          <p:cNvPr id="9" name="2 CuadroTexto"/>
          <p:cNvSpPr txBox="1"/>
          <p:nvPr/>
        </p:nvSpPr>
        <p:spPr>
          <a:xfrm>
            <a:off x="5436096" y="2525752"/>
            <a:ext cx="3707904" cy="1695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00B0F0"/>
                </a:solidFill>
              </a:rPr>
              <a:t>Y miré, y he aquí un caballo blanco;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y el que lo montaba tenía un arco</a:t>
            </a:r>
            <a:r>
              <a:rPr lang="es-419" sz="2400" dirty="0">
                <a:solidFill>
                  <a:srgbClr val="00B0F0"/>
                </a:solidFill>
              </a:rPr>
              <a:t>; y le fue dada una corona,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y salió venciendo, y para vencer.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1er.-Iglesia apostólica 31dC-100dC</a:t>
            </a:r>
          </a:p>
        </p:txBody>
      </p:sp>
    </p:spTree>
    <p:extLst>
      <p:ext uri="{BB962C8B-B14F-4D97-AF65-F5344CB8AC3E}">
        <p14:creationId xmlns:p14="http://schemas.microsoft.com/office/powerpoint/2010/main" val="648980444"/>
      </p:ext>
    </p:extLst>
  </p:cSld>
  <p:clrMapOvr>
    <a:masterClrMapping/>
  </p:clrMapOvr>
  <p:transition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703521" y="-27384"/>
            <a:ext cx="370325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6:3, 4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13747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Cuando abrió el segundo sello, oí al segundo ser viviente, que decía</a:t>
            </a:r>
            <a:r>
              <a:rPr lang="es-419" sz="2400" dirty="0">
                <a:solidFill>
                  <a:schemeClr val="bg1"/>
                </a:solidFill>
              </a:rPr>
              <a:t>: </a:t>
            </a:r>
            <a:r>
              <a:rPr lang="es-419" sz="2400" dirty="0">
                <a:solidFill>
                  <a:srgbClr val="FFFF00"/>
                </a:solidFill>
              </a:rPr>
              <a:t>Ven y mira. </a:t>
            </a:r>
            <a:r>
              <a:rPr lang="es-419" sz="2400" dirty="0">
                <a:solidFill>
                  <a:srgbClr val="00B0F0"/>
                </a:solidFill>
              </a:rPr>
              <a:t>Y salió otro caballo, bermejo;</a:t>
            </a:r>
            <a:r>
              <a:rPr lang="en-US" sz="2400" dirty="0">
                <a:solidFill>
                  <a:srgbClr val="00B0F0"/>
                </a:solidFill>
              </a:rPr>
              <a:t> </a:t>
            </a:r>
            <a:r>
              <a:rPr lang="es-419" sz="2400" dirty="0">
                <a:solidFill>
                  <a:srgbClr val="92D050"/>
                </a:solidFill>
              </a:rPr>
              <a:t>y al que lo montaba le fue dado poder de quitar de la tierra la paz, </a:t>
            </a:r>
            <a:r>
              <a:rPr lang="es-419" sz="2400" dirty="0">
                <a:solidFill>
                  <a:srgbClr val="FFFF00"/>
                </a:solidFill>
              </a:rPr>
              <a:t>y que se matasen unos a otros; y se le dio una gran espada.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Los siete sellos</a:t>
            </a:r>
          </a:p>
        </p:txBody>
      </p:sp>
      <p:sp>
        <p:nvSpPr>
          <p:cNvPr id="8" name="1 CuadroTexto"/>
          <p:cNvSpPr txBox="1"/>
          <p:nvPr/>
        </p:nvSpPr>
        <p:spPr>
          <a:xfrm>
            <a:off x="5663711" y="2021696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6:2</a:t>
            </a:r>
          </a:p>
        </p:txBody>
      </p:sp>
      <p:sp>
        <p:nvSpPr>
          <p:cNvPr id="9" name="2 CuadroTexto"/>
          <p:cNvSpPr txBox="1"/>
          <p:nvPr/>
        </p:nvSpPr>
        <p:spPr>
          <a:xfrm>
            <a:off x="5436096" y="2525752"/>
            <a:ext cx="3707904" cy="1695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00B0F0"/>
                </a:solidFill>
              </a:rPr>
              <a:t>Y miré, y he aquí un caballo blanco;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y el que lo montaba tenía un arco</a:t>
            </a:r>
            <a:r>
              <a:rPr lang="es-419" sz="2400" dirty="0">
                <a:solidFill>
                  <a:srgbClr val="00B0F0"/>
                </a:solidFill>
              </a:rPr>
              <a:t>; y le fue dada una corona,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y salió venciendo, y para vencer.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1er.-Iglesia apostólica 31dC-100dC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355293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2nd.-Iglesia Esmirna 100dC-313dC</a:t>
            </a:r>
          </a:p>
        </p:txBody>
      </p:sp>
      <p:sp>
        <p:nvSpPr>
          <p:cNvPr id="11" name="1 CuadroTexto"/>
          <p:cNvSpPr txBox="1"/>
          <p:nvPr/>
        </p:nvSpPr>
        <p:spPr>
          <a:xfrm>
            <a:off x="645338" y="1733664"/>
            <a:ext cx="347242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2:10</a:t>
            </a:r>
          </a:p>
        </p:txBody>
      </p:sp>
      <p:sp>
        <p:nvSpPr>
          <p:cNvPr id="13" name="2 CuadroTexto"/>
          <p:cNvSpPr txBox="1"/>
          <p:nvPr/>
        </p:nvSpPr>
        <p:spPr>
          <a:xfrm>
            <a:off x="288031" y="2237720"/>
            <a:ext cx="4355977" cy="23376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chemeClr val="bg1"/>
                </a:solidFill>
              </a:rPr>
              <a:t>No temas en nada lo que vas a padecer. He aquí, el diablo echará a algunos de vosotros en la cárcel, para que seáis probados, y tendréis tribulación por diez días. Sé fiel hasta la muerte, y yo te daré la corona de la vida. </a:t>
            </a:r>
          </a:p>
        </p:txBody>
      </p:sp>
    </p:spTree>
    <p:extLst>
      <p:ext uri="{BB962C8B-B14F-4D97-AF65-F5344CB8AC3E}">
        <p14:creationId xmlns:p14="http://schemas.microsoft.com/office/powerpoint/2010/main" val="48760796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  <p:bldP spid="1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703521" y="-27384"/>
            <a:ext cx="370325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6:3, 4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13747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Cuando abrió el segundo sello, oí al segundo ser viviente, que decía</a:t>
            </a:r>
            <a:r>
              <a:rPr lang="es-419" sz="2400" dirty="0">
                <a:solidFill>
                  <a:schemeClr val="bg1"/>
                </a:solidFill>
              </a:rPr>
              <a:t>: </a:t>
            </a:r>
            <a:r>
              <a:rPr lang="es-419" sz="2400" dirty="0">
                <a:solidFill>
                  <a:srgbClr val="FFFF00"/>
                </a:solidFill>
              </a:rPr>
              <a:t>Ven y mira. </a:t>
            </a:r>
            <a:r>
              <a:rPr lang="es-419" sz="2400" dirty="0">
                <a:solidFill>
                  <a:srgbClr val="00B0F0"/>
                </a:solidFill>
              </a:rPr>
              <a:t>Y salió otro caballo, bermejo;</a:t>
            </a:r>
            <a:r>
              <a:rPr lang="en-US" sz="2400" dirty="0">
                <a:solidFill>
                  <a:srgbClr val="00B0F0"/>
                </a:solidFill>
              </a:rPr>
              <a:t> </a:t>
            </a:r>
            <a:r>
              <a:rPr lang="es-419" sz="2400" dirty="0">
                <a:solidFill>
                  <a:srgbClr val="92D050"/>
                </a:solidFill>
              </a:rPr>
              <a:t>y al que lo montaba le fue dado poder de quitar de la tierra la paz, </a:t>
            </a:r>
            <a:r>
              <a:rPr lang="es-419" sz="2400" dirty="0">
                <a:solidFill>
                  <a:srgbClr val="FFFF00"/>
                </a:solidFill>
              </a:rPr>
              <a:t>y que se matasen unos a otros; y se le dio una gran espada.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Los siete sellos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1er.-Iglesia apostólica 31dC-100dC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355293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2nd.-Iglesia Esmirna 100dC-313dC</a:t>
            </a:r>
          </a:p>
        </p:txBody>
      </p:sp>
      <p:sp>
        <p:nvSpPr>
          <p:cNvPr id="11" name="1 CuadroTexto"/>
          <p:cNvSpPr txBox="1"/>
          <p:nvPr/>
        </p:nvSpPr>
        <p:spPr>
          <a:xfrm>
            <a:off x="645338" y="1733664"/>
            <a:ext cx="347242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2:10</a:t>
            </a:r>
          </a:p>
        </p:txBody>
      </p:sp>
      <p:sp>
        <p:nvSpPr>
          <p:cNvPr id="13" name="2 CuadroTexto"/>
          <p:cNvSpPr txBox="1"/>
          <p:nvPr/>
        </p:nvSpPr>
        <p:spPr>
          <a:xfrm>
            <a:off x="288031" y="2237720"/>
            <a:ext cx="4355977" cy="23376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No temas en nada lo que vas a padecer. </a:t>
            </a:r>
            <a:r>
              <a:rPr lang="es-419" sz="2400" dirty="0">
                <a:solidFill>
                  <a:schemeClr val="bg1"/>
                </a:solidFill>
              </a:rPr>
              <a:t>He aquí, el diablo echará a algunos de vosotros en la cárcel, para que seáis probados, y tendréis tribulación por diez días. Sé fiel hasta la muerte, y yo te daré la corona de la vida. </a:t>
            </a:r>
          </a:p>
        </p:txBody>
      </p:sp>
    </p:spTree>
    <p:extLst>
      <p:ext uri="{BB962C8B-B14F-4D97-AF65-F5344CB8AC3E}">
        <p14:creationId xmlns:p14="http://schemas.microsoft.com/office/powerpoint/2010/main" val="2401186315"/>
      </p:ext>
    </p:extLst>
  </p:cSld>
  <p:clrMapOvr>
    <a:masterClrMapping/>
  </p:clrMapOvr>
  <p:transition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703521" y="-27384"/>
            <a:ext cx="370325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6:3, 4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13747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Cuando abrió el segundo sello, oí al segundo ser viviente, que decía</a:t>
            </a:r>
            <a:r>
              <a:rPr lang="es-419" sz="2400" dirty="0">
                <a:solidFill>
                  <a:schemeClr val="bg1"/>
                </a:solidFill>
              </a:rPr>
              <a:t>: </a:t>
            </a:r>
            <a:r>
              <a:rPr lang="es-419" sz="2400" dirty="0">
                <a:solidFill>
                  <a:srgbClr val="FFFF00"/>
                </a:solidFill>
              </a:rPr>
              <a:t>Ven y mira. </a:t>
            </a:r>
            <a:r>
              <a:rPr lang="es-419" sz="2400" dirty="0">
                <a:solidFill>
                  <a:srgbClr val="00B0F0"/>
                </a:solidFill>
              </a:rPr>
              <a:t>Y salió otro caballo, bermejo;</a:t>
            </a:r>
            <a:r>
              <a:rPr lang="en-US" sz="2400" dirty="0">
                <a:solidFill>
                  <a:srgbClr val="00B0F0"/>
                </a:solidFill>
              </a:rPr>
              <a:t> </a:t>
            </a:r>
            <a:r>
              <a:rPr lang="es-419" sz="2400" dirty="0">
                <a:solidFill>
                  <a:srgbClr val="92D050"/>
                </a:solidFill>
              </a:rPr>
              <a:t>y al que lo montaba le fue dado poder de quitar de la tierra la paz, </a:t>
            </a:r>
            <a:r>
              <a:rPr lang="es-419" sz="2400" dirty="0">
                <a:solidFill>
                  <a:srgbClr val="FFFF00"/>
                </a:solidFill>
              </a:rPr>
              <a:t>y que se matasen unos a otros; y se le dio una gran espada.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Los siete sellos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1er.-Iglesia apostólica 31dC-100dC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355293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2nd.-Iglesia Esmirna 100dC-313dC</a:t>
            </a:r>
          </a:p>
        </p:txBody>
      </p:sp>
      <p:sp>
        <p:nvSpPr>
          <p:cNvPr id="11" name="1 CuadroTexto"/>
          <p:cNvSpPr txBox="1"/>
          <p:nvPr/>
        </p:nvSpPr>
        <p:spPr>
          <a:xfrm>
            <a:off x="645338" y="1733664"/>
            <a:ext cx="347242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2:10</a:t>
            </a:r>
          </a:p>
        </p:txBody>
      </p:sp>
      <p:sp>
        <p:nvSpPr>
          <p:cNvPr id="13" name="2 CuadroTexto"/>
          <p:cNvSpPr txBox="1"/>
          <p:nvPr/>
        </p:nvSpPr>
        <p:spPr>
          <a:xfrm>
            <a:off x="288031" y="2237720"/>
            <a:ext cx="4355977" cy="23376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No temas en nada lo que vas a padecer. </a:t>
            </a:r>
            <a:r>
              <a:rPr lang="es-419" sz="2400" dirty="0">
                <a:solidFill>
                  <a:srgbClr val="00B0F0"/>
                </a:solidFill>
              </a:rPr>
              <a:t>He aquí, el diablo echará a algunos de vosotros en la cárcel, para que seáis probados, </a:t>
            </a:r>
            <a:r>
              <a:rPr lang="es-419" sz="2400" dirty="0">
                <a:solidFill>
                  <a:schemeClr val="bg1"/>
                </a:solidFill>
              </a:rPr>
              <a:t>y tendréis tribulación por diez días. Sé fiel hasta la muerte, y yo te daré la corona de la vida. </a:t>
            </a:r>
          </a:p>
        </p:txBody>
      </p:sp>
    </p:spTree>
    <p:extLst>
      <p:ext uri="{BB962C8B-B14F-4D97-AF65-F5344CB8AC3E}">
        <p14:creationId xmlns:p14="http://schemas.microsoft.com/office/powerpoint/2010/main" val="2459089661"/>
      </p:ext>
    </p:extLst>
  </p:cSld>
  <p:clrMapOvr>
    <a:masterClrMapping/>
  </p:clrMapOvr>
  <p:transition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703521" y="-27384"/>
            <a:ext cx="370325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6:3, 4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13747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Cuando abrió el segundo sello, oí al segundo ser viviente, que decía</a:t>
            </a:r>
            <a:r>
              <a:rPr lang="es-419" sz="2400" dirty="0">
                <a:solidFill>
                  <a:schemeClr val="bg1"/>
                </a:solidFill>
              </a:rPr>
              <a:t>: </a:t>
            </a:r>
            <a:r>
              <a:rPr lang="es-419" sz="2400" dirty="0">
                <a:solidFill>
                  <a:srgbClr val="FFFF00"/>
                </a:solidFill>
              </a:rPr>
              <a:t>Ven y mira. </a:t>
            </a:r>
            <a:r>
              <a:rPr lang="es-419" sz="2400" dirty="0">
                <a:solidFill>
                  <a:srgbClr val="00B0F0"/>
                </a:solidFill>
              </a:rPr>
              <a:t>Y salió otro caballo, bermejo;</a:t>
            </a:r>
            <a:r>
              <a:rPr lang="en-US" sz="2400" dirty="0">
                <a:solidFill>
                  <a:srgbClr val="00B0F0"/>
                </a:solidFill>
              </a:rPr>
              <a:t> </a:t>
            </a:r>
            <a:r>
              <a:rPr lang="es-419" sz="2400" dirty="0">
                <a:solidFill>
                  <a:srgbClr val="92D050"/>
                </a:solidFill>
              </a:rPr>
              <a:t>y al que lo montaba le fue dado poder de quitar de la tierra la paz, </a:t>
            </a:r>
            <a:r>
              <a:rPr lang="es-419" sz="2400" dirty="0">
                <a:solidFill>
                  <a:srgbClr val="FFFF00"/>
                </a:solidFill>
              </a:rPr>
              <a:t>y que se matasen unos a otros; y se le dio una gran espada.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Los siete sellos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1er.-Iglesia apostólica 31dC-100dC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355293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2nd.-Iglesia Esmirna 100dC-313dC</a:t>
            </a:r>
          </a:p>
        </p:txBody>
      </p:sp>
      <p:sp>
        <p:nvSpPr>
          <p:cNvPr id="11" name="1 CuadroTexto"/>
          <p:cNvSpPr txBox="1"/>
          <p:nvPr/>
        </p:nvSpPr>
        <p:spPr>
          <a:xfrm>
            <a:off x="645338" y="1733664"/>
            <a:ext cx="347242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2:10</a:t>
            </a:r>
          </a:p>
        </p:txBody>
      </p:sp>
      <p:sp>
        <p:nvSpPr>
          <p:cNvPr id="13" name="2 CuadroTexto"/>
          <p:cNvSpPr txBox="1"/>
          <p:nvPr/>
        </p:nvSpPr>
        <p:spPr>
          <a:xfrm>
            <a:off x="288031" y="2237720"/>
            <a:ext cx="4355977" cy="23376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No temas en nada lo que vas a padecer. </a:t>
            </a:r>
            <a:r>
              <a:rPr lang="es-419" sz="2400" dirty="0">
                <a:solidFill>
                  <a:srgbClr val="00B0F0"/>
                </a:solidFill>
              </a:rPr>
              <a:t>He aquí, el diablo echará a algunos de vosotros en la cárcel, para que seáis probados, </a:t>
            </a:r>
            <a:r>
              <a:rPr lang="es-419" sz="2400" dirty="0">
                <a:solidFill>
                  <a:srgbClr val="FFFF00"/>
                </a:solidFill>
              </a:rPr>
              <a:t>y tendréis tribulación por diez días. </a:t>
            </a:r>
            <a:r>
              <a:rPr lang="es-419" sz="2400" dirty="0">
                <a:solidFill>
                  <a:schemeClr val="bg1"/>
                </a:solidFill>
              </a:rPr>
              <a:t>Sé fiel hasta la muerte, y yo te daré la corona de la vida. </a:t>
            </a:r>
          </a:p>
        </p:txBody>
      </p:sp>
      <p:sp>
        <p:nvSpPr>
          <p:cNvPr id="14" name="1 CuadroTexto"/>
          <p:cNvSpPr txBox="1"/>
          <p:nvPr/>
        </p:nvSpPr>
        <p:spPr>
          <a:xfrm>
            <a:off x="3016398" y="5521335"/>
            <a:ext cx="260302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Mateo 10:34</a:t>
            </a:r>
          </a:p>
        </p:txBody>
      </p:sp>
      <p:sp>
        <p:nvSpPr>
          <p:cNvPr id="15" name="2 CuadroTexto"/>
          <p:cNvSpPr txBox="1"/>
          <p:nvPr/>
        </p:nvSpPr>
        <p:spPr>
          <a:xfrm>
            <a:off x="1" y="6079842"/>
            <a:ext cx="9127114" cy="7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chemeClr val="bg1"/>
                </a:solidFill>
              </a:rPr>
              <a:t>No penséis que he venido para traer paz a la tierra; no he venido para traer paz, sino espada.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77995" y="3625890"/>
            <a:ext cx="1512168" cy="707886"/>
          </a:xfrm>
          <a:prstGeom prst="rect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303-313 </a:t>
            </a:r>
            <a:r>
              <a:rPr lang="en-US" sz="2000" dirty="0" err="1">
                <a:solidFill>
                  <a:schemeClr val="bg1"/>
                </a:solidFill>
              </a:rPr>
              <a:t>dC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Dioclesiano</a:t>
            </a:r>
            <a:endParaRPr lang="es-419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401348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703521" y="-27384"/>
            <a:ext cx="370325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6:3, 4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13747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Cuando abrió el segundo sello, oí al segundo ser viviente, que decía</a:t>
            </a:r>
            <a:r>
              <a:rPr lang="es-419" sz="2400" dirty="0">
                <a:solidFill>
                  <a:schemeClr val="bg1"/>
                </a:solidFill>
              </a:rPr>
              <a:t>: </a:t>
            </a:r>
            <a:r>
              <a:rPr lang="es-419" sz="2400" dirty="0">
                <a:solidFill>
                  <a:srgbClr val="FFFF00"/>
                </a:solidFill>
              </a:rPr>
              <a:t>Ven y mira. </a:t>
            </a:r>
            <a:r>
              <a:rPr lang="es-419" sz="2400" dirty="0">
                <a:solidFill>
                  <a:srgbClr val="00B0F0"/>
                </a:solidFill>
              </a:rPr>
              <a:t>Y salió otro caballo, bermejo;</a:t>
            </a:r>
            <a:r>
              <a:rPr lang="en-US" sz="2400" dirty="0">
                <a:solidFill>
                  <a:srgbClr val="00B0F0"/>
                </a:solidFill>
              </a:rPr>
              <a:t> </a:t>
            </a:r>
            <a:r>
              <a:rPr lang="es-419" sz="2400" dirty="0">
                <a:solidFill>
                  <a:srgbClr val="92D050"/>
                </a:solidFill>
              </a:rPr>
              <a:t>y al que lo montaba le fue dado poder de quitar de la tierra la paz, </a:t>
            </a:r>
            <a:r>
              <a:rPr lang="es-419" sz="2400" dirty="0">
                <a:solidFill>
                  <a:srgbClr val="FFFF00"/>
                </a:solidFill>
              </a:rPr>
              <a:t>y que se matasen unos a otros; y se le dio una gran espada.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Los siete sellos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1er.-Iglesia apostólica 31dC-100dC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355293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2nd.-Iglesia Esmirna 100dC-313dC</a:t>
            </a:r>
          </a:p>
        </p:txBody>
      </p:sp>
      <p:sp>
        <p:nvSpPr>
          <p:cNvPr id="11" name="1 CuadroTexto"/>
          <p:cNvSpPr txBox="1"/>
          <p:nvPr/>
        </p:nvSpPr>
        <p:spPr>
          <a:xfrm>
            <a:off x="645338" y="1733664"/>
            <a:ext cx="347242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2:10</a:t>
            </a:r>
          </a:p>
        </p:txBody>
      </p:sp>
      <p:sp>
        <p:nvSpPr>
          <p:cNvPr id="13" name="2 CuadroTexto"/>
          <p:cNvSpPr txBox="1"/>
          <p:nvPr/>
        </p:nvSpPr>
        <p:spPr>
          <a:xfrm>
            <a:off x="288031" y="2237720"/>
            <a:ext cx="4355977" cy="23376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No temas en nada lo que vas a padecer. </a:t>
            </a:r>
            <a:r>
              <a:rPr lang="es-419" sz="2400" dirty="0">
                <a:solidFill>
                  <a:srgbClr val="00B0F0"/>
                </a:solidFill>
              </a:rPr>
              <a:t>He aquí, el diablo echará a algunos de vosotros en la cárcel, para que seáis probados, </a:t>
            </a:r>
            <a:r>
              <a:rPr lang="es-419" sz="2400" dirty="0">
                <a:solidFill>
                  <a:srgbClr val="FFFF00"/>
                </a:solidFill>
              </a:rPr>
              <a:t>y tendréis tribulación por diez días. </a:t>
            </a:r>
            <a:r>
              <a:rPr lang="es-419" sz="2400" dirty="0">
                <a:solidFill>
                  <a:schemeClr val="bg1"/>
                </a:solidFill>
              </a:rPr>
              <a:t>Sé fiel hasta la muerte, y yo te daré la corona de la vida. </a:t>
            </a:r>
          </a:p>
        </p:txBody>
      </p:sp>
      <p:sp>
        <p:nvSpPr>
          <p:cNvPr id="14" name="1 CuadroTexto"/>
          <p:cNvSpPr txBox="1"/>
          <p:nvPr/>
        </p:nvSpPr>
        <p:spPr>
          <a:xfrm>
            <a:off x="3016398" y="5521335"/>
            <a:ext cx="260302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Mateo 10:34</a:t>
            </a:r>
          </a:p>
        </p:txBody>
      </p:sp>
      <p:sp>
        <p:nvSpPr>
          <p:cNvPr id="15" name="2 CuadroTexto"/>
          <p:cNvSpPr txBox="1"/>
          <p:nvPr/>
        </p:nvSpPr>
        <p:spPr>
          <a:xfrm>
            <a:off x="1" y="6079842"/>
            <a:ext cx="9127114" cy="7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No penséis que he venido para traer paz a la tierra; </a:t>
            </a:r>
            <a:r>
              <a:rPr lang="es-419" sz="2400" dirty="0">
                <a:solidFill>
                  <a:schemeClr val="bg1"/>
                </a:solidFill>
              </a:rPr>
              <a:t>no he venido para traer paz, sino espada.</a:t>
            </a:r>
          </a:p>
        </p:txBody>
      </p:sp>
    </p:spTree>
    <p:extLst>
      <p:ext uri="{BB962C8B-B14F-4D97-AF65-F5344CB8AC3E}">
        <p14:creationId xmlns:p14="http://schemas.microsoft.com/office/powerpoint/2010/main" val="2107419066"/>
      </p:ext>
    </p:extLst>
  </p:cSld>
  <p:clrMapOvr>
    <a:masterClrMapping/>
  </p:clrMapOvr>
  <p:transition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703521" y="-27384"/>
            <a:ext cx="370325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6:3, 4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13747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Cuando abrió el segundo sello, oí al segundo ser viviente, que decía</a:t>
            </a:r>
            <a:r>
              <a:rPr lang="es-419" sz="2400" dirty="0">
                <a:solidFill>
                  <a:schemeClr val="bg1"/>
                </a:solidFill>
              </a:rPr>
              <a:t>: </a:t>
            </a:r>
            <a:r>
              <a:rPr lang="es-419" sz="2400" dirty="0">
                <a:solidFill>
                  <a:srgbClr val="FFFF00"/>
                </a:solidFill>
              </a:rPr>
              <a:t>Ven y mira. </a:t>
            </a:r>
            <a:r>
              <a:rPr lang="es-419" sz="2400" dirty="0">
                <a:solidFill>
                  <a:srgbClr val="00B0F0"/>
                </a:solidFill>
              </a:rPr>
              <a:t>Y salió otro caballo, bermejo;</a:t>
            </a:r>
            <a:r>
              <a:rPr lang="en-US" sz="2400" dirty="0">
                <a:solidFill>
                  <a:srgbClr val="00B0F0"/>
                </a:solidFill>
              </a:rPr>
              <a:t> </a:t>
            </a:r>
            <a:r>
              <a:rPr lang="es-419" sz="2400" dirty="0">
                <a:solidFill>
                  <a:srgbClr val="92D050"/>
                </a:solidFill>
              </a:rPr>
              <a:t>y al que lo montaba le fue dado poder de quitar de la tierra la paz, </a:t>
            </a:r>
            <a:r>
              <a:rPr lang="es-419" sz="2400" dirty="0">
                <a:solidFill>
                  <a:srgbClr val="FFFF00"/>
                </a:solidFill>
              </a:rPr>
              <a:t>y que se matasen unos a otros; y se le dio una gran espada.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Los siete sellos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1er.-Iglesia apostólica 31dC-100dC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355293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2nd.-Iglesia Esmirna 100dC-313dC</a:t>
            </a:r>
          </a:p>
        </p:txBody>
      </p:sp>
      <p:sp>
        <p:nvSpPr>
          <p:cNvPr id="11" name="1 CuadroTexto"/>
          <p:cNvSpPr txBox="1"/>
          <p:nvPr/>
        </p:nvSpPr>
        <p:spPr>
          <a:xfrm>
            <a:off x="645338" y="1733664"/>
            <a:ext cx="347242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2:10</a:t>
            </a:r>
          </a:p>
        </p:txBody>
      </p:sp>
      <p:sp>
        <p:nvSpPr>
          <p:cNvPr id="13" name="2 CuadroTexto"/>
          <p:cNvSpPr txBox="1"/>
          <p:nvPr/>
        </p:nvSpPr>
        <p:spPr>
          <a:xfrm>
            <a:off x="288031" y="2237720"/>
            <a:ext cx="4355977" cy="23376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No temas en nada lo que vas a padecer. </a:t>
            </a:r>
            <a:r>
              <a:rPr lang="es-419" sz="2400" dirty="0">
                <a:solidFill>
                  <a:srgbClr val="00B0F0"/>
                </a:solidFill>
              </a:rPr>
              <a:t>He aquí, el diablo echará a algunos de vosotros en la cárcel, para que seáis probados, </a:t>
            </a:r>
            <a:r>
              <a:rPr lang="es-419" sz="2400" dirty="0">
                <a:solidFill>
                  <a:srgbClr val="FFFF00"/>
                </a:solidFill>
              </a:rPr>
              <a:t>y tendréis tribulación por diez días. </a:t>
            </a:r>
            <a:r>
              <a:rPr lang="es-419" sz="2400" dirty="0">
                <a:solidFill>
                  <a:schemeClr val="bg1"/>
                </a:solidFill>
              </a:rPr>
              <a:t>Sé fiel hasta la muerte, y yo te daré la corona de la vida. </a:t>
            </a:r>
          </a:p>
        </p:txBody>
      </p:sp>
      <p:sp>
        <p:nvSpPr>
          <p:cNvPr id="14" name="1 CuadroTexto"/>
          <p:cNvSpPr txBox="1"/>
          <p:nvPr/>
        </p:nvSpPr>
        <p:spPr>
          <a:xfrm>
            <a:off x="3016398" y="5521335"/>
            <a:ext cx="260302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Mateo 10:34</a:t>
            </a:r>
          </a:p>
        </p:txBody>
      </p:sp>
      <p:sp>
        <p:nvSpPr>
          <p:cNvPr id="15" name="2 CuadroTexto"/>
          <p:cNvSpPr txBox="1"/>
          <p:nvPr/>
        </p:nvSpPr>
        <p:spPr>
          <a:xfrm>
            <a:off x="1" y="6079842"/>
            <a:ext cx="9127114" cy="7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No penséis que he venido para traer paz a la tierra; </a:t>
            </a:r>
            <a:r>
              <a:rPr lang="es-419" sz="2400" dirty="0">
                <a:solidFill>
                  <a:srgbClr val="00B0F0"/>
                </a:solidFill>
              </a:rPr>
              <a:t>no he venido para traer paz, sino espada.</a:t>
            </a:r>
          </a:p>
        </p:txBody>
      </p:sp>
    </p:spTree>
    <p:extLst>
      <p:ext uri="{BB962C8B-B14F-4D97-AF65-F5344CB8AC3E}">
        <p14:creationId xmlns:p14="http://schemas.microsoft.com/office/powerpoint/2010/main" val="3547194148"/>
      </p:ext>
    </p:extLst>
  </p:cSld>
  <p:clrMapOvr>
    <a:masterClrMapping/>
  </p:clrMapOvr>
  <p:transition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703521" y="-27384"/>
            <a:ext cx="370325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6:3, 4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13747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Cuando abrió el segundo sello, oí al segundo ser viviente, que decía</a:t>
            </a:r>
            <a:r>
              <a:rPr lang="es-419" sz="2400" dirty="0">
                <a:solidFill>
                  <a:schemeClr val="bg1"/>
                </a:solidFill>
              </a:rPr>
              <a:t>: </a:t>
            </a:r>
            <a:r>
              <a:rPr lang="es-419" sz="2400" dirty="0">
                <a:solidFill>
                  <a:srgbClr val="FFFF00"/>
                </a:solidFill>
              </a:rPr>
              <a:t>Ven y mira. </a:t>
            </a:r>
            <a:r>
              <a:rPr lang="es-419" sz="2400" dirty="0">
                <a:solidFill>
                  <a:srgbClr val="00B0F0"/>
                </a:solidFill>
              </a:rPr>
              <a:t>Y salió otro caballo, bermejo;</a:t>
            </a:r>
            <a:r>
              <a:rPr lang="en-US" sz="2400" dirty="0">
                <a:solidFill>
                  <a:srgbClr val="00B0F0"/>
                </a:solidFill>
              </a:rPr>
              <a:t> </a:t>
            </a:r>
            <a:r>
              <a:rPr lang="es-419" sz="2400" dirty="0">
                <a:solidFill>
                  <a:srgbClr val="92D050"/>
                </a:solidFill>
              </a:rPr>
              <a:t>y al que lo montaba le fue dado poder de quitar de la tierra la paz, </a:t>
            </a:r>
            <a:r>
              <a:rPr lang="es-419" sz="2400" dirty="0">
                <a:solidFill>
                  <a:srgbClr val="FFFF00"/>
                </a:solidFill>
              </a:rPr>
              <a:t>y que se matasen unos a otros; y se le dio una gran espada.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Los siete sellos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1er.-Iglesia apostólica 31dC-100dC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355293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2nd.-Iglesia Esmirna 100dC-313dC</a:t>
            </a:r>
          </a:p>
        </p:txBody>
      </p:sp>
      <p:sp>
        <p:nvSpPr>
          <p:cNvPr id="11" name="1 CuadroTexto"/>
          <p:cNvSpPr txBox="1"/>
          <p:nvPr/>
        </p:nvSpPr>
        <p:spPr>
          <a:xfrm>
            <a:off x="645338" y="1733664"/>
            <a:ext cx="347242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2:10</a:t>
            </a:r>
          </a:p>
        </p:txBody>
      </p:sp>
      <p:sp>
        <p:nvSpPr>
          <p:cNvPr id="13" name="2 CuadroTexto"/>
          <p:cNvSpPr txBox="1"/>
          <p:nvPr/>
        </p:nvSpPr>
        <p:spPr>
          <a:xfrm>
            <a:off x="288031" y="2237720"/>
            <a:ext cx="4355977" cy="23376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No temas en nada lo que vas a padecer. </a:t>
            </a:r>
            <a:r>
              <a:rPr lang="es-419" sz="2400" dirty="0">
                <a:solidFill>
                  <a:srgbClr val="00B0F0"/>
                </a:solidFill>
              </a:rPr>
              <a:t>He aquí, el diablo echará a algunos de vosotros en la cárcel, para que seáis probados, </a:t>
            </a:r>
            <a:r>
              <a:rPr lang="es-419" sz="2400" dirty="0">
                <a:solidFill>
                  <a:srgbClr val="FFFF00"/>
                </a:solidFill>
              </a:rPr>
              <a:t>y tendréis tribulación por diez días. </a:t>
            </a:r>
            <a:r>
              <a:rPr lang="es-419" sz="2400" dirty="0">
                <a:solidFill>
                  <a:srgbClr val="00B0F0"/>
                </a:solidFill>
              </a:rPr>
              <a:t>Sé fiel hasta la muerte, y yo te daré la corona de la vida. </a:t>
            </a:r>
          </a:p>
        </p:txBody>
      </p:sp>
      <p:sp>
        <p:nvSpPr>
          <p:cNvPr id="14" name="1 CuadroTexto"/>
          <p:cNvSpPr txBox="1"/>
          <p:nvPr/>
        </p:nvSpPr>
        <p:spPr>
          <a:xfrm>
            <a:off x="3016398" y="5521335"/>
            <a:ext cx="260302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Mateo 10:34</a:t>
            </a:r>
          </a:p>
        </p:txBody>
      </p:sp>
      <p:sp>
        <p:nvSpPr>
          <p:cNvPr id="15" name="2 CuadroTexto"/>
          <p:cNvSpPr txBox="1"/>
          <p:nvPr/>
        </p:nvSpPr>
        <p:spPr>
          <a:xfrm>
            <a:off x="1" y="6079842"/>
            <a:ext cx="9127114" cy="7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No penséis que he venido para traer paz a la tierra; </a:t>
            </a:r>
            <a:r>
              <a:rPr lang="es-419" sz="2400" dirty="0">
                <a:solidFill>
                  <a:srgbClr val="00B0F0"/>
                </a:solidFill>
              </a:rPr>
              <a:t>no he venido para traer paz, sino espada.</a:t>
            </a:r>
          </a:p>
        </p:txBody>
      </p:sp>
    </p:spTree>
    <p:extLst>
      <p:ext uri="{BB962C8B-B14F-4D97-AF65-F5344CB8AC3E}">
        <p14:creationId xmlns:p14="http://schemas.microsoft.com/office/powerpoint/2010/main" val="2949059282"/>
      </p:ext>
    </p:extLst>
  </p:cSld>
  <p:clrMapOvr>
    <a:masterClrMapping/>
  </p:clrMapOvr>
  <p:transition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5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6:5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chemeClr val="bg1"/>
                </a:solidFill>
              </a:rPr>
              <a:t>Cuando abrió el tercer sello, oí al tercer ser viviente, que decía: Ven y mira. Y miré, y he aquí un caballo negro; y el que lo montaba tenía una balanza en la mano.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Los siete sellos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1er.-Iglesia apostólica 31dC-100dC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355293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2nd.-Iglesia Esmirna 100dC-313dC</a:t>
            </a:r>
          </a:p>
        </p:txBody>
      </p:sp>
    </p:spTree>
    <p:extLst>
      <p:ext uri="{BB962C8B-B14F-4D97-AF65-F5344CB8AC3E}">
        <p14:creationId xmlns:p14="http://schemas.microsoft.com/office/powerpoint/2010/main" val="260404367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5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6:5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Cuando abrió el tercer sello, oí al tercer ser viviente, que decía: Ven y mira.</a:t>
            </a:r>
            <a:r>
              <a:rPr lang="es-419" sz="2400" dirty="0">
                <a:solidFill>
                  <a:schemeClr val="bg1"/>
                </a:solidFill>
              </a:rPr>
              <a:t> Y miré, y he aquí un caballo negro; y el que lo montaba tenía una balanza en la mano.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Los siete sellos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1er.-Iglesia apostólica 31dC-100dC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355293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2nd.-Iglesia Esmirna 100dC-313dC</a:t>
            </a:r>
          </a:p>
        </p:txBody>
      </p:sp>
    </p:spTree>
    <p:extLst>
      <p:ext uri="{BB962C8B-B14F-4D97-AF65-F5344CB8AC3E}">
        <p14:creationId xmlns:p14="http://schemas.microsoft.com/office/powerpoint/2010/main" val="4073026018"/>
      </p:ext>
    </p:extLst>
  </p:cSld>
  <p:clrMapOvr>
    <a:masterClrMapping/>
  </p:clrMapOvr>
  <p:transition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5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6:5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Cuando abrió el tercer sello, oí al tercer ser viviente, que decía: Ven y mira.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Y miré, y he aquí un caballo negro; </a:t>
            </a:r>
            <a:r>
              <a:rPr lang="es-419" sz="2400" dirty="0">
                <a:solidFill>
                  <a:schemeClr val="bg1"/>
                </a:solidFill>
              </a:rPr>
              <a:t>y el que lo montaba tenía una balanza en la mano.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Los siete sellos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1er.-Iglesia apostólica 31dC-100dC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355293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2nd.-Iglesia Esmirna 100dC-313dC</a:t>
            </a:r>
          </a:p>
        </p:txBody>
      </p:sp>
    </p:spTree>
    <p:extLst>
      <p:ext uri="{BB962C8B-B14F-4D97-AF65-F5344CB8AC3E}">
        <p14:creationId xmlns:p14="http://schemas.microsoft.com/office/powerpoint/2010/main" val="3754457172"/>
      </p:ext>
    </p:extLst>
  </p:cSld>
  <p:clrMapOvr>
    <a:masterClrMapping/>
  </p:clrMapOvr>
  <p:transition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5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6:5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Cuando abrió el tercer sello, oí al tercer ser viviente, que decía: Ven y mira.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Y miré, y he aquí un caballo negro; </a:t>
            </a:r>
            <a:r>
              <a:rPr lang="es-419" sz="2400" dirty="0">
                <a:solidFill>
                  <a:srgbClr val="92D050"/>
                </a:solidFill>
              </a:rPr>
              <a:t>y el que lo montaba tenía una balanza en la mano.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Los siete sellos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1er.-Iglesia apostólica 31dC-100dC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355293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2nd.-Iglesia Esmirna 100dC-313dC</a:t>
            </a:r>
          </a:p>
        </p:txBody>
      </p:sp>
      <p:sp>
        <p:nvSpPr>
          <p:cNvPr id="8" name="1 CuadroTexto"/>
          <p:cNvSpPr txBox="1"/>
          <p:nvPr/>
        </p:nvSpPr>
        <p:spPr>
          <a:xfrm>
            <a:off x="1066394" y="1404065"/>
            <a:ext cx="188705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Job 31:6</a:t>
            </a:r>
          </a:p>
        </p:txBody>
      </p:sp>
      <p:sp>
        <p:nvSpPr>
          <p:cNvPr id="9" name="2 CuadroTexto"/>
          <p:cNvSpPr txBox="1"/>
          <p:nvPr/>
        </p:nvSpPr>
        <p:spPr>
          <a:xfrm>
            <a:off x="72008" y="1917120"/>
            <a:ext cx="4067944" cy="10552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chemeClr val="bg1"/>
                </a:solidFill>
              </a:rPr>
              <a:t>Péseme Dios en balanzas de justicia,</a:t>
            </a:r>
            <a:r>
              <a:rPr lang="en-US" sz="2400" dirty="0">
                <a:solidFill>
                  <a:schemeClr val="bg1"/>
                </a:solidFill>
              </a:rPr>
              <a:t> y</a:t>
            </a:r>
            <a:r>
              <a:rPr lang="es-419" sz="2400" dirty="0">
                <a:solidFill>
                  <a:schemeClr val="bg1"/>
                </a:solidFill>
              </a:rPr>
              <a:t> conocerá mi integridad. </a:t>
            </a:r>
          </a:p>
        </p:txBody>
      </p:sp>
    </p:spTree>
    <p:extLst>
      <p:ext uri="{BB962C8B-B14F-4D97-AF65-F5344CB8AC3E}">
        <p14:creationId xmlns:p14="http://schemas.microsoft.com/office/powerpoint/2010/main" val="383061317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5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6:5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Cuando abrió el tercer sello, oí al tercer ser viviente, que decía: Ven y mira.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Y miré, y he aquí un caballo negro; </a:t>
            </a:r>
            <a:r>
              <a:rPr lang="es-419" sz="2400" dirty="0">
                <a:solidFill>
                  <a:srgbClr val="92D050"/>
                </a:solidFill>
              </a:rPr>
              <a:t>y el que lo montaba tenía una balanza en la mano.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Los siete sellos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1er.-Iglesia apostólica 31dC-100dC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355293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2nd.-Iglesia Esmirna 100dC-313dC</a:t>
            </a:r>
          </a:p>
        </p:txBody>
      </p:sp>
      <p:sp>
        <p:nvSpPr>
          <p:cNvPr id="8" name="1 CuadroTexto"/>
          <p:cNvSpPr txBox="1"/>
          <p:nvPr/>
        </p:nvSpPr>
        <p:spPr>
          <a:xfrm>
            <a:off x="1066394" y="1404065"/>
            <a:ext cx="188705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Job 31:6</a:t>
            </a:r>
          </a:p>
        </p:txBody>
      </p:sp>
      <p:sp>
        <p:nvSpPr>
          <p:cNvPr id="9" name="2 CuadroTexto"/>
          <p:cNvSpPr txBox="1"/>
          <p:nvPr/>
        </p:nvSpPr>
        <p:spPr>
          <a:xfrm>
            <a:off x="72008" y="1917120"/>
            <a:ext cx="4067944" cy="10552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Péseme Dios en balanzas de justicia,</a:t>
            </a:r>
            <a:r>
              <a:rPr lang="en-US" sz="2400" dirty="0">
                <a:solidFill>
                  <a:srgbClr val="FFFF00"/>
                </a:solidFill>
              </a:rPr>
              <a:t> </a:t>
            </a:r>
            <a:r>
              <a:rPr lang="en-US" sz="2400" dirty="0">
                <a:solidFill>
                  <a:schemeClr val="bg1"/>
                </a:solidFill>
              </a:rPr>
              <a:t>y</a:t>
            </a:r>
            <a:r>
              <a:rPr lang="es-419" sz="2400" dirty="0">
                <a:solidFill>
                  <a:schemeClr val="bg1"/>
                </a:solidFill>
              </a:rPr>
              <a:t> conocerá mi integridad. </a:t>
            </a:r>
          </a:p>
        </p:txBody>
      </p:sp>
    </p:spTree>
    <p:extLst>
      <p:ext uri="{BB962C8B-B14F-4D97-AF65-F5344CB8AC3E}">
        <p14:creationId xmlns:p14="http://schemas.microsoft.com/office/powerpoint/2010/main" val="87443485"/>
      </p:ext>
    </p:extLst>
  </p:cSld>
  <p:clrMapOvr>
    <a:masterClrMapping/>
  </p:clrMapOvr>
  <p:transition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5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6:5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Cuando abrió el tercer sello, oí al tercer ser viviente, que decía: Ven y mira.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Y miré, y he aquí un caballo negro; </a:t>
            </a:r>
            <a:r>
              <a:rPr lang="es-419" sz="2400" dirty="0">
                <a:solidFill>
                  <a:srgbClr val="92D050"/>
                </a:solidFill>
              </a:rPr>
              <a:t>y el que lo montaba tenía una balanza en la mano.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Los siete sellos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1er.-Iglesia apostólica 31dC-100dC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355293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2nd.-Iglesia Esmirna 100dC-313dC</a:t>
            </a:r>
          </a:p>
        </p:txBody>
      </p:sp>
      <p:sp>
        <p:nvSpPr>
          <p:cNvPr id="8" name="1 CuadroTexto"/>
          <p:cNvSpPr txBox="1"/>
          <p:nvPr/>
        </p:nvSpPr>
        <p:spPr>
          <a:xfrm>
            <a:off x="1066394" y="1404065"/>
            <a:ext cx="188705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Job 31:6</a:t>
            </a:r>
          </a:p>
        </p:txBody>
      </p:sp>
      <p:sp>
        <p:nvSpPr>
          <p:cNvPr id="9" name="2 CuadroTexto"/>
          <p:cNvSpPr txBox="1"/>
          <p:nvPr/>
        </p:nvSpPr>
        <p:spPr>
          <a:xfrm>
            <a:off x="72008" y="1917120"/>
            <a:ext cx="4067944" cy="10552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Péseme Dios en balanzas de justicia,</a:t>
            </a:r>
            <a:r>
              <a:rPr lang="en-US" sz="2400" dirty="0">
                <a:solidFill>
                  <a:srgbClr val="FFFF00"/>
                </a:solidFill>
              </a:rPr>
              <a:t> </a:t>
            </a:r>
            <a:r>
              <a:rPr lang="en-US" sz="2400" dirty="0">
                <a:solidFill>
                  <a:srgbClr val="00B0F0"/>
                </a:solidFill>
              </a:rPr>
              <a:t>y</a:t>
            </a:r>
            <a:r>
              <a:rPr lang="es-419" sz="2400" dirty="0">
                <a:solidFill>
                  <a:srgbClr val="00B0F0"/>
                </a:solidFill>
              </a:rPr>
              <a:t> conocerá mi integridad. </a:t>
            </a:r>
          </a:p>
        </p:txBody>
      </p:sp>
      <p:sp>
        <p:nvSpPr>
          <p:cNvPr id="11" name="1 CuadroTexto"/>
          <p:cNvSpPr txBox="1"/>
          <p:nvPr/>
        </p:nvSpPr>
        <p:spPr>
          <a:xfrm>
            <a:off x="804305" y="2852936"/>
            <a:ext cx="241123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Daniel 5:27</a:t>
            </a:r>
          </a:p>
        </p:txBody>
      </p:sp>
      <p:sp>
        <p:nvSpPr>
          <p:cNvPr id="13" name="2 CuadroTexto"/>
          <p:cNvSpPr txBox="1"/>
          <p:nvPr/>
        </p:nvSpPr>
        <p:spPr>
          <a:xfrm>
            <a:off x="72008" y="3365991"/>
            <a:ext cx="4067944" cy="734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chemeClr val="bg1"/>
                </a:solidFill>
              </a:rPr>
              <a:t>TEKEL: Pesado has sido en balanza, y fuiste hallado falto. </a:t>
            </a:r>
          </a:p>
        </p:txBody>
      </p:sp>
    </p:spTree>
    <p:extLst>
      <p:ext uri="{BB962C8B-B14F-4D97-AF65-F5344CB8AC3E}">
        <p14:creationId xmlns:p14="http://schemas.microsoft.com/office/powerpoint/2010/main" val="348639396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5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6:5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Cuando abrió el tercer sello, oí al tercer ser viviente, que decía: Ven y mira.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Y miré, y he aquí un caballo negro; </a:t>
            </a:r>
            <a:r>
              <a:rPr lang="es-419" sz="2400" dirty="0">
                <a:solidFill>
                  <a:srgbClr val="92D050"/>
                </a:solidFill>
              </a:rPr>
              <a:t>y el que lo montaba tenía una balanza en la mano.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Los siete sellos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1er.-Iglesia apostólica 31dC-100dC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355293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2nd.-Iglesia Esmirna 100dC-313dC</a:t>
            </a:r>
          </a:p>
        </p:txBody>
      </p:sp>
      <p:sp>
        <p:nvSpPr>
          <p:cNvPr id="8" name="1 CuadroTexto"/>
          <p:cNvSpPr txBox="1"/>
          <p:nvPr/>
        </p:nvSpPr>
        <p:spPr>
          <a:xfrm>
            <a:off x="1066394" y="1404065"/>
            <a:ext cx="188705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Job 31:6</a:t>
            </a:r>
          </a:p>
        </p:txBody>
      </p:sp>
      <p:sp>
        <p:nvSpPr>
          <p:cNvPr id="9" name="2 CuadroTexto"/>
          <p:cNvSpPr txBox="1"/>
          <p:nvPr/>
        </p:nvSpPr>
        <p:spPr>
          <a:xfrm>
            <a:off x="72008" y="1917120"/>
            <a:ext cx="4067944" cy="10552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Péseme Dios en balanzas de justicia,</a:t>
            </a:r>
            <a:r>
              <a:rPr lang="en-US" sz="2400" dirty="0">
                <a:solidFill>
                  <a:srgbClr val="FFFF00"/>
                </a:solidFill>
              </a:rPr>
              <a:t> </a:t>
            </a:r>
            <a:r>
              <a:rPr lang="en-US" sz="2400" dirty="0">
                <a:solidFill>
                  <a:srgbClr val="00B0F0"/>
                </a:solidFill>
              </a:rPr>
              <a:t>y</a:t>
            </a:r>
            <a:r>
              <a:rPr lang="es-419" sz="2400" dirty="0">
                <a:solidFill>
                  <a:srgbClr val="00B0F0"/>
                </a:solidFill>
              </a:rPr>
              <a:t> conocerá mi integridad. </a:t>
            </a:r>
          </a:p>
        </p:txBody>
      </p:sp>
      <p:sp>
        <p:nvSpPr>
          <p:cNvPr id="11" name="1 CuadroTexto"/>
          <p:cNvSpPr txBox="1"/>
          <p:nvPr/>
        </p:nvSpPr>
        <p:spPr>
          <a:xfrm>
            <a:off x="804305" y="2852936"/>
            <a:ext cx="241123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Daniel 5:27</a:t>
            </a:r>
          </a:p>
        </p:txBody>
      </p:sp>
      <p:sp>
        <p:nvSpPr>
          <p:cNvPr id="13" name="2 CuadroTexto"/>
          <p:cNvSpPr txBox="1"/>
          <p:nvPr/>
        </p:nvSpPr>
        <p:spPr>
          <a:xfrm>
            <a:off x="72008" y="3365991"/>
            <a:ext cx="4067944" cy="734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chemeClr val="bg1"/>
                </a:solidFill>
              </a:rPr>
              <a:t>TEKEL: </a:t>
            </a:r>
            <a:r>
              <a:rPr lang="es-419" sz="2400" dirty="0">
                <a:solidFill>
                  <a:srgbClr val="FFFF00"/>
                </a:solidFill>
              </a:rPr>
              <a:t>Pesado has sido en balanza,</a:t>
            </a:r>
            <a:r>
              <a:rPr lang="es-419" sz="2400" dirty="0">
                <a:solidFill>
                  <a:schemeClr val="bg1"/>
                </a:solidFill>
              </a:rPr>
              <a:t> y fuiste hallado falto. </a:t>
            </a:r>
          </a:p>
        </p:txBody>
      </p:sp>
    </p:spTree>
    <p:extLst>
      <p:ext uri="{BB962C8B-B14F-4D97-AF65-F5344CB8AC3E}">
        <p14:creationId xmlns:p14="http://schemas.microsoft.com/office/powerpoint/2010/main" val="1397224531"/>
      </p:ext>
    </p:extLst>
  </p:cSld>
  <p:clrMapOvr>
    <a:masterClrMapping/>
  </p:clrMapOvr>
  <p:transition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5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6:5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Cuando abrió el tercer sello, oí al tercer ser viviente, que decía: Ven y mira.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Y miré, y he aquí un caballo negro; </a:t>
            </a:r>
            <a:r>
              <a:rPr lang="es-419" sz="2400" dirty="0">
                <a:solidFill>
                  <a:srgbClr val="92D050"/>
                </a:solidFill>
              </a:rPr>
              <a:t>y el que lo montaba tenía una balanza en la mano.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Los siete sellos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1er.-Iglesia apostólica 31dC-100dC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355293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2nd.-Iglesia Esmirna 100dC-313dC</a:t>
            </a:r>
          </a:p>
        </p:txBody>
      </p:sp>
      <p:sp>
        <p:nvSpPr>
          <p:cNvPr id="8" name="1 CuadroTexto"/>
          <p:cNvSpPr txBox="1"/>
          <p:nvPr/>
        </p:nvSpPr>
        <p:spPr>
          <a:xfrm>
            <a:off x="1066394" y="1404065"/>
            <a:ext cx="188705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Job 31:6</a:t>
            </a:r>
          </a:p>
        </p:txBody>
      </p:sp>
      <p:sp>
        <p:nvSpPr>
          <p:cNvPr id="9" name="2 CuadroTexto"/>
          <p:cNvSpPr txBox="1"/>
          <p:nvPr/>
        </p:nvSpPr>
        <p:spPr>
          <a:xfrm>
            <a:off x="72008" y="1917120"/>
            <a:ext cx="4067944" cy="10552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Péseme Dios en balanzas de justicia,</a:t>
            </a:r>
            <a:r>
              <a:rPr lang="en-US" sz="2400" dirty="0">
                <a:solidFill>
                  <a:srgbClr val="FFFF00"/>
                </a:solidFill>
              </a:rPr>
              <a:t> </a:t>
            </a:r>
            <a:r>
              <a:rPr lang="en-US" sz="2400" dirty="0">
                <a:solidFill>
                  <a:srgbClr val="00B0F0"/>
                </a:solidFill>
              </a:rPr>
              <a:t>y</a:t>
            </a:r>
            <a:r>
              <a:rPr lang="es-419" sz="2400" dirty="0">
                <a:solidFill>
                  <a:srgbClr val="00B0F0"/>
                </a:solidFill>
              </a:rPr>
              <a:t> conocerá mi integridad. </a:t>
            </a:r>
          </a:p>
        </p:txBody>
      </p:sp>
      <p:sp>
        <p:nvSpPr>
          <p:cNvPr id="11" name="1 CuadroTexto"/>
          <p:cNvSpPr txBox="1"/>
          <p:nvPr/>
        </p:nvSpPr>
        <p:spPr>
          <a:xfrm>
            <a:off x="804305" y="2852936"/>
            <a:ext cx="241123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Daniel 5:27</a:t>
            </a:r>
          </a:p>
        </p:txBody>
      </p:sp>
      <p:sp>
        <p:nvSpPr>
          <p:cNvPr id="13" name="2 CuadroTexto"/>
          <p:cNvSpPr txBox="1"/>
          <p:nvPr/>
        </p:nvSpPr>
        <p:spPr>
          <a:xfrm>
            <a:off x="72008" y="3365991"/>
            <a:ext cx="4067944" cy="734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chemeClr val="bg1"/>
                </a:solidFill>
              </a:rPr>
              <a:t>TEKEL: </a:t>
            </a:r>
            <a:r>
              <a:rPr lang="es-419" sz="2400" dirty="0">
                <a:solidFill>
                  <a:srgbClr val="FFFF00"/>
                </a:solidFill>
              </a:rPr>
              <a:t>Pesado has sido en balanza,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y fuiste hallado falto. </a:t>
            </a:r>
          </a:p>
        </p:txBody>
      </p:sp>
      <p:sp>
        <p:nvSpPr>
          <p:cNvPr id="14" name="1 CuadroTexto"/>
          <p:cNvSpPr txBox="1"/>
          <p:nvPr/>
        </p:nvSpPr>
        <p:spPr>
          <a:xfrm>
            <a:off x="5447687" y="1366753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6:6</a:t>
            </a:r>
          </a:p>
        </p:txBody>
      </p:sp>
      <p:sp>
        <p:nvSpPr>
          <p:cNvPr id="15" name="2 CuadroTexto"/>
          <p:cNvSpPr txBox="1"/>
          <p:nvPr/>
        </p:nvSpPr>
        <p:spPr>
          <a:xfrm>
            <a:off x="5076056" y="1870809"/>
            <a:ext cx="4032448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chemeClr val="bg1"/>
                </a:solidFill>
              </a:rPr>
              <a:t>Y oí una voz de en medio de los cuatro seres vivientes, que decía: Dos libras de trigo por un denario, y seis libras de cebada por un denario; pero no dañes el aceite ni el vino.</a:t>
            </a:r>
          </a:p>
        </p:txBody>
      </p:sp>
    </p:spTree>
    <p:extLst>
      <p:ext uri="{BB962C8B-B14F-4D97-AF65-F5344CB8AC3E}">
        <p14:creationId xmlns:p14="http://schemas.microsoft.com/office/powerpoint/2010/main" val="111083403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5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6:5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Cuando abrió el tercer sello, oí al tercer ser viviente, que decía: Ven y mira.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Y miré, y he aquí un caballo negro; </a:t>
            </a:r>
            <a:r>
              <a:rPr lang="es-419" sz="2400" dirty="0">
                <a:solidFill>
                  <a:srgbClr val="92D050"/>
                </a:solidFill>
              </a:rPr>
              <a:t>y el que lo montaba tenía una balanza en la mano.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Los siete sellos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1er.-Iglesia apostólica 31dC-100dC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355293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2nd.-Iglesia Esmirna 100dC-313dC</a:t>
            </a:r>
          </a:p>
        </p:txBody>
      </p:sp>
      <p:sp>
        <p:nvSpPr>
          <p:cNvPr id="8" name="1 CuadroTexto"/>
          <p:cNvSpPr txBox="1"/>
          <p:nvPr/>
        </p:nvSpPr>
        <p:spPr>
          <a:xfrm>
            <a:off x="1066394" y="1404065"/>
            <a:ext cx="188705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Job 31:6</a:t>
            </a:r>
          </a:p>
        </p:txBody>
      </p:sp>
      <p:sp>
        <p:nvSpPr>
          <p:cNvPr id="9" name="2 CuadroTexto"/>
          <p:cNvSpPr txBox="1"/>
          <p:nvPr/>
        </p:nvSpPr>
        <p:spPr>
          <a:xfrm>
            <a:off x="72008" y="1917120"/>
            <a:ext cx="4067944" cy="10552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Péseme Dios en balanzas de justicia,</a:t>
            </a:r>
            <a:r>
              <a:rPr lang="en-US" sz="2400" dirty="0">
                <a:solidFill>
                  <a:srgbClr val="FFFF00"/>
                </a:solidFill>
              </a:rPr>
              <a:t> </a:t>
            </a:r>
            <a:r>
              <a:rPr lang="en-US" sz="2400" dirty="0">
                <a:solidFill>
                  <a:srgbClr val="00B0F0"/>
                </a:solidFill>
              </a:rPr>
              <a:t>y</a:t>
            </a:r>
            <a:r>
              <a:rPr lang="es-419" sz="2400" dirty="0">
                <a:solidFill>
                  <a:srgbClr val="00B0F0"/>
                </a:solidFill>
              </a:rPr>
              <a:t> conocerá mi integridad. </a:t>
            </a:r>
          </a:p>
        </p:txBody>
      </p:sp>
      <p:sp>
        <p:nvSpPr>
          <p:cNvPr id="11" name="1 CuadroTexto"/>
          <p:cNvSpPr txBox="1"/>
          <p:nvPr/>
        </p:nvSpPr>
        <p:spPr>
          <a:xfrm>
            <a:off x="804305" y="2852936"/>
            <a:ext cx="241123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Daniel 5:27</a:t>
            </a:r>
          </a:p>
        </p:txBody>
      </p:sp>
      <p:sp>
        <p:nvSpPr>
          <p:cNvPr id="13" name="2 CuadroTexto"/>
          <p:cNvSpPr txBox="1"/>
          <p:nvPr/>
        </p:nvSpPr>
        <p:spPr>
          <a:xfrm>
            <a:off x="72008" y="3365991"/>
            <a:ext cx="4067944" cy="734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chemeClr val="bg1"/>
                </a:solidFill>
              </a:rPr>
              <a:t>TEKEL: </a:t>
            </a:r>
            <a:r>
              <a:rPr lang="es-419" sz="2400" dirty="0">
                <a:solidFill>
                  <a:srgbClr val="FFFF00"/>
                </a:solidFill>
              </a:rPr>
              <a:t>Pesado has sido en balanza,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y fuiste hallado falto. </a:t>
            </a:r>
          </a:p>
        </p:txBody>
      </p:sp>
      <p:sp>
        <p:nvSpPr>
          <p:cNvPr id="14" name="1 CuadroTexto"/>
          <p:cNvSpPr txBox="1"/>
          <p:nvPr/>
        </p:nvSpPr>
        <p:spPr>
          <a:xfrm>
            <a:off x="5447687" y="1366753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6:6</a:t>
            </a:r>
          </a:p>
        </p:txBody>
      </p:sp>
      <p:sp>
        <p:nvSpPr>
          <p:cNvPr id="15" name="2 CuadroTexto"/>
          <p:cNvSpPr txBox="1"/>
          <p:nvPr/>
        </p:nvSpPr>
        <p:spPr>
          <a:xfrm>
            <a:off x="5076056" y="1870809"/>
            <a:ext cx="4032448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Y oí una voz de en medio de los cuatro seres vivientes, que decía:</a:t>
            </a:r>
            <a:r>
              <a:rPr lang="es-419" sz="2400" dirty="0">
                <a:solidFill>
                  <a:schemeClr val="bg1"/>
                </a:solidFill>
              </a:rPr>
              <a:t> Dos libras de trigo por un denario, y seis libras de cebada por un denario; pero no dañes el aceite ni el vino.</a:t>
            </a:r>
          </a:p>
        </p:txBody>
      </p:sp>
    </p:spTree>
    <p:extLst>
      <p:ext uri="{BB962C8B-B14F-4D97-AF65-F5344CB8AC3E}">
        <p14:creationId xmlns:p14="http://schemas.microsoft.com/office/powerpoint/2010/main" val="2400215757"/>
      </p:ext>
    </p:extLst>
  </p:cSld>
  <p:clrMapOvr>
    <a:masterClrMapping/>
  </p:clrMapOvr>
  <p:transition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5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6:5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Cuando abrió el tercer sello, oí al tercer ser viviente, que decía: Ven y mira.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Y miré, y he aquí un caballo negro; </a:t>
            </a:r>
            <a:r>
              <a:rPr lang="es-419" sz="2400" dirty="0">
                <a:solidFill>
                  <a:srgbClr val="92D050"/>
                </a:solidFill>
              </a:rPr>
              <a:t>y el que lo montaba tenía una balanza en la mano.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Los siete sellos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1er.-Iglesia apostólica 31dC-100dC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355293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2nd.-Iglesia Esmirna 100dC-313dC</a:t>
            </a:r>
          </a:p>
        </p:txBody>
      </p:sp>
      <p:sp>
        <p:nvSpPr>
          <p:cNvPr id="8" name="1 CuadroTexto"/>
          <p:cNvSpPr txBox="1"/>
          <p:nvPr/>
        </p:nvSpPr>
        <p:spPr>
          <a:xfrm>
            <a:off x="1066394" y="1404065"/>
            <a:ext cx="188705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Job 31:6</a:t>
            </a:r>
          </a:p>
        </p:txBody>
      </p:sp>
      <p:sp>
        <p:nvSpPr>
          <p:cNvPr id="9" name="2 CuadroTexto"/>
          <p:cNvSpPr txBox="1"/>
          <p:nvPr/>
        </p:nvSpPr>
        <p:spPr>
          <a:xfrm>
            <a:off x="72008" y="1917120"/>
            <a:ext cx="4067944" cy="10552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Péseme Dios en balanzas de justicia,</a:t>
            </a:r>
            <a:r>
              <a:rPr lang="en-US" sz="2400" dirty="0">
                <a:solidFill>
                  <a:srgbClr val="FFFF00"/>
                </a:solidFill>
              </a:rPr>
              <a:t> </a:t>
            </a:r>
            <a:r>
              <a:rPr lang="en-US" sz="2400" dirty="0">
                <a:solidFill>
                  <a:srgbClr val="00B0F0"/>
                </a:solidFill>
              </a:rPr>
              <a:t>y</a:t>
            </a:r>
            <a:r>
              <a:rPr lang="es-419" sz="2400" dirty="0">
                <a:solidFill>
                  <a:srgbClr val="00B0F0"/>
                </a:solidFill>
              </a:rPr>
              <a:t> conocerá mi integridad. </a:t>
            </a:r>
          </a:p>
        </p:txBody>
      </p:sp>
      <p:sp>
        <p:nvSpPr>
          <p:cNvPr id="11" name="1 CuadroTexto"/>
          <p:cNvSpPr txBox="1"/>
          <p:nvPr/>
        </p:nvSpPr>
        <p:spPr>
          <a:xfrm>
            <a:off x="804305" y="2852936"/>
            <a:ext cx="241123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Daniel 5:27</a:t>
            </a:r>
          </a:p>
        </p:txBody>
      </p:sp>
      <p:sp>
        <p:nvSpPr>
          <p:cNvPr id="13" name="2 CuadroTexto"/>
          <p:cNvSpPr txBox="1"/>
          <p:nvPr/>
        </p:nvSpPr>
        <p:spPr>
          <a:xfrm>
            <a:off x="72008" y="3365991"/>
            <a:ext cx="4067944" cy="734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chemeClr val="bg1"/>
                </a:solidFill>
              </a:rPr>
              <a:t>TEKEL: </a:t>
            </a:r>
            <a:r>
              <a:rPr lang="es-419" sz="2400" dirty="0">
                <a:solidFill>
                  <a:srgbClr val="FFFF00"/>
                </a:solidFill>
              </a:rPr>
              <a:t>Pesado has sido en balanza,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y fuiste hallado falto. </a:t>
            </a:r>
          </a:p>
        </p:txBody>
      </p:sp>
      <p:sp>
        <p:nvSpPr>
          <p:cNvPr id="14" name="1 CuadroTexto"/>
          <p:cNvSpPr txBox="1"/>
          <p:nvPr/>
        </p:nvSpPr>
        <p:spPr>
          <a:xfrm>
            <a:off x="5447687" y="1366753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6:6</a:t>
            </a:r>
          </a:p>
        </p:txBody>
      </p:sp>
      <p:sp>
        <p:nvSpPr>
          <p:cNvPr id="15" name="2 CuadroTexto"/>
          <p:cNvSpPr txBox="1"/>
          <p:nvPr/>
        </p:nvSpPr>
        <p:spPr>
          <a:xfrm>
            <a:off x="5076056" y="1870809"/>
            <a:ext cx="4032448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Y oí una voz de en medio de los cuatro seres vivientes, que decía: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Dos libras de trigo por un denario, </a:t>
            </a:r>
            <a:r>
              <a:rPr lang="es-419" sz="2400" dirty="0">
                <a:solidFill>
                  <a:schemeClr val="bg1"/>
                </a:solidFill>
              </a:rPr>
              <a:t>y seis libras de cebada por un denario; pero no dañes el aceite ni el vino.</a:t>
            </a:r>
          </a:p>
        </p:txBody>
      </p:sp>
    </p:spTree>
    <p:extLst>
      <p:ext uri="{BB962C8B-B14F-4D97-AF65-F5344CB8AC3E}">
        <p14:creationId xmlns:p14="http://schemas.microsoft.com/office/powerpoint/2010/main" val="3854249452"/>
      </p:ext>
    </p:extLst>
  </p:cSld>
  <p:clrMapOvr>
    <a:masterClrMapping/>
  </p:clrMapOvr>
  <p:transition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5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6:5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Cuando abrió el tercer sello, oí al tercer ser viviente, que decía: Ven y mira.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Y miré, y he aquí un caballo negro; </a:t>
            </a:r>
            <a:r>
              <a:rPr lang="es-419" sz="2400" dirty="0">
                <a:solidFill>
                  <a:srgbClr val="92D050"/>
                </a:solidFill>
              </a:rPr>
              <a:t>y el que lo montaba tenía una balanza en la mano.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Los siete sellos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1er.-Iglesia apostólica 31dC-100dC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355293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2nd.-Iglesia Esmirna 100dC-313dC</a:t>
            </a:r>
          </a:p>
        </p:txBody>
      </p:sp>
      <p:sp>
        <p:nvSpPr>
          <p:cNvPr id="8" name="1 CuadroTexto"/>
          <p:cNvSpPr txBox="1"/>
          <p:nvPr/>
        </p:nvSpPr>
        <p:spPr>
          <a:xfrm>
            <a:off x="1066394" y="1404065"/>
            <a:ext cx="188705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Job 31:6</a:t>
            </a:r>
          </a:p>
        </p:txBody>
      </p:sp>
      <p:sp>
        <p:nvSpPr>
          <p:cNvPr id="9" name="2 CuadroTexto"/>
          <p:cNvSpPr txBox="1"/>
          <p:nvPr/>
        </p:nvSpPr>
        <p:spPr>
          <a:xfrm>
            <a:off x="72008" y="1917120"/>
            <a:ext cx="4067944" cy="10552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Péseme Dios en balanzas de justicia,</a:t>
            </a:r>
            <a:r>
              <a:rPr lang="en-US" sz="2400" dirty="0">
                <a:solidFill>
                  <a:srgbClr val="FFFF00"/>
                </a:solidFill>
              </a:rPr>
              <a:t> </a:t>
            </a:r>
            <a:r>
              <a:rPr lang="en-US" sz="2400" dirty="0">
                <a:solidFill>
                  <a:srgbClr val="00B0F0"/>
                </a:solidFill>
              </a:rPr>
              <a:t>y</a:t>
            </a:r>
            <a:r>
              <a:rPr lang="es-419" sz="2400" dirty="0">
                <a:solidFill>
                  <a:srgbClr val="00B0F0"/>
                </a:solidFill>
              </a:rPr>
              <a:t> conocerá mi integridad. </a:t>
            </a:r>
          </a:p>
        </p:txBody>
      </p:sp>
      <p:sp>
        <p:nvSpPr>
          <p:cNvPr id="11" name="1 CuadroTexto"/>
          <p:cNvSpPr txBox="1"/>
          <p:nvPr/>
        </p:nvSpPr>
        <p:spPr>
          <a:xfrm>
            <a:off x="804305" y="2852936"/>
            <a:ext cx="241123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Daniel 5:27</a:t>
            </a:r>
          </a:p>
        </p:txBody>
      </p:sp>
      <p:sp>
        <p:nvSpPr>
          <p:cNvPr id="13" name="2 CuadroTexto"/>
          <p:cNvSpPr txBox="1"/>
          <p:nvPr/>
        </p:nvSpPr>
        <p:spPr>
          <a:xfrm>
            <a:off x="72008" y="3365991"/>
            <a:ext cx="4067944" cy="734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chemeClr val="bg1"/>
                </a:solidFill>
              </a:rPr>
              <a:t>TEKEL: </a:t>
            </a:r>
            <a:r>
              <a:rPr lang="es-419" sz="2400" dirty="0">
                <a:solidFill>
                  <a:srgbClr val="FFFF00"/>
                </a:solidFill>
              </a:rPr>
              <a:t>Pesado has sido en balanza,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y fuiste hallado falto. </a:t>
            </a:r>
          </a:p>
        </p:txBody>
      </p:sp>
      <p:sp>
        <p:nvSpPr>
          <p:cNvPr id="14" name="1 CuadroTexto"/>
          <p:cNvSpPr txBox="1"/>
          <p:nvPr/>
        </p:nvSpPr>
        <p:spPr>
          <a:xfrm>
            <a:off x="5447687" y="1366753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6:6</a:t>
            </a:r>
          </a:p>
        </p:txBody>
      </p:sp>
      <p:sp>
        <p:nvSpPr>
          <p:cNvPr id="15" name="2 CuadroTexto"/>
          <p:cNvSpPr txBox="1"/>
          <p:nvPr/>
        </p:nvSpPr>
        <p:spPr>
          <a:xfrm>
            <a:off x="5076056" y="1870809"/>
            <a:ext cx="4032448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Y oí una voz de en medio de los cuatro seres vivientes, que decía: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Dos libras de trigo por un denario, </a:t>
            </a:r>
            <a:r>
              <a:rPr lang="es-419" sz="2400" dirty="0">
                <a:solidFill>
                  <a:srgbClr val="FFFF00"/>
                </a:solidFill>
              </a:rPr>
              <a:t>y seis libras de cebada por un denario;</a:t>
            </a:r>
            <a:r>
              <a:rPr lang="es-419" sz="2400" dirty="0">
                <a:solidFill>
                  <a:schemeClr val="bg1"/>
                </a:solidFill>
              </a:rPr>
              <a:t> pero no dañes el aceite ni el vino.</a:t>
            </a:r>
          </a:p>
        </p:txBody>
      </p:sp>
      <p:sp>
        <p:nvSpPr>
          <p:cNvPr id="16" name="1 CuadroTexto"/>
          <p:cNvSpPr txBox="1"/>
          <p:nvPr/>
        </p:nvSpPr>
        <p:spPr>
          <a:xfrm>
            <a:off x="3364690" y="5301386"/>
            <a:ext cx="2846677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Ezequiel 4:16</a:t>
            </a:r>
          </a:p>
        </p:txBody>
      </p:sp>
      <p:sp>
        <p:nvSpPr>
          <p:cNvPr id="17" name="2 CuadroTexto"/>
          <p:cNvSpPr txBox="1"/>
          <p:nvPr/>
        </p:nvSpPr>
        <p:spPr>
          <a:xfrm>
            <a:off x="1" y="5805264"/>
            <a:ext cx="9127114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chemeClr val="bg1"/>
                </a:solidFill>
              </a:rPr>
              <a:t>Me dijo luego: Hijo de hombre, he aquí quebrantaré el sustento del pan en Jerusalén; y comerán el pan por peso y con angustia, y beberán el agua por medida y con espanto</a:t>
            </a:r>
            <a:r>
              <a:rPr lang="en-US" sz="2400" dirty="0">
                <a:solidFill>
                  <a:schemeClr val="bg1"/>
                </a:solidFill>
              </a:rPr>
              <a:t>.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7855051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5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6:5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Cuando abrió el tercer sello, oí al tercer ser viviente, que decía: Ven y mira.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Y miré, y he aquí un caballo negro; </a:t>
            </a:r>
            <a:r>
              <a:rPr lang="es-419" sz="2400" dirty="0">
                <a:solidFill>
                  <a:srgbClr val="92D050"/>
                </a:solidFill>
              </a:rPr>
              <a:t>y el que lo montaba tenía una balanza en la mano.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Los siete sellos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1er.-Iglesia apostólica 31dC-100dC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355293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2nd.-Iglesia Esmirna 100dC-313dC</a:t>
            </a:r>
          </a:p>
        </p:txBody>
      </p:sp>
      <p:sp>
        <p:nvSpPr>
          <p:cNvPr id="8" name="1 CuadroTexto"/>
          <p:cNvSpPr txBox="1"/>
          <p:nvPr/>
        </p:nvSpPr>
        <p:spPr>
          <a:xfrm>
            <a:off x="1066394" y="1404065"/>
            <a:ext cx="188705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Job 31:6</a:t>
            </a:r>
          </a:p>
        </p:txBody>
      </p:sp>
      <p:sp>
        <p:nvSpPr>
          <p:cNvPr id="9" name="2 CuadroTexto"/>
          <p:cNvSpPr txBox="1"/>
          <p:nvPr/>
        </p:nvSpPr>
        <p:spPr>
          <a:xfrm>
            <a:off x="72008" y="1917120"/>
            <a:ext cx="4067944" cy="10552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Péseme Dios en balanzas de justicia,</a:t>
            </a:r>
            <a:r>
              <a:rPr lang="en-US" sz="2400" dirty="0">
                <a:solidFill>
                  <a:srgbClr val="FFFF00"/>
                </a:solidFill>
              </a:rPr>
              <a:t> </a:t>
            </a:r>
            <a:r>
              <a:rPr lang="en-US" sz="2400" dirty="0">
                <a:solidFill>
                  <a:srgbClr val="00B0F0"/>
                </a:solidFill>
              </a:rPr>
              <a:t>y</a:t>
            </a:r>
            <a:r>
              <a:rPr lang="es-419" sz="2400" dirty="0">
                <a:solidFill>
                  <a:srgbClr val="00B0F0"/>
                </a:solidFill>
              </a:rPr>
              <a:t> conocerá mi integridad. </a:t>
            </a:r>
          </a:p>
        </p:txBody>
      </p:sp>
      <p:sp>
        <p:nvSpPr>
          <p:cNvPr id="11" name="1 CuadroTexto"/>
          <p:cNvSpPr txBox="1"/>
          <p:nvPr/>
        </p:nvSpPr>
        <p:spPr>
          <a:xfrm>
            <a:off x="804305" y="2852936"/>
            <a:ext cx="241123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Daniel 5:27</a:t>
            </a:r>
          </a:p>
        </p:txBody>
      </p:sp>
      <p:sp>
        <p:nvSpPr>
          <p:cNvPr id="13" name="2 CuadroTexto"/>
          <p:cNvSpPr txBox="1"/>
          <p:nvPr/>
        </p:nvSpPr>
        <p:spPr>
          <a:xfrm>
            <a:off x="72008" y="3365991"/>
            <a:ext cx="4067944" cy="734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chemeClr val="bg1"/>
                </a:solidFill>
              </a:rPr>
              <a:t>TEKEL: </a:t>
            </a:r>
            <a:r>
              <a:rPr lang="es-419" sz="2400" dirty="0">
                <a:solidFill>
                  <a:srgbClr val="FFFF00"/>
                </a:solidFill>
              </a:rPr>
              <a:t>Pesado has sido en balanza,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y fuiste hallado falto. </a:t>
            </a:r>
          </a:p>
        </p:txBody>
      </p:sp>
      <p:sp>
        <p:nvSpPr>
          <p:cNvPr id="14" name="1 CuadroTexto"/>
          <p:cNvSpPr txBox="1"/>
          <p:nvPr/>
        </p:nvSpPr>
        <p:spPr>
          <a:xfrm>
            <a:off x="5447687" y="1366753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6:6</a:t>
            </a:r>
          </a:p>
        </p:txBody>
      </p:sp>
      <p:sp>
        <p:nvSpPr>
          <p:cNvPr id="15" name="2 CuadroTexto"/>
          <p:cNvSpPr txBox="1"/>
          <p:nvPr/>
        </p:nvSpPr>
        <p:spPr>
          <a:xfrm>
            <a:off x="5076056" y="1870809"/>
            <a:ext cx="4032448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Y oí una voz de en medio de los cuatro seres vivientes, que decía: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Dos libras de trigo por un denario, </a:t>
            </a:r>
            <a:r>
              <a:rPr lang="es-419" sz="2400" dirty="0">
                <a:solidFill>
                  <a:srgbClr val="FFFF00"/>
                </a:solidFill>
              </a:rPr>
              <a:t>y seis libras de cebada por un denario;</a:t>
            </a:r>
            <a:r>
              <a:rPr lang="es-419" sz="2400" dirty="0">
                <a:solidFill>
                  <a:schemeClr val="bg1"/>
                </a:solidFill>
              </a:rPr>
              <a:t> pero no dañes el aceite ni el vino.</a:t>
            </a:r>
          </a:p>
        </p:txBody>
      </p:sp>
      <p:sp>
        <p:nvSpPr>
          <p:cNvPr id="16" name="1 CuadroTexto"/>
          <p:cNvSpPr txBox="1"/>
          <p:nvPr/>
        </p:nvSpPr>
        <p:spPr>
          <a:xfrm>
            <a:off x="3364690" y="5301386"/>
            <a:ext cx="2846677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Ezequiel 4:16</a:t>
            </a:r>
          </a:p>
        </p:txBody>
      </p:sp>
      <p:sp>
        <p:nvSpPr>
          <p:cNvPr id="17" name="2 CuadroTexto"/>
          <p:cNvSpPr txBox="1"/>
          <p:nvPr/>
        </p:nvSpPr>
        <p:spPr>
          <a:xfrm>
            <a:off x="1" y="5805264"/>
            <a:ext cx="9127114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Me dijo luego: Hijo de hombre,</a:t>
            </a:r>
            <a:r>
              <a:rPr lang="es-419" sz="2400" dirty="0">
                <a:solidFill>
                  <a:schemeClr val="bg1"/>
                </a:solidFill>
              </a:rPr>
              <a:t> he aquí quebrantaré el sustento del pan en Jerusalén; y comerán el pan por peso y con angustia, y beberán el agua por medida y con espanto</a:t>
            </a:r>
            <a:r>
              <a:rPr lang="en-US" sz="2400" dirty="0">
                <a:solidFill>
                  <a:schemeClr val="bg1"/>
                </a:solidFill>
              </a:rPr>
              <a:t>.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81199202"/>
      </p:ext>
    </p:extLst>
  </p:cSld>
  <p:clrMapOvr>
    <a:masterClrMapping/>
  </p:clrMapOvr>
  <p:transition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5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6:5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Cuando abrió el tercer sello, oí al tercer ser viviente, que decía: Ven y mira.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Y miré, y he aquí un caballo negro; </a:t>
            </a:r>
            <a:r>
              <a:rPr lang="es-419" sz="2400" dirty="0">
                <a:solidFill>
                  <a:srgbClr val="92D050"/>
                </a:solidFill>
              </a:rPr>
              <a:t>y el que lo montaba tenía una balanza en la mano.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Los siete sellos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1er.-Iglesia apostólica 31dC-100dC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355293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2nd.-Iglesia Esmirna 100dC-313dC</a:t>
            </a:r>
          </a:p>
        </p:txBody>
      </p:sp>
      <p:sp>
        <p:nvSpPr>
          <p:cNvPr id="8" name="1 CuadroTexto"/>
          <p:cNvSpPr txBox="1"/>
          <p:nvPr/>
        </p:nvSpPr>
        <p:spPr>
          <a:xfrm>
            <a:off x="1066394" y="1404065"/>
            <a:ext cx="188705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Job 31:6</a:t>
            </a:r>
          </a:p>
        </p:txBody>
      </p:sp>
      <p:sp>
        <p:nvSpPr>
          <p:cNvPr id="9" name="2 CuadroTexto"/>
          <p:cNvSpPr txBox="1"/>
          <p:nvPr/>
        </p:nvSpPr>
        <p:spPr>
          <a:xfrm>
            <a:off x="72008" y="1917120"/>
            <a:ext cx="4067944" cy="10552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Péseme Dios en balanzas de justicia,</a:t>
            </a:r>
            <a:r>
              <a:rPr lang="en-US" sz="2400" dirty="0">
                <a:solidFill>
                  <a:srgbClr val="FFFF00"/>
                </a:solidFill>
              </a:rPr>
              <a:t> </a:t>
            </a:r>
            <a:r>
              <a:rPr lang="en-US" sz="2400" dirty="0">
                <a:solidFill>
                  <a:srgbClr val="00B0F0"/>
                </a:solidFill>
              </a:rPr>
              <a:t>y</a:t>
            </a:r>
            <a:r>
              <a:rPr lang="es-419" sz="2400" dirty="0">
                <a:solidFill>
                  <a:srgbClr val="00B0F0"/>
                </a:solidFill>
              </a:rPr>
              <a:t> conocerá mi integridad. </a:t>
            </a:r>
          </a:p>
        </p:txBody>
      </p:sp>
      <p:sp>
        <p:nvSpPr>
          <p:cNvPr id="11" name="1 CuadroTexto"/>
          <p:cNvSpPr txBox="1"/>
          <p:nvPr/>
        </p:nvSpPr>
        <p:spPr>
          <a:xfrm>
            <a:off x="804305" y="2852936"/>
            <a:ext cx="241123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Daniel 5:27</a:t>
            </a:r>
          </a:p>
        </p:txBody>
      </p:sp>
      <p:sp>
        <p:nvSpPr>
          <p:cNvPr id="13" name="2 CuadroTexto"/>
          <p:cNvSpPr txBox="1"/>
          <p:nvPr/>
        </p:nvSpPr>
        <p:spPr>
          <a:xfrm>
            <a:off x="72008" y="3365991"/>
            <a:ext cx="4067944" cy="734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chemeClr val="bg1"/>
                </a:solidFill>
              </a:rPr>
              <a:t>TEKEL: </a:t>
            </a:r>
            <a:r>
              <a:rPr lang="es-419" sz="2400" dirty="0">
                <a:solidFill>
                  <a:srgbClr val="FFFF00"/>
                </a:solidFill>
              </a:rPr>
              <a:t>Pesado has sido en balanza,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y fuiste hallado falto. </a:t>
            </a:r>
          </a:p>
        </p:txBody>
      </p:sp>
      <p:sp>
        <p:nvSpPr>
          <p:cNvPr id="14" name="1 CuadroTexto"/>
          <p:cNvSpPr txBox="1"/>
          <p:nvPr/>
        </p:nvSpPr>
        <p:spPr>
          <a:xfrm>
            <a:off x="5447687" y="1366753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6:6</a:t>
            </a:r>
          </a:p>
        </p:txBody>
      </p:sp>
      <p:sp>
        <p:nvSpPr>
          <p:cNvPr id="15" name="2 CuadroTexto"/>
          <p:cNvSpPr txBox="1"/>
          <p:nvPr/>
        </p:nvSpPr>
        <p:spPr>
          <a:xfrm>
            <a:off x="5076056" y="1870809"/>
            <a:ext cx="4032448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Y oí una voz de en medio de los cuatro seres vivientes, que decía: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Dos libras de trigo por un denario, </a:t>
            </a:r>
            <a:r>
              <a:rPr lang="es-419" sz="2400" dirty="0">
                <a:solidFill>
                  <a:srgbClr val="FFFF00"/>
                </a:solidFill>
              </a:rPr>
              <a:t>y seis libras de cebada por un denario;</a:t>
            </a:r>
            <a:r>
              <a:rPr lang="es-419" sz="2400" dirty="0">
                <a:solidFill>
                  <a:schemeClr val="bg1"/>
                </a:solidFill>
              </a:rPr>
              <a:t> pero no dañes el aceite ni el vino.</a:t>
            </a:r>
          </a:p>
        </p:txBody>
      </p:sp>
      <p:sp>
        <p:nvSpPr>
          <p:cNvPr id="16" name="1 CuadroTexto"/>
          <p:cNvSpPr txBox="1"/>
          <p:nvPr/>
        </p:nvSpPr>
        <p:spPr>
          <a:xfrm>
            <a:off x="3364690" y="5301386"/>
            <a:ext cx="2846677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Ezequiel 4:16</a:t>
            </a:r>
          </a:p>
        </p:txBody>
      </p:sp>
      <p:sp>
        <p:nvSpPr>
          <p:cNvPr id="17" name="2 CuadroTexto"/>
          <p:cNvSpPr txBox="1"/>
          <p:nvPr/>
        </p:nvSpPr>
        <p:spPr>
          <a:xfrm>
            <a:off x="1" y="5805264"/>
            <a:ext cx="9127114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Me dijo luego: Hijo de hombre,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he aquí quebrantaré el sustento del pan en Jerusalén;</a:t>
            </a:r>
            <a:r>
              <a:rPr lang="es-419" sz="2400" dirty="0">
                <a:solidFill>
                  <a:schemeClr val="bg1"/>
                </a:solidFill>
              </a:rPr>
              <a:t> y comerán el pan por peso y con angustia, y beberán el agua por medida y con espanto</a:t>
            </a:r>
            <a:r>
              <a:rPr lang="en-US" sz="2400" dirty="0">
                <a:solidFill>
                  <a:schemeClr val="bg1"/>
                </a:solidFill>
              </a:rPr>
              <a:t>.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45493821"/>
      </p:ext>
    </p:extLst>
  </p:cSld>
  <p:clrMapOvr>
    <a:masterClrMapping/>
  </p:clrMapOvr>
  <p:transition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5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6:5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Cuando abrió el tercer sello, oí al tercer ser viviente, que decía: Ven y mira.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Y miré, y he aquí un caballo negro; </a:t>
            </a:r>
            <a:r>
              <a:rPr lang="es-419" sz="2400" dirty="0">
                <a:solidFill>
                  <a:srgbClr val="92D050"/>
                </a:solidFill>
              </a:rPr>
              <a:t>y el que lo montaba tenía una balanza en la mano.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Los siete sellos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1er.-Iglesia apostólica 31dC-100dC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355293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2nd.-Iglesia Esmirna 100dC-313dC</a:t>
            </a:r>
          </a:p>
        </p:txBody>
      </p:sp>
      <p:sp>
        <p:nvSpPr>
          <p:cNvPr id="8" name="1 CuadroTexto"/>
          <p:cNvSpPr txBox="1"/>
          <p:nvPr/>
        </p:nvSpPr>
        <p:spPr>
          <a:xfrm>
            <a:off x="1066394" y="1404065"/>
            <a:ext cx="188705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Job 31:6</a:t>
            </a:r>
          </a:p>
        </p:txBody>
      </p:sp>
      <p:sp>
        <p:nvSpPr>
          <p:cNvPr id="9" name="2 CuadroTexto"/>
          <p:cNvSpPr txBox="1"/>
          <p:nvPr/>
        </p:nvSpPr>
        <p:spPr>
          <a:xfrm>
            <a:off x="72008" y="1917120"/>
            <a:ext cx="4067944" cy="10552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Péseme Dios en balanzas de justicia,</a:t>
            </a:r>
            <a:r>
              <a:rPr lang="en-US" sz="2400" dirty="0">
                <a:solidFill>
                  <a:srgbClr val="FFFF00"/>
                </a:solidFill>
              </a:rPr>
              <a:t> </a:t>
            </a:r>
            <a:r>
              <a:rPr lang="en-US" sz="2400" dirty="0">
                <a:solidFill>
                  <a:srgbClr val="00B0F0"/>
                </a:solidFill>
              </a:rPr>
              <a:t>y</a:t>
            </a:r>
            <a:r>
              <a:rPr lang="es-419" sz="2400" dirty="0">
                <a:solidFill>
                  <a:srgbClr val="00B0F0"/>
                </a:solidFill>
              </a:rPr>
              <a:t> conocerá mi integridad. </a:t>
            </a:r>
          </a:p>
        </p:txBody>
      </p:sp>
      <p:sp>
        <p:nvSpPr>
          <p:cNvPr id="11" name="1 CuadroTexto"/>
          <p:cNvSpPr txBox="1"/>
          <p:nvPr/>
        </p:nvSpPr>
        <p:spPr>
          <a:xfrm>
            <a:off x="804305" y="2852936"/>
            <a:ext cx="241123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Daniel 5:27</a:t>
            </a:r>
          </a:p>
        </p:txBody>
      </p:sp>
      <p:sp>
        <p:nvSpPr>
          <p:cNvPr id="13" name="2 CuadroTexto"/>
          <p:cNvSpPr txBox="1"/>
          <p:nvPr/>
        </p:nvSpPr>
        <p:spPr>
          <a:xfrm>
            <a:off x="72008" y="3365991"/>
            <a:ext cx="4067944" cy="734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chemeClr val="bg1"/>
                </a:solidFill>
              </a:rPr>
              <a:t>TEKEL: </a:t>
            </a:r>
            <a:r>
              <a:rPr lang="es-419" sz="2400" dirty="0">
                <a:solidFill>
                  <a:srgbClr val="FFFF00"/>
                </a:solidFill>
              </a:rPr>
              <a:t>Pesado has sido en balanza,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y fuiste hallado falto. </a:t>
            </a:r>
          </a:p>
        </p:txBody>
      </p:sp>
      <p:sp>
        <p:nvSpPr>
          <p:cNvPr id="14" name="1 CuadroTexto"/>
          <p:cNvSpPr txBox="1"/>
          <p:nvPr/>
        </p:nvSpPr>
        <p:spPr>
          <a:xfrm>
            <a:off x="5447687" y="1366753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6:6</a:t>
            </a:r>
          </a:p>
        </p:txBody>
      </p:sp>
      <p:sp>
        <p:nvSpPr>
          <p:cNvPr id="15" name="2 CuadroTexto"/>
          <p:cNvSpPr txBox="1"/>
          <p:nvPr/>
        </p:nvSpPr>
        <p:spPr>
          <a:xfrm>
            <a:off x="5076056" y="1870809"/>
            <a:ext cx="4032448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Y oí una voz de en medio de los cuatro seres vivientes, que decía: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Dos libras de trigo por un denario, </a:t>
            </a:r>
            <a:r>
              <a:rPr lang="es-419" sz="2400" dirty="0">
                <a:solidFill>
                  <a:srgbClr val="FFFF00"/>
                </a:solidFill>
              </a:rPr>
              <a:t>y seis libras de cebada por un denario;</a:t>
            </a:r>
            <a:r>
              <a:rPr lang="es-419" sz="2400" dirty="0">
                <a:solidFill>
                  <a:schemeClr val="bg1"/>
                </a:solidFill>
              </a:rPr>
              <a:t> pero no dañes el aceite ni el vino.</a:t>
            </a:r>
          </a:p>
        </p:txBody>
      </p:sp>
      <p:sp>
        <p:nvSpPr>
          <p:cNvPr id="16" name="1 CuadroTexto"/>
          <p:cNvSpPr txBox="1"/>
          <p:nvPr/>
        </p:nvSpPr>
        <p:spPr>
          <a:xfrm>
            <a:off x="3364690" y="5301386"/>
            <a:ext cx="2846677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Ezequiel 4:16</a:t>
            </a:r>
          </a:p>
        </p:txBody>
      </p:sp>
      <p:sp>
        <p:nvSpPr>
          <p:cNvPr id="17" name="2 CuadroTexto"/>
          <p:cNvSpPr txBox="1"/>
          <p:nvPr/>
        </p:nvSpPr>
        <p:spPr>
          <a:xfrm>
            <a:off x="1" y="5805264"/>
            <a:ext cx="9127114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Me dijo luego: Hijo de hombre,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he aquí quebrantaré el sustento del pan en Jerusalén;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92D050"/>
                </a:solidFill>
              </a:rPr>
              <a:t>y comerán el pan por peso y con angustia, y beberán el agua por medida y con espanto</a:t>
            </a:r>
            <a:r>
              <a:rPr lang="en-US" sz="2400" dirty="0">
                <a:solidFill>
                  <a:schemeClr val="bg1"/>
                </a:solidFill>
              </a:rPr>
              <a:t>.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95532055"/>
      </p:ext>
    </p:extLst>
  </p:cSld>
  <p:clrMapOvr>
    <a:masterClrMapping/>
  </p:clrMapOvr>
  <p:transition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5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6:5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Cuando abrió el tercer sello, oí al tercer ser viviente, que decía: Ven y mira.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Y miré, y he aquí un caballo negro; </a:t>
            </a:r>
            <a:r>
              <a:rPr lang="es-419" sz="2400" dirty="0">
                <a:solidFill>
                  <a:srgbClr val="92D050"/>
                </a:solidFill>
              </a:rPr>
              <a:t>y el que lo montaba tenía una balanza en la mano.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Los siete sellos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1er.-Iglesia apostólica 31dC-100dC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355293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2nd.-Iglesia Esmirna 100dC-313dC</a:t>
            </a:r>
          </a:p>
        </p:txBody>
      </p:sp>
      <p:sp>
        <p:nvSpPr>
          <p:cNvPr id="8" name="1 CuadroTexto"/>
          <p:cNvSpPr txBox="1"/>
          <p:nvPr/>
        </p:nvSpPr>
        <p:spPr>
          <a:xfrm>
            <a:off x="1066394" y="1404065"/>
            <a:ext cx="188705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Job 31:6</a:t>
            </a:r>
          </a:p>
        </p:txBody>
      </p:sp>
      <p:sp>
        <p:nvSpPr>
          <p:cNvPr id="9" name="2 CuadroTexto"/>
          <p:cNvSpPr txBox="1"/>
          <p:nvPr/>
        </p:nvSpPr>
        <p:spPr>
          <a:xfrm>
            <a:off x="72008" y="1917120"/>
            <a:ext cx="4067944" cy="10552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Péseme Dios en balanzas de justicia,</a:t>
            </a:r>
            <a:r>
              <a:rPr lang="en-US" sz="2400" dirty="0">
                <a:solidFill>
                  <a:srgbClr val="FFFF00"/>
                </a:solidFill>
              </a:rPr>
              <a:t> </a:t>
            </a:r>
            <a:r>
              <a:rPr lang="en-US" sz="2400" dirty="0">
                <a:solidFill>
                  <a:srgbClr val="00B0F0"/>
                </a:solidFill>
              </a:rPr>
              <a:t>y</a:t>
            </a:r>
            <a:r>
              <a:rPr lang="es-419" sz="2400" dirty="0">
                <a:solidFill>
                  <a:srgbClr val="00B0F0"/>
                </a:solidFill>
              </a:rPr>
              <a:t> conocerá mi integridad. </a:t>
            </a:r>
          </a:p>
        </p:txBody>
      </p:sp>
      <p:sp>
        <p:nvSpPr>
          <p:cNvPr id="11" name="1 CuadroTexto"/>
          <p:cNvSpPr txBox="1"/>
          <p:nvPr/>
        </p:nvSpPr>
        <p:spPr>
          <a:xfrm>
            <a:off x="922327" y="2852936"/>
            <a:ext cx="235352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Lucas 8:11</a:t>
            </a:r>
          </a:p>
        </p:txBody>
      </p:sp>
      <p:sp>
        <p:nvSpPr>
          <p:cNvPr id="13" name="2 CuadroTexto"/>
          <p:cNvSpPr txBox="1"/>
          <p:nvPr/>
        </p:nvSpPr>
        <p:spPr>
          <a:xfrm>
            <a:off x="72008" y="3365991"/>
            <a:ext cx="4067944" cy="7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chemeClr val="bg1"/>
                </a:solidFill>
              </a:rPr>
              <a:t>Esta es, pues, la parábola: La semilla es la palabra de Dios. </a:t>
            </a:r>
            <a:endParaRPr lang="es-419" sz="2400" dirty="0">
              <a:solidFill>
                <a:srgbClr val="00B0F0"/>
              </a:solidFill>
            </a:endParaRPr>
          </a:p>
        </p:txBody>
      </p:sp>
      <p:sp>
        <p:nvSpPr>
          <p:cNvPr id="14" name="1 CuadroTexto"/>
          <p:cNvSpPr txBox="1"/>
          <p:nvPr/>
        </p:nvSpPr>
        <p:spPr>
          <a:xfrm>
            <a:off x="5447687" y="1366753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6:6</a:t>
            </a:r>
          </a:p>
        </p:txBody>
      </p:sp>
      <p:sp>
        <p:nvSpPr>
          <p:cNvPr id="15" name="2 CuadroTexto"/>
          <p:cNvSpPr txBox="1"/>
          <p:nvPr/>
        </p:nvSpPr>
        <p:spPr>
          <a:xfrm>
            <a:off x="5076056" y="1870809"/>
            <a:ext cx="4032448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Y oí una voz de en medio de los cuatro seres vivientes, que decía: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Dos libras de trigo por un denario, </a:t>
            </a:r>
            <a:r>
              <a:rPr lang="es-419" sz="2400" dirty="0">
                <a:solidFill>
                  <a:srgbClr val="FFFF00"/>
                </a:solidFill>
              </a:rPr>
              <a:t>y seis libras de cebada por un denario;</a:t>
            </a:r>
            <a:r>
              <a:rPr lang="es-419" sz="2400" dirty="0">
                <a:solidFill>
                  <a:schemeClr val="bg1"/>
                </a:solidFill>
              </a:rPr>
              <a:t> pero no dañes el aceite ni el vino.</a:t>
            </a:r>
          </a:p>
        </p:txBody>
      </p:sp>
      <p:sp>
        <p:nvSpPr>
          <p:cNvPr id="16" name="1 CuadroTexto"/>
          <p:cNvSpPr txBox="1"/>
          <p:nvPr/>
        </p:nvSpPr>
        <p:spPr>
          <a:xfrm>
            <a:off x="3364690" y="5301386"/>
            <a:ext cx="2846677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Ezequiel 4:16</a:t>
            </a:r>
          </a:p>
        </p:txBody>
      </p:sp>
      <p:sp>
        <p:nvSpPr>
          <p:cNvPr id="17" name="2 CuadroTexto"/>
          <p:cNvSpPr txBox="1"/>
          <p:nvPr/>
        </p:nvSpPr>
        <p:spPr>
          <a:xfrm>
            <a:off x="1" y="5805264"/>
            <a:ext cx="9127114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Me dijo luego: Hijo de hombre,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he aquí quebrantaré el sustento del pan en Jerusalén;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92D050"/>
                </a:solidFill>
              </a:rPr>
              <a:t>y comerán el pan por peso y con angustia, y beberán el agua por medida y con espanto</a:t>
            </a:r>
            <a:r>
              <a:rPr lang="en-US" sz="2400" dirty="0">
                <a:solidFill>
                  <a:schemeClr val="bg1"/>
                </a:solidFill>
              </a:rPr>
              <a:t>.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7659425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5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6:5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Cuando abrió el tercer sello, oí al tercer ser viviente, que decía: Ven y mira.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Y miré, y he aquí un caballo negro; </a:t>
            </a:r>
            <a:r>
              <a:rPr lang="es-419" sz="2400" dirty="0">
                <a:solidFill>
                  <a:srgbClr val="92D050"/>
                </a:solidFill>
              </a:rPr>
              <a:t>y el que lo montaba tenía una balanza en la mano.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Los siete sellos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1er.-Iglesia apostólica 31dC-100dC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355293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2nd.-Iglesia Esmirna 100dC-313dC</a:t>
            </a:r>
          </a:p>
        </p:txBody>
      </p:sp>
      <p:sp>
        <p:nvSpPr>
          <p:cNvPr id="8" name="1 CuadroTexto"/>
          <p:cNvSpPr txBox="1"/>
          <p:nvPr/>
        </p:nvSpPr>
        <p:spPr>
          <a:xfrm>
            <a:off x="1066394" y="1404065"/>
            <a:ext cx="188705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Job 31:6</a:t>
            </a:r>
          </a:p>
        </p:txBody>
      </p:sp>
      <p:sp>
        <p:nvSpPr>
          <p:cNvPr id="9" name="2 CuadroTexto"/>
          <p:cNvSpPr txBox="1"/>
          <p:nvPr/>
        </p:nvSpPr>
        <p:spPr>
          <a:xfrm>
            <a:off x="72008" y="1917120"/>
            <a:ext cx="4067944" cy="10552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Péseme Dios en balanzas de justicia,</a:t>
            </a:r>
            <a:r>
              <a:rPr lang="en-US" sz="2400" dirty="0">
                <a:solidFill>
                  <a:srgbClr val="FFFF00"/>
                </a:solidFill>
              </a:rPr>
              <a:t> </a:t>
            </a:r>
            <a:r>
              <a:rPr lang="en-US" sz="2400" dirty="0">
                <a:solidFill>
                  <a:srgbClr val="00B0F0"/>
                </a:solidFill>
              </a:rPr>
              <a:t>y</a:t>
            </a:r>
            <a:r>
              <a:rPr lang="es-419" sz="2400" dirty="0">
                <a:solidFill>
                  <a:srgbClr val="00B0F0"/>
                </a:solidFill>
              </a:rPr>
              <a:t> conocerá mi integridad. </a:t>
            </a:r>
          </a:p>
        </p:txBody>
      </p:sp>
      <p:sp>
        <p:nvSpPr>
          <p:cNvPr id="11" name="1 CuadroTexto"/>
          <p:cNvSpPr txBox="1"/>
          <p:nvPr/>
        </p:nvSpPr>
        <p:spPr>
          <a:xfrm>
            <a:off x="922327" y="2852936"/>
            <a:ext cx="235352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Lucas 8:11</a:t>
            </a:r>
          </a:p>
        </p:txBody>
      </p:sp>
      <p:sp>
        <p:nvSpPr>
          <p:cNvPr id="13" name="2 CuadroTexto"/>
          <p:cNvSpPr txBox="1"/>
          <p:nvPr/>
        </p:nvSpPr>
        <p:spPr>
          <a:xfrm>
            <a:off x="72008" y="3365991"/>
            <a:ext cx="4067944" cy="7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chemeClr val="bg1"/>
                </a:solidFill>
              </a:rPr>
              <a:t>Esta es, pues, la parábola: </a:t>
            </a:r>
            <a:r>
              <a:rPr lang="es-419" sz="2400" dirty="0">
                <a:solidFill>
                  <a:srgbClr val="FFFF00"/>
                </a:solidFill>
              </a:rPr>
              <a:t>La semilla es la palabra de Dios. </a:t>
            </a:r>
          </a:p>
        </p:txBody>
      </p:sp>
      <p:sp>
        <p:nvSpPr>
          <p:cNvPr id="14" name="1 CuadroTexto"/>
          <p:cNvSpPr txBox="1"/>
          <p:nvPr/>
        </p:nvSpPr>
        <p:spPr>
          <a:xfrm>
            <a:off x="5447687" y="1366753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6:6</a:t>
            </a:r>
          </a:p>
        </p:txBody>
      </p:sp>
      <p:sp>
        <p:nvSpPr>
          <p:cNvPr id="15" name="2 CuadroTexto"/>
          <p:cNvSpPr txBox="1"/>
          <p:nvPr/>
        </p:nvSpPr>
        <p:spPr>
          <a:xfrm>
            <a:off x="5076056" y="1870809"/>
            <a:ext cx="4032448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Y oí una voz de en medio de los cuatro seres vivientes, que decía: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Dos libras de trigo por un denario, </a:t>
            </a:r>
            <a:r>
              <a:rPr lang="es-419" sz="2400" dirty="0">
                <a:solidFill>
                  <a:srgbClr val="FFFF00"/>
                </a:solidFill>
              </a:rPr>
              <a:t>y seis libras de cebada por un denario;</a:t>
            </a:r>
            <a:r>
              <a:rPr lang="es-419" sz="2400" dirty="0">
                <a:solidFill>
                  <a:schemeClr val="bg1"/>
                </a:solidFill>
              </a:rPr>
              <a:t> pero no dañes el aceite ni el vino.</a:t>
            </a:r>
          </a:p>
        </p:txBody>
      </p:sp>
      <p:sp>
        <p:nvSpPr>
          <p:cNvPr id="16" name="1 CuadroTexto"/>
          <p:cNvSpPr txBox="1"/>
          <p:nvPr/>
        </p:nvSpPr>
        <p:spPr>
          <a:xfrm>
            <a:off x="3364690" y="5301386"/>
            <a:ext cx="2846677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Ezequiel 4:16</a:t>
            </a:r>
          </a:p>
        </p:txBody>
      </p:sp>
      <p:sp>
        <p:nvSpPr>
          <p:cNvPr id="17" name="2 CuadroTexto"/>
          <p:cNvSpPr txBox="1"/>
          <p:nvPr/>
        </p:nvSpPr>
        <p:spPr>
          <a:xfrm>
            <a:off x="1" y="5805264"/>
            <a:ext cx="9127114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Me dijo luego: Hijo de hombre,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he aquí quebrantaré el sustento del pan en Jerusalén;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92D050"/>
                </a:solidFill>
              </a:rPr>
              <a:t>y comerán el pan por peso y con angustia, y beberán el agua por medida y con espanto</a:t>
            </a:r>
            <a:r>
              <a:rPr lang="en-US" sz="2400" dirty="0">
                <a:solidFill>
                  <a:schemeClr val="bg1"/>
                </a:solidFill>
              </a:rPr>
              <a:t>.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07803557"/>
      </p:ext>
    </p:extLst>
  </p:cSld>
  <p:clrMapOvr>
    <a:masterClrMapping/>
  </p:clrMapOvr>
  <p:transition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5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6:5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Cuando abrió el tercer sello, oí al tercer ser viviente, que decía: Ven y mira.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Y miré, y he aquí un caballo negro; </a:t>
            </a:r>
            <a:r>
              <a:rPr lang="es-419" sz="2400" dirty="0">
                <a:solidFill>
                  <a:srgbClr val="92D050"/>
                </a:solidFill>
              </a:rPr>
              <a:t>y el que lo montaba tenía una balanza en la mano.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Los siete sellos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1er.-Iglesia apostólica 31dC-100dC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355293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2nd.-Iglesia Esmirna 100dC-313dC</a:t>
            </a:r>
          </a:p>
        </p:txBody>
      </p:sp>
      <p:sp>
        <p:nvSpPr>
          <p:cNvPr id="8" name="1 CuadroTexto"/>
          <p:cNvSpPr txBox="1"/>
          <p:nvPr/>
        </p:nvSpPr>
        <p:spPr>
          <a:xfrm>
            <a:off x="1066394" y="1404065"/>
            <a:ext cx="188705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Job 31:6</a:t>
            </a:r>
          </a:p>
        </p:txBody>
      </p:sp>
      <p:sp>
        <p:nvSpPr>
          <p:cNvPr id="9" name="2 CuadroTexto"/>
          <p:cNvSpPr txBox="1"/>
          <p:nvPr/>
        </p:nvSpPr>
        <p:spPr>
          <a:xfrm>
            <a:off x="72008" y="1917120"/>
            <a:ext cx="4067944" cy="10552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Péseme Dios en balanzas de justicia,</a:t>
            </a:r>
            <a:r>
              <a:rPr lang="en-US" sz="2400" dirty="0">
                <a:solidFill>
                  <a:srgbClr val="FFFF00"/>
                </a:solidFill>
              </a:rPr>
              <a:t> </a:t>
            </a:r>
            <a:r>
              <a:rPr lang="en-US" sz="2400" dirty="0">
                <a:solidFill>
                  <a:srgbClr val="00B0F0"/>
                </a:solidFill>
              </a:rPr>
              <a:t>y</a:t>
            </a:r>
            <a:r>
              <a:rPr lang="es-419" sz="2400" dirty="0">
                <a:solidFill>
                  <a:srgbClr val="00B0F0"/>
                </a:solidFill>
              </a:rPr>
              <a:t> conocerá mi integridad. </a:t>
            </a:r>
          </a:p>
        </p:txBody>
      </p:sp>
      <p:sp>
        <p:nvSpPr>
          <p:cNvPr id="11" name="1 CuadroTexto"/>
          <p:cNvSpPr txBox="1"/>
          <p:nvPr/>
        </p:nvSpPr>
        <p:spPr>
          <a:xfrm>
            <a:off x="922327" y="2852936"/>
            <a:ext cx="235352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Lucas 8:11</a:t>
            </a:r>
          </a:p>
        </p:txBody>
      </p:sp>
      <p:sp>
        <p:nvSpPr>
          <p:cNvPr id="13" name="2 CuadroTexto"/>
          <p:cNvSpPr txBox="1"/>
          <p:nvPr/>
        </p:nvSpPr>
        <p:spPr>
          <a:xfrm>
            <a:off x="72008" y="3365991"/>
            <a:ext cx="4067944" cy="7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chemeClr val="bg1"/>
                </a:solidFill>
              </a:rPr>
              <a:t>Esta es, pues, la parábola: </a:t>
            </a:r>
            <a:r>
              <a:rPr lang="es-419" sz="2400" dirty="0">
                <a:solidFill>
                  <a:srgbClr val="FFFF00"/>
                </a:solidFill>
              </a:rPr>
              <a:t>La semilla es la palabra de Dios. </a:t>
            </a:r>
          </a:p>
        </p:txBody>
      </p:sp>
      <p:sp>
        <p:nvSpPr>
          <p:cNvPr id="14" name="1 CuadroTexto"/>
          <p:cNvSpPr txBox="1"/>
          <p:nvPr/>
        </p:nvSpPr>
        <p:spPr>
          <a:xfrm>
            <a:off x="5447687" y="1366753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6:6</a:t>
            </a:r>
          </a:p>
        </p:txBody>
      </p:sp>
      <p:sp>
        <p:nvSpPr>
          <p:cNvPr id="15" name="2 CuadroTexto"/>
          <p:cNvSpPr txBox="1"/>
          <p:nvPr/>
        </p:nvSpPr>
        <p:spPr>
          <a:xfrm>
            <a:off x="5076056" y="1870809"/>
            <a:ext cx="4032448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Y oí una voz de en medio de los cuatro seres vivientes, que decía: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Dos libras de trigo por un denario, </a:t>
            </a:r>
            <a:r>
              <a:rPr lang="es-419" sz="2400" dirty="0">
                <a:solidFill>
                  <a:srgbClr val="FFFF00"/>
                </a:solidFill>
              </a:rPr>
              <a:t>y seis libras de cebada por un denario;</a:t>
            </a:r>
            <a:r>
              <a:rPr lang="es-419" sz="2400" dirty="0">
                <a:solidFill>
                  <a:schemeClr val="bg1"/>
                </a:solidFill>
              </a:rPr>
              <a:t> pero no dañes el aceite ni el vino.</a:t>
            </a:r>
          </a:p>
        </p:txBody>
      </p:sp>
      <p:sp>
        <p:nvSpPr>
          <p:cNvPr id="20" name="1 CuadroTexto"/>
          <p:cNvSpPr txBox="1"/>
          <p:nvPr/>
        </p:nvSpPr>
        <p:spPr>
          <a:xfrm>
            <a:off x="1482440" y="4932457"/>
            <a:ext cx="2994731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Amos 8:11, 12</a:t>
            </a:r>
          </a:p>
        </p:txBody>
      </p:sp>
      <p:sp>
        <p:nvSpPr>
          <p:cNvPr id="21" name="2 CuadroTexto"/>
          <p:cNvSpPr txBox="1"/>
          <p:nvPr/>
        </p:nvSpPr>
        <p:spPr>
          <a:xfrm>
            <a:off x="0" y="5438641"/>
            <a:ext cx="9144000" cy="1375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chemeClr val="bg1"/>
                </a:solidFill>
              </a:rPr>
              <a:t>He aquí vienen días, dice Jehová el Señor, en los cuales enviaré hambre a la tierra, no hambre de pan, ni sed de agua, sino de oír la palabra de Jehová. E irán errantes de mar a mar; desde el norte hasta el oriente discurrirán buscando palabra de Jehová, y no la hallarán. </a:t>
            </a:r>
          </a:p>
        </p:txBody>
      </p:sp>
    </p:spTree>
    <p:extLst>
      <p:ext uri="{BB962C8B-B14F-4D97-AF65-F5344CB8AC3E}">
        <p14:creationId xmlns:p14="http://schemas.microsoft.com/office/powerpoint/2010/main" val="306164659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5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6:5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Cuando abrió el tercer sello, oí al tercer ser viviente, que decía: Ven y mira.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Y miré, y he aquí un caballo negro; </a:t>
            </a:r>
            <a:r>
              <a:rPr lang="es-419" sz="2400" dirty="0">
                <a:solidFill>
                  <a:srgbClr val="92D050"/>
                </a:solidFill>
              </a:rPr>
              <a:t>y el que lo montaba tenía una balanza en la mano.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Los siete sellos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1er.-Iglesia apostólica 31dC-100dC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355293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2nd.-Iglesia Esmirna 100dC-313dC</a:t>
            </a:r>
          </a:p>
        </p:txBody>
      </p:sp>
      <p:sp>
        <p:nvSpPr>
          <p:cNvPr id="8" name="1 CuadroTexto"/>
          <p:cNvSpPr txBox="1"/>
          <p:nvPr/>
        </p:nvSpPr>
        <p:spPr>
          <a:xfrm>
            <a:off x="1066394" y="1404065"/>
            <a:ext cx="188705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Job 31:6</a:t>
            </a:r>
          </a:p>
        </p:txBody>
      </p:sp>
      <p:sp>
        <p:nvSpPr>
          <p:cNvPr id="9" name="2 CuadroTexto"/>
          <p:cNvSpPr txBox="1"/>
          <p:nvPr/>
        </p:nvSpPr>
        <p:spPr>
          <a:xfrm>
            <a:off x="72008" y="1917120"/>
            <a:ext cx="4067944" cy="10552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Péseme Dios en balanzas de justicia,</a:t>
            </a:r>
            <a:r>
              <a:rPr lang="en-US" sz="2400" dirty="0">
                <a:solidFill>
                  <a:srgbClr val="FFFF00"/>
                </a:solidFill>
              </a:rPr>
              <a:t> </a:t>
            </a:r>
            <a:r>
              <a:rPr lang="en-US" sz="2400" dirty="0">
                <a:solidFill>
                  <a:srgbClr val="00B0F0"/>
                </a:solidFill>
              </a:rPr>
              <a:t>y</a:t>
            </a:r>
            <a:r>
              <a:rPr lang="es-419" sz="2400" dirty="0">
                <a:solidFill>
                  <a:srgbClr val="00B0F0"/>
                </a:solidFill>
              </a:rPr>
              <a:t> conocerá mi integridad. </a:t>
            </a:r>
          </a:p>
        </p:txBody>
      </p:sp>
      <p:sp>
        <p:nvSpPr>
          <p:cNvPr id="11" name="1 CuadroTexto"/>
          <p:cNvSpPr txBox="1"/>
          <p:nvPr/>
        </p:nvSpPr>
        <p:spPr>
          <a:xfrm>
            <a:off x="922327" y="2852936"/>
            <a:ext cx="235352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Lucas 8:11</a:t>
            </a:r>
          </a:p>
        </p:txBody>
      </p:sp>
      <p:sp>
        <p:nvSpPr>
          <p:cNvPr id="13" name="2 CuadroTexto"/>
          <p:cNvSpPr txBox="1"/>
          <p:nvPr/>
        </p:nvSpPr>
        <p:spPr>
          <a:xfrm>
            <a:off x="72008" y="3365991"/>
            <a:ext cx="4067944" cy="7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chemeClr val="bg1"/>
                </a:solidFill>
              </a:rPr>
              <a:t>Esta es, pues, la parábola: </a:t>
            </a:r>
            <a:r>
              <a:rPr lang="es-419" sz="2400" dirty="0">
                <a:solidFill>
                  <a:srgbClr val="FFFF00"/>
                </a:solidFill>
              </a:rPr>
              <a:t>La semilla es la palabra de Dios. </a:t>
            </a:r>
          </a:p>
        </p:txBody>
      </p:sp>
      <p:sp>
        <p:nvSpPr>
          <p:cNvPr id="14" name="1 CuadroTexto"/>
          <p:cNvSpPr txBox="1"/>
          <p:nvPr/>
        </p:nvSpPr>
        <p:spPr>
          <a:xfrm>
            <a:off x="5447687" y="1366753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6:6</a:t>
            </a:r>
          </a:p>
        </p:txBody>
      </p:sp>
      <p:sp>
        <p:nvSpPr>
          <p:cNvPr id="15" name="2 CuadroTexto"/>
          <p:cNvSpPr txBox="1"/>
          <p:nvPr/>
        </p:nvSpPr>
        <p:spPr>
          <a:xfrm>
            <a:off x="5076056" y="1870809"/>
            <a:ext cx="4032448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Y oí una voz de en medio de los cuatro seres vivientes, que decía: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Dos libras de trigo por un denario, </a:t>
            </a:r>
            <a:r>
              <a:rPr lang="es-419" sz="2400" dirty="0">
                <a:solidFill>
                  <a:srgbClr val="FFFF00"/>
                </a:solidFill>
              </a:rPr>
              <a:t>y seis libras de cebada por un denario;</a:t>
            </a:r>
            <a:r>
              <a:rPr lang="es-419" sz="2400" dirty="0">
                <a:solidFill>
                  <a:schemeClr val="bg1"/>
                </a:solidFill>
              </a:rPr>
              <a:t> pero no dañes el aceite ni el vino.</a:t>
            </a:r>
          </a:p>
        </p:txBody>
      </p:sp>
      <p:sp>
        <p:nvSpPr>
          <p:cNvPr id="20" name="1 CuadroTexto"/>
          <p:cNvSpPr txBox="1"/>
          <p:nvPr/>
        </p:nvSpPr>
        <p:spPr>
          <a:xfrm>
            <a:off x="1482440" y="4932457"/>
            <a:ext cx="2994731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Amos 8:11, 12</a:t>
            </a:r>
          </a:p>
        </p:txBody>
      </p:sp>
      <p:sp>
        <p:nvSpPr>
          <p:cNvPr id="21" name="2 CuadroTexto"/>
          <p:cNvSpPr txBox="1"/>
          <p:nvPr/>
        </p:nvSpPr>
        <p:spPr>
          <a:xfrm>
            <a:off x="0" y="5438641"/>
            <a:ext cx="9144000" cy="1375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He aquí vienen días, dice Jehová el Señor,</a:t>
            </a:r>
            <a:r>
              <a:rPr lang="es-419" sz="2400" dirty="0">
                <a:solidFill>
                  <a:schemeClr val="bg1"/>
                </a:solidFill>
              </a:rPr>
              <a:t> en los cuales enviaré hambre a la tierra, no hambre de pan, ni sed de agua, sino de oír la palabra de Jehová. E irán errantes de mar a mar; desde el norte hasta el oriente discurrirán buscando palabra de Jehová, y no la hallarán. </a:t>
            </a:r>
          </a:p>
        </p:txBody>
      </p:sp>
    </p:spTree>
    <p:extLst>
      <p:ext uri="{BB962C8B-B14F-4D97-AF65-F5344CB8AC3E}">
        <p14:creationId xmlns:p14="http://schemas.microsoft.com/office/powerpoint/2010/main" val="1285213838"/>
      </p:ext>
    </p:extLst>
  </p:cSld>
  <p:clrMapOvr>
    <a:masterClrMapping/>
  </p:clrMapOvr>
  <p:transition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5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6:5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Cuando abrió el tercer sello, oí al tercer ser viviente, que decía: Ven y mira.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Y miré, y he aquí un caballo negro; </a:t>
            </a:r>
            <a:r>
              <a:rPr lang="es-419" sz="2400" dirty="0">
                <a:solidFill>
                  <a:srgbClr val="92D050"/>
                </a:solidFill>
              </a:rPr>
              <a:t>y el que lo montaba tenía una balanza en la mano.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Los siete sellos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1er.-Iglesia apostólica 31dC-100dC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355293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2nd.-Iglesia Esmirna 100dC-313dC</a:t>
            </a:r>
          </a:p>
        </p:txBody>
      </p:sp>
      <p:sp>
        <p:nvSpPr>
          <p:cNvPr id="8" name="1 CuadroTexto"/>
          <p:cNvSpPr txBox="1"/>
          <p:nvPr/>
        </p:nvSpPr>
        <p:spPr>
          <a:xfrm>
            <a:off x="1066394" y="1404065"/>
            <a:ext cx="188705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Job 31:6</a:t>
            </a:r>
          </a:p>
        </p:txBody>
      </p:sp>
      <p:sp>
        <p:nvSpPr>
          <p:cNvPr id="9" name="2 CuadroTexto"/>
          <p:cNvSpPr txBox="1"/>
          <p:nvPr/>
        </p:nvSpPr>
        <p:spPr>
          <a:xfrm>
            <a:off x="72008" y="1917120"/>
            <a:ext cx="4067944" cy="10552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Péseme Dios en balanzas de justicia,</a:t>
            </a:r>
            <a:r>
              <a:rPr lang="en-US" sz="2400" dirty="0">
                <a:solidFill>
                  <a:srgbClr val="FFFF00"/>
                </a:solidFill>
              </a:rPr>
              <a:t> </a:t>
            </a:r>
            <a:r>
              <a:rPr lang="en-US" sz="2400" dirty="0">
                <a:solidFill>
                  <a:srgbClr val="00B0F0"/>
                </a:solidFill>
              </a:rPr>
              <a:t>y</a:t>
            </a:r>
            <a:r>
              <a:rPr lang="es-419" sz="2400" dirty="0">
                <a:solidFill>
                  <a:srgbClr val="00B0F0"/>
                </a:solidFill>
              </a:rPr>
              <a:t> conocerá mi integridad. </a:t>
            </a:r>
          </a:p>
        </p:txBody>
      </p:sp>
      <p:sp>
        <p:nvSpPr>
          <p:cNvPr id="11" name="1 CuadroTexto"/>
          <p:cNvSpPr txBox="1"/>
          <p:nvPr/>
        </p:nvSpPr>
        <p:spPr>
          <a:xfrm>
            <a:off x="922327" y="2852936"/>
            <a:ext cx="235352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Lucas 8:11</a:t>
            </a:r>
          </a:p>
        </p:txBody>
      </p:sp>
      <p:sp>
        <p:nvSpPr>
          <p:cNvPr id="13" name="2 CuadroTexto"/>
          <p:cNvSpPr txBox="1"/>
          <p:nvPr/>
        </p:nvSpPr>
        <p:spPr>
          <a:xfrm>
            <a:off x="72008" y="3365991"/>
            <a:ext cx="4067944" cy="7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chemeClr val="bg1"/>
                </a:solidFill>
              </a:rPr>
              <a:t>Esta es, pues, la parábola: </a:t>
            </a:r>
            <a:r>
              <a:rPr lang="es-419" sz="2400" dirty="0">
                <a:solidFill>
                  <a:srgbClr val="FFFF00"/>
                </a:solidFill>
              </a:rPr>
              <a:t>La semilla es la palabra de Dios. </a:t>
            </a:r>
          </a:p>
        </p:txBody>
      </p:sp>
      <p:sp>
        <p:nvSpPr>
          <p:cNvPr id="14" name="1 CuadroTexto"/>
          <p:cNvSpPr txBox="1"/>
          <p:nvPr/>
        </p:nvSpPr>
        <p:spPr>
          <a:xfrm>
            <a:off x="5447687" y="1366753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6:6</a:t>
            </a:r>
          </a:p>
        </p:txBody>
      </p:sp>
      <p:sp>
        <p:nvSpPr>
          <p:cNvPr id="15" name="2 CuadroTexto"/>
          <p:cNvSpPr txBox="1"/>
          <p:nvPr/>
        </p:nvSpPr>
        <p:spPr>
          <a:xfrm>
            <a:off x="5076056" y="1870809"/>
            <a:ext cx="4032448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Y oí una voz de en medio de los cuatro seres vivientes, que decía: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Dos libras de trigo por un denario, </a:t>
            </a:r>
            <a:r>
              <a:rPr lang="es-419" sz="2400" dirty="0">
                <a:solidFill>
                  <a:srgbClr val="FFFF00"/>
                </a:solidFill>
              </a:rPr>
              <a:t>y seis libras de cebada por un denario;</a:t>
            </a:r>
            <a:r>
              <a:rPr lang="es-419" sz="2400" dirty="0">
                <a:solidFill>
                  <a:schemeClr val="bg1"/>
                </a:solidFill>
              </a:rPr>
              <a:t> pero no dañes el aceite ni el vino.</a:t>
            </a:r>
          </a:p>
        </p:txBody>
      </p:sp>
      <p:sp>
        <p:nvSpPr>
          <p:cNvPr id="20" name="1 CuadroTexto"/>
          <p:cNvSpPr txBox="1"/>
          <p:nvPr/>
        </p:nvSpPr>
        <p:spPr>
          <a:xfrm>
            <a:off x="1482440" y="4932457"/>
            <a:ext cx="2994731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Amos 8:11, 12</a:t>
            </a:r>
          </a:p>
        </p:txBody>
      </p:sp>
      <p:sp>
        <p:nvSpPr>
          <p:cNvPr id="21" name="2 CuadroTexto"/>
          <p:cNvSpPr txBox="1"/>
          <p:nvPr/>
        </p:nvSpPr>
        <p:spPr>
          <a:xfrm>
            <a:off x="0" y="5438641"/>
            <a:ext cx="9144000" cy="1375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He aquí vienen días, dice Jehová el Señor,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en los cuales enviaré hambre a la tierra,</a:t>
            </a:r>
            <a:r>
              <a:rPr lang="es-419" sz="2400" dirty="0">
                <a:solidFill>
                  <a:schemeClr val="bg1"/>
                </a:solidFill>
              </a:rPr>
              <a:t> no hambre de pan, ni sed de agua, sino de oír la palabra de Jehová. E irán errantes de mar a mar; desde el norte hasta el oriente discurrirán buscando palabra de Jehová, y no la hallarán. </a:t>
            </a:r>
          </a:p>
        </p:txBody>
      </p:sp>
    </p:spTree>
    <p:extLst>
      <p:ext uri="{BB962C8B-B14F-4D97-AF65-F5344CB8AC3E}">
        <p14:creationId xmlns:p14="http://schemas.microsoft.com/office/powerpoint/2010/main" val="1962815472"/>
      </p:ext>
    </p:extLst>
  </p:cSld>
  <p:clrMapOvr>
    <a:masterClrMapping/>
  </p:clrMapOvr>
  <p:transition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5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6:5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Cuando abrió el tercer sello, oí al tercer ser viviente, que decía: Ven y mira.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Y miré, y he aquí un caballo negro; </a:t>
            </a:r>
            <a:r>
              <a:rPr lang="es-419" sz="2400" dirty="0">
                <a:solidFill>
                  <a:srgbClr val="92D050"/>
                </a:solidFill>
              </a:rPr>
              <a:t>y el que lo montaba tenía una balanza en la mano.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Los siete sellos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1er.-Iglesia apostólica 31dC-100dC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355293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2nd.-Iglesia Esmirna 100dC-313dC</a:t>
            </a:r>
          </a:p>
        </p:txBody>
      </p:sp>
      <p:sp>
        <p:nvSpPr>
          <p:cNvPr id="8" name="1 CuadroTexto"/>
          <p:cNvSpPr txBox="1"/>
          <p:nvPr/>
        </p:nvSpPr>
        <p:spPr>
          <a:xfrm>
            <a:off x="1066394" y="1404065"/>
            <a:ext cx="188705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Job 31:6</a:t>
            </a:r>
          </a:p>
        </p:txBody>
      </p:sp>
      <p:sp>
        <p:nvSpPr>
          <p:cNvPr id="9" name="2 CuadroTexto"/>
          <p:cNvSpPr txBox="1"/>
          <p:nvPr/>
        </p:nvSpPr>
        <p:spPr>
          <a:xfrm>
            <a:off x="72008" y="1917120"/>
            <a:ext cx="4067944" cy="10552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Péseme Dios en balanzas de justicia,</a:t>
            </a:r>
            <a:r>
              <a:rPr lang="en-US" sz="2400" dirty="0">
                <a:solidFill>
                  <a:srgbClr val="FFFF00"/>
                </a:solidFill>
              </a:rPr>
              <a:t> </a:t>
            </a:r>
            <a:r>
              <a:rPr lang="en-US" sz="2400" dirty="0">
                <a:solidFill>
                  <a:srgbClr val="00B0F0"/>
                </a:solidFill>
              </a:rPr>
              <a:t>y</a:t>
            </a:r>
            <a:r>
              <a:rPr lang="es-419" sz="2400" dirty="0">
                <a:solidFill>
                  <a:srgbClr val="00B0F0"/>
                </a:solidFill>
              </a:rPr>
              <a:t> conocerá mi integridad. </a:t>
            </a:r>
          </a:p>
        </p:txBody>
      </p:sp>
      <p:sp>
        <p:nvSpPr>
          <p:cNvPr id="11" name="1 CuadroTexto"/>
          <p:cNvSpPr txBox="1"/>
          <p:nvPr/>
        </p:nvSpPr>
        <p:spPr>
          <a:xfrm>
            <a:off x="922327" y="2852936"/>
            <a:ext cx="235352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Lucas 8:11</a:t>
            </a:r>
          </a:p>
        </p:txBody>
      </p:sp>
      <p:sp>
        <p:nvSpPr>
          <p:cNvPr id="13" name="2 CuadroTexto"/>
          <p:cNvSpPr txBox="1"/>
          <p:nvPr/>
        </p:nvSpPr>
        <p:spPr>
          <a:xfrm>
            <a:off x="72008" y="3365991"/>
            <a:ext cx="4067944" cy="7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chemeClr val="bg1"/>
                </a:solidFill>
              </a:rPr>
              <a:t>Esta es, pues, la parábola: </a:t>
            </a:r>
            <a:r>
              <a:rPr lang="es-419" sz="2400" dirty="0">
                <a:solidFill>
                  <a:srgbClr val="FFFF00"/>
                </a:solidFill>
              </a:rPr>
              <a:t>La semilla es la palabra de Dios. </a:t>
            </a:r>
          </a:p>
        </p:txBody>
      </p:sp>
      <p:sp>
        <p:nvSpPr>
          <p:cNvPr id="14" name="1 CuadroTexto"/>
          <p:cNvSpPr txBox="1"/>
          <p:nvPr/>
        </p:nvSpPr>
        <p:spPr>
          <a:xfrm>
            <a:off x="5447687" y="1366753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6:6</a:t>
            </a:r>
          </a:p>
        </p:txBody>
      </p:sp>
      <p:sp>
        <p:nvSpPr>
          <p:cNvPr id="15" name="2 CuadroTexto"/>
          <p:cNvSpPr txBox="1"/>
          <p:nvPr/>
        </p:nvSpPr>
        <p:spPr>
          <a:xfrm>
            <a:off x="5076056" y="1870809"/>
            <a:ext cx="4032448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Y oí una voz de en medio de los cuatro seres vivientes, que decía: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Dos libras de trigo por un denario, </a:t>
            </a:r>
            <a:r>
              <a:rPr lang="es-419" sz="2400" dirty="0">
                <a:solidFill>
                  <a:srgbClr val="FFFF00"/>
                </a:solidFill>
              </a:rPr>
              <a:t>y seis libras de cebada por un denario;</a:t>
            </a:r>
            <a:r>
              <a:rPr lang="es-419" sz="2400" dirty="0">
                <a:solidFill>
                  <a:schemeClr val="bg1"/>
                </a:solidFill>
              </a:rPr>
              <a:t> pero no dañes el aceite ni el vino.</a:t>
            </a:r>
          </a:p>
        </p:txBody>
      </p:sp>
      <p:sp>
        <p:nvSpPr>
          <p:cNvPr id="20" name="1 CuadroTexto"/>
          <p:cNvSpPr txBox="1"/>
          <p:nvPr/>
        </p:nvSpPr>
        <p:spPr>
          <a:xfrm>
            <a:off x="1482440" y="4932457"/>
            <a:ext cx="2994731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Amos 8:11, 12</a:t>
            </a:r>
          </a:p>
        </p:txBody>
      </p:sp>
      <p:sp>
        <p:nvSpPr>
          <p:cNvPr id="21" name="2 CuadroTexto"/>
          <p:cNvSpPr txBox="1"/>
          <p:nvPr/>
        </p:nvSpPr>
        <p:spPr>
          <a:xfrm>
            <a:off x="0" y="5438641"/>
            <a:ext cx="9144000" cy="1375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He aquí vienen días, dice Jehová el Señor,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en los cuales enviaré hambre a la tierra,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92D050"/>
                </a:solidFill>
              </a:rPr>
              <a:t>no hambre de pan, ni sed de agua, sino de oír la palabra de Jehová. </a:t>
            </a:r>
            <a:r>
              <a:rPr lang="es-419" sz="2400" dirty="0">
                <a:solidFill>
                  <a:schemeClr val="bg1"/>
                </a:solidFill>
              </a:rPr>
              <a:t>E irán errantes de mar a mar; desde el norte hasta el oriente discurrirán buscando palabra de Jehová, y no la hallarán. </a:t>
            </a:r>
          </a:p>
        </p:txBody>
      </p:sp>
    </p:spTree>
    <p:extLst>
      <p:ext uri="{BB962C8B-B14F-4D97-AF65-F5344CB8AC3E}">
        <p14:creationId xmlns:p14="http://schemas.microsoft.com/office/powerpoint/2010/main" val="1043973572"/>
      </p:ext>
    </p:extLst>
  </p:cSld>
  <p:clrMapOvr>
    <a:masterClrMapping/>
  </p:clrMapOvr>
  <p:transition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5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6:5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Cuando abrió el tercer sello, oí al tercer ser viviente, que decía: Ven y mira.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Y miré, y he aquí un caballo negro; </a:t>
            </a:r>
            <a:r>
              <a:rPr lang="es-419" sz="2400" dirty="0">
                <a:solidFill>
                  <a:srgbClr val="92D050"/>
                </a:solidFill>
              </a:rPr>
              <a:t>y el que lo montaba tenía una balanza en la mano.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Los siete sellos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1er.-Iglesia apostólica 31dC-100dC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355293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2nd.-Iglesia Esmirna 100dC-313dC</a:t>
            </a:r>
          </a:p>
        </p:txBody>
      </p:sp>
      <p:sp>
        <p:nvSpPr>
          <p:cNvPr id="8" name="1 CuadroTexto"/>
          <p:cNvSpPr txBox="1"/>
          <p:nvPr/>
        </p:nvSpPr>
        <p:spPr>
          <a:xfrm>
            <a:off x="1066394" y="1404065"/>
            <a:ext cx="188705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Job 31:6</a:t>
            </a:r>
          </a:p>
        </p:txBody>
      </p:sp>
      <p:sp>
        <p:nvSpPr>
          <p:cNvPr id="9" name="2 CuadroTexto"/>
          <p:cNvSpPr txBox="1"/>
          <p:nvPr/>
        </p:nvSpPr>
        <p:spPr>
          <a:xfrm>
            <a:off x="72008" y="1917120"/>
            <a:ext cx="4067944" cy="10552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Péseme Dios en balanzas de justicia,</a:t>
            </a:r>
            <a:r>
              <a:rPr lang="en-US" sz="2400" dirty="0">
                <a:solidFill>
                  <a:srgbClr val="FFFF00"/>
                </a:solidFill>
              </a:rPr>
              <a:t> </a:t>
            </a:r>
            <a:r>
              <a:rPr lang="en-US" sz="2400" dirty="0">
                <a:solidFill>
                  <a:srgbClr val="00B0F0"/>
                </a:solidFill>
              </a:rPr>
              <a:t>y</a:t>
            </a:r>
            <a:r>
              <a:rPr lang="es-419" sz="2400" dirty="0">
                <a:solidFill>
                  <a:srgbClr val="00B0F0"/>
                </a:solidFill>
              </a:rPr>
              <a:t> conocerá mi integridad. </a:t>
            </a:r>
          </a:p>
        </p:txBody>
      </p:sp>
      <p:sp>
        <p:nvSpPr>
          <p:cNvPr id="11" name="1 CuadroTexto"/>
          <p:cNvSpPr txBox="1"/>
          <p:nvPr/>
        </p:nvSpPr>
        <p:spPr>
          <a:xfrm>
            <a:off x="922327" y="2852936"/>
            <a:ext cx="235352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Lucas 8:11</a:t>
            </a:r>
          </a:p>
        </p:txBody>
      </p:sp>
      <p:sp>
        <p:nvSpPr>
          <p:cNvPr id="13" name="2 CuadroTexto"/>
          <p:cNvSpPr txBox="1"/>
          <p:nvPr/>
        </p:nvSpPr>
        <p:spPr>
          <a:xfrm>
            <a:off x="72008" y="3365991"/>
            <a:ext cx="4067944" cy="7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chemeClr val="bg1"/>
                </a:solidFill>
              </a:rPr>
              <a:t>Esta es, pues, la parábola: </a:t>
            </a:r>
            <a:r>
              <a:rPr lang="es-419" sz="2400" dirty="0">
                <a:solidFill>
                  <a:srgbClr val="FFFF00"/>
                </a:solidFill>
              </a:rPr>
              <a:t>La semilla es la palabra de Dios. </a:t>
            </a:r>
          </a:p>
        </p:txBody>
      </p:sp>
      <p:sp>
        <p:nvSpPr>
          <p:cNvPr id="14" name="1 CuadroTexto"/>
          <p:cNvSpPr txBox="1"/>
          <p:nvPr/>
        </p:nvSpPr>
        <p:spPr>
          <a:xfrm>
            <a:off x="5447687" y="1366753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6:6</a:t>
            </a:r>
          </a:p>
        </p:txBody>
      </p:sp>
      <p:sp>
        <p:nvSpPr>
          <p:cNvPr id="15" name="2 CuadroTexto"/>
          <p:cNvSpPr txBox="1"/>
          <p:nvPr/>
        </p:nvSpPr>
        <p:spPr>
          <a:xfrm>
            <a:off x="5076056" y="1870809"/>
            <a:ext cx="4032448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Y oí una voz de en medio de los cuatro seres vivientes, que decía: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Dos libras de trigo por un denario, </a:t>
            </a:r>
            <a:r>
              <a:rPr lang="es-419" sz="2400" dirty="0">
                <a:solidFill>
                  <a:srgbClr val="FFFF00"/>
                </a:solidFill>
              </a:rPr>
              <a:t>y seis libras de cebada por un denario;</a:t>
            </a:r>
            <a:r>
              <a:rPr lang="es-419" sz="2400" dirty="0">
                <a:solidFill>
                  <a:schemeClr val="bg1"/>
                </a:solidFill>
              </a:rPr>
              <a:t> pero no dañes el aceite ni el vino.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403146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3er.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Pérgamo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313dC – 538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1 CuadroTexto"/>
          <p:cNvSpPr txBox="1"/>
          <p:nvPr/>
        </p:nvSpPr>
        <p:spPr>
          <a:xfrm>
            <a:off x="1482440" y="4932457"/>
            <a:ext cx="2994731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Amos 8:11, 12</a:t>
            </a:r>
          </a:p>
        </p:txBody>
      </p:sp>
      <p:sp>
        <p:nvSpPr>
          <p:cNvPr id="21" name="2 CuadroTexto"/>
          <p:cNvSpPr txBox="1"/>
          <p:nvPr/>
        </p:nvSpPr>
        <p:spPr>
          <a:xfrm>
            <a:off x="0" y="5438641"/>
            <a:ext cx="9144000" cy="1375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He aquí vienen días, dice Jehová el Señor,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en los cuales enviaré hambre a la tierra,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92D050"/>
                </a:solidFill>
              </a:rPr>
              <a:t>no hambre de pan, ni sed de agua, sino de oír la palabra de Jehová. </a:t>
            </a:r>
            <a:r>
              <a:rPr lang="es-419" sz="2400" dirty="0">
                <a:solidFill>
                  <a:srgbClr val="FFFF00"/>
                </a:solidFill>
              </a:rPr>
              <a:t>E irán errantes de mar a mar; desde el norte hasta el oriente discurrirán buscando palabra de Jehová, y no la hallarán. </a:t>
            </a:r>
          </a:p>
        </p:txBody>
      </p:sp>
    </p:spTree>
    <p:extLst>
      <p:ext uri="{BB962C8B-B14F-4D97-AF65-F5344CB8AC3E}">
        <p14:creationId xmlns:p14="http://schemas.microsoft.com/office/powerpoint/2010/main" val="414393980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5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6:5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Cuando abrió el tercer sello, oí al tercer ser viviente, que decía: Ven y mira.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Y miré, y he aquí un caballo negro; </a:t>
            </a:r>
            <a:r>
              <a:rPr lang="es-419" sz="2400" dirty="0">
                <a:solidFill>
                  <a:srgbClr val="92D050"/>
                </a:solidFill>
              </a:rPr>
              <a:t>y el que lo montaba tenía una balanza en la mano.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Los siete sellos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1er.-Iglesia apostólica 31dC-100dC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355293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2nd.-Iglesia Esmirna 100dC-313dC</a:t>
            </a:r>
          </a:p>
        </p:txBody>
      </p:sp>
      <p:sp>
        <p:nvSpPr>
          <p:cNvPr id="14" name="1 CuadroTexto"/>
          <p:cNvSpPr txBox="1"/>
          <p:nvPr/>
        </p:nvSpPr>
        <p:spPr>
          <a:xfrm>
            <a:off x="5447687" y="1366753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6:6</a:t>
            </a:r>
          </a:p>
        </p:txBody>
      </p:sp>
      <p:sp>
        <p:nvSpPr>
          <p:cNvPr id="15" name="2 CuadroTexto"/>
          <p:cNvSpPr txBox="1"/>
          <p:nvPr/>
        </p:nvSpPr>
        <p:spPr>
          <a:xfrm>
            <a:off x="5076056" y="1870809"/>
            <a:ext cx="4032448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Y oí una voz de en medio de los cuatro seres vivientes, que decía: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Dos libras de trigo por un denario, </a:t>
            </a:r>
            <a:r>
              <a:rPr lang="es-419" sz="2400" dirty="0">
                <a:solidFill>
                  <a:srgbClr val="FFFF00"/>
                </a:solidFill>
              </a:rPr>
              <a:t>y seis libras de cebada por un denario;</a:t>
            </a:r>
            <a:r>
              <a:rPr lang="es-419" sz="2400" dirty="0">
                <a:solidFill>
                  <a:schemeClr val="bg1"/>
                </a:solidFill>
              </a:rPr>
              <a:t> pero no dañes el aceite ni el vino.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403146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3er.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Pérgamo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313dC – 538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1 CuadroTexto"/>
          <p:cNvSpPr txBox="1"/>
          <p:nvPr/>
        </p:nvSpPr>
        <p:spPr>
          <a:xfrm>
            <a:off x="1482440" y="4932457"/>
            <a:ext cx="2994731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Amos 8:11, 12</a:t>
            </a:r>
          </a:p>
        </p:txBody>
      </p:sp>
      <p:sp>
        <p:nvSpPr>
          <p:cNvPr id="21" name="2 CuadroTexto"/>
          <p:cNvSpPr txBox="1"/>
          <p:nvPr/>
        </p:nvSpPr>
        <p:spPr>
          <a:xfrm>
            <a:off x="0" y="5438641"/>
            <a:ext cx="9144000" cy="1375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He aquí vienen días, dice Jehová el Señor,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en los cuales enviaré hambre a la tierra,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92D050"/>
                </a:solidFill>
              </a:rPr>
              <a:t>no hambre de pan, ni sed de agua, sino de oír la palabra de Jehová. </a:t>
            </a:r>
            <a:r>
              <a:rPr lang="es-419" sz="2400" dirty="0">
                <a:solidFill>
                  <a:srgbClr val="FFFF00"/>
                </a:solidFill>
              </a:rPr>
              <a:t>E irán errantes de mar a mar; desde el norte hasta el oriente discurrirán buscando palabra de Jehová, y no la hallarán. </a:t>
            </a:r>
          </a:p>
        </p:txBody>
      </p:sp>
      <p:sp>
        <p:nvSpPr>
          <p:cNvPr id="17" name="1 CuadroTexto"/>
          <p:cNvSpPr txBox="1"/>
          <p:nvPr/>
        </p:nvSpPr>
        <p:spPr>
          <a:xfrm>
            <a:off x="683568" y="1476073"/>
            <a:ext cx="347242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2:14</a:t>
            </a:r>
          </a:p>
        </p:txBody>
      </p:sp>
      <p:sp>
        <p:nvSpPr>
          <p:cNvPr id="19" name="2 CuadroTexto"/>
          <p:cNvSpPr txBox="1"/>
          <p:nvPr/>
        </p:nvSpPr>
        <p:spPr>
          <a:xfrm>
            <a:off x="-36512" y="1982257"/>
            <a:ext cx="4716016" cy="2336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chemeClr val="bg1"/>
                </a:solidFill>
              </a:rPr>
              <a:t>Pero tengo unas pocas cosas contra ti: que tienes ahí a los que retienen la doctrina de </a:t>
            </a:r>
            <a:r>
              <a:rPr lang="es-419" sz="2400" dirty="0" err="1">
                <a:solidFill>
                  <a:schemeClr val="bg1"/>
                </a:solidFill>
              </a:rPr>
              <a:t>Balaam</a:t>
            </a:r>
            <a:r>
              <a:rPr lang="es-419" sz="2400" dirty="0">
                <a:solidFill>
                  <a:schemeClr val="bg1"/>
                </a:solidFill>
              </a:rPr>
              <a:t>, que enseñaba a </a:t>
            </a:r>
            <a:r>
              <a:rPr lang="es-419" sz="2400" dirty="0" err="1">
                <a:solidFill>
                  <a:schemeClr val="bg1"/>
                </a:solidFill>
              </a:rPr>
              <a:t>Balac</a:t>
            </a:r>
            <a:r>
              <a:rPr lang="es-419" sz="2400" dirty="0">
                <a:solidFill>
                  <a:schemeClr val="bg1"/>
                </a:solidFill>
              </a:rPr>
              <a:t> a poner tropiezo ante los hijos de Israel, a comer de cosas sacrificadas a los ídolos, y a cometer fornicación.</a:t>
            </a:r>
          </a:p>
        </p:txBody>
      </p:sp>
    </p:spTree>
    <p:extLst>
      <p:ext uri="{BB962C8B-B14F-4D97-AF65-F5344CB8AC3E}">
        <p14:creationId xmlns:p14="http://schemas.microsoft.com/office/powerpoint/2010/main" val="260897848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5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6:5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Cuando abrió el tercer sello, oí al tercer ser viviente, que decía: Ven y mira.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Y miré, y he aquí un caballo negro; </a:t>
            </a:r>
            <a:r>
              <a:rPr lang="es-419" sz="2400" dirty="0">
                <a:solidFill>
                  <a:srgbClr val="92D050"/>
                </a:solidFill>
              </a:rPr>
              <a:t>y el que lo montaba tenía una balanza en la mano.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Los siete sellos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1er.-Iglesia apostólica 31dC-100dC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355293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2nd.-Iglesia Esmirna 100dC-313dC</a:t>
            </a:r>
          </a:p>
        </p:txBody>
      </p:sp>
      <p:sp>
        <p:nvSpPr>
          <p:cNvPr id="14" name="1 CuadroTexto"/>
          <p:cNvSpPr txBox="1"/>
          <p:nvPr/>
        </p:nvSpPr>
        <p:spPr>
          <a:xfrm>
            <a:off x="5447687" y="1366753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6:6</a:t>
            </a:r>
          </a:p>
        </p:txBody>
      </p:sp>
      <p:sp>
        <p:nvSpPr>
          <p:cNvPr id="15" name="2 CuadroTexto"/>
          <p:cNvSpPr txBox="1"/>
          <p:nvPr/>
        </p:nvSpPr>
        <p:spPr>
          <a:xfrm>
            <a:off x="5076056" y="1870809"/>
            <a:ext cx="4032448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Y oí una voz de en medio de los cuatro seres vivientes, que decía: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Dos libras de trigo por un denario, </a:t>
            </a:r>
            <a:r>
              <a:rPr lang="es-419" sz="2400" dirty="0">
                <a:solidFill>
                  <a:srgbClr val="FFFF00"/>
                </a:solidFill>
              </a:rPr>
              <a:t>y seis libras de cebada por un denario;</a:t>
            </a:r>
            <a:r>
              <a:rPr lang="es-419" sz="2400" dirty="0">
                <a:solidFill>
                  <a:schemeClr val="bg1"/>
                </a:solidFill>
              </a:rPr>
              <a:t> pero no dañes el aceite ni el vino.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403146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3er.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Pérgamo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313dC – 538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1 CuadroTexto"/>
          <p:cNvSpPr txBox="1"/>
          <p:nvPr/>
        </p:nvSpPr>
        <p:spPr>
          <a:xfrm>
            <a:off x="1482440" y="4932457"/>
            <a:ext cx="2994731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Amos 8:11, 12</a:t>
            </a:r>
          </a:p>
        </p:txBody>
      </p:sp>
      <p:sp>
        <p:nvSpPr>
          <p:cNvPr id="21" name="2 CuadroTexto"/>
          <p:cNvSpPr txBox="1"/>
          <p:nvPr/>
        </p:nvSpPr>
        <p:spPr>
          <a:xfrm>
            <a:off x="0" y="5438641"/>
            <a:ext cx="9144000" cy="1375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He aquí vienen días, dice Jehová el Señor,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en los cuales enviaré hambre a la tierra,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92D050"/>
                </a:solidFill>
              </a:rPr>
              <a:t>no hambre de pan, ni sed de agua, sino de oír la palabra de Jehová. </a:t>
            </a:r>
            <a:r>
              <a:rPr lang="es-419" sz="2400" dirty="0">
                <a:solidFill>
                  <a:srgbClr val="FFFF00"/>
                </a:solidFill>
              </a:rPr>
              <a:t>E irán errantes de mar a mar; desde el norte hasta el oriente discurrirán buscando palabra de Jehová, y no la hallarán. </a:t>
            </a:r>
          </a:p>
        </p:txBody>
      </p:sp>
      <p:sp>
        <p:nvSpPr>
          <p:cNvPr id="17" name="1 CuadroTexto"/>
          <p:cNvSpPr txBox="1"/>
          <p:nvPr/>
        </p:nvSpPr>
        <p:spPr>
          <a:xfrm>
            <a:off x="683568" y="1476073"/>
            <a:ext cx="347242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2:14</a:t>
            </a:r>
          </a:p>
        </p:txBody>
      </p:sp>
      <p:sp>
        <p:nvSpPr>
          <p:cNvPr id="19" name="2 CuadroTexto"/>
          <p:cNvSpPr txBox="1"/>
          <p:nvPr/>
        </p:nvSpPr>
        <p:spPr>
          <a:xfrm>
            <a:off x="-36512" y="1982257"/>
            <a:ext cx="4716016" cy="2336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Pero tengo unas pocas cosas contra ti:</a:t>
            </a:r>
            <a:r>
              <a:rPr lang="es-419" sz="2400" dirty="0">
                <a:solidFill>
                  <a:schemeClr val="bg1"/>
                </a:solidFill>
              </a:rPr>
              <a:t> que tienes ahí a los que retienen la doctrina de </a:t>
            </a:r>
            <a:r>
              <a:rPr lang="es-419" sz="2400" dirty="0" err="1">
                <a:solidFill>
                  <a:schemeClr val="bg1"/>
                </a:solidFill>
              </a:rPr>
              <a:t>Balaam</a:t>
            </a:r>
            <a:r>
              <a:rPr lang="es-419" sz="2400" dirty="0">
                <a:solidFill>
                  <a:schemeClr val="bg1"/>
                </a:solidFill>
              </a:rPr>
              <a:t>, que enseñaba a </a:t>
            </a:r>
            <a:r>
              <a:rPr lang="es-419" sz="2400" dirty="0" err="1">
                <a:solidFill>
                  <a:schemeClr val="bg1"/>
                </a:solidFill>
              </a:rPr>
              <a:t>Balac</a:t>
            </a:r>
            <a:r>
              <a:rPr lang="es-419" sz="2400" dirty="0">
                <a:solidFill>
                  <a:schemeClr val="bg1"/>
                </a:solidFill>
              </a:rPr>
              <a:t> a poner tropiezo ante los hijos de Israel, a comer de cosas sacrificadas a los ídolos, y a cometer fornicación.</a:t>
            </a:r>
          </a:p>
        </p:txBody>
      </p:sp>
    </p:spTree>
    <p:extLst>
      <p:ext uri="{BB962C8B-B14F-4D97-AF65-F5344CB8AC3E}">
        <p14:creationId xmlns:p14="http://schemas.microsoft.com/office/powerpoint/2010/main" val="1017420260"/>
      </p:ext>
    </p:extLst>
  </p:cSld>
  <p:clrMapOvr>
    <a:masterClrMapping/>
  </p:clrMapOvr>
  <p:transition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5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6:5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Cuando abrió el tercer sello, oí al tercer ser viviente, que decía: Ven y mira.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Y miré, y he aquí un caballo negro; </a:t>
            </a:r>
            <a:r>
              <a:rPr lang="es-419" sz="2400" dirty="0">
                <a:solidFill>
                  <a:srgbClr val="92D050"/>
                </a:solidFill>
              </a:rPr>
              <a:t>y el que lo montaba tenía una balanza en la mano.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Los siete sellos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1er.-Iglesia apostólica 31dC-100dC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355293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2nd.-Iglesia Esmirna 100dC-313dC</a:t>
            </a:r>
          </a:p>
        </p:txBody>
      </p:sp>
      <p:sp>
        <p:nvSpPr>
          <p:cNvPr id="14" name="1 CuadroTexto"/>
          <p:cNvSpPr txBox="1"/>
          <p:nvPr/>
        </p:nvSpPr>
        <p:spPr>
          <a:xfrm>
            <a:off x="5447687" y="1366753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6:6</a:t>
            </a:r>
          </a:p>
        </p:txBody>
      </p:sp>
      <p:sp>
        <p:nvSpPr>
          <p:cNvPr id="15" name="2 CuadroTexto"/>
          <p:cNvSpPr txBox="1"/>
          <p:nvPr/>
        </p:nvSpPr>
        <p:spPr>
          <a:xfrm>
            <a:off x="5076056" y="1870809"/>
            <a:ext cx="4032448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Y oí una voz de en medio de los cuatro seres vivientes, que decía: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Dos libras de trigo por un denario, </a:t>
            </a:r>
            <a:r>
              <a:rPr lang="es-419" sz="2400" dirty="0">
                <a:solidFill>
                  <a:srgbClr val="FFFF00"/>
                </a:solidFill>
              </a:rPr>
              <a:t>y seis libras de cebada por un denario;</a:t>
            </a:r>
            <a:r>
              <a:rPr lang="es-419" sz="2400" dirty="0">
                <a:solidFill>
                  <a:schemeClr val="bg1"/>
                </a:solidFill>
              </a:rPr>
              <a:t> pero no dañes el aceite ni el vino.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403146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3er.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Pérgamo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313dC – 538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1 CuadroTexto"/>
          <p:cNvSpPr txBox="1"/>
          <p:nvPr/>
        </p:nvSpPr>
        <p:spPr>
          <a:xfrm>
            <a:off x="1482440" y="4932457"/>
            <a:ext cx="2994731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Amos 8:11, 12</a:t>
            </a:r>
          </a:p>
        </p:txBody>
      </p:sp>
      <p:sp>
        <p:nvSpPr>
          <p:cNvPr id="21" name="2 CuadroTexto"/>
          <p:cNvSpPr txBox="1"/>
          <p:nvPr/>
        </p:nvSpPr>
        <p:spPr>
          <a:xfrm>
            <a:off x="0" y="5438641"/>
            <a:ext cx="9144000" cy="1375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He aquí vienen días, dice Jehová el Señor,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en los cuales enviaré hambre a la tierra,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92D050"/>
                </a:solidFill>
              </a:rPr>
              <a:t>no hambre de pan, ni sed de agua, sino de oír la palabra de Jehová. </a:t>
            </a:r>
            <a:r>
              <a:rPr lang="es-419" sz="2400" dirty="0">
                <a:solidFill>
                  <a:srgbClr val="FFFF00"/>
                </a:solidFill>
              </a:rPr>
              <a:t>E irán errantes de mar a mar; desde el norte hasta el oriente discurrirán buscando palabra de Jehová, y no la hallarán. </a:t>
            </a:r>
          </a:p>
        </p:txBody>
      </p:sp>
      <p:sp>
        <p:nvSpPr>
          <p:cNvPr id="17" name="1 CuadroTexto"/>
          <p:cNvSpPr txBox="1"/>
          <p:nvPr/>
        </p:nvSpPr>
        <p:spPr>
          <a:xfrm>
            <a:off x="683568" y="1476073"/>
            <a:ext cx="347242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2:14</a:t>
            </a:r>
          </a:p>
        </p:txBody>
      </p:sp>
      <p:sp>
        <p:nvSpPr>
          <p:cNvPr id="19" name="2 CuadroTexto"/>
          <p:cNvSpPr txBox="1"/>
          <p:nvPr/>
        </p:nvSpPr>
        <p:spPr>
          <a:xfrm>
            <a:off x="-36512" y="1982257"/>
            <a:ext cx="4716016" cy="2336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Pero tengo unas pocas cosas contra ti: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que tienes ahí a los que retienen la doctrina de </a:t>
            </a:r>
            <a:r>
              <a:rPr lang="es-419" sz="2400" dirty="0" err="1">
                <a:solidFill>
                  <a:srgbClr val="00B0F0"/>
                </a:solidFill>
              </a:rPr>
              <a:t>Balaam</a:t>
            </a:r>
            <a:r>
              <a:rPr lang="es-419" sz="2400" dirty="0">
                <a:solidFill>
                  <a:srgbClr val="00B0F0"/>
                </a:solidFill>
              </a:rPr>
              <a:t>,</a:t>
            </a:r>
            <a:r>
              <a:rPr lang="es-419" sz="2400" dirty="0">
                <a:solidFill>
                  <a:schemeClr val="bg1"/>
                </a:solidFill>
              </a:rPr>
              <a:t> que enseñaba a </a:t>
            </a:r>
            <a:r>
              <a:rPr lang="es-419" sz="2400" dirty="0" err="1">
                <a:solidFill>
                  <a:schemeClr val="bg1"/>
                </a:solidFill>
              </a:rPr>
              <a:t>Balac</a:t>
            </a:r>
            <a:r>
              <a:rPr lang="es-419" sz="2400" dirty="0">
                <a:solidFill>
                  <a:schemeClr val="bg1"/>
                </a:solidFill>
              </a:rPr>
              <a:t> a poner tropiezo ante los hijos de Israel, a comer de cosas sacrificadas a los ídolos, y a cometer fornicación.</a:t>
            </a:r>
          </a:p>
        </p:txBody>
      </p:sp>
    </p:spTree>
    <p:extLst>
      <p:ext uri="{BB962C8B-B14F-4D97-AF65-F5344CB8AC3E}">
        <p14:creationId xmlns:p14="http://schemas.microsoft.com/office/powerpoint/2010/main" val="3897416415"/>
      </p:ext>
    </p:extLst>
  </p:cSld>
  <p:clrMapOvr>
    <a:masterClrMapping/>
  </p:clrMapOvr>
  <p:transition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5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6:5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Cuando abrió el tercer sello, oí al tercer ser viviente, que decía: Ven y mira.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Y miré, y he aquí un caballo negro; </a:t>
            </a:r>
            <a:r>
              <a:rPr lang="es-419" sz="2400" dirty="0">
                <a:solidFill>
                  <a:srgbClr val="92D050"/>
                </a:solidFill>
              </a:rPr>
              <a:t>y el que lo montaba tenía una balanza en la mano.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Los siete sellos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1er.-Iglesia apostólica 31dC-100dC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355293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2nd.-Iglesia Esmirna 100dC-313dC</a:t>
            </a:r>
          </a:p>
        </p:txBody>
      </p:sp>
      <p:sp>
        <p:nvSpPr>
          <p:cNvPr id="14" name="1 CuadroTexto"/>
          <p:cNvSpPr txBox="1"/>
          <p:nvPr/>
        </p:nvSpPr>
        <p:spPr>
          <a:xfrm>
            <a:off x="5447687" y="1366753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6:6</a:t>
            </a:r>
          </a:p>
        </p:txBody>
      </p:sp>
      <p:sp>
        <p:nvSpPr>
          <p:cNvPr id="15" name="2 CuadroTexto"/>
          <p:cNvSpPr txBox="1"/>
          <p:nvPr/>
        </p:nvSpPr>
        <p:spPr>
          <a:xfrm>
            <a:off x="5076056" y="1870809"/>
            <a:ext cx="4032448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Y oí una voz de en medio de los cuatro seres vivientes, que decía: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Dos libras de trigo por un denario, </a:t>
            </a:r>
            <a:r>
              <a:rPr lang="es-419" sz="2400" dirty="0">
                <a:solidFill>
                  <a:srgbClr val="FFFF00"/>
                </a:solidFill>
              </a:rPr>
              <a:t>y seis libras de cebada por un denario;</a:t>
            </a:r>
            <a:r>
              <a:rPr lang="es-419" sz="2400" dirty="0">
                <a:solidFill>
                  <a:schemeClr val="bg1"/>
                </a:solidFill>
              </a:rPr>
              <a:t> pero no dañes el aceite ni el vino.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403146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3er.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Pérgamo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313dC – 538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1 CuadroTexto"/>
          <p:cNvSpPr txBox="1"/>
          <p:nvPr/>
        </p:nvSpPr>
        <p:spPr>
          <a:xfrm>
            <a:off x="1482440" y="4932457"/>
            <a:ext cx="2994731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Amos 8:11, 12</a:t>
            </a:r>
          </a:p>
        </p:txBody>
      </p:sp>
      <p:sp>
        <p:nvSpPr>
          <p:cNvPr id="21" name="2 CuadroTexto"/>
          <p:cNvSpPr txBox="1"/>
          <p:nvPr/>
        </p:nvSpPr>
        <p:spPr>
          <a:xfrm>
            <a:off x="0" y="5438641"/>
            <a:ext cx="9144000" cy="1375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He aquí vienen días, dice Jehová el Señor,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en los cuales enviaré hambre a la tierra,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92D050"/>
                </a:solidFill>
              </a:rPr>
              <a:t>no hambre de pan, ni sed de agua, sino de oír la palabra de Jehová. </a:t>
            </a:r>
            <a:r>
              <a:rPr lang="es-419" sz="2400" dirty="0">
                <a:solidFill>
                  <a:srgbClr val="FFFF00"/>
                </a:solidFill>
              </a:rPr>
              <a:t>E irán errantes de mar a mar; desde el norte hasta el oriente discurrirán buscando palabra de Jehová, y no la hallarán. </a:t>
            </a:r>
          </a:p>
        </p:txBody>
      </p:sp>
      <p:sp>
        <p:nvSpPr>
          <p:cNvPr id="17" name="1 CuadroTexto"/>
          <p:cNvSpPr txBox="1"/>
          <p:nvPr/>
        </p:nvSpPr>
        <p:spPr>
          <a:xfrm>
            <a:off x="683568" y="1476073"/>
            <a:ext cx="347242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2:14</a:t>
            </a:r>
          </a:p>
        </p:txBody>
      </p:sp>
      <p:sp>
        <p:nvSpPr>
          <p:cNvPr id="19" name="2 CuadroTexto"/>
          <p:cNvSpPr txBox="1"/>
          <p:nvPr/>
        </p:nvSpPr>
        <p:spPr>
          <a:xfrm>
            <a:off x="-36512" y="1982257"/>
            <a:ext cx="4716016" cy="2336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Pero tengo unas pocas cosas contra ti: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que tienes ahí a los que retienen la doctrina de </a:t>
            </a:r>
            <a:r>
              <a:rPr lang="es-419" sz="2400" dirty="0" err="1">
                <a:solidFill>
                  <a:srgbClr val="00B0F0"/>
                </a:solidFill>
              </a:rPr>
              <a:t>Balaam</a:t>
            </a:r>
            <a:r>
              <a:rPr lang="es-419" sz="2400" dirty="0">
                <a:solidFill>
                  <a:srgbClr val="00B0F0"/>
                </a:solidFill>
              </a:rPr>
              <a:t>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que enseñaba a </a:t>
            </a:r>
            <a:r>
              <a:rPr lang="es-419" sz="2400" dirty="0" err="1">
                <a:solidFill>
                  <a:srgbClr val="FFFF00"/>
                </a:solidFill>
              </a:rPr>
              <a:t>Balac</a:t>
            </a:r>
            <a:r>
              <a:rPr lang="es-419" sz="2400" dirty="0">
                <a:solidFill>
                  <a:srgbClr val="FFFF00"/>
                </a:solidFill>
              </a:rPr>
              <a:t> a poner tropiezo ante los hijos de Israel, a comer de cosas sacrificadas a los ídolos, y a cometer fornicación.</a:t>
            </a:r>
          </a:p>
        </p:txBody>
      </p:sp>
    </p:spTree>
    <p:extLst>
      <p:ext uri="{BB962C8B-B14F-4D97-AF65-F5344CB8AC3E}">
        <p14:creationId xmlns:p14="http://schemas.microsoft.com/office/powerpoint/2010/main" val="1224045563"/>
      </p:ext>
    </p:extLst>
  </p:cSld>
  <p:clrMapOvr>
    <a:masterClrMapping/>
  </p:clrMapOvr>
  <p:transition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5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6:5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-23432" y="476672"/>
            <a:ext cx="9150547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Cuando abrió el tercer sello, oí al tercer ser viviente, que decía: Ven y mira.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Y miré, y he aquí un caballo negro; </a:t>
            </a:r>
            <a:r>
              <a:rPr lang="es-419" sz="2400" dirty="0">
                <a:solidFill>
                  <a:srgbClr val="92D050"/>
                </a:solidFill>
              </a:rPr>
              <a:t>y el que lo montaba tenía una balanza en la mano.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Los siete sellos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1er.-Iglesia apostólica 31dC-100dC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355293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2nd.-Iglesia Esmirna 100dC-313dC</a:t>
            </a:r>
          </a:p>
        </p:txBody>
      </p:sp>
      <p:sp>
        <p:nvSpPr>
          <p:cNvPr id="14" name="1 CuadroTexto"/>
          <p:cNvSpPr txBox="1"/>
          <p:nvPr/>
        </p:nvSpPr>
        <p:spPr>
          <a:xfrm>
            <a:off x="5447687" y="1366753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6:6</a:t>
            </a:r>
          </a:p>
        </p:txBody>
      </p:sp>
      <p:sp>
        <p:nvSpPr>
          <p:cNvPr id="15" name="2 CuadroTexto"/>
          <p:cNvSpPr txBox="1"/>
          <p:nvPr/>
        </p:nvSpPr>
        <p:spPr>
          <a:xfrm>
            <a:off x="5076056" y="1870809"/>
            <a:ext cx="4032448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Y oí una voz de en medio de los cuatro seres vivientes, que decía: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Dos libras de trigo por un denario, </a:t>
            </a:r>
            <a:r>
              <a:rPr lang="es-419" sz="2400" dirty="0">
                <a:solidFill>
                  <a:srgbClr val="FFFF00"/>
                </a:solidFill>
              </a:rPr>
              <a:t>y seis libras de cebada por un denario;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pero no dañes el aceite ni el vino.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403146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3er.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Pérgamo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313dC – 538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1 CuadroTexto"/>
          <p:cNvSpPr txBox="1"/>
          <p:nvPr/>
        </p:nvSpPr>
        <p:spPr>
          <a:xfrm>
            <a:off x="1482440" y="4932457"/>
            <a:ext cx="2994731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Amos 8:11, 12</a:t>
            </a:r>
          </a:p>
        </p:txBody>
      </p:sp>
      <p:sp>
        <p:nvSpPr>
          <p:cNvPr id="21" name="2 CuadroTexto"/>
          <p:cNvSpPr txBox="1"/>
          <p:nvPr/>
        </p:nvSpPr>
        <p:spPr>
          <a:xfrm>
            <a:off x="0" y="5438641"/>
            <a:ext cx="9144000" cy="1375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He aquí vienen días, dice Jehová el Señor,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en los cuales enviaré hambre a la tierra,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92D050"/>
                </a:solidFill>
              </a:rPr>
              <a:t>no hambre de pan, ni sed de agua, sino de oír la palabra de Jehová. </a:t>
            </a:r>
            <a:r>
              <a:rPr lang="es-419" sz="2400" dirty="0">
                <a:solidFill>
                  <a:srgbClr val="FFFF00"/>
                </a:solidFill>
              </a:rPr>
              <a:t>E irán errantes de mar a mar; desde el norte hasta el oriente discurrirán buscando palabra de Jehová, y no la hallarán. </a:t>
            </a:r>
          </a:p>
        </p:txBody>
      </p:sp>
      <p:sp>
        <p:nvSpPr>
          <p:cNvPr id="17" name="1 CuadroTexto"/>
          <p:cNvSpPr txBox="1"/>
          <p:nvPr/>
        </p:nvSpPr>
        <p:spPr>
          <a:xfrm>
            <a:off x="683568" y="1476073"/>
            <a:ext cx="347242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2:14</a:t>
            </a:r>
          </a:p>
        </p:txBody>
      </p:sp>
      <p:sp>
        <p:nvSpPr>
          <p:cNvPr id="19" name="2 CuadroTexto"/>
          <p:cNvSpPr txBox="1"/>
          <p:nvPr/>
        </p:nvSpPr>
        <p:spPr>
          <a:xfrm>
            <a:off x="-36512" y="1982257"/>
            <a:ext cx="4716016" cy="2336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Pero tengo unas pocas cosas contra ti: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que tienes ahí a los que retienen la doctrina de </a:t>
            </a:r>
            <a:r>
              <a:rPr lang="es-419" sz="2400" dirty="0" err="1">
                <a:solidFill>
                  <a:srgbClr val="00B0F0"/>
                </a:solidFill>
              </a:rPr>
              <a:t>Balaam</a:t>
            </a:r>
            <a:r>
              <a:rPr lang="es-419" sz="2400" dirty="0">
                <a:solidFill>
                  <a:srgbClr val="00B0F0"/>
                </a:solidFill>
              </a:rPr>
              <a:t>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que enseñaba a </a:t>
            </a:r>
            <a:r>
              <a:rPr lang="es-419" sz="2400" dirty="0" err="1">
                <a:solidFill>
                  <a:srgbClr val="FFFF00"/>
                </a:solidFill>
              </a:rPr>
              <a:t>Balac</a:t>
            </a:r>
            <a:r>
              <a:rPr lang="es-419" sz="2400" dirty="0">
                <a:solidFill>
                  <a:srgbClr val="FFFF00"/>
                </a:solidFill>
              </a:rPr>
              <a:t> a poner tropiezo ante los hijos de Israel, a comer de cosas sacrificadas a los ídolos, y a cometer fornicación.</a:t>
            </a:r>
          </a:p>
        </p:txBody>
      </p:sp>
    </p:spTree>
    <p:extLst>
      <p:ext uri="{BB962C8B-B14F-4D97-AF65-F5344CB8AC3E}">
        <p14:creationId xmlns:p14="http://schemas.microsoft.com/office/powerpoint/2010/main" val="2814950603"/>
      </p:ext>
    </p:extLst>
  </p:cSld>
  <p:clrMapOvr>
    <a:masterClrMapping/>
  </p:clrMapOvr>
  <p:transition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5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6:7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0" y="476672"/>
            <a:ext cx="9127115" cy="7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chemeClr val="bg1"/>
                </a:solidFill>
              </a:rPr>
              <a:t>Cuando abrió el cuarto sello, oí la voz del cuarto ser viviente, que decía: Ven y mira.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Los siete sellos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1er.-Iglesia apostólica 31dC-100dC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355293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2nd.-Iglesia Esmirna 100dC-313dC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403146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3er.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Pérgamo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313dC – 538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152827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5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6:7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0" y="476672"/>
            <a:ext cx="9127115" cy="7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Cuando abrió el cuarto sello, </a:t>
            </a:r>
            <a:r>
              <a:rPr lang="es-419" sz="2400" dirty="0">
                <a:solidFill>
                  <a:schemeClr val="bg1"/>
                </a:solidFill>
              </a:rPr>
              <a:t>oí la voz del cuarto ser viviente, que decía: Ven y mira.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Los siete sellos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1er.-Iglesia apostólica 31dC-100dC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355293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2nd.-Iglesia Esmirna 100dC-313dC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403146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3er.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Pérgamo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313dC – 538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4197161"/>
      </p:ext>
    </p:extLst>
  </p:cSld>
  <p:clrMapOvr>
    <a:masterClrMapping/>
  </p:clrMapOvr>
  <p:transition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5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6:7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0" y="476672"/>
            <a:ext cx="9127115" cy="7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Cuando abrió el cuarto sello, </a:t>
            </a:r>
            <a:r>
              <a:rPr lang="es-419" sz="2400" dirty="0">
                <a:solidFill>
                  <a:srgbClr val="00B0F0"/>
                </a:solidFill>
              </a:rPr>
              <a:t>oí la voz del cuarto ser viviente, que decía: Ven y mira.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Los siete sellos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1er.-Iglesia apostólica 31dC-100dC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355293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2nd.-Iglesia Esmirna 100dC-313dC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403146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3er.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Pérgamo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313dC – 538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1 CuadroTexto"/>
          <p:cNvSpPr txBox="1"/>
          <p:nvPr/>
        </p:nvSpPr>
        <p:spPr>
          <a:xfrm>
            <a:off x="5292080" y="836712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6:8</a:t>
            </a:r>
          </a:p>
        </p:txBody>
      </p:sp>
      <p:sp>
        <p:nvSpPr>
          <p:cNvPr id="9" name="2 CuadroTexto"/>
          <p:cNvSpPr txBox="1"/>
          <p:nvPr/>
        </p:nvSpPr>
        <p:spPr>
          <a:xfrm>
            <a:off x="4788024" y="1340768"/>
            <a:ext cx="4339091" cy="24577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419" sz="2350" dirty="0">
                <a:solidFill>
                  <a:schemeClr val="bg1"/>
                </a:solidFill>
              </a:rPr>
              <a:t>Miré, y he aquí un caballo amarillo, y el que lo montaba tenía por nombre Muerte, y el Hades le seguía; y le fue dada potestad sobre la cuarta parte de la tierra, para matar con espada, con hambre, con mortandad, y con las fieras de la tierra.</a:t>
            </a:r>
          </a:p>
        </p:txBody>
      </p:sp>
    </p:spTree>
    <p:extLst>
      <p:ext uri="{BB962C8B-B14F-4D97-AF65-F5344CB8AC3E}">
        <p14:creationId xmlns:p14="http://schemas.microsoft.com/office/powerpoint/2010/main" val="220419854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5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6:7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0" y="476672"/>
            <a:ext cx="9127115" cy="7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Cuando abrió el cuarto sello, </a:t>
            </a:r>
            <a:r>
              <a:rPr lang="es-419" sz="2400" dirty="0">
                <a:solidFill>
                  <a:srgbClr val="00B0F0"/>
                </a:solidFill>
              </a:rPr>
              <a:t>oí la voz del cuarto ser viviente, que decía: Ven y mira.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Los siete sellos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1er.-Iglesia apostólica 31dC-100dC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355293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2nd.-Iglesia Esmirna 100dC-313dC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403146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3er.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Pérgamo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313dC – 538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1 CuadroTexto"/>
          <p:cNvSpPr txBox="1"/>
          <p:nvPr/>
        </p:nvSpPr>
        <p:spPr>
          <a:xfrm>
            <a:off x="5292080" y="836712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6:8</a:t>
            </a:r>
          </a:p>
        </p:txBody>
      </p:sp>
      <p:sp>
        <p:nvSpPr>
          <p:cNvPr id="9" name="2 CuadroTexto"/>
          <p:cNvSpPr txBox="1"/>
          <p:nvPr/>
        </p:nvSpPr>
        <p:spPr>
          <a:xfrm>
            <a:off x="4788024" y="1340768"/>
            <a:ext cx="4339091" cy="24577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419" sz="2350" dirty="0">
                <a:solidFill>
                  <a:srgbClr val="FFFF00"/>
                </a:solidFill>
              </a:rPr>
              <a:t>Miré, y he aquí un caballo amarillo, </a:t>
            </a:r>
            <a:r>
              <a:rPr lang="es-419" sz="2350" dirty="0">
                <a:solidFill>
                  <a:schemeClr val="bg1"/>
                </a:solidFill>
              </a:rPr>
              <a:t>y el que lo montaba tenía por nombre Muerte, y el Hades le seguía; y le fue dada potestad sobre la cuarta parte de la tierra, para matar con espada, con hambre, con mortandad, y con las fieras de la tierra.</a:t>
            </a:r>
          </a:p>
        </p:txBody>
      </p:sp>
    </p:spTree>
    <p:extLst>
      <p:ext uri="{BB962C8B-B14F-4D97-AF65-F5344CB8AC3E}">
        <p14:creationId xmlns:p14="http://schemas.microsoft.com/office/powerpoint/2010/main" val="2053864384"/>
      </p:ext>
    </p:extLst>
  </p:cSld>
  <p:clrMapOvr>
    <a:masterClrMapping/>
  </p:clrMapOvr>
  <p:transition>
    <p:fad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5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6:7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0" y="476672"/>
            <a:ext cx="9127115" cy="7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Cuando abrió el cuarto sello, </a:t>
            </a:r>
            <a:r>
              <a:rPr lang="es-419" sz="2400" dirty="0">
                <a:solidFill>
                  <a:srgbClr val="00B0F0"/>
                </a:solidFill>
              </a:rPr>
              <a:t>oí la voz del cuarto ser viviente, que decía: Ven y mira.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Los siete sellos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1er.-Iglesia apostólica 31dC-100dC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355293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2nd.-Iglesia Esmirna 100dC-313dC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403146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3er.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Pérgamo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313dC – 538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1 CuadroTexto"/>
          <p:cNvSpPr txBox="1"/>
          <p:nvPr/>
        </p:nvSpPr>
        <p:spPr>
          <a:xfrm>
            <a:off x="5292080" y="836712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6:8</a:t>
            </a:r>
          </a:p>
        </p:txBody>
      </p:sp>
      <p:sp>
        <p:nvSpPr>
          <p:cNvPr id="9" name="2 CuadroTexto"/>
          <p:cNvSpPr txBox="1"/>
          <p:nvPr/>
        </p:nvSpPr>
        <p:spPr>
          <a:xfrm>
            <a:off x="4788024" y="1340768"/>
            <a:ext cx="4339091" cy="24577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419" sz="2350" dirty="0">
                <a:solidFill>
                  <a:srgbClr val="FFFF00"/>
                </a:solidFill>
              </a:rPr>
              <a:t>Miré, y he aquí un caballo amarillo, </a:t>
            </a:r>
            <a:r>
              <a:rPr lang="es-419" sz="2350" dirty="0">
                <a:solidFill>
                  <a:srgbClr val="00B0F0"/>
                </a:solidFill>
              </a:rPr>
              <a:t>y el que lo montaba tenía por nombre Muerte, y el Hades le seguía;</a:t>
            </a:r>
            <a:r>
              <a:rPr lang="es-419" sz="2350" dirty="0">
                <a:solidFill>
                  <a:schemeClr val="bg1"/>
                </a:solidFill>
              </a:rPr>
              <a:t> y le fue dada potestad sobre la cuarta parte de la tierra, para matar con espada, con hambre, con mortandad, y con las fieras de la tierra.</a:t>
            </a:r>
          </a:p>
        </p:txBody>
      </p:sp>
    </p:spTree>
    <p:extLst>
      <p:ext uri="{BB962C8B-B14F-4D97-AF65-F5344CB8AC3E}">
        <p14:creationId xmlns:p14="http://schemas.microsoft.com/office/powerpoint/2010/main" val="2059489953"/>
      </p:ext>
    </p:extLst>
  </p:cSld>
  <p:clrMapOvr>
    <a:masterClrMapping/>
  </p:clrMapOvr>
  <p:transition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5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6:7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0" y="476672"/>
            <a:ext cx="9127115" cy="7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Cuando abrió el cuarto sello, </a:t>
            </a:r>
            <a:r>
              <a:rPr lang="es-419" sz="2400" dirty="0">
                <a:solidFill>
                  <a:srgbClr val="00B0F0"/>
                </a:solidFill>
              </a:rPr>
              <a:t>oí la voz del cuarto ser viviente, que decía: Ven y mira.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Los siete sellos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1er.-Iglesia apostólica 31dC-100dC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355293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2nd.-Iglesia Esmirna 100dC-313dC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403146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3er.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Pérgamo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313dC – 538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1 CuadroTexto"/>
          <p:cNvSpPr txBox="1"/>
          <p:nvPr/>
        </p:nvSpPr>
        <p:spPr>
          <a:xfrm>
            <a:off x="5292080" y="836712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6:8</a:t>
            </a:r>
          </a:p>
        </p:txBody>
      </p:sp>
      <p:sp>
        <p:nvSpPr>
          <p:cNvPr id="9" name="2 CuadroTexto"/>
          <p:cNvSpPr txBox="1"/>
          <p:nvPr/>
        </p:nvSpPr>
        <p:spPr>
          <a:xfrm>
            <a:off x="4788024" y="1340768"/>
            <a:ext cx="4339091" cy="24577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419" sz="2350" dirty="0">
                <a:solidFill>
                  <a:srgbClr val="FFFF00"/>
                </a:solidFill>
              </a:rPr>
              <a:t>Miré, y he aquí un caballo amarillo, </a:t>
            </a:r>
            <a:r>
              <a:rPr lang="es-419" sz="2350" dirty="0">
                <a:solidFill>
                  <a:srgbClr val="00B0F0"/>
                </a:solidFill>
              </a:rPr>
              <a:t>y el que lo montaba tenía por nombre Muerte, y el Hades le seguía;</a:t>
            </a:r>
            <a:r>
              <a:rPr lang="es-419" sz="2350" dirty="0">
                <a:solidFill>
                  <a:schemeClr val="bg1"/>
                </a:solidFill>
              </a:rPr>
              <a:t> </a:t>
            </a:r>
            <a:r>
              <a:rPr lang="es-419" sz="2350" dirty="0">
                <a:solidFill>
                  <a:srgbClr val="FFFF00"/>
                </a:solidFill>
              </a:rPr>
              <a:t>y le fue dada potestad sobre la cuarta parte de la tierra,</a:t>
            </a:r>
            <a:r>
              <a:rPr lang="es-419" sz="2350" dirty="0">
                <a:solidFill>
                  <a:schemeClr val="bg1"/>
                </a:solidFill>
              </a:rPr>
              <a:t> para matar con espada, con hambre, con mortandad, y con las fieras de la tierra.</a:t>
            </a:r>
          </a:p>
        </p:txBody>
      </p:sp>
    </p:spTree>
    <p:extLst>
      <p:ext uri="{BB962C8B-B14F-4D97-AF65-F5344CB8AC3E}">
        <p14:creationId xmlns:p14="http://schemas.microsoft.com/office/powerpoint/2010/main" val="119543743"/>
      </p:ext>
    </p:extLst>
  </p:cSld>
  <p:clrMapOvr>
    <a:masterClrMapping/>
  </p:clrMapOvr>
  <p:transition>
    <p:fade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5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6:7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0" y="476672"/>
            <a:ext cx="9127115" cy="7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Cuando abrió el cuarto sello, </a:t>
            </a:r>
            <a:r>
              <a:rPr lang="es-419" sz="2400" dirty="0">
                <a:solidFill>
                  <a:srgbClr val="00B0F0"/>
                </a:solidFill>
              </a:rPr>
              <a:t>oí la voz del cuarto ser viviente, que decía: Ven y mira.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Los siete sellos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1er.-Iglesia apostólica 31dC-100dC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355293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2nd.-Iglesia Esmirna 100dC-313dC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403146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3er.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Pérgamo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313dC – 538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1 CuadroTexto"/>
          <p:cNvSpPr txBox="1"/>
          <p:nvPr/>
        </p:nvSpPr>
        <p:spPr>
          <a:xfrm>
            <a:off x="5292080" y="836712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6:8</a:t>
            </a:r>
          </a:p>
        </p:txBody>
      </p:sp>
      <p:sp>
        <p:nvSpPr>
          <p:cNvPr id="9" name="2 CuadroTexto"/>
          <p:cNvSpPr txBox="1"/>
          <p:nvPr/>
        </p:nvSpPr>
        <p:spPr>
          <a:xfrm>
            <a:off x="4788024" y="1340768"/>
            <a:ext cx="4339091" cy="24577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419" sz="2350" dirty="0">
                <a:solidFill>
                  <a:srgbClr val="FFFF00"/>
                </a:solidFill>
              </a:rPr>
              <a:t>Miré, y he aquí un caballo amarillo, </a:t>
            </a:r>
            <a:r>
              <a:rPr lang="es-419" sz="2350" dirty="0">
                <a:solidFill>
                  <a:srgbClr val="00B0F0"/>
                </a:solidFill>
              </a:rPr>
              <a:t>y el que lo montaba tenía por nombre Muerte, y el Hades le seguía;</a:t>
            </a:r>
            <a:r>
              <a:rPr lang="es-419" sz="2350" dirty="0">
                <a:solidFill>
                  <a:schemeClr val="bg1"/>
                </a:solidFill>
              </a:rPr>
              <a:t> </a:t>
            </a:r>
            <a:r>
              <a:rPr lang="es-419" sz="2350" dirty="0">
                <a:solidFill>
                  <a:srgbClr val="FFFF00"/>
                </a:solidFill>
              </a:rPr>
              <a:t>y le fue dada potestad sobre la cuarta parte de la tierra,</a:t>
            </a:r>
            <a:r>
              <a:rPr lang="es-419" sz="2350" dirty="0">
                <a:solidFill>
                  <a:schemeClr val="bg1"/>
                </a:solidFill>
              </a:rPr>
              <a:t> </a:t>
            </a:r>
            <a:r>
              <a:rPr lang="es-419" sz="2350" dirty="0">
                <a:solidFill>
                  <a:srgbClr val="00B0F0"/>
                </a:solidFill>
              </a:rPr>
              <a:t>para matar con espada, con hambre, con mortandad, y con las fieras de la tierra.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370507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4th.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Tiatira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538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– 1517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1 CuadroTexto"/>
          <p:cNvSpPr txBox="1"/>
          <p:nvPr/>
        </p:nvSpPr>
        <p:spPr>
          <a:xfrm>
            <a:off x="272958" y="1124744"/>
            <a:ext cx="4190571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2:20, 21</a:t>
            </a:r>
          </a:p>
        </p:txBody>
      </p:sp>
      <p:sp>
        <p:nvSpPr>
          <p:cNvPr id="14" name="2 CuadroTexto"/>
          <p:cNvSpPr txBox="1"/>
          <p:nvPr/>
        </p:nvSpPr>
        <p:spPr>
          <a:xfrm>
            <a:off x="0" y="1628800"/>
            <a:ext cx="4818934" cy="26571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chemeClr val="bg1"/>
                </a:solidFill>
              </a:rPr>
              <a:t>Pero tengo unas pocas cosas contra ti: que toleras que esa mujer Jezabel, que se dice profetisa, enseñe y seduzca a mis siervos a fornicar y a comer cosas sacrificadas a los ídolos.  Y le he dado tiempo para que se arrepienta, pero no quiere arrepentirse de su fornicación. </a:t>
            </a:r>
          </a:p>
        </p:txBody>
      </p:sp>
    </p:spTree>
    <p:extLst>
      <p:ext uri="{BB962C8B-B14F-4D97-AF65-F5344CB8AC3E}">
        <p14:creationId xmlns:p14="http://schemas.microsoft.com/office/powerpoint/2010/main" val="250573098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/>
      <p:bldP spid="14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5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6:7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0" y="476672"/>
            <a:ext cx="9127115" cy="7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Cuando abrió el cuarto sello, </a:t>
            </a:r>
            <a:r>
              <a:rPr lang="es-419" sz="2400" dirty="0">
                <a:solidFill>
                  <a:srgbClr val="00B0F0"/>
                </a:solidFill>
              </a:rPr>
              <a:t>oí la voz del cuarto ser viviente, que decía: Ven y mira.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Los siete sellos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1er.-Iglesia apostólica 31dC-100dC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355293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2nd.-Iglesia Esmirna 100dC-313dC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403146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3er.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Pérgamo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313dC – 538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1 CuadroTexto"/>
          <p:cNvSpPr txBox="1"/>
          <p:nvPr/>
        </p:nvSpPr>
        <p:spPr>
          <a:xfrm>
            <a:off x="5292080" y="836712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6:8</a:t>
            </a:r>
          </a:p>
        </p:txBody>
      </p:sp>
      <p:sp>
        <p:nvSpPr>
          <p:cNvPr id="9" name="2 CuadroTexto"/>
          <p:cNvSpPr txBox="1"/>
          <p:nvPr/>
        </p:nvSpPr>
        <p:spPr>
          <a:xfrm>
            <a:off x="4788024" y="1340768"/>
            <a:ext cx="4339091" cy="24577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419" sz="2350" dirty="0">
                <a:solidFill>
                  <a:srgbClr val="FFFF00"/>
                </a:solidFill>
              </a:rPr>
              <a:t>Miré, y he aquí un caballo amarillo, </a:t>
            </a:r>
            <a:r>
              <a:rPr lang="es-419" sz="2350" dirty="0">
                <a:solidFill>
                  <a:srgbClr val="00B0F0"/>
                </a:solidFill>
              </a:rPr>
              <a:t>y el que lo montaba tenía por nombre Muerte, y el Hades le seguía;</a:t>
            </a:r>
            <a:r>
              <a:rPr lang="es-419" sz="2350" dirty="0">
                <a:solidFill>
                  <a:schemeClr val="bg1"/>
                </a:solidFill>
              </a:rPr>
              <a:t> </a:t>
            </a:r>
            <a:r>
              <a:rPr lang="es-419" sz="2350" dirty="0">
                <a:solidFill>
                  <a:srgbClr val="FFFF00"/>
                </a:solidFill>
              </a:rPr>
              <a:t>y le fue dada potestad sobre la cuarta parte de la tierra,</a:t>
            </a:r>
            <a:r>
              <a:rPr lang="es-419" sz="2350" dirty="0">
                <a:solidFill>
                  <a:schemeClr val="bg1"/>
                </a:solidFill>
              </a:rPr>
              <a:t> </a:t>
            </a:r>
            <a:r>
              <a:rPr lang="es-419" sz="2350" dirty="0">
                <a:solidFill>
                  <a:srgbClr val="00B0F0"/>
                </a:solidFill>
              </a:rPr>
              <a:t>para matar con espada, con hambre, con mortandad, y con las fieras de la tierra.</a:t>
            </a:r>
          </a:p>
        </p:txBody>
      </p:sp>
      <p:sp>
        <p:nvSpPr>
          <p:cNvPr id="13" name="1 CuadroTexto"/>
          <p:cNvSpPr txBox="1"/>
          <p:nvPr/>
        </p:nvSpPr>
        <p:spPr>
          <a:xfrm>
            <a:off x="272958" y="1124744"/>
            <a:ext cx="4190571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2:20, 21</a:t>
            </a:r>
          </a:p>
        </p:txBody>
      </p:sp>
      <p:sp>
        <p:nvSpPr>
          <p:cNvPr id="14" name="2 CuadroTexto"/>
          <p:cNvSpPr txBox="1"/>
          <p:nvPr/>
        </p:nvSpPr>
        <p:spPr>
          <a:xfrm>
            <a:off x="0" y="1628800"/>
            <a:ext cx="4818934" cy="26571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Pero tengo unas pocas cosas contra ti: </a:t>
            </a:r>
            <a:r>
              <a:rPr lang="es-419" sz="2400" dirty="0">
                <a:solidFill>
                  <a:schemeClr val="bg1"/>
                </a:solidFill>
              </a:rPr>
              <a:t>que toleras que esa mujer Jezabel, que se dice profetisa, enseñe y seduzca a mis siervos a fornicar y a comer cosas sacrificadas a los ídolos.  Y le he dado tiempo para que se arrepienta, pero no quiere arrepentirse de su fornicación.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370507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4th.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Tiatira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538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– 1517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0991693"/>
      </p:ext>
    </p:extLst>
  </p:cSld>
  <p:clrMapOvr>
    <a:masterClrMapping/>
  </p:clrMapOvr>
  <p:transition>
    <p:fade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5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6:7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0" y="476672"/>
            <a:ext cx="9127115" cy="7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Cuando abrió el cuarto sello, </a:t>
            </a:r>
            <a:r>
              <a:rPr lang="es-419" sz="2400" dirty="0">
                <a:solidFill>
                  <a:srgbClr val="00B0F0"/>
                </a:solidFill>
              </a:rPr>
              <a:t>oí la voz del cuarto ser viviente, que decía: Ven y mira.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Los siete sellos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1er.-Iglesia apostólica 31dC-100dC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355293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2nd.-Iglesia Esmirna 100dC-313dC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403146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3er.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Pérgamo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313dC – 538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1 CuadroTexto"/>
          <p:cNvSpPr txBox="1"/>
          <p:nvPr/>
        </p:nvSpPr>
        <p:spPr>
          <a:xfrm>
            <a:off x="5292080" y="836712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6:8</a:t>
            </a:r>
          </a:p>
        </p:txBody>
      </p:sp>
      <p:sp>
        <p:nvSpPr>
          <p:cNvPr id="9" name="2 CuadroTexto"/>
          <p:cNvSpPr txBox="1"/>
          <p:nvPr/>
        </p:nvSpPr>
        <p:spPr>
          <a:xfrm>
            <a:off x="4788024" y="1340768"/>
            <a:ext cx="4339091" cy="24577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419" sz="2350" dirty="0">
                <a:solidFill>
                  <a:srgbClr val="FFFF00"/>
                </a:solidFill>
              </a:rPr>
              <a:t>Miré, y he aquí un caballo amarillo, </a:t>
            </a:r>
            <a:r>
              <a:rPr lang="es-419" sz="2350" dirty="0">
                <a:solidFill>
                  <a:srgbClr val="00B0F0"/>
                </a:solidFill>
              </a:rPr>
              <a:t>y el que lo montaba tenía por nombre Muerte, y el Hades le seguía;</a:t>
            </a:r>
            <a:r>
              <a:rPr lang="es-419" sz="2350" dirty="0">
                <a:solidFill>
                  <a:schemeClr val="bg1"/>
                </a:solidFill>
              </a:rPr>
              <a:t> </a:t>
            </a:r>
            <a:r>
              <a:rPr lang="es-419" sz="2350" dirty="0">
                <a:solidFill>
                  <a:srgbClr val="FFFF00"/>
                </a:solidFill>
              </a:rPr>
              <a:t>y le fue dada potestad sobre la cuarta parte de la tierra,</a:t>
            </a:r>
            <a:r>
              <a:rPr lang="es-419" sz="2350" dirty="0">
                <a:solidFill>
                  <a:schemeClr val="bg1"/>
                </a:solidFill>
              </a:rPr>
              <a:t> </a:t>
            </a:r>
            <a:r>
              <a:rPr lang="es-419" sz="2350" dirty="0">
                <a:solidFill>
                  <a:srgbClr val="00B0F0"/>
                </a:solidFill>
              </a:rPr>
              <a:t>para matar con espada, con hambre, con mortandad, y con las fieras de la tierra.</a:t>
            </a:r>
          </a:p>
        </p:txBody>
      </p:sp>
      <p:sp>
        <p:nvSpPr>
          <p:cNvPr id="13" name="1 CuadroTexto"/>
          <p:cNvSpPr txBox="1"/>
          <p:nvPr/>
        </p:nvSpPr>
        <p:spPr>
          <a:xfrm>
            <a:off x="272958" y="1124744"/>
            <a:ext cx="4190571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2:20, 21</a:t>
            </a:r>
          </a:p>
        </p:txBody>
      </p:sp>
      <p:sp>
        <p:nvSpPr>
          <p:cNvPr id="14" name="2 CuadroTexto"/>
          <p:cNvSpPr txBox="1"/>
          <p:nvPr/>
        </p:nvSpPr>
        <p:spPr>
          <a:xfrm>
            <a:off x="0" y="1628800"/>
            <a:ext cx="4818934" cy="26571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Pero tengo unas pocas cosas contra ti: </a:t>
            </a:r>
            <a:r>
              <a:rPr lang="es-419" sz="2400" dirty="0">
                <a:solidFill>
                  <a:srgbClr val="00B0F0"/>
                </a:solidFill>
              </a:rPr>
              <a:t>que toleras que esa mujer Jezabel, que se dice profetisa</a:t>
            </a:r>
            <a:r>
              <a:rPr lang="es-419" sz="2400" dirty="0">
                <a:solidFill>
                  <a:schemeClr val="bg1"/>
                </a:solidFill>
              </a:rPr>
              <a:t>, enseñe y seduzca a mis siervos a fornicar y a comer cosas sacrificadas a los ídolos.  Y le he dado tiempo para que se arrepienta, pero no quiere arrepentirse de su fornicación.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370507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4th.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Tiatira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538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– 1517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1692781"/>
      </p:ext>
    </p:extLst>
  </p:cSld>
  <p:clrMapOvr>
    <a:masterClrMapping/>
  </p:clrMapOvr>
  <p:transition>
    <p:fade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940765" y="-2738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6:7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0" y="476672"/>
            <a:ext cx="9127115" cy="7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Cuando abrió el cuarto sello, </a:t>
            </a:r>
            <a:r>
              <a:rPr lang="es-419" sz="2400" dirty="0">
                <a:solidFill>
                  <a:srgbClr val="00B0F0"/>
                </a:solidFill>
              </a:rPr>
              <a:t>oí la voz del cuarto ser viviente, que decía: Ven y mira.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Los siete sellos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1er.-Iglesia apostólica 31dC-100dC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355293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2nd.-Iglesia Esmirna 100dC-313dC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403146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3er.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Pérgamo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313dC – 538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1 CuadroTexto"/>
          <p:cNvSpPr txBox="1"/>
          <p:nvPr/>
        </p:nvSpPr>
        <p:spPr>
          <a:xfrm>
            <a:off x="5292080" y="836712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6:8</a:t>
            </a:r>
          </a:p>
        </p:txBody>
      </p:sp>
      <p:sp>
        <p:nvSpPr>
          <p:cNvPr id="9" name="2 CuadroTexto"/>
          <p:cNvSpPr txBox="1"/>
          <p:nvPr/>
        </p:nvSpPr>
        <p:spPr>
          <a:xfrm>
            <a:off x="4788024" y="1340768"/>
            <a:ext cx="4339091" cy="24577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s-419" sz="2350" dirty="0">
                <a:solidFill>
                  <a:srgbClr val="FFFF00"/>
                </a:solidFill>
              </a:rPr>
              <a:t>Miré, y he aquí un caballo amarillo, </a:t>
            </a:r>
            <a:r>
              <a:rPr lang="es-419" sz="2350" dirty="0">
                <a:solidFill>
                  <a:srgbClr val="00B0F0"/>
                </a:solidFill>
              </a:rPr>
              <a:t>y el que lo montaba tenía por nombre Muerte, y el Hades le seguía;</a:t>
            </a:r>
            <a:r>
              <a:rPr lang="es-419" sz="2350" dirty="0">
                <a:solidFill>
                  <a:schemeClr val="bg1"/>
                </a:solidFill>
              </a:rPr>
              <a:t> </a:t>
            </a:r>
            <a:r>
              <a:rPr lang="es-419" sz="2350" dirty="0">
                <a:solidFill>
                  <a:srgbClr val="FFFF00"/>
                </a:solidFill>
              </a:rPr>
              <a:t>y le fue dada potestad sobre la cuarta parte de la tierra,</a:t>
            </a:r>
            <a:r>
              <a:rPr lang="es-419" sz="2350" dirty="0">
                <a:solidFill>
                  <a:schemeClr val="bg1"/>
                </a:solidFill>
              </a:rPr>
              <a:t> </a:t>
            </a:r>
            <a:r>
              <a:rPr lang="es-419" sz="2350" dirty="0">
                <a:solidFill>
                  <a:srgbClr val="00B0F0"/>
                </a:solidFill>
              </a:rPr>
              <a:t>para matar con espada, con hambre, con mortandad, y con las fieras de la tierra.</a:t>
            </a:r>
          </a:p>
        </p:txBody>
      </p:sp>
      <p:sp>
        <p:nvSpPr>
          <p:cNvPr id="13" name="1 CuadroTexto"/>
          <p:cNvSpPr txBox="1"/>
          <p:nvPr/>
        </p:nvSpPr>
        <p:spPr>
          <a:xfrm>
            <a:off x="272958" y="1124744"/>
            <a:ext cx="4190571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2:20, 21</a:t>
            </a:r>
          </a:p>
        </p:txBody>
      </p:sp>
      <p:sp>
        <p:nvSpPr>
          <p:cNvPr id="14" name="2 CuadroTexto"/>
          <p:cNvSpPr txBox="1"/>
          <p:nvPr/>
        </p:nvSpPr>
        <p:spPr>
          <a:xfrm>
            <a:off x="0" y="1628800"/>
            <a:ext cx="4818934" cy="26571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Pero tengo unas pocas cosas contra ti: </a:t>
            </a:r>
            <a:r>
              <a:rPr lang="es-419" sz="2400" dirty="0">
                <a:solidFill>
                  <a:srgbClr val="00B0F0"/>
                </a:solidFill>
              </a:rPr>
              <a:t>que toleras que esa mujer Jezabel, que se dice profetisa</a:t>
            </a:r>
            <a:r>
              <a:rPr lang="es-419" sz="2400" dirty="0">
                <a:solidFill>
                  <a:schemeClr val="bg1"/>
                </a:solidFill>
              </a:rPr>
              <a:t>, </a:t>
            </a:r>
            <a:r>
              <a:rPr lang="es-419" sz="2400" dirty="0">
                <a:solidFill>
                  <a:srgbClr val="FFFF00"/>
                </a:solidFill>
              </a:rPr>
              <a:t>enseñe y seduzca a mis siervos a fornicar y a comer cosas sacrificadas a los ídolos.  </a:t>
            </a:r>
            <a:r>
              <a:rPr lang="es-419" sz="2400" dirty="0">
                <a:solidFill>
                  <a:schemeClr val="bg1"/>
                </a:solidFill>
              </a:rPr>
              <a:t>Y le he dado tiempo para que se arrepienta, pero no quiere arrepentirse de su fornicación.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370507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4th.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Tiatira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538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– 1517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8879408"/>
      </p:ext>
    </p:extLst>
  </p:cSld>
  <p:clrMapOvr>
    <a:masterClrMapping/>
  </p:clrMapOvr>
  <p:transition>
    <p:fade/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581693" y="-27384"/>
            <a:ext cx="394691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6:9, 10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0" y="476672"/>
            <a:ext cx="9144000" cy="1695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chemeClr val="bg1"/>
                </a:solidFill>
              </a:rPr>
              <a:t>Cuando abrió el quinto sello, vi bajo el altar las almas de los que habían sido muertos por causa de la palabra de Dios y por el testimonio que tenían. Y clamaban a gran voz, diciendo: ¿Hasta cuándo, Señor, santo y verdadero, no juzgas y vengas nuestra sangre en los que moran en la tierra?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Los siete sellos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1er.-Iglesia apostólica 31dC-100dC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355293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2nd.-Iglesia Esmirna 100dC-313dC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403146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3er.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Pérgamo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313dC – 538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370507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4th.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Tiatira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538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– 1517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744204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581693" y="-27384"/>
            <a:ext cx="394691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6:9, 10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0" y="476672"/>
            <a:ext cx="9144000" cy="1695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Cuando abrió el quinto sello, </a:t>
            </a:r>
            <a:r>
              <a:rPr lang="es-419" sz="2400" dirty="0">
                <a:solidFill>
                  <a:schemeClr val="bg1"/>
                </a:solidFill>
              </a:rPr>
              <a:t>vi bajo el altar las almas de los que habían sido muertos por causa de la palabra de Dios y por el testimonio que tenían. Y clamaban a gran voz, diciendo: ¿Hasta cuándo, Señor, santo y verdadero, no juzgas y vengas nuestra sangre en los que moran en la tierra?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Los siete sellos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1er.-Iglesia apostólica 31dC-100dC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355293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2nd.-Iglesia Esmirna 100dC-313dC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403146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3er.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Pérgamo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313dC – 538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370507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4th.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Tiatira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538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– 1517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1345831"/>
      </p:ext>
    </p:extLst>
  </p:cSld>
  <p:clrMapOvr>
    <a:masterClrMapping/>
  </p:clrMapOvr>
  <p:transition>
    <p:fade/>
  </p:transition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581693" y="-27384"/>
            <a:ext cx="394691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6:9, 10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0" y="476672"/>
            <a:ext cx="9144000" cy="1695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Cuando abrió el quinto sello, </a:t>
            </a:r>
            <a:r>
              <a:rPr lang="es-419" sz="2400" dirty="0">
                <a:solidFill>
                  <a:srgbClr val="00B0F0"/>
                </a:solidFill>
              </a:rPr>
              <a:t>vi bajo el altar las almas de los que habían sido muertos por causa de la palabra de Dios y por el testimonio que tenían. </a:t>
            </a:r>
            <a:r>
              <a:rPr lang="es-419" sz="2400" dirty="0">
                <a:solidFill>
                  <a:schemeClr val="bg1"/>
                </a:solidFill>
              </a:rPr>
              <a:t>Y clamaban a gran voz, diciendo: ¿Hasta cuándo, Señor, santo y verdadero, no juzgas y vengas nuestra sangre en los que moran en la tierra?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Los siete sellos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1er.-Iglesia apostólica 31dC-100dC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355293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2nd.-Iglesia Esmirna 100dC-313dC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403146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3er.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Pérgamo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313dC – 538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1 CuadroTexto"/>
          <p:cNvSpPr txBox="1"/>
          <p:nvPr/>
        </p:nvSpPr>
        <p:spPr>
          <a:xfrm>
            <a:off x="1114051" y="1988840"/>
            <a:ext cx="252184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Génesis 2:7</a:t>
            </a:r>
          </a:p>
        </p:txBody>
      </p:sp>
      <p:sp>
        <p:nvSpPr>
          <p:cNvPr id="13" name="2 CuadroTexto"/>
          <p:cNvSpPr txBox="1"/>
          <p:nvPr/>
        </p:nvSpPr>
        <p:spPr>
          <a:xfrm>
            <a:off x="0" y="2492896"/>
            <a:ext cx="4788023" cy="1375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chemeClr val="bg1"/>
                </a:solidFill>
              </a:rPr>
              <a:t>Entonces Jehová Dios formó al hombre del polvo de la tierra, y sopló en su nariz aliento de vida, y fue el hombre un ser viviente.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370507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4th.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Tiatira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538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– 1517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10609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581693" y="-27384"/>
            <a:ext cx="394691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6:9, 10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0" y="476672"/>
            <a:ext cx="9144000" cy="1695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Cuando abrió el quinto sello, </a:t>
            </a:r>
            <a:r>
              <a:rPr lang="es-419" sz="2400" dirty="0">
                <a:solidFill>
                  <a:srgbClr val="00B0F0"/>
                </a:solidFill>
              </a:rPr>
              <a:t>vi bajo el altar las almas de los que habían sido muertos por causa de la palabra de Dios y por el testimonio que tenían. </a:t>
            </a:r>
            <a:r>
              <a:rPr lang="es-419" sz="2400" dirty="0">
                <a:solidFill>
                  <a:schemeClr val="bg1"/>
                </a:solidFill>
              </a:rPr>
              <a:t>Y clamaban a gran voz, diciendo: ¿Hasta cuándo, Señor, santo y verdadero, no juzgas y vengas nuestra sangre en los que moran en la tierra?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Los siete sellos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1er.-Iglesia apostólica 31dC-100dC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355293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2nd.-Iglesia Esmirna 100dC-313dC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403146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3er.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Pérgamo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313dC – 538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1 CuadroTexto"/>
          <p:cNvSpPr txBox="1"/>
          <p:nvPr/>
        </p:nvSpPr>
        <p:spPr>
          <a:xfrm>
            <a:off x="1114051" y="1988840"/>
            <a:ext cx="252184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Génesis 2:7</a:t>
            </a:r>
          </a:p>
        </p:txBody>
      </p:sp>
      <p:sp>
        <p:nvSpPr>
          <p:cNvPr id="13" name="2 CuadroTexto"/>
          <p:cNvSpPr txBox="1"/>
          <p:nvPr/>
        </p:nvSpPr>
        <p:spPr>
          <a:xfrm>
            <a:off x="0" y="2492896"/>
            <a:ext cx="4788023" cy="1375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Entonces Jehová Dios formó al hombre del polvo de la tierra</a:t>
            </a:r>
            <a:r>
              <a:rPr lang="es-419" sz="2400" dirty="0">
                <a:solidFill>
                  <a:schemeClr val="bg1"/>
                </a:solidFill>
              </a:rPr>
              <a:t>, y sopló en su nariz aliento de vida, y fue el hombre un ser viviente.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370507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4th.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Tiatira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538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– 1517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2489902"/>
      </p:ext>
    </p:extLst>
  </p:cSld>
  <p:clrMapOvr>
    <a:masterClrMapping/>
  </p:clrMapOvr>
  <p:transition>
    <p:fade/>
  </p:transition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581693" y="-27384"/>
            <a:ext cx="394691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6:9, 10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0" y="476672"/>
            <a:ext cx="9144000" cy="1695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Cuando abrió el quinto sello, </a:t>
            </a:r>
            <a:r>
              <a:rPr lang="es-419" sz="2400" dirty="0">
                <a:solidFill>
                  <a:srgbClr val="00B0F0"/>
                </a:solidFill>
              </a:rPr>
              <a:t>vi bajo el altar las almas de los que habían sido muertos por causa de la palabra de Dios y por el testimonio que tenían. </a:t>
            </a:r>
            <a:r>
              <a:rPr lang="es-419" sz="2400" dirty="0">
                <a:solidFill>
                  <a:schemeClr val="bg1"/>
                </a:solidFill>
              </a:rPr>
              <a:t>Y clamaban a gran voz, diciendo: ¿Hasta cuándo, Señor, santo y verdadero, no juzgas y vengas nuestra sangre en los que moran en la tierra?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Los siete sellos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1er.-Iglesia apostólica 31dC-100dC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355293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2nd.-Iglesia Esmirna 100dC-313dC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403146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3er.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Pérgamo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313dC – 538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1 CuadroTexto"/>
          <p:cNvSpPr txBox="1"/>
          <p:nvPr/>
        </p:nvSpPr>
        <p:spPr>
          <a:xfrm>
            <a:off x="1114051" y="1988840"/>
            <a:ext cx="252184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Génesis 2:7</a:t>
            </a:r>
          </a:p>
        </p:txBody>
      </p:sp>
      <p:sp>
        <p:nvSpPr>
          <p:cNvPr id="13" name="2 CuadroTexto"/>
          <p:cNvSpPr txBox="1"/>
          <p:nvPr/>
        </p:nvSpPr>
        <p:spPr>
          <a:xfrm>
            <a:off x="0" y="2492896"/>
            <a:ext cx="4788023" cy="1375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Entonces Jehová Dios formó al hombre del polvo de la tierra</a:t>
            </a:r>
            <a:r>
              <a:rPr lang="es-419" sz="2400" dirty="0">
                <a:solidFill>
                  <a:schemeClr val="bg1"/>
                </a:solidFill>
              </a:rPr>
              <a:t>, </a:t>
            </a:r>
            <a:r>
              <a:rPr lang="es-419" sz="2400" dirty="0">
                <a:solidFill>
                  <a:srgbClr val="00B0F0"/>
                </a:solidFill>
              </a:rPr>
              <a:t>y sopló en su nariz aliento de vida, </a:t>
            </a:r>
            <a:r>
              <a:rPr lang="es-419" sz="2400" dirty="0">
                <a:solidFill>
                  <a:schemeClr val="bg1"/>
                </a:solidFill>
              </a:rPr>
              <a:t>y fue el hombre un ser viviente.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370507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4th.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Tiatira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538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– 1517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7853384"/>
      </p:ext>
    </p:extLst>
  </p:cSld>
  <p:clrMapOvr>
    <a:masterClrMapping/>
  </p:clrMapOvr>
  <p:transition>
    <p:fade/>
  </p:transition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581693" y="-27384"/>
            <a:ext cx="394691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6:9, 10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0" y="476672"/>
            <a:ext cx="9144000" cy="1695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Cuando abrió el quinto sello, </a:t>
            </a:r>
            <a:r>
              <a:rPr lang="es-419" sz="2400" dirty="0">
                <a:solidFill>
                  <a:srgbClr val="00B0F0"/>
                </a:solidFill>
              </a:rPr>
              <a:t>vi bajo el altar las almas de los que habían sido muertos por causa de la palabra de Dios y por el testimonio que tenían. </a:t>
            </a:r>
            <a:r>
              <a:rPr lang="es-419" sz="2400" dirty="0">
                <a:solidFill>
                  <a:schemeClr val="bg1"/>
                </a:solidFill>
              </a:rPr>
              <a:t>Y clamaban a gran voz, diciendo: ¿Hasta cuándo, Señor, santo y verdadero, no juzgas y vengas nuestra sangre en los que moran en la tierra?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Los siete sellos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1er.-Iglesia apostólica 31dC-100dC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355293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2nd.-Iglesia Esmirna 100dC-313dC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403146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3er.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Pérgamo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313dC – 538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1 CuadroTexto"/>
          <p:cNvSpPr txBox="1"/>
          <p:nvPr/>
        </p:nvSpPr>
        <p:spPr>
          <a:xfrm>
            <a:off x="1114051" y="1988840"/>
            <a:ext cx="252184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Génesis 2:7</a:t>
            </a:r>
          </a:p>
        </p:txBody>
      </p:sp>
      <p:sp>
        <p:nvSpPr>
          <p:cNvPr id="13" name="2 CuadroTexto"/>
          <p:cNvSpPr txBox="1"/>
          <p:nvPr/>
        </p:nvSpPr>
        <p:spPr>
          <a:xfrm>
            <a:off x="0" y="2492896"/>
            <a:ext cx="4788023" cy="1375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Entonces Jehová Dios formó al hombre del polvo de la tierra</a:t>
            </a:r>
            <a:r>
              <a:rPr lang="es-419" sz="2400" dirty="0">
                <a:solidFill>
                  <a:schemeClr val="bg1"/>
                </a:solidFill>
              </a:rPr>
              <a:t>, </a:t>
            </a:r>
            <a:r>
              <a:rPr lang="es-419" sz="2400" dirty="0">
                <a:solidFill>
                  <a:srgbClr val="00B0F0"/>
                </a:solidFill>
              </a:rPr>
              <a:t>y sopló en su nariz aliento de vida, </a:t>
            </a:r>
            <a:r>
              <a:rPr lang="es-419" sz="2400" dirty="0">
                <a:solidFill>
                  <a:srgbClr val="FFFF00"/>
                </a:solidFill>
              </a:rPr>
              <a:t>y fue el hombre un ser viviente.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370507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4th.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Tiatira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538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– 1517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3957243"/>
      </p:ext>
    </p:extLst>
  </p:cSld>
  <p:clrMapOvr>
    <a:masterClrMapping/>
  </p:clrMapOvr>
  <p:transition>
    <p:fade/>
  </p:transition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581693" y="-27384"/>
            <a:ext cx="394691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6:9, 10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0" y="476672"/>
            <a:ext cx="9144000" cy="1695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Cuando abrió el quinto sello, </a:t>
            </a:r>
            <a:r>
              <a:rPr lang="es-419" sz="2400" dirty="0">
                <a:solidFill>
                  <a:srgbClr val="00B0F0"/>
                </a:solidFill>
              </a:rPr>
              <a:t>vi bajo el altar las almas de los que habían sido muertos por causa de la palabra de Dios y por el testimonio que tenían. </a:t>
            </a:r>
            <a:r>
              <a:rPr lang="es-419" sz="2400" dirty="0">
                <a:solidFill>
                  <a:srgbClr val="92D050"/>
                </a:solidFill>
              </a:rPr>
              <a:t>Y clamaban a gran voz, diciendo: </a:t>
            </a:r>
            <a:r>
              <a:rPr lang="es-419" sz="2400" dirty="0">
                <a:solidFill>
                  <a:schemeClr val="bg1"/>
                </a:solidFill>
              </a:rPr>
              <a:t>¿Hasta cuándo, Señor, santo y verdadero, no juzgas y vengas nuestra sangre en los que moran en la tierra?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Los siete sellos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1er.-Iglesia apostólica 31dC-100dC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355293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2nd.-Iglesia Esmirna 100dC-313dC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403146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3er.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Pérgamo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313dC – 538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1 CuadroTexto"/>
          <p:cNvSpPr txBox="1"/>
          <p:nvPr/>
        </p:nvSpPr>
        <p:spPr>
          <a:xfrm>
            <a:off x="1114051" y="1988840"/>
            <a:ext cx="252184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Génesis 2:7</a:t>
            </a:r>
          </a:p>
        </p:txBody>
      </p:sp>
      <p:sp>
        <p:nvSpPr>
          <p:cNvPr id="13" name="2 CuadroTexto"/>
          <p:cNvSpPr txBox="1"/>
          <p:nvPr/>
        </p:nvSpPr>
        <p:spPr>
          <a:xfrm>
            <a:off x="0" y="2492896"/>
            <a:ext cx="4788023" cy="1375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Entonces Jehová Dios formó al hombre del polvo de la tierra</a:t>
            </a:r>
            <a:r>
              <a:rPr lang="es-419" sz="2400" dirty="0">
                <a:solidFill>
                  <a:schemeClr val="bg1"/>
                </a:solidFill>
              </a:rPr>
              <a:t>, </a:t>
            </a:r>
            <a:r>
              <a:rPr lang="es-419" sz="2400" dirty="0">
                <a:solidFill>
                  <a:srgbClr val="00B0F0"/>
                </a:solidFill>
              </a:rPr>
              <a:t>y sopló en su nariz aliento de vida, </a:t>
            </a:r>
            <a:r>
              <a:rPr lang="es-419" sz="2400" dirty="0">
                <a:solidFill>
                  <a:srgbClr val="FFFF00"/>
                </a:solidFill>
              </a:rPr>
              <a:t>y fue el hombre un ser viviente.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370507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4th.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Tiatira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538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– 1517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7873054"/>
      </p:ext>
    </p:extLst>
  </p:cSld>
  <p:clrMapOvr>
    <a:masterClrMapping/>
  </p:clrMapOvr>
  <p:transition>
    <p:fade/>
  </p:transition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581693" y="-27384"/>
            <a:ext cx="394691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6:9, 10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0" y="476672"/>
            <a:ext cx="9144000" cy="1695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Cuando abrió el quinto sello, </a:t>
            </a:r>
            <a:r>
              <a:rPr lang="es-419" sz="2400" dirty="0">
                <a:solidFill>
                  <a:srgbClr val="00B0F0"/>
                </a:solidFill>
              </a:rPr>
              <a:t>vi bajo el altar las almas de los que habían sido muertos por causa de la palabra de Dios y por el testimonio que tenían. </a:t>
            </a:r>
            <a:r>
              <a:rPr lang="es-419" sz="2400" dirty="0">
                <a:solidFill>
                  <a:srgbClr val="92D050"/>
                </a:solidFill>
              </a:rPr>
              <a:t>Y clamaban a gran voz, diciendo: </a:t>
            </a:r>
            <a:r>
              <a:rPr lang="es-419" sz="2400" dirty="0">
                <a:solidFill>
                  <a:schemeClr val="bg1"/>
                </a:solidFill>
              </a:rPr>
              <a:t>¿</a:t>
            </a:r>
            <a:r>
              <a:rPr lang="es-419" sz="2400" dirty="0">
                <a:solidFill>
                  <a:srgbClr val="FFFF00"/>
                </a:solidFill>
              </a:rPr>
              <a:t>Hasta cuándo, Señor, santo y verdadero, no juzgas y vengas nuestra sangre en los que moran en la tierra?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Los siete sellos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1er.-Iglesia apostólica 31dC-100dC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355293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2nd.-Iglesia Esmirna 100dC-313dC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403146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3er.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Pérgamo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313dC – 538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1 CuadroTexto"/>
          <p:cNvSpPr txBox="1"/>
          <p:nvPr/>
        </p:nvSpPr>
        <p:spPr>
          <a:xfrm>
            <a:off x="1114051" y="1988840"/>
            <a:ext cx="252184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Génesis 2:7</a:t>
            </a:r>
          </a:p>
        </p:txBody>
      </p:sp>
      <p:sp>
        <p:nvSpPr>
          <p:cNvPr id="13" name="2 CuadroTexto"/>
          <p:cNvSpPr txBox="1"/>
          <p:nvPr/>
        </p:nvSpPr>
        <p:spPr>
          <a:xfrm>
            <a:off x="0" y="2492896"/>
            <a:ext cx="4788023" cy="1375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Entonces Jehová Dios formó al hombre del polvo de la tierra</a:t>
            </a:r>
            <a:r>
              <a:rPr lang="es-419" sz="2400" dirty="0">
                <a:solidFill>
                  <a:schemeClr val="bg1"/>
                </a:solidFill>
              </a:rPr>
              <a:t>, </a:t>
            </a:r>
            <a:r>
              <a:rPr lang="es-419" sz="2400" dirty="0">
                <a:solidFill>
                  <a:srgbClr val="00B0F0"/>
                </a:solidFill>
              </a:rPr>
              <a:t>y sopló en su nariz aliento de vida, </a:t>
            </a:r>
            <a:r>
              <a:rPr lang="es-419" sz="2400" dirty="0">
                <a:solidFill>
                  <a:srgbClr val="FFFF00"/>
                </a:solidFill>
              </a:rPr>
              <a:t>y fue el hombre un ser viviente.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370507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4th.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Tiatira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538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– 1517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8489466"/>
      </p:ext>
    </p:extLst>
  </p:cSld>
  <p:clrMapOvr>
    <a:masterClrMapping/>
  </p:clrMapOvr>
  <p:transition>
    <p:fade/>
  </p:transition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581693" y="-27384"/>
            <a:ext cx="394691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6:9, 10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0" y="476672"/>
            <a:ext cx="9144000" cy="1695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Cuando abrió el quinto sello, </a:t>
            </a:r>
            <a:r>
              <a:rPr lang="es-419" sz="2400" dirty="0">
                <a:solidFill>
                  <a:srgbClr val="00B0F0"/>
                </a:solidFill>
              </a:rPr>
              <a:t>vi bajo el altar las almas de los que habían sido muertos por causa de la palabra de Dios y por el testimonio que tenían. </a:t>
            </a:r>
            <a:r>
              <a:rPr lang="es-419" sz="2400" dirty="0">
                <a:solidFill>
                  <a:srgbClr val="92D050"/>
                </a:solidFill>
              </a:rPr>
              <a:t>Y clamaban a gran voz, diciendo: </a:t>
            </a:r>
            <a:r>
              <a:rPr lang="es-419" sz="2400" dirty="0">
                <a:solidFill>
                  <a:schemeClr val="bg1"/>
                </a:solidFill>
              </a:rPr>
              <a:t>¿</a:t>
            </a:r>
            <a:r>
              <a:rPr lang="es-419" sz="2400" dirty="0">
                <a:solidFill>
                  <a:srgbClr val="FFFF00"/>
                </a:solidFill>
              </a:rPr>
              <a:t>Hasta cuándo, Señor, santo y verdadero, no juzgas y vengas nuestra sangre en los que moran en la tierra?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Los siete sellos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1er.-Iglesia apostólica 31dC-100dC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355293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2nd.-Iglesia Esmirna 100dC-313dC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403146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3er.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Pérgamo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313dC – 538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1 CuadroTexto"/>
          <p:cNvSpPr txBox="1"/>
          <p:nvPr/>
        </p:nvSpPr>
        <p:spPr>
          <a:xfrm>
            <a:off x="3275856" y="5283631"/>
            <a:ext cx="233269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Deut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32:43</a:t>
            </a:r>
          </a:p>
        </p:txBody>
      </p:sp>
      <p:sp>
        <p:nvSpPr>
          <p:cNvPr id="13" name="2 CuadroTexto"/>
          <p:cNvSpPr txBox="1"/>
          <p:nvPr/>
        </p:nvSpPr>
        <p:spPr>
          <a:xfrm>
            <a:off x="0" y="5805264"/>
            <a:ext cx="9144000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chemeClr val="bg1"/>
                </a:solidFill>
              </a:rPr>
              <a:t>Alabad, naciones, a su pueblo,</a:t>
            </a:r>
            <a:r>
              <a:rPr lang="en-US" sz="2400" dirty="0">
                <a:solidFill>
                  <a:schemeClr val="bg1"/>
                </a:solidFill>
              </a:rPr>
              <a:t> p</a:t>
            </a:r>
            <a:r>
              <a:rPr lang="es-419" sz="2400" dirty="0" err="1">
                <a:solidFill>
                  <a:schemeClr val="bg1"/>
                </a:solidFill>
              </a:rPr>
              <a:t>orque</a:t>
            </a:r>
            <a:r>
              <a:rPr lang="es-419" sz="2400" dirty="0">
                <a:solidFill>
                  <a:schemeClr val="bg1"/>
                </a:solidFill>
              </a:rPr>
              <a:t> él vengará la sangre de sus siervos,</a:t>
            </a:r>
            <a:r>
              <a:rPr lang="en-US" sz="2400" dirty="0">
                <a:solidFill>
                  <a:schemeClr val="bg1"/>
                </a:solidFill>
              </a:rPr>
              <a:t> y</a:t>
            </a:r>
            <a:r>
              <a:rPr lang="es-419" sz="2400" dirty="0">
                <a:solidFill>
                  <a:schemeClr val="bg1"/>
                </a:solidFill>
              </a:rPr>
              <a:t> tomará venganza de sus enemigos,</a:t>
            </a:r>
            <a:r>
              <a:rPr lang="en-US" sz="2400" dirty="0">
                <a:solidFill>
                  <a:schemeClr val="bg1"/>
                </a:solidFill>
              </a:rPr>
              <a:t> y</a:t>
            </a:r>
            <a:r>
              <a:rPr lang="es-419" sz="2400" dirty="0">
                <a:solidFill>
                  <a:schemeClr val="bg1"/>
                </a:solidFill>
              </a:rPr>
              <a:t> hará expiación por la tierra de su pueblo.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370507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4th.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Tiatira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538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– 1517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18114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581693" y="-27384"/>
            <a:ext cx="394691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6:9, 10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0" y="476672"/>
            <a:ext cx="9144000" cy="1695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Cuando abrió el quinto sello, </a:t>
            </a:r>
            <a:r>
              <a:rPr lang="es-419" sz="2400" dirty="0">
                <a:solidFill>
                  <a:srgbClr val="00B0F0"/>
                </a:solidFill>
              </a:rPr>
              <a:t>vi bajo el altar las almas de los que habían sido muertos por causa de la palabra de Dios y por el testimonio que tenían. </a:t>
            </a:r>
            <a:r>
              <a:rPr lang="es-419" sz="2400" dirty="0">
                <a:solidFill>
                  <a:srgbClr val="92D050"/>
                </a:solidFill>
              </a:rPr>
              <a:t>Y clamaban a gran voz, diciendo: </a:t>
            </a:r>
            <a:r>
              <a:rPr lang="es-419" sz="2400" dirty="0">
                <a:solidFill>
                  <a:schemeClr val="bg1"/>
                </a:solidFill>
              </a:rPr>
              <a:t>¿</a:t>
            </a:r>
            <a:r>
              <a:rPr lang="es-419" sz="2400" dirty="0">
                <a:solidFill>
                  <a:srgbClr val="FFFF00"/>
                </a:solidFill>
              </a:rPr>
              <a:t>Hasta cuándo, Señor, santo y verdadero, no juzgas y vengas nuestra sangre en los que moran en la tierra?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Los siete sellos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1er.-Iglesia apostólica 31dC-100dC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355293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2nd.-Iglesia Esmirna 100dC-313dC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403146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3er.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Pérgamo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313dC – 538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1 CuadroTexto"/>
          <p:cNvSpPr txBox="1"/>
          <p:nvPr/>
        </p:nvSpPr>
        <p:spPr>
          <a:xfrm>
            <a:off x="3275856" y="5283631"/>
            <a:ext cx="233269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Deut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32:43</a:t>
            </a:r>
          </a:p>
        </p:txBody>
      </p:sp>
      <p:sp>
        <p:nvSpPr>
          <p:cNvPr id="13" name="2 CuadroTexto"/>
          <p:cNvSpPr txBox="1"/>
          <p:nvPr/>
        </p:nvSpPr>
        <p:spPr>
          <a:xfrm>
            <a:off x="0" y="5805264"/>
            <a:ext cx="9144000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Alabad, naciones, a su pueblo,</a:t>
            </a:r>
            <a:r>
              <a:rPr lang="en-US" sz="2400" dirty="0">
                <a:solidFill>
                  <a:srgbClr val="FFFF00"/>
                </a:solidFill>
              </a:rPr>
              <a:t> </a:t>
            </a:r>
            <a:r>
              <a:rPr lang="en-US" sz="2400" dirty="0">
                <a:solidFill>
                  <a:schemeClr val="bg1"/>
                </a:solidFill>
              </a:rPr>
              <a:t>p</a:t>
            </a:r>
            <a:r>
              <a:rPr lang="es-419" sz="2400" dirty="0" err="1">
                <a:solidFill>
                  <a:schemeClr val="bg1"/>
                </a:solidFill>
              </a:rPr>
              <a:t>orque</a:t>
            </a:r>
            <a:r>
              <a:rPr lang="es-419" sz="2400" dirty="0">
                <a:solidFill>
                  <a:schemeClr val="bg1"/>
                </a:solidFill>
              </a:rPr>
              <a:t> él vengará la sangre de sus siervos,</a:t>
            </a:r>
            <a:r>
              <a:rPr lang="en-US" sz="2400" dirty="0">
                <a:solidFill>
                  <a:schemeClr val="bg1"/>
                </a:solidFill>
              </a:rPr>
              <a:t> y</a:t>
            </a:r>
            <a:r>
              <a:rPr lang="es-419" sz="2400" dirty="0">
                <a:solidFill>
                  <a:schemeClr val="bg1"/>
                </a:solidFill>
              </a:rPr>
              <a:t> tomará venganza de sus enemigos,</a:t>
            </a:r>
            <a:r>
              <a:rPr lang="en-US" sz="2400" dirty="0">
                <a:solidFill>
                  <a:schemeClr val="bg1"/>
                </a:solidFill>
              </a:rPr>
              <a:t> y</a:t>
            </a:r>
            <a:r>
              <a:rPr lang="es-419" sz="2400" dirty="0">
                <a:solidFill>
                  <a:schemeClr val="bg1"/>
                </a:solidFill>
              </a:rPr>
              <a:t> hará expiación por la tierra de su pueblo.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370507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4th.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Tiatira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538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– 1517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1326656"/>
      </p:ext>
    </p:extLst>
  </p:cSld>
  <p:clrMapOvr>
    <a:masterClrMapping/>
  </p:clrMapOvr>
  <p:transition>
    <p:fade/>
  </p:transition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581693" y="-27384"/>
            <a:ext cx="394691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6:9, 10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0" y="476672"/>
            <a:ext cx="9144000" cy="1695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Cuando abrió el quinto sello, </a:t>
            </a:r>
            <a:r>
              <a:rPr lang="es-419" sz="2400" dirty="0">
                <a:solidFill>
                  <a:srgbClr val="00B0F0"/>
                </a:solidFill>
              </a:rPr>
              <a:t>vi bajo el altar las almas de los que habían sido muertos por causa de la palabra de Dios y por el testimonio que tenían. </a:t>
            </a:r>
            <a:r>
              <a:rPr lang="es-419" sz="2400" dirty="0">
                <a:solidFill>
                  <a:srgbClr val="92D050"/>
                </a:solidFill>
              </a:rPr>
              <a:t>Y clamaban a gran voz, diciendo: </a:t>
            </a:r>
            <a:r>
              <a:rPr lang="es-419" sz="2400" dirty="0">
                <a:solidFill>
                  <a:schemeClr val="bg1"/>
                </a:solidFill>
              </a:rPr>
              <a:t>¿</a:t>
            </a:r>
            <a:r>
              <a:rPr lang="es-419" sz="2400" dirty="0">
                <a:solidFill>
                  <a:srgbClr val="FFFF00"/>
                </a:solidFill>
              </a:rPr>
              <a:t>Hasta cuándo, Señor, santo y verdadero, no juzgas y vengas nuestra sangre en los que moran en la tierra?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Los siete sellos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1er.-Iglesia apostólica 31dC-100dC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355293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2nd.-Iglesia Esmirna 100dC-313dC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403146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3er.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Pérgamo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313dC – 538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1 CuadroTexto"/>
          <p:cNvSpPr txBox="1"/>
          <p:nvPr/>
        </p:nvSpPr>
        <p:spPr>
          <a:xfrm>
            <a:off x="3275856" y="5283631"/>
            <a:ext cx="233269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Deut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32:43</a:t>
            </a:r>
          </a:p>
        </p:txBody>
      </p:sp>
      <p:sp>
        <p:nvSpPr>
          <p:cNvPr id="13" name="2 CuadroTexto"/>
          <p:cNvSpPr txBox="1"/>
          <p:nvPr/>
        </p:nvSpPr>
        <p:spPr>
          <a:xfrm>
            <a:off x="0" y="5805264"/>
            <a:ext cx="9144000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Alabad, naciones, a su pueblo,</a:t>
            </a:r>
            <a:r>
              <a:rPr lang="en-US" sz="2400" dirty="0">
                <a:solidFill>
                  <a:srgbClr val="FFFF00"/>
                </a:solidFill>
              </a:rPr>
              <a:t> </a:t>
            </a:r>
            <a:r>
              <a:rPr lang="en-US" sz="2400" dirty="0">
                <a:solidFill>
                  <a:srgbClr val="00B0F0"/>
                </a:solidFill>
              </a:rPr>
              <a:t>p</a:t>
            </a:r>
            <a:r>
              <a:rPr lang="es-419" sz="2400" dirty="0" err="1">
                <a:solidFill>
                  <a:srgbClr val="00B0F0"/>
                </a:solidFill>
              </a:rPr>
              <a:t>orque</a:t>
            </a:r>
            <a:r>
              <a:rPr lang="es-419" sz="2400" dirty="0">
                <a:solidFill>
                  <a:srgbClr val="00B0F0"/>
                </a:solidFill>
              </a:rPr>
              <a:t> él vengará la sangre de sus siervos,</a:t>
            </a:r>
            <a:r>
              <a:rPr lang="en-US" sz="2400" dirty="0">
                <a:solidFill>
                  <a:srgbClr val="00B0F0"/>
                </a:solidFill>
              </a:rPr>
              <a:t> y</a:t>
            </a:r>
            <a:r>
              <a:rPr lang="es-419" sz="2400" dirty="0">
                <a:solidFill>
                  <a:srgbClr val="00B0F0"/>
                </a:solidFill>
              </a:rPr>
              <a:t> tomará venganza de sus enemigos,</a:t>
            </a:r>
            <a:r>
              <a:rPr lang="en-US" sz="2400" dirty="0">
                <a:solidFill>
                  <a:srgbClr val="00B0F0"/>
                </a:solidFill>
              </a:rPr>
              <a:t> </a:t>
            </a:r>
            <a:r>
              <a:rPr lang="en-US" sz="2400" dirty="0">
                <a:solidFill>
                  <a:schemeClr val="bg1"/>
                </a:solidFill>
              </a:rPr>
              <a:t>y</a:t>
            </a:r>
            <a:r>
              <a:rPr lang="es-419" sz="2400" dirty="0">
                <a:solidFill>
                  <a:schemeClr val="bg1"/>
                </a:solidFill>
              </a:rPr>
              <a:t> hará expiación por la tierra de su pueblo.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370507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4th.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Tiatira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538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– 1517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7195811"/>
      </p:ext>
    </p:extLst>
  </p:cSld>
  <p:clrMapOvr>
    <a:masterClrMapping/>
  </p:clrMapOvr>
  <p:transition>
    <p:fade/>
  </p:transition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581693" y="-27384"/>
            <a:ext cx="394691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6:9, 10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0" y="476672"/>
            <a:ext cx="9144000" cy="1695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Cuando abrió el quinto sello, </a:t>
            </a:r>
            <a:r>
              <a:rPr lang="es-419" sz="2400" dirty="0">
                <a:solidFill>
                  <a:srgbClr val="00B0F0"/>
                </a:solidFill>
              </a:rPr>
              <a:t>vi bajo el altar las almas de los que habían sido muertos por causa de la palabra de Dios y por el testimonio que tenían. </a:t>
            </a:r>
            <a:r>
              <a:rPr lang="es-419" sz="2400" dirty="0">
                <a:solidFill>
                  <a:srgbClr val="92D050"/>
                </a:solidFill>
              </a:rPr>
              <a:t>Y clamaban a gran voz, diciendo: </a:t>
            </a:r>
            <a:r>
              <a:rPr lang="es-419" sz="2400" dirty="0">
                <a:solidFill>
                  <a:schemeClr val="bg1"/>
                </a:solidFill>
              </a:rPr>
              <a:t>¿</a:t>
            </a:r>
            <a:r>
              <a:rPr lang="es-419" sz="2400" dirty="0">
                <a:solidFill>
                  <a:srgbClr val="FFFF00"/>
                </a:solidFill>
              </a:rPr>
              <a:t>Hasta cuándo, Señor, santo y verdadero, no juzgas y vengas nuestra sangre en los que moran en la tierra?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Los siete sellos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1er.-Iglesia apostólica 31dC-100dC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355293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2nd.-Iglesia Esmirna 100dC-313dC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403146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3er.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Pérgamo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313dC – 538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1 CuadroTexto"/>
          <p:cNvSpPr txBox="1"/>
          <p:nvPr/>
        </p:nvSpPr>
        <p:spPr>
          <a:xfrm>
            <a:off x="3275856" y="5283631"/>
            <a:ext cx="233269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Deut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32:43</a:t>
            </a:r>
          </a:p>
        </p:txBody>
      </p:sp>
      <p:sp>
        <p:nvSpPr>
          <p:cNvPr id="13" name="2 CuadroTexto"/>
          <p:cNvSpPr txBox="1"/>
          <p:nvPr/>
        </p:nvSpPr>
        <p:spPr>
          <a:xfrm>
            <a:off x="0" y="5805264"/>
            <a:ext cx="9144000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Alabad, naciones, a su pueblo,</a:t>
            </a:r>
            <a:r>
              <a:rPr lang="en-US" sz="2400" dirty="0">
                <a:solidFill>
                  <a:srgbClr val="FFFF00"/>
                </a:solidFill>
              </a:rPr>
              <a:t> </a:t>
            </a:r>
            <a:r>
              <a:rPr lang="en-US" sz="2400" dirty="0">
                <a:solidFill>
                  <a:srgbClr val="00B0F0"/>
                </a:solidFill>
              </a:rPr>
              <a:t>p</a:t>
            </a:r>
            <a:r>
              <a:rPr lang="es-419" sz="2400" dirty="0" err="1">
                <a:solidFill>
                  <a:srgbClr val="00B0F0"/>
                </a:solidFill>
              </a:rPr>
              <a:t>orque</a:t>
            </a:r>
            <a:r>
              <a:rPr lang="es-419" sz="2400" dirty="0">
                <a:solidFill>
                  <a:srgbClr val="00B0F0"/>
                </a:solidFill>
              </a:rPr>
              <a:t> él vengará la sangre de sus siervos,</a:t>
            </a:r>
            <a:r>
              <a:rPr lang="en-US" sz="2400" dirty="0">
                <a:solidFill>
                  <a:srgbClr val="00B0F0"/>
                </a:solidFill>
              </a:rPr>
              <a:t> y</a:t>
            </a:r>
            <a:r>
              <a:rPr lang="es-419" sz="2400" dirty="0">
                <a:solidFill>
                  <a:srgbClr val="00B0F0"/>
                </a:solidFill>
              </a:rPr>
              <a:t> tomará venganza de sus enemigos,</a:t>
            </a:r>
            <a:r>
              <a:rPr lang="en-US" sz="2400" dirty="0">
                <a:solidFill>
                  <a:srgbClr val="00B0F0"/>
                </a:solidFill>
              </a:rPr>
              <a:t> </a:t>
            </a:r>
            <a:r>
              <a:rPr lang="en-US" sz="2400" dirty="0">
                <a:solidFill>
                  <a:srgbClr val="FFFF00"/>
                </a:solidFill>
              </a:rPr>
              <a:t>y</a:t>
            </a:r>
            <a:r>
              <a:rPr lang="es-419" sz="2400" dirty="0">
                <a:solidFill>
                  <a:srgbClr val="FFFF00"/>
                </a:solidFill>
              </a:rPr>
              <a:t> hará expiación por la tierra de su pueblo.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370507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4th.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Tiatira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538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– 1517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1 CuadroTexto"/>
          <p:cNvSpPr txBox="1"/>
          <p:nvPr/>
        </p:nvSpPr>
        <p:spPr>
          <a:xfrm>
            <a:off x="638763" y="1988840"/>
            <a:ext cx="347242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6:11</a:t>
            </a:r>
          </a:p>
        </p:txBody>
      </p:sp>
      <p:sp>
        <p:nvSpPr>
          <p:cNvPr id="14" name="2 CuadroTexto"/>
          <p:cNvSpPr txBox="1"/>
          <p:nvPr/>
        </p:nvSpPr>
        <p:spPr>
          <a:xfrm>
            <a:off x="0" y="2492896"/>
            <a:ext cx="4788023" cy="2336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chemeClr val="bg1"/>
                </a:solidFill>
              </a:rPr>
              <a:t>Y se les dieron vestiduras blancas, y se les dijo que descansasen todavía un poco de tiempo, hasta que se completara el número de sus consiervos y sus hermanos, que también habían de ser muertos como ellos. </a:t>
            </a:r>
          </a:p>
        </p:txBody>
      </p:sp>
    </p:spTree>
    <p:extLst>
      <p:ext uri="{BB962C8B-B14F-4D97-AF65-F5344CB8AC3E}">
        <p14:creationId xmlns:p14="http://schemas.microsoft.com/office/powerpoint/2010/main" val="386719819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581693" y="-27384"/>
            <a:ext cx="394691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6:9, 10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0" y="476672"/>
            <a:ext cx="9144000" cy="1695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Cuando abrió el quinto sello, </a:t>
            </a:r>
            <a:r>
              <a:rPr lang="es-419" sz="2400" dirty="0">
                <a:solidFill>
                  <a:srgbClr val="00B0F0"/>
                </a:solidFill>
              </a:rPr>
              <a:t>vi bajo el altar las almas de los que habían sido muertos por causa de la palabra de Dios y por el testimonio que tenían. </a:t>
            </a:r>
            <a:r>
              <a:rPr lang="es-419" sz="2400" dirty="0">
                <a:solidFill>
                  <a:srgbClr val="92D050"/>
                </a:solidFill>
              </a:rPr>
              <a:t>Y clamaban a gran voz, diciendo: </a:t>
            </a:r>
            <a:r>
              <a:rPr lang="es-419" sz="2400" dirty="0">
                <a:solidFill>
                  <a:schemeClr val="bg1"/>
                </a:solidFill>
              </a:rPr>
              <a:t>¿</a:t>
            </a:r>
            <a:r>
              <a:rPr lang="es-419" sz="2400" dirty="0">
                <a:solidFill>
                  <a:srgbClr val="FFFF00"/>
                </a:solidFill>
              </a:rPr>
              <a:t>Hasta cuándo, Señor, santo y verdadero, no juzgas y vengas nuestra sangre en los que moran en la tierra?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Los siete sellos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1er.-Iglesia apostólica 31dC-100dC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355293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2nd.-Iglesia Esmirna 100dC-313dC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403146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3er.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Pérgamo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313dC – 538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1 CuadroTexto"/>
          <p:cNvSpPr txBox="1"/>
          <p:nvPr/>
        </p:nvSpPr>
        <p:spPr>
          <a:xfrm>
            <a:off x="3275856" y="5283631"/>
            <a:ext cx="233269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Deut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32:43</a:t>
            </a:r>
          </a:p>
        </p:txBody>
      </p:sp>
      <p:sp>
        <p:nvSpPr>
          <p:cNvPr id="13" name="2 CuadroTexto"/>
          <p:cNvSpPr txBox="1"/>
          <p:nvPr/>
        </p:nvSpPr>
        <p:spPr>
          <a:xfrm>
            <a:off x="0" y="5805264"/>
            <a:ext cx="9144000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Alabad, naciones, a su pueblo,</a:t>
            </a:r>
            <a:r>
              <a:rPr lang="en-US" sz="2400" dirty="0">
                <a:solidFill>
                  <a:srgbClr val="FFFF00"/>
                </a:solidFill>
              </a:rPr>
              <a:t> </a:t>
            </a:r>
            <a:r>
              <a:rPr lang="en-US" sz="2400" dirty="0">
                <a:solidFill>
                  <a:srgbClr val="00B0F0"/>
                </a:solidFill>
              </a:rPr>
              <a:t>p</a:t>
            </a:r>
            <a:r>
              <a:rPr lang="es-419" sz="2400" dirty="0" err="1">
                <a:solidFill>
                  <a:srgbClr val="00B0F0"/>
                </a:solidFill>
              </a:rPr>
              <a:t>orque</a:t>
            </a:r>
            <a:r>
              <a:rPr lang="es-419" sz="2400" dirty="0">
                <a:solidFill>
                  <a:srgbClr val="00B0F0"/>
                </a:solidFill>
              </a:rPr>
              <a:t> él vengará la sangre de sus siervos,</a:t>
            </a:r>
            <a:r>
              <a:rPr lang="en-US" sz="2400" dirty="0">
                <a:solidFill>
                  <a:srgbClr val="00B0F0"/>
                </a:solidFill>
              </a:rPr>
              <a:t> y</a:t>
            </a:r>
            <a:r>
              <a:rPr lang="es-419" sz="2400" dirty="0">
                <a:solidFill>
                  <a:srgbClr val="00B0F0"/>
                </a:solidFill>
              </a:rPr>
              <a:t> tomará venganza de sus enemigos,</a:t>
            </a:r>
            <a:r>
              <a:rPr lang="en-US" sz="2400" dirty="0">
                <a:solidFill>
                  <a:srgbClr val="00B0F0"/>
                </a:solidFill>
              </a:rPr>
              <a:t> </a:t>
            </a:r>
            <a:r>
              <a:rPr lang="en-US" sz="2400" dirty="0">
                <a:solidFill>
                  <a:srgbClr val="FFFF00"/>
                </a:solidFill>
              </a:rPr>
              <a:t>y</a:t>
            </a:r>
            <a:r>
              <a:rPr lang="es-419" sz="2400" dirty="0">
                <a:solidFill>
                  <a:srgbClr val="FFFF00"/>
                </a:solidFill>
              </a:rPr>
              <a:t> hará expiación por la tierra de su pueblo.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370507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4th.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Tiatira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538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– 1517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1 CuadroTexto"/>
          <p:cNvSpPr txBox="1"/>
          <p:nvPr/>
        </p:nvSpPr>
        <p:spPr>
          <a:xfrm>
            <a:off x="638763" y="1988840"/>
            <a:ext cx="347242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6:11</a:t>
            </a:r>
          </a:p>
        </p:txBody>
      </p:sp>
      <p:sp>
        <p:nvSpPr>
          <p:cNvPr id="14" name="2 CuadroTexto"/>
          <p:cNvSpPr txBox="1"/>
          <p:nvPr/>
        </p:nvSpPr>
        <p:spPr>
          <a:xfrm>
            <a:off x="0" y="2492896"/>
            <a:ext cx="4788023" cy="2336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Y se les dieron vestiduras blancas, </a:t>
            </a:r>
            <a:r>
              <a:rPr lang="es-419" sz="2400" dirty="0">
                <a:solidFill>
                  <a:schemeClr val="bg1"/>
                </a:solidFill>
              </a:rPr>
              <a:t>y se les dijo que descansasen todavía un poco de tiempo, hasta que se completara el número de sus consiervos y sus hermanos, que también habían de ser muertos como ellos. </a:t>
            </a:r>
          </a:p>
        </p:txBody>
      </p:sp>
    </p:spTree>
    <p:extLst>
      <p:ext uri="{BB962C8B-B14F-4D97-AF65-F5344CB8AC3E}">
        <p14:creationId xmlns:p14="http://schemas.microsoft.com/office/powerpoint/2010/main" val="1255742857"/>
      </p:ext>
    </p:extLst>
  </p:cSld>
  <p:clrMapOvr>
    <a:masterClrMapping/>
  </p:clrMapOvr>
  <p:transition>
    <p:fade/>
  </p:transition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581693" y="-27384"/>
            <a:ext cx="394691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6:9, 10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0" y="476672"/>
            <a:ext cx="9144000" cy="1695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Cuando abrió el quinto sello, </a:t>
            </a:r>
            <a:r>
              <a:rPr lang="es-419" sz="2400" dirty="0">
                <a:solidFill>
                  <a:srgbClr val="00B0F0"/>
                </a:solidFill>
              </a:rPr>
              <a:t>vi bajo el altar las almas de los que habían sido muertos por causa de la palabra de Dios y por el testimonio que tenían. </a:t>
            </a:r>
            <a:r>
              <a:rPr lang="es-419" sz="2400" dirty="0">
                <a:solidFill>
                  <a:srgbClr val="92D050"/>
                </a:solidFill>
              </a:rPr>
              <a:t>Y clamaban a gran voz, diciendo: </a:t>
            </a:r>
            <a:r>
              <a:rPr lang="es-419" sz="2400" dirty="0">
                <a:solidFill>
                  <a:schemeClr val="bg1"/>
                </a:solidFill>
              </a:rPr>
              <a:t>¿</a:t>
            </a:r>
            <a:r>
              <a:rPr lang="es-419" sz="2400" dirty="0">
                <a:solidFill>
                  <a:srgbClr val="FFFF00"/>
                </a:solidFill>
              </a:rPr>
              <a:t>Hasta cuándo, Señor, santo y verdadero, no juzgas y vengas nuestra sangre en los que moran en la tierra?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Los siete sellos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1er.-Iglesia apostólica 31dC-100dC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355293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2nd.-Iglesia Esmirna 100dC-313dC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403146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3er.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Pérgamo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313dC – 538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1 CuadroTexto"/>
          <p:cNvSpPr txBox="1"/>
          <p:nvPr/>
        </p:nvSpPr>
        <p:spPr>
          <a:xfrm>
            <a:off x="638763" y="1988840"/>
            <a:ext cx="347242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6:11</a:t>
            </a:r>
          </a:p>
        </p:txBody>
      </p:sp>
      <p:sp>
        <p:nvSpPr>
          <p:cNvPr id="13" name="2 CuadroTexto"/>
          <p:cNvSpPr txBox="1"/>
          <p:nvPr/>
        </p:nvSpPr>
        <p:spPr>
          <a:xfrm>
            <a:off x="0" y="2492896"/>
            <a:ext cx="4788023" cy="2336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Y se les dieron vestiduras blancas, </a:t>
            </a:r>
            <a:r>
              <a:rPr lang="es-419" sz="2400" dirty="0">
                <a:solidFill>
                  <a:schemeClr val="bg1"/>
                </a:solidFill>
              </a:rPr>
              <a:t>y se les dijo que descansasen todavía un poco de tiempo, hasta que se completara el número de sus consiervos y sus hermanos, que también habían de ser muertos como ellos.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370507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4th.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Tiatira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538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– 1517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1 CuadroTexto"/>
          <p:cNvSpPr txBox="1"/>
          <p:nvPr/>
        </p:nvSpPr>
        <p:spPr>
          <a:xfrm>
            <a:off x="2771800" y="5253249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3:5</a:t>
            </a:r>
          </a:p>
        </p:txBody>
      </p:sp>
      <p:sp>
        <p:nvSpPr>
          <p:cNvPr id="14" name="2 CuadroTexto"/>
          <p:cNvSpPr txBox="1"/>
          <p:nvPr/>
        </p:nvSpPr>
        <p:spPr>
          <a:xfrm>
            <a:off x="1" y="5805264"/>
            <a:ext cx="9127114" cy="10552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chemeClr val="bg1"/>
                </a:solidFill>
              </a:rPr>
              <a:t>El que venciere será vestido de vestiduras blancas; y no borraré su nombre del libro de la vida, y confesaré su nombre delante de mi Padre, y delante de sus ángeles.</a:t>
            </a:r>
          </a:p>
        </p:txBody>
      </p:sp>
    </p:spTree>
    <p:extLst>
      <p:ext uri="{BB962C8B-B14F-4D97-AF65-F5344CB8AC3E}">
        <p14:creationId xmlns:p14="http://schemas.microsoft.com/office/powerpoint/2010/main" val="411450030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581693" y="-27384"/>
            <a:ext cx="394691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6:9, 10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0" y="476672"/>
            <a:ext cx="9144000" cy="1695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Cuando abrió el quinto sello, </a:t>
            </a:r>
            <a:r>
              <a:rPr lang="es-419" sz="2400" dirty="0">
                <a:solidFill>
                  <a:srgbClr val="00B0F0"/>
                </a:solidFill>
              </a:rPr>
              <a:t>vi bajo el altar las almas de los que habían sido muertos por causa de la palabra de Dios y por el testimonio que tenían. </a:t>
            </a:r>
            <a:r>
              <a:rPr lang="es-419" sz="2400" dirty="0">
                <a:solidFill>
                  <a:srgbClr val="92D050"/>
                </a:solidFill>
              </a:rPr>
              <a:t>Y clamaban a gran voz, diciendo: </a:t>
            </a:r>
            <a:r>
              <a:rPr lang="es-419" sz="2400" dirty="0">
                <a:solidFill>
                  <a:schemeClr val="bg1"/>
                </a:solidFill>
              </a:rPr>
              <a:t>¿</a:t>
            </a:r>
            <a:r>
              <a:rPr lang="es-419" sz="2400" dirty="0">
                <a:solidFill>
                  <a:srgbClr val="FFFF00"/>
                </a:solidFill>
              </a:rPr>
              <a:t>Hasta cuándo, Señor, santo y verdadero, no juzgas y vengas nuestra sangre en los que moran en la tierra?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Los siete sellos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1er.-Iglesia apostólica 31dC-100dC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355293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2nd.-Iglesia Esmirna 100dC-313dC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403146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3er.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Pérgamo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313dC – 538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1 CuadroTexto"/>
          <p:cNvSpPr txBox="1"/>
          <p:nvPr/>
        </p:nvSpPr>
        <p:spPr>
          <a:xfrm>
            <a:off x="638763" y="1988840"/>
            <a:ext cx="347242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6:11</a:t>
            </a:r>
          </a:p>
        </p:txBody>
      </p:sp>
      <p:sp>
        <p:nvSpPr>
          <p:cNvPr id="13" name="2 CuadroTexto"/>
          <p:cNvSpPr txBox="1"/>
          <p:nvPr/>
        </p:nvSpPr>
        <p:spPr>
          <a:xfrm>
            <a:off x="0" y="2492896"/>
            <a:ext cx="4788023" cy="2336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Y se les dieron vestiduras blancas, </a:t>
            </a:r>
            <a:r>
              <a:rPr lang="es-419" sz="2400" dirty="0">
                <a:solidFill>
                  <a:schemeClr val="bg1"/>
                </a:solidFill>
              </a:rPr>
              <a:t>y se les dijo que descansasen todavía un poco de tiempo, hasta que se completara el número de sus consiervos y sus hermanos, que también habían de ser muertos como ellos.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370507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4th.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Tiatira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538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– 1517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1 CuadroTexto"/>
          <p:cNvSpPr txBox="1"/>
          <p:nvPr/>
        </p:nvSpPr>
        <p:spPr>
          <a:xfrm>
            <a:off x="2771800" y="5253249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3:5</a:t>
            </a:r>
          </a:p>
        </p:txBody>
      </p:sp>
      <p:sp>
        <p:nvSpPr>
          <p:cNvPr id="14" name="2 CuadroTexto"/>
          <p:cNvSpPr txBox="1"/>
          <p:nvPr/>
        </p:nvSpPr>
        <p:spPr>
          <a:xfrm>
            <a:off x="1" y="5805264"/>
            <a:ext cx="9127114" cy="10552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El que venciere será vestido de vestiduras blancas; </a:t>
            </a:r>
            <a:r>
              <a:rPr lang="es-419" sz="2400" dirty="0">
                <a:solidFill>
                  <a:schemeClr val="bg1"/>
                </a:solidFill>
              </a:rPr>
              <a:t>y no borraré su nombre del libro de la vida, y confesaré su nombre delante de mi Padre, y delante de sus ángeles.</a:t>
            </a:r>
          </a:p>
        </p:txBody>
      </p:sp>
    </p:spTree>
    <p:extLst>
      <p:ext uri="{BB962C8B-B14F-4D97-AF65-F5344CB8AC3E}">
        <p14:creationId xmlns:p14="http://schemas.microsoft.com/office/powerpoint/2010/main" val="493733228"/>
      </p:ext>
    </p:extLst>
  </p:cSld>
  <p:clrMapOvr>
    <a:masterClrMapping/>
  </p:clrMapOvr>
  <p:transition>
    <p:fade/>
  </p:transition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581693" y="-27384"/>
            <a:ext cx="394691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6:9, 10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0" y="476672"/>
            <a:ext cx="9144000" cy="1695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Cuando abrió el quinto sello, </a:t>
            </a:r>
            <a:r>
              <a:rPr lang="es-419" sz="2400" dirty="0">
                <a:solidFill>
                  <a:srgbClr val="00B0F0"/>
                </a:solidFill>
              </a:rPr>
              <a:t>vi bajo el altar las almas de los que habían sido muertos por causa de la palabra de Dios y por el testimonio que tenían. </a:t>
            </a:r>
            <a:r>
              <a:rPr lang="es-419" sz="2400" dirty="0">
                <a:solidFill>
                  <a:srgbClr val="92D050"/>
                </a:solidFill>
              </a:rPr>
              <a:t>Y clamaban a gran voz, diciendo: </a:t>
            </a:r>
            <a:r>
              <a:rPr lang="es-419" sz="2400" dirty="0">
                <a:solidFill>
                  <a:schemeClr val="bg1"/>
                </a:solidFill>
              </a:rPr>
              <a:t>¿</a:t>
            </a:r>
            <a:r>
              <a:rPr lang="es-419" sz="2400" dirty="0">
                <a:solidFill>
                  <a:srgbClr val="FFFF00"/>
                </a:solidFill>
              </a:rPr>
              <a:t>Hasta cuándo, Señor, santo y verdadero, no juzgas y vengas nuestra sangre en los que moran en la tierra?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Los siete sellos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1er.-Iglesia apostólica 31dC-100dC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355293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2nd.-Iglesia Esmirna 100dC-313dC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403146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3er.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Pérgamo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313dC – 538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1 CuadroTexto"/>
          <p:cNvSpPr txBox="1"/>
          <p:nvPr/>
        </p:nvSpPr>
        <p:spPr>
          <a:xfrm>
            <a:off x="638763" y="1988840"/>
            <a:ext cx="347242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6:11</a:t>
            </a:r>
          </a:p>
        </p:txBody>
      </p:sp>
      <p:sp>
        <p:nvSpPr>
          <p:cNvPr id="13" name="2 CuadroTexto"/>
          <p:cNvSpPr txBox="1"/>
          <p:nvPr/>
        </p:nvSpPr>
        <p:spPr>
          <a:xfrm>
            <a:off x="0" y="2492896"/>
            <a:ext cx="4788023" cy="2336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Y se les dieron vestiduras blancas, </a:t>
            </a:r>
            <a:r>
              <a:rPr lang="es-419" sz="2400" dirty="0">
                <a:solidFill>
                  <a:schemeClr val="bg1"/>
                </a:solidFill>
              </a:rPr>
              <a:t>y se les dijo que descansasen todavía un poco de tiempo, hasta que se completara el número de sus consiervos y sus hermanos, que también habían de ser muertos como ellos.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370507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4th.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Tiatira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538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– 1517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1 CuadroTexto"/>
          <p:cNvSpPr txBox="1"/>
          <p:nvPr/>
        </p:nvSpPr>
        <p:spPr>
          <a:xfrm>
            <a:off x="2771800" y="5253249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3:5</a:t>
            </a:r>
          </a:p>
        </p:txBody>
      </p:sp>
      <p:sp>
        <p:nvSpPr>
          <p:cNvPr id="14" name="2 CuadroTexto"/>
          <p:cNvSpPr txBox="1"/>
          <p:nvPr/>
        </p:nvSpPr>
        <p:spPr>
          <a:xfrm>
            <a:off x="1" y="5805264"/>
            <a:ext cx="9127114" cy="10552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El que venciere será vestido de vestiduras blancas; </a:t>
            </a:r>
            <a:r>
              <a:rPr lang="es-419" sz="2400" dirty="0">
                <a:solidFill>
                  <a:srgbClr val="00B0F0"/>
                </a:solidFill>
              </a:rPr>
              <a:t>y no borraré su nombre del libro de la vida, y confesaré su nombre delante de mi Padre, y delante de sus ángeles.</a:t>
            </a:r>
          </a:p>
        </p:txBody>
      </p:sp>
    </p:spTree>
    <p:extLst>
      <p:ext uri="{BB962C8B-B14F-4D97-AF65-F5344CB8AC3E}">
        <p14:creationId xmlns:p14="http://schemas.microsoft.com/office/powerpoint/2010/main" val="2125638762"/>
      </p:ext>
    </p:extLst>
  </p:cSld>
  <p:clrMapOvr>
    <a:masterClrMapping/>
  </p:clrMapOvr>
  <p:transition>
    <p:fade/>
  </p:transition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CuadroTexto"/>
          <p:cNvSpPr txBox="1"/>
          <p:nvPr/>
        </p:nvSpPr>
        <p:spPr>
          <a:xfrm>
            <a:off x="2581693" y="-27384"/>
            <a:ext cx="394691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6:9, 10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0" y="476672"/>
            <a:ext cx="9144000" cy="1695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Cuando abrió el quinto sello, </a:t>
            </a:r>
            <a:r>
              <a:rPr lang="es-419" sz="2400" dirty="0">
                <a:solidFill>
                  <a:srgbClr val="00B0F0"/>
                </a:solidFill>
              </a:rPr>
              <a:t>vi bajo el altar las almas de los que habían sido muertos por causa de la palabra de Dios y por el testimonio que tenían. </a:t>
            </a:r>
            <a:r>
              <a:rPr lang="es-419" sz="2400" dirty="0">
                <a:solidFill>
                  <a:srgbClr val="92D050"/>
                </a:solidFill>
              </a:rPr>
              <a:t>Y clamaban a gran voz, diciendo: </a:t>
            </a:r>
            <a:r>
              <a:rPr lang="es-419" sz="2400" dirty="0">
                <a:solidFill>
                  <a:schemeClr val="bg1"/>
                </a:solidFill>
              </a:rPr>
              <a:t>¿</a:t>
            </a:r>
            <a:r>
              <a:rPr lang="es-419" sz="2400" dirty="0">
                <a:solidFill>
                  <a:srgbClr val="FFFF00"/>
                </a:solidFill>
              </a:rPr>
              <a:t>Hasta cuándo, Señor, santo y verdadero, no juzgas y vengas nuestra sangre en los que moran en la tierra?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Los siete sellos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1er.-Iglesia apostólica 31dC-100dC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355293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2nd.-Iglesia Esmirna 100dC-313dC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403146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3er.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Pérgamo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313dC – 538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1 CuadroTexto"/>
          <p:cNvSpPr txBox="1"/>
          <p:nvPr/>
        </p:nvSpPr>
        <p:spPr>
          <a:xfrm>
            <a:off x="638763" y="1988840"/>
            <a:ext cx="347242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6:11</a:t>
            </a:r>
          </a:p>
        </p:txBody>
      </p:sp>
      <p:sp>
        <p:nvSpPr>
          <p:cNvPr id="13" name="2 CuadroTexto"/>
          <p:cNvSpPr txBox="1"/>
          <p:nvPr/>
        </p:nvSpPr>
        <p:spPr>
          <a:xfrm>
            <a:off x="0" y="2492896"/>
            <a:ext cx="4788023" cy="2336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Y se les dieron vestiduras blancas</a:t>
            </a:r>
            <a:r>
              <a:rPr lang="es-419" sz="2400" dirty="0">
                <a:solidFill>
                  <a:srgbClr val="00B0F0"/>
                </a:solidFill>
              </a:rPr>
              <a:t>, y se les dijo que descansasen todavía un poco de tiempo, hasta que se completara el número de sus consiervos y sus hermanos, que también habían de ser muertos como ellos.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370507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4th.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Tiatira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538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– 1517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1 CuadroTexto"/>
          <p:cNvSpPr txBox="1"/>
          <p:nvPr/>
        </p:nvSpPr>
        <p:spPr>
          <a:xfrm>
            <a:off x="2771800" y="5253249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3:5</a:t>
            </a:r>
          </a:p>
        </p:txBody>
      </p:sp>
      <p:sp>
        <p:nvSpPr>
          <p:cNvPr id="14" name="2 CuadroTexto"/>
          <p:cNvSpPr txBox="1"/>
          <p:nvPr/>
        </p:nvSpPr>
        <p:spPr>
          <a:xfrm>
            <a:off x="1" y="5805264"/>
            <a:ext cx="9127114" cy="10552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El que venciere será vestido de vestiduras blancas; </a:t>
            </a:r>
            <a:r>
              <a:rPr lang="es-419" sz="2400" dirty="0">
                <a:solidFill>
                  <a:srgbClr val="00B0F0"/>
                </a:solidFill>
              </a:rPr>
              <a:t>y no borraré su nombre del libro de la vida, y confesaré su nombre delante de mi Padre, y delante de sus ángeles.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3394142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5th.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Sardis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1517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– 1798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8925138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Los siete sellos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1er.-Iglesia apostólica 31dC-100dC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355293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2nd.-Iglesia Esmirna 100dC-313dC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403146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3er.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Pérgamo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313dC – 538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370507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4th.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Tiatira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538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– 1517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1 CuadroTexto"/>
          <p:cNvSpPr txBox="1"/>
          <p:nvPr/>
        </p:nvSpPr>
        <p:spPr>
          <a:xfrm>
            <a:off x="2290899" y="-27384"/>
            <a:ext cx="4190571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6:12, 13</a:t>
            </a:r>
          </a:p>
        </p:txBody>
      </p:sp>
      <p:sp>
        <p:nvSpPr>
          <p:cNvPr id="14" name="2 CuadroTexto"/>
          <p:cNvSpPr txBox="1"/>
          <p:nvPr/>
        </p:nvSpPr>
        <p:spPr>
          <a:xfrm>
            <a:off x="1" y="476672"/>
            <a:ext cx="9127114" cy="13747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chemeClr val="bg1"/>
                </a:solidFill>
              </a:rPr>
              <a:t>Miré cuando abrió el sexto sello, y he aquí hubo un gran terremoto; y el sol se puso negro como tela de cilicio, y la luna se volvió toda como sangre; y las estrellas del cielo cayeron sobre la tierra, como la higuera deja caer sus higos cuando es sacudida por un fuerte viento.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3394142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5th.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Sardis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1517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– 1798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8465398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Los siete sellos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1er.-Iglesia apostólica 31dC-100dC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355293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2nd.-Iglesia Esmirna 100dC-313dC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403146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3er.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Pérgamo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313dC – 538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370507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4th.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Tiatira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538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– 1517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1 CuadroTexto"/>
          <p:cNvSpPr txBox="1"/>
          <p:nvPr/>
        </p:nvSpPr>
        <p:spPr>
          <a:xfrm>
            <a:off x="2290899" y="-27384"/>
            <a:ext cx="4190571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6:12, 13</a:t>
            </a:r>
          </a:p>
        </p:txBody>
      </p:sp>
      <p:sp>
        <p:nvSpPr>
          <p:cNvPr id="14" name="2 CuadroTexto"/>
          <p:cNvSpPr txBox="1"/>
          <p:nvPr/>
        </p:nvSpPr>
        <p:spPr>
          <a:xfrm>
            <a:off x="1" y="476672"/>
            <a:ext cx="9127114" cy="13747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Miré cuando abrió el sexto sello, </a:t>
            </a:r>
            <a:r>
              <a:rPr lang="es-419" sz="2400" dirty="0">
                <a:solidFill>
                  <a:schemeClr val="bg1"/>
                </a:solidFill>
              </a:rPr>
              <a:t>y he aquí hubo un gran terremoto; y el sol se puso negro como tela de cilicio, y la luna se volvió toda como sangre; y las estrellas del cielo cayeron sobre la tierra, como la higuera deja caer sus higos cuando es sacudida por un fuerte viento.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3394142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5th.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Sardis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1517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– 1798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9" name="1 CuadroTexto"/>
          <p:cNvSpPr txBox="1"/>
          <p:nvPr/>
        </p:nvSpPr>
        <p:spPr>
          <a:xfrm>
            <a:off x="1430137" y="3494425"/>
            <a:ext cx="1986442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Joel 2:10</a:t>
            </a:r>
          </a:p>
        </p:txBody>
      </p:sp>
      <p:sp>
        <p:nvSpPr>
          <p:cNvPr id="20" name="2 CuadroTexto"/>
          <p:cNvSpPr txBox="1"/>
          <p:nvPr/>
        </p:nvSpPr>
        <p:spPr>
          <a:xfrm>
            <a:off x="0" y="3998481"/>
            <a:ext cx="4788023" cy="1375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chemeClr val="bg1"/>
                </a:solidFill>
              </a:rPr>
              <a:t>Delante de él temblará la tierra, se estremecerán los cielos; el sol y la luna se oscurecerán, y las estrellas retraerán su resplandor.</a:t>
            </a:r>
          </a:p>
        </p:txBody>
      </p:sp>
    </p:spTree>
    <p:extLst>
      <p:ext uri="{BB962C8B-B14F-4D97-AF65-F5344CB8AC3E}">
        <p14:creationId xmlns:p14="http://schemas.microsoft.com/office/powerpoint/2010/main" val="217713501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Los siete sellos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1er.-Iglesia apostólica 31dC-100dC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355293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2nd.-Iglesia Esmirna 100dC-313dC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403146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3er.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Pérgamo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313dC – 538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370507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4th.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Tiatira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538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– 1517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1 CuadroTexto"/>
          <p:cNvSpPr txBox="1"/>
          <p:nvPr/>
        </p:nvSpPr>
        <p:spPr>
          <a:xfrm>
            <a:off x="2290899" y="-27384"/>
            <a:ext cx="4190571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6:12, 13</a:t>
            </a:r>
          </a:p>
        </p:txBody>
      </p:sp>
      <p:sp>
        <p:nvSpPr>
          <p:cNvPr id="14" name="2 CuadroTexto"/>
          <p:cNvSpPr txBox="1"/>
          <p:nvPr/>
        </p:nvSpPr>
        <p:spPr>
          <a:xfrm>
            <a:off x="1" y="476672"/>
            <a:ext cx="9127114" cy="13747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Miré cuando abrió el sexto sello, </a:t>
            </a:r>
            <a:r>
              <a:rPr lang="es-419" sz="2400" dirty="0">
                <a:solidFill>
                  <a:schemeClr val="bg1"/>
                </a:solidFill>
              </a:rPr>
              <a:t>y he aquí hubo un gran terremoto; y el sol se puso negro como tela de cilicio, y la luna se volvió toda como sangre; y las estrellas del cielo cayeron sobre la tierra, como la higuera deja caer sus higos cuando es sacudida por un fuerte viento.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3394142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5th.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Sardis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1517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– 1798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9" name="1 CuadroTexto"/>
          <p:cNvSpPr txBox="1"/>
          <p:nvPr/>
        </p:nvSpPr>
        <p:spPr>
          <a:xfrm>
            <a:off x="1430137" y="3494425"/>
            <a:ext cx="1986442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Joel 2:10</a:t>
            </a:r>
          </a:p>
        </p:txBody>
      </p:sp>
      <p:sp>
        <p:nvSpPr>
          <p:cNvPr id="20" name="2 CuadroTexto"/>
          <p:cNvSpPr txBox="1"/>
          <p:nvPr/>
        </p:nvSpPr>
        <p:spPr>
          <a:xfrm>
            <a:off x="0" y="3998481"/>
            <a:ext cx="4788023" cy="1375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Delante de él temblará la tierra,</a:t>
            </a:r>
            <a:r>
              <a:rPr lang="es-419" sz="2400" dirty="0">
                <a:solidFill>
                  <a:schemeClr val="bg1"/>
                </a:solidFill>
              </a:rPr>
              <a:t> se estremecerán los cielos; el sol y la luna se oscurecerán, y las estrellas retraerán su resplandor.</a:t>
            </a:r>
          </a:p>
        </p:txBody>
      </p:sp>
    </p:spTree>
    <p:extLst>
      <p:ext uri="{BB962C8B-B14F-4D97-AF65-F5344CB8AC3E}">
        <p14:creationId xmlns:p14="http://schemas.microsoft.com/office/powerpoint/2010/main" val="688458171"/>
      </p:ext>
    </p:extLst>
  </p:cSld>
  <p:clrMapOvr>
    <a:masterClrMapping/>
  </p:clrMapOvr>
  <p:transition>
    <p:fade/>
  </p:transition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Los siete sellos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1er.-Iglesia apostólica 31dC-100dC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355293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2nd.-Iglesia Esmirna 100dC-313dC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403146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3er.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Pérgamo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313dC – 538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370507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4th.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Tiatira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538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– 1517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1 CuadroTexto"/>
          <p:cNvSpPr txBox="1"/>
          <p:nvPr/>
        </p:nvSpPr>
        <p:spPr>
          <a:xfrm>
            <a:off x="2290899" y="-27384"/>
            <a:ext cx="4190571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6:12, 13</a:t>
            </a:r>
          </a:p>
        </p:txBody>
      </p:sp>
      <p:sp>
        <p:nvSpPr>
          <p:cNvPr id="14" name="2 CuadroTexto"/>
          <p:cNvSpPr txBox="1"/>
          <p:nvPr/>
        </p:nvSpPr>
        <p:spPr>
          <a:xfrm>
            <a:off x="1" y="476672"/>
            <a:ext cx="9127114" cy="13747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Miré cuando abrió el sexto sello, </a:t>
            </a:r>
            <a:r>
              <a:rPr lang="es-419" sz="2400" dirty="0">
                <a:solidFill>
                  <a:schemeClr val="bg1"/>
                </a:solidFill>
              </a:rPr>
              <a:t>y he aquí hubo un gran terremoto; y el sol se puso negro como tela de cilicio, y la luna se volvió toda como sangre; y las estrellas del cielo cayeron sobre la tierra, como la higuera deja caer sus higos cuando es sacudida por un fuerte viento.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3394142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5th.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Sardis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1517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– 1798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9" name="1 CuadroTexto"/>
          <p:cNvSpPr txBox="1"/>
          <p:nvPr/>
        </p:nvSpPr>
        <p:spPr>
          <a:xfrm>
            <a:off x="1430137" y="3494425"/>
            <a:ext cx="1986442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Joel 2:10</a:t>
            </a:r>
          </a:p>
        </p:txBody>
      </p:sp>
      <p:sp>
        <p:nvSpPr>
          <p:cNvPr id="20" name="2 CuadroTexto"/>
          <p:cNvSpPr txBox="1"/>
          <p:nvPr/>
        </p:nvSpPr>
        <p:spPr>
          <a:xfrm>
            <a:off x="0" y="3998481"/>
            <a:ext cx="4788023" cy="1375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Delante de él temblará la tierra,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se estremecerán los cielos; el sol y la luna se oscurecerán</a:t>
            </a:r>
            <a:r>
              <a:rPr lang="es-419" sz="2400" dirty="0">
                <a:solidFill>
                  <a:schemeClr val="bg1"/>
                </a:solidFill>
              </a:rPr>
              <a:t>, y las estrellas retraerán su resplandor.</a:t>
            </a:r>
          </a:p>
        </p:txBody>
      </p:sp>
    </p:spTree>
    <p:extLst>
      <p:ext uri="{BB962C8B-B14F-4D97-AF65-F5344CB8AC3E}">
        <p14:creationId xmlns:p14="http://schemas.microsoft.com/office/powerpoint/2010/main" val="1288521208"/>
      </p:ext>
    </p:extLst>
  </p:cSld>
  <p:clrMapOvr>
    <a:masterClrMapping/>
  </p:clrMapOvr>
  <p:transition>
    <p:fade/>
  </p:transition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Los siete sellos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1er.-Iglesia apostólica 31dC-100dC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355293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2nd.-Iglesia Esmirna 100dC-313dC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403146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3er.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Pérgamo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313dC – 538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370507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4th.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Tiatira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538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– 1517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1 CuadroTexto"/>
          <p:cNvSpPr txBox="1"/>
          <p:nvPr/>
        </p:nvSpPr>
        <p:spPr>
          <a:xfrm>
            <a:off x="2290899" y="-27384"/>
            <a:ext cx="4190571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6:12, 13</a:t>
            </a:r>
          </a:p>
        </p:txBody>
      </p:sp>
      <p:sp>
        <p:nvSpPr>
          <p:cNvPr id="14" name="2 CuadroTexto"/>
          <p:cNvSpPr txBox="1"/>
          <p:nvPr/>
        </p:nvSpPr>
        <p:spPr>
          <a:xfrm>
            <a:off x="1" y="476672"/>
            <a:ext cx="9127114" cy="13747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Miré cuando abrió el sexto sello, </a:t>
            </a:r>
            <a:r>
              <a:rPr lang="es-419" sz="2400" dirty="0">
                <a:solidFill>
                  <a:schemeClr val="bg1"/>
                </a:solidFill>
              </a:rPr>
              <a:t>y he aquí hubo un gran terremoto; y el sol se puso negro como tela de cilicio, y la luna se volvió toda como sangre; y las estrellas del cielo cayeron sobre la tierra, como la higuera deja caer sus higos cuando es sacudida por un fuerte viento.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3394142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5th.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Sardis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1517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– 1798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9" name="1 CuadroTexto"/>
          <p:cNvSpPr txBox="1"/>
          <p:nvPr/>
        </p:nvSpPr>
        <p:spPr>
          <a:xfrm>
            <a:off x="1430137" y="3494425"/>
            <a:ext cx="1986442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Joel 2:10</a:t>
            </a:r>
          </a:p>
        </p:txBody>
      </p:sp>
      <p:sp>
        <p:nvSpPr>
          <p:cNvPr id="20" name="2 CuadroTexto"/>
          <p:cNvSpPr txBox="1"/>
          <p:nvPr/>
        </p:nvSpPr>
        <p:spPr>
          <a:xfrm>
            <a:off x="0" y="3998481"/>
            <a:ext cx="4788023" cy="1375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Delante de él temblará la tierra,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se estremecerán los cielos; el sol y la luna se oscurecerán</a:t>
            </a:r>
            <a:r>
              <a:rPr lang="es-419" sz="2400" dirty="0">
                <a:solidFill>
                  <a:schemeClr val="bg1"/>
                </a:solidFill>
              </a:rPr>
              <a:t>, </a:t>
            </a:r>
            <a:r>
              <a:rPr lang="es-419" sz="2400" dirty="0">
                <a:solidFill>
                  <a:srgbClr val="FFFF00"/>
                </a:solidFill>
              </a:rPr>
              <a:t>y las estrellas retraerán su resplandor.</a:t>
            </a:r>
          </a:p>
        </p:txBody>
      </p:sp>
    </p:spTree>
    <p:extLst>
      <p:ext uri="{BB962C8B-B14F-4D97-AF65-F5344CB8AC3E}">
        <p14:creationId xmlns:p14="http://schemas.microsoft.com/office/powerpoint/2010/main" val="1870372152"/>
      </p:ext>
    </p:extLst>
  </p:cSld>
  <p:clrMapOvr>
    <a:masterClrMapping/>
  </p:clrMapOvr>
  <p:transition>
    <p:fade/>
  </p:transition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Los siete sellos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1er.-Iglesia apostólica 31dC-100dC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355293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2nd.-Iglesia Esmirna 100dC-313dC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403146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3er.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Pérgamo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313dC – 538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370507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4th.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Tiatira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538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– 1517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1 CuadroTexto"/>
          <p:cNvSpPr txBox="1"/>
          <p:nvPr/>
        </p:nvSpPr>
        <p:spPr>
          <a:xfrm>
            <a:off x="2290899" y="-27384"/>
            <a:ext cx="4190571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6:12, 13</a:t>
            </a:r>
          </a:p>
        </p:txBody>
      </p:sp>
      <p:sp>
        <p:nvSpPr>
          <p:cNvPr id="14" name="2 CuadroTexto"/>
          <p:cNvSpPr txBox="1"/>
          <p:nvPr/>
        </p:nvSpPr>
        <p:spPr>
          <a:xfrm>
            <a:off x="1" y="476672"/>
            <a:ext cx="9127114" cy="13747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Miré cuando abrió el sexto sello, </a:t>
            </a:r>
            <a:r>
              <a:rPr lang="es-419" sz="2400" dirty="0">
                <a:solidFill>
                  <a:srgbClr val="00B0F0"/>
                </a:solidFill>
              </a:rPr>
              <a:t>y he aquí hubo un gran terremoto; </a:t>
            </a:r>
            <a:r>
              <a:rPr lang="es-419" sz="2400" dirty="0">
                <a:solidFill>
                  <a:schemeClr val="bg1"/>
                </a:solidFill>
              </a:rPr>
              <a:t>y el sol se puso negro como tela de cilicio, y la luna se volvió toda como sangre; y las estrellas del cielo cayeron sobre la tierra, como la higuera deja caer sus higos cuando es sacudida por un fuerte viento.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3394142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5th.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Sardis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1517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– 1798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35496" y="1844825"/>
            <a:ext cx="2688627" cy="33598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Gran terremoto</a:t>
            </a:r>
          </a:p>
        </p:txBody>
      </p:sp>
      <p:sp>
        <p:nvSpPr>
          <p:cNvPr id="19" name="1 CuadroTexto"/>
          <p:cNvSpPr txBox="1"/>
          <p:nvPr/>
        </p:nvSpPr>
        <p:spPr>
          <a:xfrm>
            <a:off x="1430137" y="3494425"/>
            <a:ext cx="1986442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Joel 2:10</a:t>
            </a:r>
          </a:p>
        </p:txBody>
      </p:sp>
      <p:sp>
        <p:nvSpPr>
          <p:cNvPr id="20" name="2 CuadroTexto"/>
          <p:cNvSpPr txBox="1"/>
          <p:nvPr/>
        </p:nvSpPr>
        <p:spPr>
          <a:xfrm>
            <a:off x="0" y="3998481"/>
            <a:ext cx="4788023" cy="1375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Delante de él temblará la tierra,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se estremecerán los cielos; el sol y la luna se oscurecerán</a:t>
            </a:r>
            <a:r>
              <a:rPr lang="es-419" sz="2400" dirty="0">
                <a:solidFill>
                  <a:schemeClr val="bg1"/>
                </a:solidFill>
              </a:rPr>
              <a:t>, </a:t>
            </a:r>
            <a:r>
              <a:rPr lang="es-419" sz="2400" dirty="0">
                <a:solidFill>
                  <a:srgbClr val="FFFF00"/>
                </a:solidFill>
              </a:rPr>
              <a:t>y las estrellas retraerán su resplandor.</a:t>
            </a:r>
          </a:p>
        </p:txBody>
      </p:sp>
    </p:spTree>
    <p:extLst>
      <p:ext uri="{BB962C8B-B14F-4D97-AF65-F5344CB8AC3E}">
        <p14:creationId xmlns:p14="http://schemas.microsoft.com/office/powerpoint/2010/main" val="60858122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Los siete sellos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1er.-Iglesia apostólica 31dC-100dC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355293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2nd.-Iglesia Esmirna 100dC-313dC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403146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3er.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Pérgamo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313dC – 538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370507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4th.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Tiatira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538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– 1517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1 CuadroTexto"/>
          <p:cNvSpPr txBox="1"/>
          <p:nvPr/>
        </p:nvSpPr>
        <p:spPr>
          <a:xfrm>
            <a:off x="2290899" y="-27384"/>
            <a:ext cx="4190571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6:12, 13</a:t>
            </a:r>
          </a:p>
        </p:txBody>
      </p:sp>
      <p:sp>
        <p:nvSpPr>
          <p:cNvPr id="14" name="2 CuadroTexto"/>
          <p:cNvSpPr txBox="1"/>
          <p:nvPr/>
        </p:nvSpPr>
        <p:spPr>
          <a:xfrm>
            <a:off x="1" y="476672"/>
            <a:ext cx="9127114" cy="13747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Miré cuando abrió el sexto sello, </a:t>
            </a:r>
            <a:r>
              <a:rPr lang="es-419" sz="2400" dirty="0">
                <a:solidFill>
                  <a:srgbClr val="00B0F0"/>
                </a:solidFill>
              </a:rPr>
              <a:t>y he aquí hubo un gran terremoto; </a:t>
            </a:r>
            <a:r>
              <a:rPr lang="es-419" sz="2400" dirty="0">
                <a:solidFill>
                  <a:srgbClr val="92D050"/>
                </a:solidFill>
              </a:rPr>
              <a:t>y el sol se puso negro como tela de cilicio,</a:t>
            </a:r>
            <a:r>
              <a:rPr lang="es-419" sz="2400" dirty="0">
                <a:solidFill>
                  <a:schemeClr val="bg1"/>
                </a:solidFill>
              </a:rPr>
              <a:t> y la luna se volvió toda como sangre; y las estrellas del cielo cayeron sobre la tierra, como la higuera deja caer sus higos cuando es sacudida por un fuerte viento.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3394142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5th.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Sardis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1517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– 1798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35496" y="1844825"/>
            <a:ext cx="2688627" cy="33598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Gran terremoto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67556" y="2221373"/>
            <a:ext cx="2656599" cy="33598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El sol se oscurece </a:t>
            </a:r>
          </a:p>
        </p:txBody>
      </p:sp>
      <p:sp>
        <p:nvSpPr>
          <p:cNvPr id="22" name="1 CuadroTexto"/>
          <p:cNvSpPr txBox="1"/>
          <p:nvPr/>
        </p:nvSpPr>
        <p:spPr>
          <a:xfrm>
            <a:off x="1430137" y="3494425"/>
            <a:ext cx="1986442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Joel 2:10</a:t>
            </a:r>
          </a:p>
        </p:txBody>
      </p:sp>
      <p:sp>
        <p:nvSpPr>
          <p:cNvPr id="23" name="2 CuadroTexto"/>
          <p:cNvSpPr txBox="1"/>
          <p:nvPr/>
        </p:nvSpPr>
        <p:spPr>
          <a:xfrm>
            <a:off x="0" y="3998481"/>
            <a:ext cx="4788023" cy="1375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Delante de él temblará la tierra,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se estremecerán los cielos; el sol y la luna se oscurecerán</a:t>
            </a:r>
            <a:r>
              <a:rPr lang="es-419" sz="2400" dirty="0">
                <a:solidFill>
                  <a:schemeClr val="bg1"/>
                </a:solidFill>
              </a:rPr>
              <a:t>, </a:t>
            </a:r>
            <a:r>
              <a:rPr lang="es-419" sz="2400" dirty="0">
                <a:solidFill>
                  <a:srgbClr val="FFFF00"/>
                </a:solidFill>
              </a:rPr>
              <a:t>y las estrellas retraerán su resplandor.</a:t>
            </a:r>
          </a:p>
        </p:txBody>
      </p:sp>
    </p:spTree>
    <p:extLst>
      <p:ext uri="{BB962C8B-B14F-4D97-AF65-F5344CB8AC3E}">
        <p14:creationId xmlns:p14="http://schemas.microsoft.com/office/powerpoint/2010/main" val="253059185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Los siete sellos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1er.-Iglesia apostólica 31dC-100dC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355293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2nd.-Iglesia Esmirna 100dC-313dC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403146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3er.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Pérgamo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313dC – 538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370507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4th.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Tiatira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538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– 1517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1 CuadroTexto"/>
          <p:cNvSpPr txBox="1"/>
          <p:nvPr/>
        </p:nvSpPr>
        <p:spPr>
          <a:xfrm>
            <a:off x="2290899" y="-27384"/>
            <a:ext cx="4190571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6:12, 13</a:t>
            </a:r>
          </a:p>
        </p:txBody>
      </p:sp>
      <p:sp>
        <p:nvSpPr>
          <p:cNvPr id="14" name="2 CuadroTexto"/>
          <p:cNvSpPr txBox="1"/>
          <p:nvPr/>
        </p:nvSpPr>
        <p:spPr>
          <a:xfrm>
            <a:off x="1" y="476672"/>
            <a:ext cx="9127114" cy="13747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Miré cuando abrió el sexto sello, </a:t>
            </a:r>
            <a:r>
              <a:rPr lang="es-419" sz="2400" dirty="0">
                <a:solidFill>
                  <a:srgbClr val="00B0F0"/>
                </a:solidFill>
              </a:rPr>
              <a:t>y he aquí hubo un gran terremoto; </a:t>
            </a:r>
            <a:r>
              <a:rPr lang="es-419" sz="2400" dirty="0">
                <a:solidFill>
                  <a:srgbClr val="92D050"/>
                </a:solidFill>
              </a:rPr>
              <a:t>y el sol se puso negro como tela de cilicio,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y la luna se volvió toda como sangre; </a:t>
            </a:r>
            <a:r>
              <a:rPr lang="es-419" sz="2400" dirty="0">
                <a:solidFill>
                  <a:schemeClr val="bg1"/>
                </a:solidFill>
              </a:rPr>
              <a:t>y las estrellas del cielo cayeron sobre la tierra, como la higuera deja caer sus higos cuando es sacudida por un fuerte viento.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3394142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5th.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Sardis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1517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– 1798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35496" y="1844824"/>
            <a:ext cx="2691308" cy="33598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Gran terremoto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67556" y="2221372"/>
            <a:ext cx="2659248" cy="33598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El sol se oscurece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62508" y="2614136"/>
            <a:ext cx="2664296" cy="33598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La luna se enrojece</a:t>
            </a:r>
          </a:p>
        </p:txBody>
      </p:sp>
      <p:sp>
        <p:nvSpPr>
          <p:cNvPr id="20" name="1 CuadroTexto"/>
          <p:cNvSpPr txBox="1"/>
          <p:nvPr/>
        </p:nvSpPr>
        <p:spPr>
          <a:xfrm>
            <a:off x="1430137" y="3494425"/>
            <a:ext cx="1986442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Joel 2:10</a:t>
            </a:r>
          </a:p>
        </p:txBody>
      </p:sp>
      <p:sp>
        <p:nvSpPr>
          <p:cNvPr id="21" name="2 CuadroTexto"/>
          <p:cNvSpPr txBox="1"/>
          <p:nvPr/>
        </p:nvSpPr>
        <p:spPr>
          <a:xfrm>
            <a:off x="0" y="3998481"/>
            <a:ext cx="4788023" cy="1375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Delante de él temblará la tierra,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se estremecerán los cielos; el sol y la luna se oscurecerán</a:t>
            </a:r>
            <a:r>
              <a:rPr lang="es-419" sz="2400" dirty="0">
                <a:solidFill>
                  <a:schemeClr val="bg1"/>
                </a:solidFill>
              </a:rPr>
              <a:t>, </a:t>
            </a:r>
            <a:r>
              <a:rPr lang="es-419" sz="2400" dirty="0">
                <a:solidFill>
                  <a:srgbClr val="FFFF00"/>
                </a:solidFill>
              </a:rPr>
              <a:t>y las estrellas retraerán su resplandor.</a:t>
            </a:r>
          </a:p>
        </p:txBody>
      </p:sp>
    </p:spTree>
    <p:extLst>
      <p:ext uri="{BB962C8B-B14F-4D97-AF65-F5344CB8AC3E}">
        <p14:creationId xmlns:p14="http://schemas.microsoft.com/office/powerpoint/2010/main" val="361474727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Los siete sellos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1er.-Iglesia apostólica 31dC-100dC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355293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2nd.-Iglesia Esmirna 100dC-313dC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403146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3er.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Pérgamo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313dC – 538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370507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4th.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Tiatira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538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– 1517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1 CuadroTexto"/>
          <p:cNvSpPr txBox="1"/>
          <p:nvPr/>
        </p:nvSpPr>
        <p:spPr>
          <a:xfrm>
            <a:off x="2290899" y="-27384"/>
            <a:ext cx="4190571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6:12, 13</a:t>
            </a:r>
          </a:p>
        </p:txBody>
      </p:sp>
      <p:sp>
        <p:nvSpPr>
          <p:cNvPr id="14" name="2 CuadroTexto"/>
          <p:cNvSpPr txBox="1"/>
          <p:nvPr/>
        </p:nvSpPr>
        <p:spPr>
          <a:xfrm>
            <a:off x="1" y="476672"/>
            <a:ext cx="9127114" cy="13747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Miré cuando abrió el sexto sello, </a:t>
            </a:r>
            <a:r>
              <a:rPr lang="es-419" sz="2400" dirty="0">
                <a:solidFill>
                  <a:srgbClr val="00B0F0"/>
                </a:solidFill>
              </a:rPr>
              <a:t>y he aquí hubo un gran terremoto; </a:t>
            </a:r>
            <a:r>
              <a:rPr lang="es-419" sz="2400" dirty="0">
                <a:solidFill>
                  <a:srgbClr val="92D050"/>
                </a:solidFill>
              </a:rPr>
              <a:t>y el sol se puso negro como tela de cilicio,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y la luna se volvió toda como sangre; </a:t>
            </a:r>
            <a:r>
              <a:rPr lang="es-419" sz="2400" dirty="0">
                <a:solidFill>
                  <a:srgbClr val="00B0F0"/>
                </a:solidFill>
              </a:rPr>
              <a:t>y las estrellas del cielo cayeron sobre la tierra, como la higuera deja caer sus higos cuando es sacudida por un fuerte viento.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3394142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5th.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Sardis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1517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– 1798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3" name="1 CuadroTexto"/>
          <p:cNvSpPr txBox="1"/>
          <p:nvPr/>
        </p:nvSpPr>
        <p:spPr>
          <a:xfrm>
            <a:off x="3421562" y="5245260"/>
            <a:ext cx="260302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Mateo 24:29</a:t>
            </a:r>
          </a:p>
        </p:txBody>
      </p:sp>
      <p:sp>
        <p:nvSpPr>
          <p:cNvPr id="16" name="2 CuadroTexto"/>
          <p:cNvSpPr txBox="1"/>
          <p:nvPr/>
        </p:nvSpPr>
        <p:spPr>
          <a:xfrm>
            <a:off x="0" y="5759241"/>
            <a:ext cx="9127114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chemeClr val="bg1"/>
                </a:solidFill>
              </a:rPr>
              <a:t>E inmediatamente después de la tribulación de aquellos días, el sol se oscurecerá, y la luna no dará su resplandor, y las estrellas caerán del cielo, y las potencias de los cielos serán conmovidas.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35496" y="1844824"/>
            <a:ext cx="2691308" cy="33598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Gran terremoto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67556" y="2221372"/>
            <a:ext cx="2659248" cy="33598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El sol se oscurece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62508" y="2614136"/>
            <a:ext cx="2664296" cy="33598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La luna se enrojece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62508" y="2974740"/>
            <a:ext cx="2664296" cy="33598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La lluvia de estrellas</a:t>
            </a:r>
          </a:p>
        </p:txBody>
      </p:sp>
      <p:sp>
        <p:nvSpPr>
          <p:cNvPr id="23" name="1 CuadroTexto"/>
          <p:cNvSpPr txBox="1"/>
          <p:nvPr/>
        </p:nvSpPr>
        <p:spPr>
          <a:xfrm>
            <a:off x="1430137" y="3494425"/>
            <a:ext cx="1986442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Joel 2:10</a:t>
            </a:r>
          </a:p>
        </p:txBody>
      </p:sp>
      <p:sp>
        <p:nvSpPr>
          <p:cNvPr id="24" name="2 CuadroTexto"/>
          <p:cNvSpPr txBox="1"/>
          <p:nvPr/>
        </p:nvSpPr>
        <p:spPr>
          <a:xfrm>
            <a:off x="0" y="3998481"/>
            <a:ext cx="4788023" cy="1375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Delante de él temblará la tierra,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se estremecerán los cielos; el sol y la luna se oscurecerán</a:t>
            </a:r>
            <a:r>
              <a:rPr lang="es-419" sz="2400" dirty="0">
                <a:solidFill>
                  <a:schemeClr val="bg1"/>
                </a:solidFill>
              </a:rPr>
              <a:t>, </a:t>
            </a:r>
            <a:r>
              <a:rPr lang="es-419" sz="2400" dirty="0">
                <a:solidFill>
                  <a:srgbClr val="FFFF00"/>
                </a:solidFill>
              </a:rPr>
              <a:t>y las estrellas retraerán su resplandor.</a:t>
            </a:r>
          </a:p>
        </p:txBody>
      </p:sp>
    </p:spTree>
    <p:extLst>
      <p:ext uri="{BB962C8B-B14F-4D97-AF65-F5344CB8AC3E}">
        <p14:creationId xmlns:p14="http://schemas.microsoft.com/office/powerpoint/2010/main" val="408590724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6" grpId="0"/>
      <p:bldP spid="22" grpId="0" animBg="1"/>
    </p:bld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Los siete sellos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1er.-Iglesia apostólica 31dC-100dC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355293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2nd.-Iglesia Esmirna 100dC-313dC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403146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3er.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Pérgamo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313dC – 538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370507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4th.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Tiatira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538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– 1517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1 CuadroTexto"/>
          <p:cNvSpPr txBox="1"/>
          <p:nvPr/>
        </p:nvSpPr>
        <p:spPr>
          <a:xfrm>
            <a:off x="2290899" y="-27384"/>
            <a:ext cx="4190571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6:12, 13</a:t>
            </a:r>
          </a:p>
        </p:txBody>
      </p:sp>
      <p:sp>
        <p:nvSpPr>
          <p:cNvPr id="14" name="2 CuadroTexto"/>
          <p:cNvSpPr txBox="1"/>
          <p:nvPr/>
        </p:nvSpPr>
        <p:spPr>
          <a:xfrm>
            <a:off x="1" y="476672"/>
            <a:ext cx="9127114" cy="13747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Miré cuando abrió el sexto sello, </a:t>
            </a:r>
            <a:r>
              <a:rPr lang="es-419" sz="2400" dirty="0">
                <a:solidFill>
                  <a:srgbClr val="00B0F0"/>
                </a:solidFill>
              </a:rPr>
              <a:t>y he aquí hubo un gran terremoto; </a:t>
            </a:r>
            <a:r>
              <a:rPr lang="es-419" sz="2400" dirty="0">
                <a:solidFill>
                  <a:srgbClr val="92D050"/>
                </a:solidFill>
              </a:rPr>
              <a:t>y el sol se puso negro como tela de cilicio,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y la luna se volvió toda como sangre; </a:t>
            </a:r>
            <a:r>
              <a:rPr lang="es-419" sz="2400" dirty="0">
                <a:solidFill>
                  <a:srgbClr val="00B0F0"/>
                </a:solidFill>
              </a:rPr>
              <a:t>y las estrellas del cielo cayeron sobre la tierra, como la higuera deja caer sus higos cuando es sacudida por un fuerte viento.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3394142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5th.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Sardis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1517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– 1798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3" name="1 CuadroTexto"/>
          <p:cNvSpPr txBox="1"/>
          <p:nvPr/>
        </p:nvSpPr>
        <p:spPr>
          <a:xfrm>
            <a:off x="3421562" y="5245260"/>
            <a:ext cx="260302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Mateo 24:29</a:t>
            </a:r>
          </a:p>
        </p:txBody>
      </p:sp>
      <p:sp>
        <p:nvSpPr>
          <p:cNvPr id="16" name="2 CuadroTexto"/>
          <p:cNvSpPr txBox="1"/>
          <p:nvPr/>
        </p:nvSpPr>
        <p:spPr>
          <a:xfrm>
            <a:off x="0" y="5759241"/>
            <a:ext cx="9127114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E inmediatamente después de la tribulación de aquellos días, </a:t>
            </a:r>
            <a:r>
              <a:rPr lang="es-419" sz="2400" dirty="0">
                <a:solidFill>
                  <a:schemeClr val="bg1"/>
                </a:solidFill>
              </a:rPr>
              <a:t>el sol se oscurecerá, y la luna no dará su resplandor, y las estrellas caerán del cielo, y las potencias de los cielos serán conmovidas.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35496" y="1844824"/>
            <a:ext cx="2691308" cy="33598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Gran terremoto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67556" y="2221372"/>
            <a:ext cx="2659248" cy="33598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El sol se oscurece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62508" y="2614136"/>
            <a:ext cx="2664296" cy="33598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La luna se enrojece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62508" y="2974740"/>
            <a:ext cx="2664296" cy="33598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La lluvia de estrellas</a:t>
            </a:r>
          </a:p>
        </p:txBody>
      </p:sp>
      <p:sp>
        <p:nvSpPr>
          <p:cNvPr id="25" name="1 CuadroTexto"/>
          <p:cNvSpPr txBox="1"/>
          <p:nvPr/>
        </p:nvSpPr>
        <p:spPr>
          <a:xfrm>
            <a:off x="1430137" y="3494425"/>
            <a:ext cx="1986442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Joel 2:10</a:t>
            </a:r>
          </a:p>
        </p:txBody>
      </p:sp>
      <p:sp>
        <p:nvSpPr>
          <p:cNvPr id="26" name="2 CuadroTexto"/>
          <p:cNvSpPr txBox="1"/>
          <p:nvPr/>
        </p:nvSpPr>
        <p:spPr>
          <a:xfrm>
            <a:off x="0" y="3998481"/>
            <a:ext cx="4788023" cy="1375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Delante de él temblará la tierra,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se estremecerán los cielos; el sol y la luna se oscurecerán</a:t>
            </a:r>
            <a:r>
              <a:rPr lang="es-419" sz="2400" dirty="0">
                <a:solidFill>
                  <a:schemeClr val="bg1"/>
                </a:solidFill>
              </a:rPr>
              <a:t>, </a:t>
            </a:r>
            <a:r>
              <a:rPr lang="es-419" sz="2400" dirty="0">
                <a:solidFill>
                  <a:srgbClr val="FFFF00"/>
                </a:solidFill>
              </a:rPr>
              <a:t>y las estrellas retraerán su resplandor.</a:t>
            </a:r>
          </a:p>
        </p:txBody>
      </p:sp>
    </p:spTree>
    <p:extLst>
      <p:ext uri="{BB962C8B-B14F-4D97-AF65-F5344CB8AC3E}">
        <p14:creationId xmlns:p14="http://schemas.microsoft.com/office/powerpoint/2010/main" val="3672488283"/>
      </p:ext>
    </p:extLst>
  </p:cSld>
  <p:clrMapOvr>
    <a:masterClrMapping/>
  </p:clrMapOvr>
  <p:transition>
    <p:fade/>
  </p:transition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Los siete sellos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1er.-Iglesia apostólica 31dC-100dC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355293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2nd.-Iglesia Esmirna 100dC-313dC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403146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3er.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Pérgamo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313dC – 538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370507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4th.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Tiatira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538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– 1517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1 CuadroTexto"/>
          <p:cNvSpPr txBox="1"/>
          <p:nvPr/>
        </p:nvSpPr>
        <p:spPr>
          <a:xfrm>
            <a:off x="2290899" y="-27384"/>
            <a:ext cx="4190571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6:12, 13</a:t>
            </a:r>
          </a:p>
        </p:txBody>
      </p:sp>
      <p:sp>
        <p:nvSpPr>
          <p:cNvPr id="14" name="2 CuadroTexto"/>
          <p:cNvSpPr txBox="1"/>
          <p:nvPr/>
        </p:nvSpPr>
        <p:spPr>
          <a:xfrm>
            <a:off x="1" y="476672"/>
            <a:ext cx="9127114" cy="13747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Miré cuando abrió el sexto sello, </a:t>
            </a:r>
            <a:r>
              <a:rPr lang="es-419" sz="2400" dirty="0">
                <a:solidFill>
                  <a:srgbClr val="00B0F0"/>
                </a:solidFill>
              </a:rPr>
              <a:t>y he aquí hubo un gran terremoto; </a:t>
            </a:r>
            <a:r>
              <a:rPr lang="es-419" sz="2400" dirty="0">
                <a:solidFill>
                  <a:srgbClr val="92D050"/>
                </a:solidFill>
              </a:rPr>
              <a:t>y el sol se puso negro como tela de cilicio,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y la luna se volvió toda como sangre; </a:t>
            </a:r>
            <a:r>
              <a:rPr lang="es-419" sz="2400" dirty="0">
                <a:solidFill>
                  <a:srgbClr val="00B0F0"/>
                </a:solidFill>
              </a:rPr>
              <a:t>y las estrellas del cielo cayeron sobre la tierra, como la higuera deja caer sus higos cuando es sacudida por un fuerte viento.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3394142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5th.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Sardis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1517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– 1798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3" name="1 CuadroTexto"/>
          <p:cNvSpPr txBox="1"/>
          <p:nvPr/>
        </p:nvSpPr>
        <p:spPr>
          <a:xfrm>
            <a:off x="3421562" y="5245260"/>
            <a:ext cx="260302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Mateo 24:29</a:t>
            </a:r>
          </a:p>
        </p:txBody>
      </p:sp>
      <p:sp>
        <p:nvSpPr>
          <p:cNvPr id="16" name="2 CuadroTexto"/>
          <p:cNvSpPr txBox="1"/>
          <p:nvPr/>
        </p:nvSpPr>
        <p:spPr>
          <a:xfrm>
            <a:off x="0" y="5759241"/>
            <a:ext cx="9127114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E inmediatamente después de la tribulación de aquellos días, </a:t>
            </a:r>
            <a:r>
              <a:rPr lang="es-419" sz="2400" dirty="0">
                <a:solidFill>
                  <a:srgbClr val="00B0F0"/>
                </a:solidFill>
              </a:rPr>
              <a:t>el sol se oscurecerá,</a:t>
            </a:r>
            <a:r>
              <a:rPr lang="es-419" sz="2400" dirty="0">
                <a:solidFill>
                  <a:schemeClr val="bg1"/>
                </a:solidFill>
              </a:rPr>
              <a:t> y la luna no dará su resplandor, y las estrellas caerán del cielo, y las potencias de los cielos serán conmovidas.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35496" y="1844824"/>
            <a:ext cx="2691308" cy="33598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Gran terremoto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67556" y="2221372"/>
            <a:ext cx="2659248" cy="33598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El sol se oscurece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62508" y="2614136"/>
            <a:ext cx="2664296" cy="33598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La luna se enrojece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62508" y="2974740"/>
            <a:ext cx="2664296" cy="33598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La lluvia de estrellas</a:t>
            </a:r>
          </a:p>
        </p:txBody>
      </p:sp>
      <p:sp>
        <p:nvSpPr>
          <p:cNvPr id="23" name="1 CuadroTexto"/>
          <p:cNvSpPr txBox="1"/>
          <p:nvPr/>
        </p:nvSpPr>
        <p:spPr>
          <a:xfrm>
            <a:off x="1430137" y="3494425"/>
            <a:ext cx="1986442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Joel 2:10</a:t>
            </a:r>
          </a:p>
        </p:txBody>
      </p:sp>
      <p:sp>
        <p:nvSpPr>
          <p:cNvPr id="24" name="2 CuadroTexto"/>
          <p:cNvSpPr txBox="1"/>
          <p:nvPr/>
        </p:nvSpPr>
        <p:spPr>
          <a:xfrm>
            <a:off x="0" y="3998481"/>
            <a:ext cx="4788023" cy="1375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Delante de él temblará la tierra,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se estremecerán los cielos; el sol y la luna se oscurecerán</a:t>
            </a:r>
            <a:r>
              <a:rPr lang="es-419" sz="2400" dirty="0">
                <a:solidFill>
                  <a:schemeClr val="bg1"/>
                </a:solidFill>
              </a:rPr>
              <a:t>, </a:t>
            </a:r>
            <a:r>
              <a:rPr lang="es-419" sz="2400" dirty="0">
                <a:solidFill>
                  <a:srgbClr val="FFFF00"/>
                </a:solidFill>
              </a:rPr>
              <a:t>y las estrellas retraerán su resplandor.</a:t>
            </a:r>
          </a:p>
        </p:txBody>
      </p:sp>
    </p:spTree>
    <p:extLst>
      <p:ext uri="{BB962C8B-B14F-4D97-AF65-F5344CB8AC3E}">
        <p14:creationId xmlns:p14="http://schemas.microsoft.com/office/powerpoint/2010/main" val="607174382"/>
      </p:ext>
    </p:extLst>
  </p:cSld>
  <p:clrMapOvr>
    <a:masterClrMapping/>
  </p:clrMapOvr>
  <p:transition>
    <p:fade/>
  </p:transition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Los siete sellos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1er.-Iglesia apostólica 31dC-100dC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355293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2nd.-Iglesia Esmirna 100dC-313dC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403146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3er.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Pérgamo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313dC – 538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370507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4th.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Tiatira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538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– 1517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1 CuadroTexto"/>
          <p:cNvSpPr txBox="1"/>
          <p:nvPr/>
        </p:nvSpPr>
        <p:spPr>
          <a:xfrm>
            <a:off x="2290899" y="-27384"/>
            <a:ext cx="4190571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6:12, 13</a:t>
            </a:r>
          </a:p>
        </p:txBody>
      </p:sp>
      <p:sp>
        <p:nvSpPr>
          <p:cNvPr id="14" name="2 CuadroTexto"/>
          <p:cNvSpPr txBox="1"/>
          <p:nvPr/>
        </p:nvSpPr>
        <p:spPr>
          <a:xfrm>
            <a:off x="1" y="476672"/>
            <a:ext cx="9127114" cy="13747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Miré cuando abrió el sexto sello, </a:t>
            </a:r>
            <a:r>
              <a:rPr lang="es-419" sz="2400" dirty="0">
                <a:solidFill>
                  <a:srgbClr val="00B0F0"/>
                </a:solidFill>
              </a:rPr>
              <a:t>y he aquí hubo un gran terremoto; </a:t>
            </a:r>
            <a:r>
              <a:rPr lang="es-419" sz="2400" dirty="0">
                <a:solidFill>
                  <a:srgbClr val="92D050"/>
                </a:solidFill>
              </a:rPr>
              <a:t>y el sol se puso negro como tela de cilicio,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y la luna se volvió toda como sangre; </a:t>
            </a:r>
            <a:r>
              <a:rPr lang="es-419" sz="2400" dirty="0">
                <a:solidFill>
                  <a:srgbClr val="00B0F0"/>
                </a:solidFill>
              </a:rPr>
              <a:t>y las estrellas del cielo cayeron sobre la tierra, como la higuera deja caer sus higos cuando es sacudida por un fuerte viento.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3394142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5th.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Sardis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1517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– 1798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3" name="1 CuadroTexto"/>
          <p:cNvSpPr txBox="1"/>
          <p:nvPr/>
        </p:nvSpPr>
        <p:spPr>
          <a:xfrm>
            <a:off x="3421562" y="5245260"/>
            <a:ext cx="260302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Mateo 24:29</a:t>
            </a:r>
          </a:p>
        </p:txBody>
      </p:sp>
      <p:sp>
        <p:nvSpPr>
          <p:cNvPr id="16" name="2 CuadroTexto"/>
          <p:cNvSpPr txBox="1"/>
          <p:nvPr/>
        </p:nvSpPr>
        <p:spPr>
          <a:xfrm>
            <a:off x="0" y="5759241"/>
            <a:ext cx="9127114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E inmediatamente después de la tribulación de aquellos días, </a:t>
            </a:r>
            <a:r>
              <a:rPr lang="es-419" sz="2400" dirty="0">
                <a:solidFill>
                  <a:srgbClr val="00B0F0"/>
                </a:solidFill>
              </a:rPr>
              <a:t>el sol se oscurecerá,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92D050"/>
                </a:solidFill>
              </a:rPr>
              <a:t>y la luna no dará su resplandor,</a:t>
            </a:r>
            <a:r>
              <a:rPr lang="es-419" sz="2400" dirty="0">
                <a:solidFill>
                  <a:schemeClr val="bg1"/>
                </a:solidFill>
              </a:rPr>
              <a:t> y las estrellas caerán del cielo, y las potencias de los cielos serán conmovidas.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35496" y="1844824"/>
            <a:ext cx="2691308" cy="33598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Gran terremoto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67556" y="2221372"/>
            <a:ext cx="2659248" cy="33598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El sol se oscurece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62508" y="2614136"/>
            <a:ext cx="2664296" cy="33598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La luna se enrojece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62508" y="2974740"/>
            <a:ext cx="2664296" cy="33598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La lluvia de estrellas</a:t>
            </a:r>
          </a:p>
        </p:txBody>
      </p:sp>
      <p:sp>
        <p:nvSpPr>
          <p:cNvPr id="23" name="1 CuadroTexto"/>
          <p:cNvSpPr txBox="1"/>
          <p:nvPr/>
        </p:nvSpPr>
        <p:spPr>
          <a:xfrm>
            <a:off x="1430137" y="3494425"/>
            <a:ext cx="1986442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Joel 2:10</a:t>
            </a:r>
          </a:p>
        </p:txBody>
      </p:sp>
      <p:sp>
        <p:nvSpPr>
          <p:cNvPr id="24" name="2 CuadroTexto"/>
          <p:cNvSpPr txBox="1"/>
          <p:nvPr/>
        </p:nvSpPr>
        <p:spPr>
          <a:xfrm>
            <a:off x="0" y="3998481"/>
            <a:ext cx="4788023" cy="1375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Delante de él temblará la tierra,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se estremecerán los cielos; el sol y la luna se oscurecerán</a:t>
            </a:r>
            <a:r>
              <a:rPr lang="es-419" sz="2400" dirty="0">
                <a:solidFill>
                  <a:schemeClr val="bg1"/>
                </a:solidFill>
              </a:rPr>
              <a:t>, </a:t>
            </a:r>
            <a:r>
              <a:rPr lang="es-419" sz="2400" dirty="0">
                <a:solidFill>
                  <a:srgbClr val="FFFF00"/>
                </a:solidFill>
              </a:rPr>
              <a:t>y las estrellas retraerán su resplandor.</a:t>
            </a:r>
          </a:p>
        </p:txBody>
      </p:sp>
    </p:spTree>
    <p:extLst>
      <p:ext uri="{BB962C8B-B14F-4D97-AF65-F5344CB8AC3E}">
        <p14:creationId xmlns:p14="http://schemas.microsoft.com/office/powerpoint/2010/main" val="701608648"/>
      </p:ext>
    </p:extLst>
  </p:cSld>
  <p:clrMapOvr>
    <a:masterClrMapping/>
  </p:clrMapOvr>
  <p:transition>
    <p:fade/>
  </p:transition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1 CuadroTexto"/>
          <p:cNvSpPr txBox="1"/>
          <p:nvPr/>
        </p:nvSpPr>
        <p:spPr>
          <a:xfrm>
            <a:off x="1430137" y="3494425"/>
            <a:ext cx="1986442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Joel 2:10</a:t>
            </a:r>
          </a:p>
        </p:txBody>
      </p:sp>
      <p:sp>
        <p:nvSpPr>
          <p:cNvPr id="29" name="2 CuadroTexto"/>
          <p:cNvSpPr txBox="1"/>
          <p:nvPr/>
        </p:nvSpPr>
        <p:spPr>
          <a:xfrm>
            <a:off x="0" y="3998481"/>
            <a:ext cx="4788023" cy="1375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Delante de él temblará la tierra,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se estremecerán los cielos; el sol y la luna se oscurecerán</a:t>
            </a:r>
            <a:r>
              <a:rPr lang="es-419" sz="2400" dirty="0">
                <a:solidFill>
                  <a:schemeClr val="bg1"/>
                </a:solidFill>
              </a:rPr>
              <a:t>, </a:t>
            </a:r>
            <a:r>
              <a:rPr lang="es-419" sz="2400" dirty="0">
                <a:solidFill>
                  <a:srgbClr val="FFFF00"/>
                </a:solidFill>
              </a:rPr>
              <a:t>y las estrellas retraerán su resplandor.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Los siete sellos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1er.-Iglesia apostólica 31dC-100dC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355293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2nd.-Iglesia Esmirna 100dC-313dC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403146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3er.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Pérgamo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313dC – 538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370507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4th.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Tiatira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538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– 1517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1 CuadroTexto"/>
          <p:cNvSpPr txBox="1"/>
          <p:nvPr/>
        </p:nvSpPr>
        <p:spPr>
          <a:xfrm>
            <a:off x="2290899" y="-27384"/>
            <a:ext cx="4190571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6:12, 13</a:t>
            </a:r>
          </a:p>
        </p:txBody>
      </p:sp>
      <p:sp>
        <p:nvSpPr>
          <p:cNvPr id="14" name="2 CuadroTexto"/>
          <p:cNvSpPr txBox="1"/>
          <p:nvPr/>
        </p:nvSpPr>
        <p:spPr>
          <a:xfrm>
            <a:off x="1" y="476672"/>
            <a:ext cx="9127114" cy="13747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Miré cuando abrió el sexto sello, </a:t>
            </a:r>
            <a:r>
              <a:rPr lang="es-419" sz="2400" dirty="0">
                <a:solidFill>
                  <a:srgbClr val="00B0F0"/>
                </a:solidFill>
              </a:rPr>
              <a:t>y he aquí hubo un gran terremoto; </a:t>
            </a:r>
            <a:r>
              <a:rPr lang="es-419" sz="2400" dirty="0">
                <a:solidFill>
                  <a:srgbClr val="92D050"/>
                </a:solidFill>
              </a:rPr>
              <a:t>y el sol se puso negro como tela de cilicio,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y la luna se volvió toda como sangre; </a:t>
            </a:r>
            <a:r>
              <a:rPr lang="es-419" sz="2400" dirty="0">
                <a:solidFill>
                  <a:srgbClr val="00B0F0"/>
                </a:solidFill>
              </a:rPr>
              <a:t>y las estrellas del cielo cayeron sobre la tierra, como la higuera deja caer sus higos cuando es sacudida por un fuerte viento.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3394142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5th.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Sardis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1517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– 1798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3" name="1 CuadroTexto"/>
          <p:cNvSpPr txBox="1"/>
          <p:nvPr/>
        </p:nvSpPr>
        <p:spPr>
          <a:xfrm>
            <a:off x="3421562" y="5245260"/>
            <a:ext cx="260302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Mateo 24:29</a:t>
            </a:r>
          </a:p>
        </p:txBody>
      </p:sp>
      <p:sp>
        <p:nvSpPr>
          <p:cNvPr id="16" name="2 CuadroTexto"/>
          <p:cNvSpPr txBox="1"/>
          <p:nvPr/>
        </p:nvSpPr>
        <p:spPr>
          <a:xfrm>
            <a:off x="0" y="5759241"/>
            <a:ext cx="9127114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E inmediatamente después de la tribulación de aquellos días, </a:t>
            </a:r>
            <a:r>
              <a:rPr lang="es-419" sz="2400" dirty="0">
                <a:solidFill>
                  <a:srgbClr val="00B0F0"/>
                </a:solidFill>
              </a:rPr>
              <a:t>el sol se oscurecerá,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92D050"/>
                </a:solidFill>
              </a:rPr>
              <a:t>y la luna no dará su resplandor,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y las estrellas caerán del cielo</a:t>
            </a:r>
            <a:r>
              <a:rPr lang="es-419" sz="2400" dirty="0">
                <a:solidFill>
                  <a:schemeClr val="bg1"/>
                </a:solidFill>
              </a:rPr>
              <a:t>, y las potencias de los cielos serán conmovidas.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35496" y="1844824"/>
            <a:ext cx="2691308" cy="33598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Gran terremoto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67556" y="2221372"/>
            <a:ext cx="2659248" cy="33598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El sol se oscurece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62508" y="2614136"/>
            <a:ext cx="2664296" cy="33598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La luna se enrojece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62508" y="2974740"/>
            <a:ext cx="2664296" cy="33598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La lluvia de estrellas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2726804" y="1838256"/>
            <a:ext cx="5373588" cy="33826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Lisboa, 1 noviembre de 1775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2726804" y="2227941"/>
            <a:ext cx="5373588" cy="33598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Nueva Inglaterra, USA 19 de mayo de 1780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2699792" y="2588955"/>
            <a:ext cx="5400600" cy="33598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Nueva Inglaterra, USA 19 de mayo de 1780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2699792" y="2948995"/>
            <a:ext cx="5400600" cy="33598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Costa este de USA 13 de noviembre de 1833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34"/>
          <a:stretch/>
        </p:blipFill>
        <p:spPr>
          <a:xfrm>
            <a:off x="-36512" y="1844824"/>
            <a:ext cx="9262866" cy="4932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32257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 animBg="1"/>
      <p:bldP spid="26" grpId="0" animBg="1"/>
    </p:bld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1 CuadroTexto"/>
          <p:cNvSpPr txBox="1"/>
          <p:nvPr/>
        </p:nvSpPr>
        <p:spPr>
          <a:xfrm>
            <a:off x="1430137" y="3494425"/>
            <a:ext cx="1986442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Joel 2:10</a:t>
            </a:r>
          </a:p>
        </p:txBody>
      </p:sp>
      <p:sp>
        <p:nvSpPr>
          <p:cNvPr id="29" name="2 CuadroTexto"/>
          <p:cNvSpPr txBox="1"/>
          <p:nvPr/>
        </p:nvSpPr>
        <p:spPr>
          <a:xfrm>
            <a:off x="0" y="3998481"/>
            <a:ext cx="4788023" cy="1375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Delante de él temblará la tierra,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se estremecerán los cielos; el sol y la luna se oscurecerán</a:t>
            </a:r>
            <a:r>
              <a:rPr lang="es-419" sz="2400" dirty="0">
                <a:solidFill>
                  <a:schemeClr val="bg1"/>
                </a:solidFill>
              </a:rPr>
              <a:t>, </a:t>
            </a:r>
            <a:r>
              <a:rPr lang="es-419" sz="2400" dirty="0">
                <a:solidFill>
                  <a:srgbClr val="FFFF00"/>
                </a:solidFill>
              </a:rPr>
              <a:t>y las estrellas retraerán su resplandor.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Los siete sellos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1er.-Iglesia apostólica 31dC-100dC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355293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2nd.-Iglesia Esmirna 100dC-313dC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403146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3er.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Pérgamo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313dC – 538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370507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4th.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Tiatira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538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– 1517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1 CuadroTexto"/>
          <p:cNvSpPr txBox="1"/>
          <p:nvPr/>
        </p:nvSpPr>
        <p:spPr>
          <a:xfrm>
            <a:off x="2290899" y="-27384"/>
            <a:ext cx="4190571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6:12, 13</a:t>
            </a:r>
          </a:p>
        </p:txBody>
      </p:sp>
      <p:sp>
        <p:nvSpPr>
          <p:cNvPr id="14" name="2 CuadroTexto"/>
          <p:cNvSpPr txBox="1"/>
          <p:nvPr/>
        </p:nvSpPr>
        <p:spPr>
          <a:xfrm>
            <a:off x="1" y="476672"/>
            <a:ext cx="9127114" cy="13747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Miré cuando abrió el sexto sello, </a:t>
            </a:r>
            <a:r>
              <a:rPr lang="es-419" sz="2400" dirty="0">
                <a:solidFill>
                  <a:srgbClr val="00B0F0"/>
                </a:solidFill>
              </a:rPr>
              <a:t>y he aquí hubo un gran terremoto; </a:t>
            </a:r>
            <a:r>
              <a:rPr lang="es-419" sz="2400" dirty="0">
                <a:solidFill>
                  <a:srgbClr val="92D050"/>
                </a:solidFill>
              </a:rPr>
              <a:t>y el sol se puso negro como tela de cilicio,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y la luna se volvió toda como sangre; </a:t>
            </a:r>
            <a:r>
              <a:rPr lang="es-419" sz="2400" dirty="0">
                <a:solidFill>
                  <a:srgbClr val="00B0F0"/>
                </a:solidFill>
              </a:rPr>
              <a:t>y las estrellas del cielo cayeron sobre la tierra, como la higuera deja caer sus higos cuando es sacudida por un fuerte viento.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3394142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5th.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Sardis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1517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– 1798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3" name="1 CuadroTexto"/>
          <p:cNvSpPr txBox="1"/>
          <p:nvPr/>
        </p:nvSpPr>
        <p:spPr>
          <a:xfrm>
            <a:off x="3421562" y="5245260"/>
            <a:ext cx="260302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Mateo 24:29</a:t>
            </a:r>
          </a:p>
        </p:txBody>
      </p:sp>
      <p:sp>
        <p:nvSpPr>
          <p:cNvPr id="16" name="2 CuadroTexto"/>
          <p:cNvSpPr txBox="1"/>
          <p:nvPr/>
        </p:nvSpPr>
        <p:spPr>
          <a:xfrm>
            <a:off x="0" y="5759241"/>
            <a:ext cx="9127114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E inmediatamente después de la tribulación de aquellos días, </a:t>
            </a:r>
            <a:r>
              <a:rPr lang="es-419" sz="2400" dirty="0">
                <a:solidFill>
                  <a:srgbClr val="00B0F0"/>
                </a:solidFill>
              </a:rPr>
              <a:t>el sol se oscurecerá,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92D050"/>
                </a:solidFill>
              </a:rPr>
              <a:t>y la luna no dará su resplandor,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y las estrellas caerán del cielo</a:t>
            </a:r>
            <a:r>
              <a:rPr lang="es-419" sz="2400" dirty="0">
                <a:solidFill>
                  <a:schemeClr val="bg1"/>
                </a:solidFill>
              </a:rPr>
              <a:t>, y las potencias de los cielos serán conmovidas.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35496" y="1844824"/>
            <a:ext cx="2691308" cy="33598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Gran terremoto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67556" y="2221372"/>
            <a:ext cx="2659248" cy="33598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El sol se oscurece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62508" y="2614136"/>
            <a:ext cx="2664296" cy="33598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La luna se enrojece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62508" y="2974740"/>
            <a:ext cx="2664296" cy="33598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La lluvia de estrellas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2726804" y="1838256"/>
            <a:ext cx="5373588" cy="33826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Lisboa, 1 noviembre de 1775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2726804" y="2227941"/>
            <a:ext cx="5373588" cy="33598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Nueva Inglaterra, USA 19 de mayo de 1780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2699792" y="2588955"/>
            <a:ext cx="5400600" cy="33598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Nueva Inglaterra, USA 19 de mayo de 1780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2699792" y="2948995"/>
            <a:ext cx="5400600" cy="33598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Costa este de USA 13 de noviembre de 1833</a:t>
            </a:r>
          </a:p>
        </p:txBody>
      </p:sp>
    </p:spTree>
    <p:extLst>
      <p:ext uri="{BB962C8B-B14F-4D97-AF65-F5344CB8AC3E}">
        <p14:creationId xmlns:p14="http://schemas.microsoft.com/office/powerpoint/2010/main" val="337193501"/>
      </p:ext>
    </p:extLst>
  </p:cSld>
  <p:clrMapOvr>
    <a:masterClrMapping/>
  </p:clrMapOvr>
  <p:transition>
    <p:fade/>
  </p:transition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Los siete sellos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1er.-Iglesia apostólica 31dC-100dC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355293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2nd.-Iglesia Esmirna 100dC-313dC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403146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3er.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Pérgamo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313dC – 538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370507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4th.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Tiatira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538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– 1517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1 CuadroTexto"/>
          <p:cNvSpPr txBox="1"/>
          <p:nvPr/>
        </p:nvSpPr>
        <p:spPr>
          <a:xfrm>
            <a:off x="2290899" y="-27384"/>
            <a:ext cx="4190571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6:12, 13</a:t>
            </a:r>
          </a:p>
        </p:txBody>
      </p:sp>
      <p:sp>
        <p:nvSpPr>
          <p:cNvPr id="14" name="2 CuadroTexto"/>
          <p:cNvSpPr txBox="1"/>
          <p:nvPr/>
        </p:nvSpPr>
        <p:spPr>
          <a:xfrm>
            <a:off x="1" y="476672"/>
            <a:ext cx="9127114" cy="13747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Miré cuando abrió el sexto sello, </a:t>
            </a:r>
            <a:r>
              <a:rPr lang="es-419" sz="2400" dirty="0">
                <a:solidFill>
                  <a:srgbClr val="00B0F0"/>
                </a:solidFill>
              </a:rPr>
              <a:t>y he aquí hubo un gran terremoto; </a:t>
            </a:r>
            <a:r>
              <a:rPr lang="es-419" sz="2400" dirty="0">
                <a:solidFill>
                  <a:srgbClr val="92D050"/>
                </a:solidFill>
              </a:rPr>
              <a:t>y el sol se puso negro como tela de cilicio,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y la luna se volvió toda como sangre; </a:t>
            </a:r>
            <a:r>
              <a:rPr lang="es-419" sz="2400" dirty="0">
                <a:solidFill>
                  <a:srgbClr val="00B0F0"/>
                </a:solidFill>
              </a:rPr>
              <a:t>y las estrellas del cielo cayeron sobre la tierra, como la higuera deja caer sus higos cuando es sacudida por un fuerte viento.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3394142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5th.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Sardis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1517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– 1798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3" name="1 CuadroTexto"/>
          <p:cNvSpPr txBox="1"/>
          <p:nvPr/>
        </p:nvSpPr>
        <p:spPr>
          <a:xfrm>
            <a:off x="3421562" y="5245260"/>
            <a:ext cx="260302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Mateo 24:29</a:t>
            </a:r>
          </a:p>
        </p:txBody>
      </p:sp>
      <p:sp>
        <p:nvSpPr>
          <p:cNvPr id="16" name="2 CuadroTexto"/>
          <p:cNvSpPr txBox="1"/>
          <p:nvPr/>
        </p:nvSpPr>
        <p:spPr>
          <a:xfrm>
            <a:off x="0" y="5759241"/>
            <a:ext cx="9127114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E inmediatamente después de la tribulación de aquellos días, </a:t>
            </a:r>
            <a:r>
              <a:rPr lang="es-419" sz="2400" dirty="0">
                <a:solidFill>
                  <a:srgbClr val="00B0F0"/>
                </a:solidFill>
              </a:rPr>
              <a:t>el sol se oscurecerá,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92D050"/>
                </a:solidFill>
              </a:rPr>
              <a:t>y la luna no dará su resplandor,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y las estrellas caerán del cielo</a:t>
            </a:r>
            <a:r>
              <a:rPr lang="es-419" sz="2400" dirty="0">
                <a:solidFill>
                  <a:schemeClr val="bg1"/>
                </a:solidFill>
              </a:rPr>
              <a:t>, </a:t>
            </a:r>
            <a:r>
              <a:rPr lang="es-419" sz="2400" dirty="0">
                <a:solidFill>
                  <a:srgbClr val="00B0F0"/>
                </a:solidFill>
              </a:rPr>
              <a:t>y las potencias de los cielos serán conmovidas.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35496" y="1844824"/>
            <a:ext cx="2691308" cy="33598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Gran terremoto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67556" y="2221372"/>
            <a:ext cx="2659248" cy="33598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El sol se oscurece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62508" y="2614136"/>
            <a:ext cx="2664296" cy="33598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La luna se enrojece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62508" y="2974740"/>
            <a:ext cx="2664296" cy="33598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La lluvia de estrellas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2726804" y="1838256"/>
            <a:ext cx="5373588" cy="33826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Lisboa, 1 noviembre de 1775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2726804" y="2227941"/>
            <a:ext cx="5373588" cy="33598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Nueva Inglaterra, USA 19 de mayo de 1780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2699792" y="2588955"/>
            <a:ext cx="5400600" cy="33598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Nueva Inglaterra, USA 19 de mayo de 1780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2699792" y="2948995"/>
            <a:ext cx="5400600" cy="33598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Costa este de USA 13 de noviembre de 1833</a:t>
            </a:r>
          </a:p>
        </p:txBody>
      </p:sp>
      <p:sp>
        <p:nvSpPr>
          <p:cNvPr id="31" name="1 CuadroTexto"/>
          <p:cNvSpPr txBox="1"/>
          <p:nvPr/>
        </p:nvSpPr>
        <p:spPr>
          <a:xfrm>
            <a:off x="323528" y="3278401"/>
            <a:ext cx="4176463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6:14</a:t>
            </a:r>
          </a:p>
        </p:txBody>
      </p:sp>
      <p:sp>
        <p:nvSpPr>
          <p:cNvPr id="32" name="2 CuadroTexto"/>
          <p:cNvSpPr txBox="1"/>
          <p:nvPr/>
        </p:nvSpPr>
        <p:spPr>
          <a:xfrm>
            <a:off x="0" y="3782457"/>
            <a:ext cx="4788023" cy="1375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chemeClr val="bg1"/>
                </a:solidFill>
              </a:rPr>
              <a:t>Y el cielo se desvaneció como un pergamino que se enrolla; y todo monte y toda isla se removió de su lugar. </a:t>
            </a:r>
          </a:p>
        </p:txBody>
      </p:sp>
    </p:spTree>
    <p:extLst>
      <p:ext uri="{BB962C8B-B14F-4D97-AF65-F5344CB8AC3E}">
        <p14:creationId xmlns:p14="http://schemas.microsoft.com/office/powerpoint/2010/main" val="16882626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</p:bld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Los siete sellos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1er.-Iglesia apostólica 31dC-100dC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355293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2nd.-Iglesia Esmirna 100dC-313dC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403146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3er.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Pérgamo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313dC – 538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370507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4th.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Tiatira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538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– 1517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1 CuadroTexto"/>
          <p:cNvSpPr txBox="1"/>
          <p:nvPr/>
        </p:nvSpPr>
        <p:spPr>
          <a:xfrm>
            <a:off x="2290899" y="-27384"/>
            <a:ext cx="4190571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6:12, 13</a:t>
            </a:r>
          </a:p>
        </p:txBody>
      </p:sp>
      <p:sp>
        <p:nvSpPr>
          <p:cNvPr id="14" name="2 CuadroTexto"/>
          <p:cNvSpPr txBox="1"/>
          <p:nvPr/>
        </p:nvSpPr>
        <p:spPr>
          <a:xfrm>
            <a:off x="1" y="476672"/>
            <a:ext cx="9127114" cy="13747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Miré cuando abrió el sexto sello, </a:t>
            </a:r>
            <a:r>
              <a:rPr lang="es-419" sz="2400" dirty="0">
                <a:solidFill>
                  <a:srgbClr val="00B0F0"/>
                </a:solidFill>
              </a:rPr>
              <a:t>y he aquí hubo un gran terremoto; </a:t>
            </a:r>
            <a:r>
              <a:rPr lang="es-419" sz="2400" dirty="0">
                <a:solidFill>
                  <a:srgbClr val="92D050"/>
                </a:solidFill>
              </a:rPr>
              <a:t>y el sol se puso negro como tela de cilicio,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y la luna se volvió toda como sangre; </a:t>
            </a:r>
            <a:r>
              <a:rPr lang="es-419" sz="2400" dirty="0">
                <a:solidFill>
                  <a:srgbClr val="00B0F0"/>
                </a:solidFill>
              </a:rPr>
              <a:t>y las estrellas del cielo cayeron sobre la tierra, como la higuera deja caer sus higos cuando es sacudida por un fuerte viento.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3394142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5th.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Sardis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1517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– 1798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3" name="1 CuadroTexto"/>
          <p:cNvSpPr txBox="1"/>
          <p:nvPr/>
        </p:nvSpPr>
        <p:spPr>
          <a:xfrm>
            <a:off x="3421562" y="5245260"/>
            <a:ext cx="260302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Mateo 24:29</a:t>
            </a:r>
          </a:p>
        </p:txBody>
      </p:sp>
      <p:sp>
        <p:nvSpPr>
          <p:cNvPr id="16" name="2 CuadroTexto"/>
          <p:cNvSpPr txBox="1"/>
          <p:nvPr/>
        </p:nvSpPr>
        <p:spPr>
          <a:xfrm>
            <a:off x="0" y="5759241"/>
            <a:ext cx="9127114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E inmediatamente después de la tribulación de aquellos días, </a:t>
            </a:r>
            <a:r>
              <a:rPr lang="es-419" sz="2400" dirty="0">
                <a:solidFill>
                  <a:srgbClr val="00B0F0"/>
                </a:solidFill>
              </a:rPr>
              <a:t>el sol se oscurecerá,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92D050"/>
                </a:solidFill>
              </a:rPr>
              <a:t>y la luna no dará su resplandor,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y las estrellas caerán del cielo</a:t>
            </a:r>
            <a:r>
              <a:rPr lang="es-419" sz="2400" dirty="0">
                <a:solidFill>
                  <a:schemeClr val="bg1"/>
                </a:solidFill>
              </a:rPr>
              <a:t>, </a:t>
            </a:r>
            <a:r>
              <a:rPr lang="es-419" sz="2400" dirty="0">
                <a:solidFill>
                  <a:srgbClr val="00B0F0"/>
                </a:solidFill>
              </a:rPr>
              <a:t>y las potencias de los cielos serán conmovidas.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35496" y="1844824"/>
            <a:ext cx="2691308" cy="33598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Gran terremoto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67556" y="2221372"/>
            <a:ext cx="2659248" cy="33598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El sol se oscurece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62508" y="2614136"/>
            <a:ext cx="2664296" cy="33598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La luna se enrojece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62508" y="2974740"/>
            <a:ext cx="2664296" cy="33598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La lluvia de estrellas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2726804" y="1838256"/>
            <a:ext cx="5373588" cy="33826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Lisboa, 1 noviembre de 1775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2726804" y="2227941"/>
            <a:ext cx="5373588" cy="33598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Nueva Inglaterra, USA 19 de mayo de 1780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2699792" y="2588955"/>
            <a:ext cx="5400600" cy="33598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Nueva Inglaterra, USA 19 de mayo de 1780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2699792" y="2948995"/>
            <a:ext cx="5400600" cy="33598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Costa este de USA 13 de noviembre de 1833</a:t>
            </a:r>
          </a:p>
        </p:txBody>
      </p:sp>
      <p:sp>
        <p:nvSpPr>
          <p:cNvPr id="31" name="1 CuadroTexto"/>
          <p:cNvSpPr txBox="1"/>
          <p:nvPr/>
        </p:nvSpPr>
        <p:spPr>
          <a:xfrm>
            <a:off x="323528" y="3278401"/>
            <a:ext cx="4176463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6:14</a:t>
            </a:r>
          </a:p>
        </p:txBody>
      </p:sp>
      <p:sp>
        <p:nvSpPr>
          <p:cNvPr id="32" name="2 CuadroTexto"/>
          <p:cNvSpPr txBox="1"/>
          <p:nvPr/>
        </p:nvSpPr>
        <p:spPr>
          <a:xfrm>
            <a:off x="0" y="3782457"/>
            <a:ext cx="4788023" cy="1375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Y el cielo se desvaneció como un pergamino que se enrolla; </a:t>
            </a:r>
            <a:r>
              <a:rPr lang="es-419" sz="2400" dirty="0">
                <a:solidFill>
                  <a:schemeClr val="bg1"/>
                </a:solidFill>
              </a:rPr>
              <a:t>y todo monte y toda isla se removió de su lugar. </a:t>
            </a:r>
          </a:p>
        </p:txBody>
      </p:sp>
    </p:spTree>
    <p:extLst>
      <p:ext uri="{BB962C8B-B14F-4D97-AF65-F5344CB8AC3E}">
        <p14:creationId xmlns:p14="http://schemas.microsoft.com/office/powerpoint/2010/main" val="853278903"/>
      </p:ext>
    </p:extLst>
  </p:cSld>
  <p:clrMapOvr>
    <a:masterClrMapping/>
  </p:clrMapOvr>
  <p:transition>
    <p:fade/>
  </p:transition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Los siete sellos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1er.-Iglesia apostólica 31dC-100dC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355293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2nd.-Iglesia Esmirna 100dC-313dC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403146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3er.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Pérgamo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313dC – 538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370507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4th.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Tiatira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538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– 1517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1 CuadroTexto"/>
          <p:cNvSpPr txBox="1"/>
          <p:nvPr/>
        </p:nvSpPr>
        <p:spPr>
          <a:xfrm>
            <a:off x="2290899" y="-27384"/>
            <a:ext cx="4190571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6:12, 13</a:t>
            </a:r>
          </a:p>
        </p:txBody>
      </p:sp>
      <p:sp>
        <p:nvSpPr>
          <p:cNvPr id="14" name="2 CuadroTexto"/>
          <p:cNvSpPr txBox="1"/>
          <p:nvPr/>
        </p:nvSpPr>
        <p:spPr>
          <a:xfrm>
            <a:off x="1" y="476672"/>
            <a:ext cx="9127114" cy="13747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Miré cuando abrió el sexto sello, </a:t>
            </a:r>
            <a:r>
              <a:rPr lang="es-419" sz="2400" dirty="0">
                <a:solidFill>
                  <a:srgbClr val="00B0F0"/>
                </a:solidFill>
              </a:rPr>
              <a:t>y he aquí hubo un gran terremoto; </a:t>
            </a:r>
            <a:r>
              <a:rPr lang="es-419" sz="2400" dirty="0">
                <a:solidFill>
                  <a:srgbClr val="92D050"/>
                </a:solidFill>
              </a:rPr>
              <a:t>y el sol se puso negro como tela de cilicio,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y la luna se volvió toda como sangre; </a:t>
            </a:r>
            <a:r>
              <a:rPr lang="es-419" sz="2400" dirty="0">
                <a:solidFill>
                  <a:srgbClr val="00B0F0"/>
                </a:solidFill>
              </a:rPr>
              <a:t>y las estrellas del cielo cayeron sobre la tierra, como la higuera deja caer sus higos cuando es sacudida por un fuerte viento.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3394142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5th.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Sardis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1517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– 1798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3" name="1 CuadroTexto"/>
          <p:cNvSpPr txBox="1"/>
          <p:nvPr/>
        </p:nvSpPr>
        <p:spPr>
          <a:xfrm>
            <a:off x="3421562" y="5245260"/>
            <a:ext cx="260302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Mateo 24:29</a:t>
            </a:r>
          </a:p>
        </p:txBody>
      </p:sp>
      <p:sp>
        <p:nvSpPr>
          <p:cNvPr id="16" name="2 CuadroTexto"/>
          <p:cNvSpPr txBox="1"/>
          <p:nvPr/>
        </p:nvSpPr>
        <p:spPr>
          <a:xfrm>
            <a:off x="0" y="5759241"/>
            <a:ext cx="9127114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E inmediatamente después de la tribulación de aquellos días, </a:t>
            </a:r>
            <a:r>
              <a:rPr lang="es-419" sz="2400" dirty="0">
                <a:solidFill>
                  <a:srgbClr val="00B0F0"/>
                </a:solidFill>
              </a:rPr>
              <a:t>el sol se oscurecerá,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92D050"/>
                </a:solidFill>
              </a:rPr>
              <a:t>y la luna no dará su resplandor,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y las estrellas caerán del cielo</a:t>
            </a:r>
            <a:r>
              <a:rPr lang="es-419" sz="2400" dirty="0">
                <a:solidFill>
                  <a:schemeClr val="bg1"/>
                </a:solidFill>
              </a:rPr>
              <a:t>, </a:t>
            </a:r>
            <a:r>
              <a:rPr lang="es-419" sz="2400" dirty="0">
                <a:solidFill>
                  <a:srgbClr val="00B0F0"/>
                </a:solidFill>
              </a:rPr>
              <a:t>y las potencias de los cielos serán conmovidas.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35496" y="1844824"/>
            <a:ext cx="2691308" cy="33598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Gran terremoto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67556" y="2221372"/>
            <a:ext cx="2659248" cy="33598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El sol se oscurece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62508" y="2614136"/>
            <a:ext cx="2664296" cy="33598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La luna se enrojece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62508" y="2974740"/>
            <a:ext cx="2664296" cy="33598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La lluvia de estrellas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2726804" y="1838256"/>
            <a:ext cx="5373588" cy="33826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Lisboa, 1 noviembre de 1775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2726804" y="2227941"/>
            <a:ext cx="5373588" cy="33598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Nueva Inglaterra, USA 19 de mayo de 1780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2699792" y="2588955"/>
            <a:ext cx="5400600" cy="33598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Nueva Inglaterra, USA 19 de mayo de 1780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2699792" y="2948995"/>
            <a:ext cx="5400600" cy="33598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Costa este de USA 13 de noviembre de 1833</a:t>
            </a:r>
          </a:p>
        </p:txBody>
      </p:sp>
      <p:sp>
        <p:nvSpPr>
          <p:cNvPr id="31" name="1 CuadroTexto"/>
          <p:cNvSpPr txBox="1"/>
          <p:nvPr/>
        </p:nvSpPr>
        <p:spPr>
          <a:xfrm>
            <a:off x="323528" y="3278401"/>
            <a:ext cx="4176463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6:14</a:t>
            </a:r>
          </a:p>
        </p:txBody>
      </p:sp>
      <p:sp>
        <p:nvSpPr>
          <p:cNvPr id="32" name="2 CuadroTexto"/>
          <p:cNvSpPr txBox="1"/>
          <p:nvPr/>
        </p:nvSpPr>
        <p:spPr>
          <a:xfrm>
            <a:off x="0" y="3782457"/>
            <a:ext cx="4788023" cy="1375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Y el cielo se desvaneció como un pergamino que se enrolla; </a:t>
            </a:r>
            <a:r>
              <a:rPr lang="es-419" sz="2400" dirty="0">
                <a:solidFill>
                  <a:srgbClr val="00B0F0"/>
                </a:solidFill>
              </a:rPr>
              <a:t>y todo monte y toda isla se removió de su lugar. </a:t>
            </a:r>
          </a:p>
        </p:txBody>
      </p:sp>
    </p:spTree>
    <p:extLst>
      <p:ext uri="{BB962C8B-B14F-4D97-AF65-F5344CB8AC3E}">
        <p14:creationId xmlns:p14="http://schemas.microsoft.com/office/powerpoint/2010/main" val="4290832941"/>
      </p:ext>
    </p:extLst>
  </p:cSld>
  <p:clrMapOvr>
    <a:masterClrMapping/>
  </p:clrMapOvr>
  <p:transition>
    <p:fade/>
  </p:transition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Los siete sellos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1er.-Iglesia apostólica 31dC-100dC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355293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2nd.-Iglesia Esmirna 100dC-313dC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403146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3er.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Pérgamo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313dC – 538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370507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4th.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Tiatira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538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– 1517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1 CuadroTexto"/>
          <p:cNvSpPr txBox="1"/>
          <p:nvPr/>
        </p:nvSpPr>
        <p:spPr>
          <a:xfrm>
            <a:off x="2290899" y="-27384"/>
            <a:ext cx="4190571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6:15, 16</a:t>
            </a:r>
          </a:p>
        </p:txBody>
      </p:sp>
      <p:sp>
        <p:nvSpPr>
          <p:cNvPr id="14" name="2 CuadroTexto"/>
          <p:cNvSpPr txBox="1"/>
          <p:nvPr/>
        </p:nvSpPr>
        <p:spPr>
          <a:xfrm>
            <a:off x="1" y="476672"/>
            <a:ext cx="9127114" cy="1695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chemeClr val="bg1"/>
                </a:solidFill>
              </a:rPr>
              <a:t>Y los reyes de la tierra, y los grandes, los ricos, los capitanes, los poderosos, y todo siervo y todo libre, se escondieron en las cuevas y entre las peñas de los montes; y decían a los montes y a las peñas: Caed sobre nosotros, y escondednos del rostro de aquel que está sentado sobre el trono, y de la ira del Cordero;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3394142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5th.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Sardis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1517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– 1798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3" name="1 CuadroTexto"/>
          <p:cNvSpPr txBox="1"/>
          <p:nvPr/>
        </p:nvSpPr>
        <p:spPr>
          <a:xfrm>
            <a:off x="3421562" y="5245260"/>
            <a:ext cx="260302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Mateo 24:29</a:t>
            </a:r>
          </a:p>
        </p:txBody>
      </p:sp>
      <p:sp>
        <p:nvSpPr>
          <p:cNvPr id="16" name="2 CuadroTexto"/>
          <p:cNvSpPr txBox="1"/>
          <p:nvPr/>
        </p:nvSpPr>
        <p:spPr>
          <a:xfrm>
            <a:off x="0" y="5759241"/>
            <a:ext cx="9127114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E inmediatamente después de la tribulación de aquellos días, </a:t>
            </a:r>
            <a:r>
              <a:rPr lang="es-419" sz="2400" dirty="0">
                <a:solidFill>
                  <a:srgbClr val="00B0F0"/>
                </a:solidFill>
              </a:rPr>
              <a:t>el sol se oscurecerá,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92D050"/>
                </a:solidFill>
              </a:rPr>
              <a:t>y la luna no dará su resplandor,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y las estrellas caerán del cielo</a:t>
            </a:r>
            <a:r>
              <a:rPr lang="es-419" sz="2400" dirty="0">
                <a:solidFill>
                  <a:schemeClr val="bg1"/>
                </a:solidFill>
              </a:rPr>
              <a:t>, </a:t>
            </a:r>
            <a:r>
              <a:rPr lang="es-419" sz="2400" dirty="0">
                <a:solidFill>
                  <a:srgbClr val="00B0F0"/>
                </a:solidFill>
              </a:rPr>
              <a:t>y las potencias de los cielos serán conmovidas. </a:t>
            </a:r>
          </a:p>
        </p:txBody>
      </p:sp>
      <p:sp>
        <p:nvSpPr>
          <p:cNvPr id="31" name="1 CuadroTexto"/>
          <p:cNvSpPr txBox="1"/>
          <p:nvPr/>
        </p:nvSpPr>
        <p:spPr>
          <a:xfrm>
            <a:off x="323528" y="3278401"/>
            <a:ext cx="4176463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6:14</a:t>
            </a:r>
          </a:p>
        </p:txBody>
      </p:sp>
      <p:sp>
        <p:nvSpPr>
          <p:cNvPr id="32" name="2 CuadroTexto"/>
          <p:cNvSpPr txBox="1"/>
          <p:nvPr/>
        </p:nvSpPr>
        <p:spPr>
          <a:xfrm>
            <a:off x="0" y="3782457"/>
            <a:ext cx="4788023" cy="1375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Y el cielo se desvaneció como un pergamino que se enrolla; </a:t>
            </a:r>
            <a:r>
              <a:rPr lang="es-419" sz="2400" dirty="0">
                <a:solidFill>
                  <a:srgbClr val="00B0F0"/>
                </a:solidFill>
              </a:rPr>
              <a:t>y todo monte y toda isla se removió de su lugar. </a:t>
            </a:r>
          </a:p>
        </p:txBody>
      </p:sp>
    </p:spTree>
    <p:extLst>
      <p:ext uri="{BB962C8B-B14F-4D97-AF65-F5344CB8AC3E}">
        <p14:creationId xmlns:p14="http://schemas.microsoft.com/office/powerpoint/2010/main" val="190660750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Los siete sellos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1er.-Iglesia apostólica 31dC-100dC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355293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2nd.-Iglesia Esmirna 100dC-313dC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403146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3er.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Pérgamo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313dC – 538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370507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4th.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Tiatira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538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– 1517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1 CuadroTexto"/>
          <p:cNvSpPr txBox="1"/>
          <p:nvPr/>
        </p:nvSpPr>
        <p:spPr>
          <a:xfrm>
            <a:off x="2290899" y="-27384"/>
            <a:ext cx="4190571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6:15, 16</a:t>
            </a:r>
          </a:p>
        </p:txBody>
      </p:sp>
      <p:sp>
        <p:nvSpPr>
          <p:cNvPr id="14" name="2 CuadroTexto"/>
          <p:cNvSpPr txBox="1"/>
          <p:nvPr/>
        </p:nvSpPr>
        <p:spPr>
          <a:xfrm>
            <a:off x="1" y="476672"/>
            <a:ext cx="9127114" cy="1695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Y los reyes de la tierra, y los grandes, los ricos, los capitanes, los poderosos, y todo siervo y todo libre, </a:t>
            </a:r>
            <a:r>
              <a:rPr lang="es-419" sz="2400" dirty="0">
                <a:solidFill>
                  <a:schemeClr val="bg1"/>
                </a:solidFill>
              </a:rPr>
              <a:t>se escondieron en las cuevas y entre las peñas de los montes; y decían a los montes y a las peñas: Caed sobre nosotros, y escondednos del rostro de aquel que está sentado sobre el trono, y de la ira del Cordero;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3394142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5th.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Sardis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1517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– 1798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3" name="1 CuadroTexto"/>
          <p:cNvSpPr txBox="1"/>
          <p:nvPr/>
        </p:nvSpPr>
        <p:spPr>
          <a:xfrm>
            <a:off x="3421562" y="5245260"/>
            <a:ext cx="260302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Mateo 24:29</a:t>
            </a:r>
          </a:p>
        </p:txBody>
      </p:sp>
      <p:sp>
        <p:nvSpPr>
          <p:cNvPr id="16" name="2 CuadroTexto"/>
          <p:cNvSpPr txBox="1"/>
          <p:nvPr/>
        </p:nvSpPr>
        <p:spPr>
          <a:xfrm>
            <a:off x="0" y="5759241"/>
            <a:ext cx="9127114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E inmediatamente después de la tribulación de aquellos días, </a:t>
            </a:r>
            <a:r>
              <a:rPr lang="es-419" sz="2400" dirty="0">
                <a:solidFill>
                  <a:srgbClr val="00B0F0"/>
                </a:solidFill>
              </a:rPr>
              <a:t>el sol se oscurecerá,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92D050"/>
                </a:solidFill>
              </a:rPr>
              <a:t>y la luna no dará su resplandor,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y las estrellas caerán del cielo</a:t>
            </a:r>
            <a:r>
              <a:rPr lang="es-419" sz="2400" dirty="0">
                <a:solidFill>
                  <a:schemeClr val="bg1"/>
                </a:solidFill>
              </a:rPr>
              <a:t>, </a:t>
            </a:r>
            <a:r>
              <a:rPr lang="es-419" sz="2400" dirty="0">
                <a:solidFill>
                  <a:srgbClr val="00B0F0"/>
                </a:solidFill>
              </a:rPr>
              <a:t>y las potencias de los cielos serán conmovidas. </a:t>
            </a:r>
          </a:p>
        </p:txBody>
      </p:sp>
      <p:sp>
        <p:nvSpPr>
          <p:cNvPr id="31" name="1 CuadroTexto"/>
          <p:cNvSpPr txBox="1"/>
          <p:nvPr/>
        </p:nvSpPr>
        <p:spPr>
          <a:xfrm>
            <a:off x="323528" y="3278401"/>
            <a:ext cx="4176463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6:14</a:t>
            </a:r>
          </a:p>
        </p:txBody>
      </p:sp>
      <p:sp>
        <p:nvSpPr>
          <p:cNvPr id="32" name="2 CuadroTexto"/>
          <p:cNvSpPr txBox="1"/>
          <p:nvPr/>
        </p:nvSpPr>
        <p:spPr>
          <a:xfrm>
            <a:off x="0" y="3782457"/>
            <a:ext cx="4788023" cy="1375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Y el cielo se desvaneció como un pergamino que se enrolla; </a:t>
            </a:r>
            <a:r>
              <a:rPr lang="es-419" sz="2400" dirty="0">
                <a:solidFill>
                  <a:srgbClr val="00B0F0"/>
                </a:solidFill>
              </a:rPr>
              <a:t>y todo monte y toda isla se removió de su lugar. </a:t>
            </a:r>
          </a:p>
        </p:txBody>
      </p:sp>
    </p:spTree>
    <p:extLst>
      <p:ext uri="{BB962C8B-B14F-4D97-AF65-F5344CB8AC3E}">
        <p14:creationId xmlns:p14="http://schemas.microsoft.com/office/powerpoint/2010/main" val="566700616"/>
      </p:ext>
    </p:extLst>
  </p:cSld>
  <p:clrMapOvr>
    <a:masterClrMapping/>
  </p:clrMapOvr>
  <p:transition>
    <p:fade/>
  </p:transition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Los siete sellos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1er.-Iglesia apostólica 31dC-100dC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355293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2nd.-Iglesia Esmirna 100dC-313dC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403146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3er.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Pérgamo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313dC – 538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370507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4th.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Tiatira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538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– 1517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1 CuadroTexto"/>
          <p:cNvSpPr txBox="1"/>
          <p:nvPr/>
        </p:nvSpPr>
        <p:spPr>
          <a:xfrm>
            <a:off x="2290899" y="-27384"/>
            <a:ext cx="4190571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6:15, 16</a:t>
            </a:r>
          </a:p>
        </p:txBody>
      </p:sp>
      <p:sp>
        <p:nvSpPr>
          <p:cNvPr id="14" name="2 CuadroTexto"/>
          <p:cNvSpPr txBox="1"/>
          <p:nvPr/>
        </p:nvSpPr>
        <p:spPr>
          <a:xfrm>
            <a:off x="1" y="476672"/>
            <a:ext cx="9127114" cy="1695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Y los reyes de la tierra, y los grandes, los ricos, los capitanes, los poderosos, y todo siervo y todo libre, </a:t>
            </a:r>
            <a:r>
              <a:rPr lang="es-419" sz="2400" dirty="0">
                <a:solidFill>
                  <a:srgbClr val="00B0F0"/>
                </a:solidFill>
              </a:rPr>
              <a:t>se escondieron en las cuevas y entre las peñas de los montes;</a:t>
            </a:r>
            <a:r>
              <a:rPr lang="es-419" sz="2400" dirty="0">
                <a:solidFill>
                  <a:schemeClr val="bg1"/>
                </a:solidFill>
              </a:rPr>
              <a:t> y decían a los montes y a las peñas: Caed sobre nosotros, y escondednos del rostro de aquel que está sentado sobre el trono, y de la ira del Cordero;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3394142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5th.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Sardis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1517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– 1798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3" name="1 CuadroTexto"/>
          <p:cNvSpPr txBox="1"/>
          <p:nvPr/>
        </p:nvSpPr>
        <p:spPr>
          <a:xfrm>
            <a:off x="3421562" y="5245260"/>
            <a:ext cx="260302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Mateo 24:29</a:t>
            </a:r>
          </a:p>
        </p:txBody>
      </p:sp>
      <p:sp>
        <p:nvSpPr>
          <p:cNvPr id="16" name="2 CuadroTexto"/>
          <p:cNvSpPr txBox="1"/>
          <p:nvPr/>
        </p:nvSpPr>
        <p:spPr>
          <a:xfrm>
            <a:off x="0" y="5759241"/>
            <a:ext cx="9127114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E inmediatamente después de la tribulación de aquellos días, </a:t>
            </a:r>
            <a:r>
              <a:rPr lang="es-419" sz="2400" dirty="0">
                <a:solidFill>
                  <a:srgbClr val="00B0F0"/>
                </a:solidFill>
              </a:rPr>
              <a:t>el sol se oscurecerá,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92D050"/>
                </a:solidFill>
              </a:rPr>
              <a:t>y la luna no dará su resplandor,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y las estrellas caerán del cielo</a:t>
            </a:r>
            <a:r>
              <a:rPr lang="es-419" sz="2400" dirty="0">
                <a:solidFill>
                  <a:schemeClr val="bg1"/>
                </a:solidFill>
              </a:rPr>
              <a:t>, </a:t>
            </a:r>
            <a:r>
              <a:rPr lang="es-419" sz="2400" dirty="0">
                <a:solidFill>
                  <a:srgbClr val="00B0F0"/>
                </a:solidFill>
              </a:rPr>
              <a:t>y las potencias de los cielos serán conmovidas. </a:t>
            </a:r>
          </a:p>
        </p:txBody>
      </p:sp>
      <p:sp>
        <p:nvSpPr>
          <p:cNvPr id="31" name="1 CuadroTexto"/>
          <p:cNvSpPr txBox="1"/>
          <p:nvPr/>
        </p:nvSpPr>
        <p:spPr>
          <a:xfrm>
            <a:off x="323528" y="3278401"/>
            <a:ext cx="4176463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6:14</a:t>
            </a:r>
          </a:p>
        </p:txBody>
      </p:sp>
      <p:sp>
        <p:nvSpPr>
          <p:cNvPr id="32" name="2 CuadroTexto"/>
          <p:cNvSpPr txBox="1"/>
          <p:nvPr/>
        </p:nvSpPr>
        <p:spPr>
          <a:xfrm>
            <a:off x="0" y="3782457"/>
            <a:ext cx="4788023" cy="1375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Y el cielo se desvaneció como un pergamino que se enrolla; </a:t>
            </a:r>
            <a:r>
              <a:rPr lang="es-419" sz="2400" dirty="0">
                <a:solidFill>
                  <a:srgbClr val="00B0F0"/>
                </a:solidFill>
              </a:rPr>
              <a:t>y todo monte y toda isla se removió de su lugar. </a:t>
            </a:r>
          </a:p>
        </p:txBody>
      </p:sp>
    </p:spTree>
    <p:extLst>
      <p:ext uri="{BB962C8B-B14F-4D97-AF65-F5344CB8AC3E}">
        <p14:creationId xmlns:p14="http://schemas.microsoft.com/office/powerpoint/2010/main" val="3318120792"/>
      </p:ext>
    </p:extLst>
  </p:cSld>
  <p:clrMapOvr>
    <a:masterClrMapping/>
  </p:clrMapOvr>
  <p:transition>
    <p:fade/>
  </p:transition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Los siete sellos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1er.-Iglesia apostólica 31dC-100dC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355293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2nd.-Iglesia Esmirna 100dC-313dC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403146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3er.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Pérgamo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313dC – 538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370507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4th.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Tiatira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538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– 1517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1 CuadroTexto"/>
          <p:cNvSpPr txBox="1"/>
          <p:nvPr/>
        </p:nvSpPr>
        <p:spPr>
          <a:xfrm>
            <a:off x="2290899" y="-27384"/>
            <a:ext cx="4190571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6:15, 16</a:t>
            </a:r>
          </a:p>
        </p:txBody>
      </p:sp>
      <p:sp>
        <p:nvSpPr>
          <p:cNvPr id="14" name="2 CuadroTexto"/>
          <p:cNvSpPr txBox="1"/>
          <p:nvPr/>
        </p:nvSpPr>
        <p:spPr>
          <a:xfrm>
            <a:off x="1" y="476672"/>
            <a:ext cx="9127114" cy="1695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Y los reyes de la tierra, y los grandes, los ricos, los capitanes, los poderosos, y todo siervo y todo libre, </a:t>
            </a:r>
            <a:r>
              <a:rPr lang="es-419" sz="2400" dirty="0">
                <a:solidFill>
                  <a:srgbClr val="00B0F0"/>
                </a:solidFill>
              </a:rPr>
              <a:t>se escondieron en las cuevas y entre las peñas de los montes;</a:t>
            </a:r>
            <a:r>
              <a:rPr lang="es-419" sz="2400" dirty="0">
                <a:solidFill>
                  <a:schemeClr val="bg1"/>
                </a:solidFill>
              </a:rPr>
              <a:t> y </a:t>
            </a:r>
            <a:r>
              <a:rPr lang="es-419" sz="2400" dirty="0">
                <a:solidFill>
                  <a:srgbClr val="92D050"/>
                </a:solidFill>
              </a:rPr>
              <a:t>decían a los montes y a las peñas: Caed sobre nosotros, y escondednos del rostro de aquel que está sentado sobre el trono, y de la ira del Cordero;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3394142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5th.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Sardis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1517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– 1798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3" name="1 CuadroTexto"/>
          <p:cNvSpPr txBox="1"/>
          <p:nvPr/>
        </p:nvSpPr>
        <p:spPr>
          <a:xfrm>
            <a:off x="3421562" y="5245260"/>
            <a:ext cx="260302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Mateo 24:29</a:t>
            </a:r>
          </a:p>
        </p:txBody>
      </p:sp>
      <p:sp>
        <p:nvSpPr>
          <p:cNvPr id="16" name="2 CuadroTexto"/>
          <p:cNvSpPr txBox="1"/>
          <p:nvPr/>
        </p:nvSpPr>
        <p:spPr>
          <a:xfrm>
            <a:off x="0" y="5759241"/>
            <a:ext cx="9127114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E inmediatamente después de la tribulación de aquellos días, </a:t>
            </a:r>
            <a:r>
              <a:rPr lang="es-419" sz="2400" dirty="0">
                <a:solidFill>
                  <a:srgbClr val="00B0F0"/>
                </a:solidFill>
              </a:rPr>
              <a:t>el sol se oscurecerá,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92D050"/>
                </a:solidFill>
              </a:rPr>
              <a:t>y la luna no dará su resplandor,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y las estrellas caerán del cielo</a:t>
            </a:r>
            <a:r>
              <a:rPr lang="es-419" sz="2400" dirty="0">
                <a:solidFill>
                  <a:schemeClr val="bg1"/>
                </a:solidFill>
              </a:rPr>
              <a:t>, </a:t>
            </a:r>
            <a:r>
              <a:rPr lang="es-419" sz="2400" dirty="0">
                <a:solidFill>
                  <a:srgbClr val="00B0F0"/>
                </a:solidFill>
              </a:rPr>
              <a:t>y las potencias de los cielos serán conmovidas. </a:t>
            </a:r>
          </a:p>
        </p:txBody>
      </p:sp>
      <p:sp>
        <p:nvSpPr>
          <p:cNvPr id="31" name="1 CuadroTexto"/>
          <p:cNvSpPr txBox="1"/>
          <p:nvPr/>
        </p:nvSpPr>
        <p:spPr>
          <a:xfrm>
            <a:off x="323528" y="3278401"/>
            <a:ext cx="4176463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6:14</a:t>
            </a:r>
          </a:p>
        </p:txBody>
      </p:sp>
      <p:sp>
        <p:nvSpPr>
          <p:cNvPr id="32" name="2 CuadroTexto"/>
          <p:cNvSpPr txBox="1"/>
          <p:nvPr/>
        </p:nvSpPr>
        <p:spPr>
          <a:xfrm>
            <a:off x="0" y="3782457"/>
            <a:ext cx="4788023" cy="1375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Y el cielo se desvaneció como un pergamino que se enrolla; </a:t>
            </a:r>
            <a:r>
              <a:rPr lang="es-419" sz="2400" dirty="0">
                <a:solidFill>
                  <a:srgbClr val="00B0F0"/>
                </a:solidFill>
              </a:rPr>
              <a:t>y todo monte y toda isla se removió de su lugar. </a:t>
            </a:r>
          </a:p>
        </p:txBody>
      </p:sp>
    </p:spTree>
    <p:extLst>
      <p:ext uri="{BB962C8B-B14F-4D97-AF65-F5344CB8AC3E}">
        <p14:creationId xmlns:p14="http://schemas.microsoft.com/office/powerpoint/2010/main" val="216699785"/>
      </p:ext>
    </p:extLst>
  </p:cSld>
  <p:clrMapOvr>
    <a:masterClrMapping/>
  </p:clrMapOvr>
  <p:transition>
    <p:fade/>
  </p:transition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Los siete sellos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1er.-Iglesia apostólica 31dC-100dC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355293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2nd.-Iglesia Esmirna 100dC-313dC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403146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3er.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Pérgamo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313dC – 538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370507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4th.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Tiatira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538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– 1517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1 CuadroTexto"/>
          <p:cNvSpPr txBox="1"/>
          <p:nvPr/>
        </p:nvSpPr>
        <p:spPr>
          <a:xfrm>
            <a:off x="2290899" y="-27384"/>
            <a:ext cx="4190571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6:15, 16</a:t>
            </a:r>
          </a:p>
        </p:txBody>
      </p:sp>
      <p:sp>
        <p:nvSpPr>
          <p:cNvPr id="14" name="2 CuadroTexto"/>
          <p:cNvSpPr txBox="1"/>
          <p:nvPr/>
        </p:nvSpPr>
        <p:spPr>
          <a:xfrm>
            <a:off x="1" y="476672"/>
            <a:ext cx="9127114" cy="1695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Y los reyes de la tierra, y los grandes, los ricos, los capitanes, los poderosos, y todo siervo y todo libre, </a:t>
            </a:r>
            <a:r>
              <a:rPr lang="es-419" sz="2400" dirty="0">
                <a:solidFill>
                  <a:srgbClr val="00B0F0"/>
                </a:solidFill>
              </a:rPr>
              <a:t>se escondieron en las cuevas y entre las peñas de los montes;</a:t>
            </a:r>
            <a:r>
              <a:rPr lang="es-419" sz="2400" dirty="0">
                <a:solidFill>
                  <a:schemeClr val="bg1"/>
                </a:solidFill>
              </a:rPr>
              <a:t> y </a:t>
            </a:r>
            <a:r>
              <a:rPr lang="es-419" sz="2400" dirty="0">
                <a:solidFill>
                  <a:srgbClr val="92D050"/>
                </a:solidFill>
              </a:rPr>
              <a:t>decían a los montes y a las peñas: Caed sobre nosotros, y escondednos del rostro de aquel que está sentado sobre el trono, y de la ira del Cordero;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3394142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5th.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Sardis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1517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– 1798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3" name="1 CuadroTexto"/>
          <p:cNvSpPr txBox="1"/>
          <p:nvPr/>
        </p:nvSpPr>
        <p:spPr>
          <a:xfrm>
            <a:off x="3421562" y="5245260"/>
            <a:ext cx="260302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Mateo 24:29</a:t>
            </a:r>
          </a:p>
        </p:txBody>
      </p:sp>
      <p:sp>
        <p:nvSpPr>
          <p:cNvPr id="16" name="2 CuadroTexto"/>
          <p:cNvSpPr txBox="1"/>
          <p:nvPr/>
        </p:nvSpPr>
        <p:spPr>
          <a:xfrm>
            <a:off x="0" y="5759241"/>
            <a:ext cx="9127114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E inmediatamente después de la tribulación de aquellos días, </a:t>
            </a:r>
            <a:r>
              <a:rPr lang="es-419" sz="2400" dirty="0">
                <a:solidFill>
                  <a:srgbClr val="00B0F0"/>
                </a:solidFill>
              </a:rPr>
              <a:t>el sol se oscurecerá,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92D050"/>
                </a:solidFill>
              </a:rPr>
              <a:t>y la luna no dará su resplandor,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y las estrellas caerán del cielo</a:t>
            </a:r>
            <a:r>
              <a:rPr lang="es-419" sz="2400" dirty="0">
                <a:solidFill>
                  <a:schemeClr val="bg1"/>
                </a:solidFill>
              </a:rPr>
              <a:t>, </a:t>
            </a:r>
            <a:r>
              <a:rPr lang="es-419" sz="2400" dirty="0">
                <a:solidFill>
                  <a:srgbClr val="00B0F0"/>
                </a:solidFill>
              </a:rPr>
              <a:t>y las potencias de los cielos serán conmovidas. </a:t>
            </a:r>
          </a:p>
        </p:txBody>
      </p:sp>
      <p:sp>
        <p:nvSpPr>
          <p:cNvPr id="31" name="1 CuadroTexto"/>
          <p:cNvSpPr txBox="1"/>
          <p:nvPr/>
        </p:nvSpPr>
        <p:spPr>
          <a:xfrm>
            <a:off x="360082" y="2137064"/>
            <a:ext cx="4176463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2:19</a:t>
            </a:r>
          </a:p>
        </p:txBody>
      </p:sp>
      <p:sp>
        <p:nvSpPr>
          <p:cNvPr id="32" name="2 CuadroTexto"/>
          <p:cNvSpPr txBox="1"/>
          <p:nvPr/>
        </p:nvSpPr>
        <p:spPr>
          <a:xfrm>
            <a:off x="54301" y="2678490"/>
            <a:ext cx="4788023" cy="2017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chemeClr val="bg1"/>
                </a:solidFill>
              </a:rPr>
              <a:t>Y se meterán en las cavernas de las peñas y en las aberturas de la tierra, por la presencia temible de Jehová, y por el resplandor de su majestad, cuando él se levante para castigar la tierra.</a:t>
            </a:r>
          </a:p>
        </p:txBody>
      </p:sp>
    </p:spTree>
    <p:extLst>
      <p:ext uri="{BB962C8B-B14F-4D97-AF65-F5344CB8AC3E}">
        <p14:creationId xmlns:p14="http://schemas.microsoft.com/office/powerpoint/2010/main" val="117412004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Los siete sellos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1er.-Iglesia apostólica 31dC-100dC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355293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2nd.-Iglesia Esmirna 100dC-313dC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403146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3er.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Pérgamo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313dC – 538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370507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4th.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Tiatira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538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– 1517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1 CuadroTexto"/>
          <p:cNvSpPr txBox="1"/>
          <p:nvPr/>
        </p:nvSpPr>
        <p:spPr>
          <a:xfrm>
            <a:off x="2290899" y="-27384"/>
            <a:ext cx="4190571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6:15, 16</a:t>
            </a:r>
          </a:p>
        </p:txBody>
      </p:sp>
      <p:sp>
        <p:nvSpPr>
          <p:cNvPr id="14" name="2 CuadroTexto"/>
          <p:cNvSpPr txBox="1"/>
          <p:nvPr/>
        </p:nvSpPr>
        <p:spPr>
          <a:xfrm>
            <a:off x="1" y="476672"/>
            <a:ext cx="9127114" cy="1695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Y los reyes de la tierra, y los grandes, los ricos, los capitanes, los poderosos, y todo siervo y todo libre, </a:t>
            </a:r>
            <a:r>
              <a:rPr lang="es-419" sz="2400" dirty="0">
                <a:solidFill>
                  <a:srgbClr val="00B0F0"/>
                </a:solidFill>
              </a:rPr>
              <a:t>se escondieron en las cuevas y entre las peñas de los montes;</a:t>
            </a:r>
            <a:r>
              <a:rPr lang="es-419" sz="2400" dirty="0">
                <a:solidFill>
                  <a:schemeClr val="bg1"/>
                </a:solidFill>
              </a:rPr>
              <a:t> y </a:t>
            </a:r>
            <a:r>
              <a:rPr lang="es-419" sz="2400" dirty="0">
                <a:solidFill>
                  <a:srgbClr val="92D050"/>
                </a:solidFill>
              </a:rPr>
              <a:t>decían a los montes y a las peñas: Caed sobre nosotros, y escondednos del rostro de aquel que está sentado sobre el trono, y de la ira del Cordero;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3394142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5th.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Sardis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1517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– 1798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3" name="1 CuadroTexto"/>
          <p:cNvSpPr txBox="1"/>
          <p:nvPr/>
        </p:nvSpPr>
        <p:spPr>
          <a:xfrm>
            <a:off x="3421562" y="5245260"/>
            <a:ext cx="260302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Mateo 24:29</a:t>
            </a:r>
          </a:p>
        </p:txBody>
      </p:sp>
      <p:sp>
        <p:nvSpPr>
          <p:cNvPr id="16" name="2 CuadroTexto"/>
          <p:cNvSpPr txBox="1"/>
          <p:nvPr/>
        </p:nvSpPr>
        <p:spPr>
          <a:xfrm>
            <a:off x="0" y="5759241"/>
            <a:ext cx="9127114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E inmediatamente después de la tribulación de aquellos días, </a:t>
            </a:r>
            <a:r>
              <a:rPr lang="es-419" sz="2400" dirty="0">
                <a:solidFill>
                  <a:srgbClr val="00B0F0"/>
                </a:solidFill>
              </a:rPr>
              <a:t>el sol se oscurecerá,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92D050"/>
                </a:solidFill>
              </a:rPr>
              <a:t>y la luna no dará su resplandor,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y las estrellas caerán del cielo</a:t>
            </a:r>
            <a:r>
              <a:rPr lang="es-419" sz="2400" dirty="0">
                <a:solidFill>
                  <a:schemeClr val="bg1"/>
                </a:solidFill>
              </a:rPr>
              <a:t>, </a:t>
            </a:r>
            <a:r>
              <a:rPr lang="es-419" sz="2400" dirty="0">
                <a:solidFill>
                  <a:srgbClr val="00B0F0"/>
                </a:solidFill>
              </a:rPr>
              <a:t>y las potencias de los cielos serán conmovidas. </a:t>
            </a:r>
          </a:p>
        </p:txBody>
      </p:sp>
      <p:sp>
        <p:nvSpPr>
          <p:cNvPr id="31" name="1 CuadroTexto"/>
          <p:cNvSpPr txBox="1"/>
          <p:nvPr/>
        </p:nvSpPr>
        <p:spPr>
          <a:xfrm>
            <a:off x="360082" y="2137064"/>
            <a:ext cx="4176463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2:19</a:t>
            </a:r>
          </a:p>
        </p:txBody>
      </p:sp>
      <p:sp>
        <p:nvSpPr>
          <p:cNvPr id="32" name="2 CuadroTexto"/>
          <p:cNvSpPr txBox="1"/>
          <p:nvPr/>
        </p:nvSpPr>
        <p:spPr>
          <a:xfrm>
            <a:off x="54301" y="2678490"/>
            <a:ext cx="4788023" cy="2017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Y se meterán en las cavernas de las peñas y en las aberturas de la tierra, </a:t>
            </a:r>
            <a:r>
              <a:rPr lang="es-419" sz="2400" dirty="0">
                <a:solidFill>
                  <a:schemeClr val="bg1"/>
                </a:solidFill>
              </a:rPr>
              <a:t>por la presencia temible de Jehová, y por el resplandor de su majestad, cuando él se levante para castigar la tierra.</a:t>
            </a:r>
          </a:p>
        </p:txBody>
      </p:sp>
    </p:spTree>
    <p:extLst>
      <p:ext uri="{BB962C8B-B14F-4D97-AF65-F5344CB8AC3E}">
        <p14:creationId xmlns:p14="http://schemas.microsoft.com/office/powerpoint/2010/main" val="1994811118"/>
      </p:ext>
    </p:extLst>
  </p:cSld>
  <p:clrMapOvr>
    <a:masterClrMapping/>
  </p:clrMapOvr>
  <p:transition>
    <p:fade/>
  </p:transition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Los siete sellos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1er.-Iglesia apostólica 31dC-100dC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355293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2nd.-Iglesia Esmirna 100dC-313dC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403146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3er.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Pérgamo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313dC – 538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370507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4th.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Tiatira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538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– 1517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1 CuadroTexto"/>
          <p:cNvSpPr txBox="1"/>
          <p:nvPr/>
        </p:nvSpPr>
        <p:spPr>
          <a:xfrm>
            <a:off x="2290899" y="-27384"/>
            <a:ext cx="4190571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6:15, 16</a:t>
            </a:r>
          </a:p>
        </p:txBody>
      </p:sp>
      <p:sp>
        <p:nvSpPr>
          <p:cNvPr id="14" name="2 CuadroTexto"/>
          <p:cNvSpPr txBox="1"/>
          <p:nvPr/>
        </p:nvSpPr>
        <p:spPr>
          <a:xfrm>
            <a:off x="1" y="476672"/>
            <a:ext cx="9127114" cy="1695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Y los reyes de la tierra, y los grandes, los ricos, los capitanes, los poderosos, y todo siervo y todo libre, </a:t>
            </a:r>
            <a:r>
              <a:rPr lang="es-419" sz="2400" dirty="0">
                <a:solidFill>
                  <a:srgbClr val="00B0F0"/>
                </a:solidFill>
              </a:rPr>
              <a:t>se escondieron en las cuevas y entre las peñas de los montes;</a:t>
            </a:r>
            <a:r>
              <a:rPr lang="es-419" sz="2400" dirty="0">
                <a:solidFill>
                  <a:schemeClr val="bg1"/>
                </a:solidFill>
              </a:rPr>
              <a:t> y </a:t>
            </a:r>
            <a:r>
              <a:rPr lang="es-419" sz="2400" dirty="0">
                <a:solidFill>
                  <a:srgbClr val="92D050"/>
                </a:solidFill>
              </a:rPr>
              <a:t>decían a los montes y a las peñas: Caed sobre nosotros, y escondednos del rostro de aquel que está sentado sobre el trono, y de la ira del Cordero;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3394142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5th.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Sardis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1517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– 1798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3" name="1 CuadroTexto"/>
          <p:cNvSpPr txBox="1"/>
          <p:nvPr/>
        </p:nvSpPr>
        <p:spPr>
          <a:xfrm>
            <a:off x="3421562" y="5245260"/>
            <a:ext cx="260302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Mateo 24:29</a:t>
            </a:r>
          </a:p>
        </p:txBody>
      </p:sp>
      <p:sp>
        <p:nvSpPr>
          <p:cNvPr id="16" name="2 CuadroTexto"/>
          <p:cNvSpPr txBox="1"/>
          <p:nvPr/>
        </p:nvSpPr>
        <p:spPr>
          <a:xfrm>
            <a:off x="0" y="5759241"/>
            <a:ext cx="9127114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E inmediatamente después de la tribulación de aquellos días, </a:t>
            </a:r>
            <a:r>
              <a:rPr lang="es-419" sz="2400" dirty="0">
                <a:solidFill>
                  <a:srgbClr val="00B0F0"/>
                </a:solidFill>
              </a:rPr>
              <a:t>el sol se oscurecerá,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92D050"/>
                </a:solidFill>
              </a:rPr>
              <a:t>y la luna no dará su resplandor,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y las estrellas caerán del cielo</a:t>
            </a:r>
            <a:r>
              <a:rPr lang="es-419" sz="2400" dirty="0">
                <a:solidFill>
                  <a:schemeClr val="bg1"/>
                </a:solidFill>
              </a:rPr>
              <a:t>, </a:t>
            </a:r>
            <a:r>
              <a:rPr lang="es-419" sz="2400" dirty="0">
                <a:solidFill>
                  <a:srgbClr val="00B0F0"/>
                </a:solidFill>
              </a:rPr>
              <a:t>y las potencias de los cielos serán conmovidas. </a:t>
            </a:r>
          </a:p>
        </p:txBody>
      </p:sp>
      <p:sp>
        <p:nvSpPr>
          <p:cNvPr id="31" name="1 CuadroTexto"/>
          <p:cNvSpPr txBox="1"/>
          <p:nvPr/>
        </p:nvSpPr>
        <p:spPr>
          <a:xfrm>
            <a:off x="360082" y="2137064"/>
            <a:ext cx="4176463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2:19</a:t>
            </a:r>
          </a:p>
        </p:txBody>
      </p:sp>
      <p:sp>
        <p:nvSpPr>
          <p:cNvPr id="32" name="2 CuadroTexto"/>
          <p:cNvSpPr txBox="1"/>
          <p:nvPr/>
        </p:nvSpPr>
        <p:spPr>
          <a:xfrm>
            <a:off x="54301" y="2678490"/>
            <a:ext cx="4788023" cy="2017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Y se meterán en las cavernas de las peñas y en las aberturas de la tierra, </a:t>
            </a:r>
            <a:r>
              <a:rPr lang="es-419" sz="2400" dirty="0">
                <a:solidFill>
                  <a:srgbClr val="00B0F0"/>
                </a:solidFill>
              </a:rPr>
              <a:t>por la presencia temible de Jehová, y por el resplandor de su majestad, </a:t>
            </a:r>
            <a:r>
              <a:rPr lang="es-419" sz="2400" dirty="0">
                <a:solidFill>
                  <a:schemeClr val="bg1"/>
                </a:solidFill>
              </a:rPr>
              <a:t>cuando él se levante para castigar la tierra.</a:t>
            </a:r>
          </a:p>
        </p:txBody>
      </p:sp>
    </p:spTree>
    <p:extLst>
      <p:ext uri="{BB962C8B-B14F-4D97-AF65-F5344CB8AC3E}">
        <p14:creationId xmlns:p14="http://schemas.microsoft.com/office/powerpoint/2010/main" val="3334153537"/>
      </p:ext>
    </p:extLst>
  </p:cSld>
  <p:clrMapOvr>
    <a:masterClrMapping/>
  </p:clrMapOvr>
  <p:transition>
    <p:fade/>
  </p:transition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Los siete sellos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1er.-Iglesia apostólica 31dC-100dC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355293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2nd.-Iglesia Esmirna 100dC-313dC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403146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3er.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Pérgamo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313dC – 538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370507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4th.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Tiatira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538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– 1517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1 CuadroTexto"/>
          <p:cNvSpPr txBox="1"/>
          <p:nvPr/>
        </p:nvSpPr>
        <p:spPr>
          <a:xfrm>
            <a:off x="2290899" y="-27384"/>
            <a:ext cx="4190571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6:15, 16</a:t>
            </a:r>
          </a:p>
        </p:txBody>
      </p:sp>
      <p:sp>
        <p:nvSpPr>
          <p:cNvPr id="14" name="2 CuadroTexto"/>
          <p:cNvSpPr txBox="1"/>
          <p:nvPr/>
        </p:nvSpPr>
        <p:spPr>
          <a:xfrm>
            <a:off x="1" y="476672"/>
            <a:ext cx="9127114" cy="1695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Y los reyes de la tierra, y los grandes, los ricos, los capitanes, los poderosos, y todo siervo y todo libre, </a:t>
            </a:r>
            <a:r>
              <a:rPr lang="es-419" sz="2400" dirty="0">
                <a:solidFill>
                  <a:srgbClr val="00B0F0"/>
                </a:solidFill>
              </a:rPr>
              <a:t>se escondieron en las cuevas y entre las peñas de los montes;</a:t>
            </a:r>
            <a:r>
              <a:rPr lang="es-419" sz="2400" dirty="0">
                <a:solidFill>
                  <a:schemeClr val="bg1"/>
                </a:solidFill>
              </a:rPr>
              <a:t> y </a:t>
            </a:r>
            <a:r>
              <a:rPr lang="es-419" sz="2400" dirty="0">
                <a:solidFill>
                  <a:srgbClr val="92D050"/>
                </a:solidFill>
              </a:rPr>
              <a:t>decían a los montes y a las peñas: Caed sobre nosotros, y escondednos del rostro de aquel que está sentado sobre el trono, y de la ira del Cordero;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3394142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5th.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Sardis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1517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– 1798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3" name="1 CuadroTexto"/>
          <p:cNvSpPr txBox="1"/>
          <p:nvPr/>
        </p:nvSpPr>
        <p:spPr>
          <a:xfrm>
            <a:off x="3421562" y="5245260"/>
            <a:ext cx="260302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Mateo 24:29</a:t>
            </a:r>
          </a:p>
        </p:txBody>
      </p:sp>
      <p:sp>
        <p:nvSpPr>
          <p:cNvPr id="16" name="2 CuadroTexto"/>
          <p:cNvSpPr txBox="1"/>
          <p:nvPr/>
        </p:nvSpPr>
        <p:spPr>
          <a:xfrm>
            <a:off x="0" y="5759241"/>
            <a:ext cx="9127114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E inmediatamente después de la tribulación de aquellos días, </a:t>
            </a:r>
            <a:r>
              <a:rPr lang="es-419" sz="2400" dirty="0">
                <a:solidFill>
                  <a:srgbClr val="00B0F0"/>
                </a:solidFill>
              </a:rPr>
              <a:t>el sol se oscurecerá,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92D050"/>
                </a:solidFill>
              </a:rPr>
              <a:t>y la luna no dará su resplandor,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FFFF00"/>
                </a:solidFill>
              </a:rPr>
              <a:t>y las estrellas caerán del cielo</a:t>
            </a:r>
            <a:r>
              <a:rPr lang="es-419" sz="2400" dirty="0">
                <a:solidFill>
                  <a:schemeClr val="bg1"/>
                </a:solidFill>
              </a:rPr>
              <a:t>, </a:t>
            </a:r>
            <a:r>
              <a:rPr lang="es-419" sz="2400" dirty="0">
                <a:solidFill>
                  <a:srgbClr val="00B0F0"/>
                </a:solidFill>
              </a:rPr>
              <a:t>y las potencias de los cielos serán conmovidas. </a:t>
            </a:r>
          </a:p>
        </p:txBody>
      </p:sp>
      <p:sp>
        <p:nvSpPr>
          <p:cNvPr id="31" name="1 CuadroTexto"/>
          <p:cNvSpPr txBox="1"/>
          <p:nvPr/>
        </p:nvSpPr>
        <p:spPr>
          <a:xfrm>
            <a:off x="360082" y="2137064"/>
            <a:ext cx="4176463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2:19</a:t>
            </a:r>
          </a:p>
        </p:txBody>
      </p:sp>
      <p:sp>
        <p:nvSpPr>
          <p:cNvPr id="32" name="2 CuadroTexto"/>
          <p:cNvSpPr txBox="1"/>
          <p:nvPr/>
        </p:nvSpPr>
        <p:spPr>
          <a:xfrm>
            <a:off x="54301" y="2678490"/>
            <a:ext cx="4788023" cy="2017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Y se meterán en las cavernas de las peñas y en las aberturas de la tierra, </a:t>
            </a:r>
            <a:r>
              <a:rPr lang="es-419" sz="2400" dirty="0">
                <a:solidFill>
                  <a:srgbClr val="00B0F0"/>
                </a:solidFill>
              </a:rPr>
              <a:t>por la presencia temible de Jehová, y por el resplandor de su majestad, </a:t>
            </a:r>
            <a:r>
              <a:rPr lang="es-419" sz="2400" dirty="0">
                <a:solidFill>
                  <a:srgbClr val="FFFF00"/>
                </a:solidFill>
              </a:rPr>
              <a:t>cuando él se levante para castigar la tierra.</a:t>
            </a:r>
          </a:p>
        </p:txBody>
      </p:sp>
    </p:spTree>
    <p:extLst>
      <p:ext uri="{BB962C8B-B14F-4D97-AF65-F5344CB8AC3E}">
        <p14:creationId xmlns:p14="http://schemas.microsoft.com/office/powerpoint/2010/main" val="1683957558"/>
      </p:ext>
    </p:extLst>
  </p:cSld>
  <p:clrMapOvr>
    <a:masterClrMapping/>
  </p:clrMapOvr>
  <p:transition>
    <p:fade/>
  </p:transition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Los siete sellos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1er.-Iglesia apostólica 31dC-100dC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355293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2nd.-Iglesia Esmirna 100dC-313dC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403146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3er.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Pérgamo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313dC – 538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370507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4th.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Tiatira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538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– 1517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1 CuadroTexto"/>
          <p:cNvSpPr txBox="1"/>
          <p:nvPr/>
        </p:nvSpPr>
        <p:spPr>
          <a:xfrm>
            <a:off x="2290899" y="-27384"/>
            <a:ext cx="4190571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6:15, 16</a:t>
            </a:r>
          </a:p>
        </p:txBody>
      </p:sp>
      <p:sp>
        <p:nvSpPr>
          <p:cNvPr id="14" name="2 CuadroTexto"/>
          <p:cNvSpPr txBox="1"/>
          <p:nvPr/>
        </p:nvSpPr>
        <p:spPr>
          <a:xfrm>
            <a:off x="1" y="476672"/>
            <a:ext cx="9127114" cy="1695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Y los reyes de la tierra, y los grandes, los ricos, los capitanes, los poderosos, y todo siervo y todo libre, </a:t>
            </a:r>
            <a:r>
              <a:rPr lang="es-419" sz="2400" dirty="0">
                <a:solidFill>
                  <a:srgbClr val="00B0F0"/>
                </a:solidFill>
              </a:rPr>
              <a:t>se escondieron en las cuevas y entre las peñas de los montes;</a:t>
            </a:r>
            <a:r>
              <a:rPr lang="es-419" sz="2400" dirty="0">
                <a:solidFill>
                  <a:schemeClr val="bg1"/>
                </a:solidFill>
              </a:rPr>
              <a:t> y </a:t>
            </a:r>
            <a:r>
              <a:rPr lang="es-419" sz="2400" dirty="0">
                <a:solidFill>
                  <a:srgbClr val="92D050"/>
                </a:solidFill>
              </a:rPr>
              <a:t>decían a los montes y a las peñas: Caed sobre nosotros, y escondednos del rostro de aquel que está sentado sobre el trono, y de la ira del Cordero;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3394142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5th.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Sardis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1517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– 1798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3" name="1 CuadroTexto"/>
          <p:cNvSpPr txBox="1"/>
          <p:nvPr/>
        </p:nvSpPr>
        <p:spPr>
          <a:xfrm>
            <a:off x="3628062" y="5245260"/>
            <a:ext cx="219002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6:17</a:t>
            </a:r>
          </a:p>
        </p:txBody>
      </p:sp>
      <p:sp>
        <p:nvSpPr>
          <p:cNvPr id="16" name="2 CuadroTexto"/>
          <p:cNvSpPr txBox="1"/>
          <p:nvPr/>
        </p:nvSpPr>
        <p:spPr>
          <a:xfrm>
            <a:off x="0" y="6012465"/>
            <a:ext cx="9127114" cy="7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n-US" sz="2400" dirty="0">
                <a:solidFill>
                  <a:schemeClr val="bg1"/>
                </a:solidFill>
              </a:rPr>
              <a:t>P</a:t>
            </a:r>
            <a:r>
              <a:rPr lang="es-419" sz="2400" dirty="0" err="1">
                <a:solidFill>
                  <a:schemeClr val="bg1"/>
                </a:solidFill>
              </a:rPr>
              <a:t>orque</a:t>
            </a:r>
            <a:r>
              <a:rPr lang="es-419" sz="2400" dirty="0">
                <a:solidFill>
                  <a:schemeClr val="bg1"/>
                </a:solidFill>
              </a:rPr>
              <a:t> el gran día de su ira ha llegado; ¿y quién podrá sostenerse en pie? </a:t>
            </a:r>
          </a:p>
        </p:txBody>
      </p:sp>
      <p:sp>
        <p:nvSpPr>
          <p:cNvPr id="31" name="1 CuadroTexto"/>
          <p:cNvSpPr txBox="1"/>
          <p:nvPr/>
        </p:nvSpPr>
        <p:spPr>
          <a:xfrm>
            <a:off x="360082" y="2137064"/>
            <a:ext cx="4176463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2:19</a:t>
            </a:r>
          </a:p>
        </p:txBody>
      </p:sp>
      <p:sp>
        <p:nvSpPr>
          <p:cNvPr id="32" name="2 CuadroTexto"/>
          <p:cNvSpPr txBox="1"/>
          <p:nvPr/>
        </p:nvSpPr>
        <p:spPr>
          <a:xfrm>
            <a:off x="54301" y="2678490"/>
            <a:ext cx="4788023" cy="2017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Y se meterán en las cavernas de las peñas y en las aberturas de la tierra, </a:t>
            </a:r>
            <a:r>
              <a:rPr lang="es-419" sz="2400" dirty="0">
                <a:solidFill>
                  <a:srgbClr val="00B0F0"/>
                </a:solidFill>
              </a:rPr>
              <a:t>por la presencia temible de Jehová, y por el resplandor de su majestad, </a:t>
            </a:r>
            <a:r>
              <a:rPr lang="es-419" sz="2400" dirty="0">
                <a:solidFill>
                  <a:srgbClr val="FFFF00"/>
                </a:solidFill>
              </a:rPr>
              <a:t>cuando él se levante para castigar la tierra.</a:t>
            </a:r>
          </a:p>
        </p:txBody>
      </p:sp>
    </p:spTree>
    <p:extLst>
      <p:ext uri="{BB962C8B-B14F-4D97-AF65-F5344CB8AC3E}">
        <p14:creationId xmlns:p14="http://schemas.microsoft.com/office/powerpoint/2010/main" val="408482881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Los siete sellos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1er.-Iglesia apostólica 31dC-100dC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355293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2nd.-Iglesia Esmirna 100dC-313dC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403146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3er.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Pérgamo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313dC – 538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370507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4th.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Tiatira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538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– 1517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1 CuadroTexto"/>
          <p:cNvSpPr txBox="1"/>
          <p:nvPr/>
        </p:nvSpPr>
        <p:spPr>
          <a:xfrm>
            <a:off x="2290899" y="-27384"/>
            <a:ext cx="4190571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6:15, 16</a:t>
            </a:r>
          </a:p>
        </p:txBody>
      </p:sp>
      <p:sp>
        <p:nvSpPr>
          <p:cNvPr id="14" name="2 CuadroTexto"/>
          <p:cNvSpPr txBox="1"/>
          <p:nvPr/>
        </p:nvSpPr>
        <p:spPr>
          <a:xfrm>
            <a:off x="1" y="476672"/>
            <a:ext cx="9127114" cy="1695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Y los reyes de la tierra, y los grandes, los ricos, los capitanes, los poderosos, y todo siervo y todo libre, </a:t>
            </a:r>
            <a:r>
              <a:rPr lang="es-419" sz="2400" dirty="0">
                <a:solidFill>
                  <a:srgbClr val="00B0F0"/>
                </a:solidFill>
              </a:rPr>
              <a:t>se escondieron en las cuevas y entre las peñas de los montes;</a:t>
            </a:r>
            <a:r>
              <a:rPr lang="es-419" sz="2400" dirty="0">
                <a:solidFill>
                  <a:schemeClr val="bg1"/>
                </a:solidFill>
              </a:rPr>
              <a:t> y </a:t>
            </a:r>
            <a:r>
              <a:rPr lang="es-419" sz="2400" dirty="0">
                <a:solidFill>
                  <a:srgbClr val="92D050"/>
                </a:solidFill>
              </a:rPr>
              <a:t>decían a los montes y a las peñas: Caed sobre nosotros, y escondednos del rostro de aquel que está sentado sobre el trono, y de la ira del Cordero;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3394142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5th.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Sardis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1517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– 1798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3" name="1 CuadroTexto"/>
          <p:cNvSpPr txBox="1"/>
          <p:nvPr/>
        </p:nvSpPr>
        <p:spPr>
          <a:xfrm>
            <a:off x="3628062" y="5245260"/>
            <a:ext cx="219002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6:17</a:t>
            </a:r>
          </a:p>
        </p:txBody>
      </p:sp>
      <p:sp>
        <p:nvSpPr>
          <p:cNvPr id="16" name="2 CuadroTexto"/>
          <p:cNvSpPr txBox="1"/>
          <p:nvPr/>
        </p:nvSpPr>
        <p:spPr>
          <a:xfrm>
            <a:off x="0" y="6012465"/>
            <a:ext cx="9127114" cy="7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n-US" sz="2400" dirty="0">
                <a:solidFill>
                  <a:srgbClr val="FFFF00"/>
                </a:solidFill>
              </a:rPr>
              <a:t>P</a:t>
            </a:r>
            <a:r>
              <a:rPr lang="es-419" sz="2400" dirty="0" err="1">
                <a:solidFill>
                  <a:srgbClr val="FFFF00"/>
                </a:solidFill>
              </a:rPr>
              <a:t>orque</a:t>
            </a:r>
            <a:r>
              <a:rPr lang="es-419" sz="2400" dirty="0">
                <a:solidFill>
                  <a:srgbClr val="FFFF00"/>
                </a:solidFill>
              </a:rPr>
              <a:t> el gran día de su ira ha llegado</a:t>
            </a:r>
            <a:r>
              <a:rPr lang="es-419" sz="2400" dirty="0">
                <a:solidFill>
                  <a:schemeClr val="bg1"/>
                </a:solidFill>
              </a:rPr>
              <a:t>; ¿y quién podrá sostenerse en pie? </a:t>
            </a:r>
          </a:p>
        </p:txBody>
      </p:sp>
      <p:sp>
        <p:nvSpPr>
          <p:cNvPr id="31" name="1 CuadroTexto"/>
          <p:cNvSpPr txBox="1"/>
          <p:nvPr/>
        </p:nvSpPr>
        <p:spPr>
          <a:xfrm>
            <a:off x="360082" y="2137064"/>
            <a:ext cx="4176463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2:19</a:t>
            </a:r>
          </a:p>
        </p:txBody>
      </p:sp>
      <p:sp>
        <p:nvSpPr>
          <p:cNvPr id="32" name="2 CuadroTexto"/>
          <p:cNvSpPr txBox="1"/>
          <p:nvPr/>
        </p:nvSpPr>
        <p:spPr>
          <a:xfrm>
            <a:off x="54301" y="2678490"/>
            <a:ext cx="4788023" cy="2017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Y se meterán en las cavernas de las peñas y en las aberturas de la tierra, </a:t>
            </a:r>
            <a:r>
              <a:rPr lang="es-419" sz="2400" dirty="0">
                <a:solidFill>
                  <a:srgbClr val="00B0F0"/>
                </a:solidFill>
              </a:rPr>
              <a:t>por la presencia temible de Jehová, y por el resplandor de su majestad, </a:t>
            </a:r>
            <a:r>
              <a:rPr lang="es-419" sz="2400" dirty="0">
                <a:solidFill>
                  <a:srgbClr val="FFFF00"/>
                </a:solidFill>
              </a:rPr>
              <a:t>cuando él se levante para castigar la tierra.</a:t>
            </a:r>
          </a:p>
        </p:txBody>
      </p:sp>
    </p:spTree>
    <p:extLst>
      <p:ext uri="{BB962C8B-B14F-4D97-AF65-F5344CB8AC3E}">
        <p14:creationId xmlns:p14="http://schemas.microsoft.com/office/powerpoint/2010/main" val="2211295196"/>
      </p:ext>
    </p:extLst>
  </p:cSld>
  <p:clrMapOvr>
    <a:masterClrMapping/>
  </p:clrMapOvr>
  <p:transition>
    <p:fade/>
  </p:transition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Los siete sellos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1er.-Iglesia apostólica 31dC-100dC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355293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2nd.-Iglesia Esmirna 100dC-313dC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403146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3er.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Pérgamo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313dC – 538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370507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4th.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Tiatira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538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– 1517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1 CuadroTexto"/>
          <p:cNvSpPr txBox="1"/>
          <p:nvPr/>
        </p:nvSpPr>
        <p:spPr>
          <a:xfrm>
            <a:off x="2290899" y="-27384"/>
            <a:ext cx="4190571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6:15, 16</a:t>
            </a:r>
          </a:p>
        </p:txBody>
      </p:sp>
      <p:sp>
        <p:nvSpPr>
          <p:cNvPr id="14" name="2 CuadroTexto"/>
          <p:cNvSpPr txBox="1"/>
          <p:nvPr/>
        </p:nvSpPr>
        <p:spPr>
          <a:xfrm>
            <a:off x="1" y="476672"/>
            <a:ext cx="9127114" cy="1695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Y los reyes de la tierra, y los grandes, los ricos, los capitanes, los poderosos, y todo siervo y todo libre, </a:t>
            </a:r>
            <a:r>
              <a:rPr lang="es-419" sz="2400" dirty="0">
                <a:solidFill>
                  <a:srgbClr val="00B0F0"/>
                </a:solidFill>
              </a:rPr>
              <a:t>se escondieron en las cuevas y entre las peñas de los montes;</a:t>
            </a:r>
            <a:r>
              <a:rPr lang="es-419" sz="2400" dirty="0">
                <a:solidFill>
                  <a:schemeClr val="bg1"/>
                </a:solidFill>
              </a:rPr>
              <a:t> y </a:t>
            </a:r>
            <a:r>
              <a:rPr lang="es-419" sz="2400" dirty="0">
                <a:solidFill>
                  <a:srgbClr val="92D050"/>
                </a:solidFill>
              </a:rPr>
              <a:t>decían a los montes y a las peñas: Caed sobre nosotros, y escondednos del rostro de aquel que está sentado sobre el trono, y de la ira del Cordero;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3394142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5th.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Sardis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1517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– 1798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3" name="1 CuadroTexto"/>
          <p:cNvSpPr txBox="1"/>
          <p:nvPr/>
        </p:nvSpPr>
        <p:spPr>
          <a:xfrm>
            <a:off x="3628062" y="5245260"/>
            <a:ext cx="219002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6:17</a:t>
            </a:r>
          </a:p>
        </p:txBody>
      </p:sp>
      <p:sp>
        <p:nvSpPr>
          <p:cNvPr id="16" name="2 CuadroTexto"/>
          <p:cNvSpPr txBox="1"/>
          <p:nvPr/>
        </p:nvSpPr>
        <p:spPr>
          <a:xfrm>
            <a:off x="0" y="6012465"/>
            <a:ext cx="9127114" cy="7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n-US" sz="2400" dirty="0">
                <a:solidFill>
                  <a:srgbClr val="FFFF00"/>
                </a:solidFill>
              </a:rPr>
              <a:t>P</a:t>
            </a:r>
            <a:r>
              <a:rPr lang="es-419" sz="2400" dirty="0" err="1">
                <a:solidFill>
                  <a:srgbClr val="FFFF00"/>
                </a:solidFill>
              </a:rPr>
              <a:t>orque</a:t>
            </a:r>
            <a:r>
              <a:rPr lang="es-419" sz="2400" dirty="0">
                <a:solidFill>
                  <a:srgbClr val="FFFF00"/>
                </a:solidFill>
              </a:rPr>
              <a:t> el gran día de su ira ha llegado</a:t>
            </a:r>
            <a:r>
              <a:rPr lang="es-419" sz="2400" dirty="0">
                <a:solidFill>
                  <a:schemeClr val="bg1"/>
                </a:solidFill>
              </a:rPr>
              <a:t>; </a:t>
            </a:r>
            <a:r>
              <a:rPr lang="es-419" sz="2400" dirty="0">
                <a:solidFill>
                  <a:srgbClr val="00B0F0"/>
                </a:solidFill>
              </a:rPr>
              <a:t>¿y quién podrá sostenerse en pie? </a:t>
            </a:r>
          </a:p>
        </p:txBody>
      </p:sp>
      <p:sp>
        <p:nvSpPr>
          <p:cNvPr id="31" name="1 CuadroTexto"/>
          <p:cNvSpPr txBox="1"/>
          <p:nvPr/>
        </p:nvSpPr>
        <p:spPr>
          <a:xfrm>
            <a:off x="360082" y="2137064"/>
            <a:ext cx="4176463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2:19</a:t>
            </a:r>
          </a:p>
        </p:txBody>
      </p:sp>
      <p:sp>
        <p:nvSpPr>
          <p:cNvPr id="32" name="2 CuadroTexto"/>
          <p:cNvSpPr txBox="1"/>
          <p:nvPr/>
        </p:nvSpPr>
        <p:spPr>
          <a:xfrm>
            <a:off x="54301" y="2678490"/>
            <a:ext cx="4788023" cy="2017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Y se meterán en las cavernas de las peñas y en las aberturas de la tierra, </a:t>
            </a:r>
            <a:r>
              <a:rPr lang="es-419" sz="2400" dirty="0">
                <a:solidFill>
                  <a:srgbClr val="00B0F0"/>
                </a:solidFill>
              </a:rPr>
              <a:t>por la presencia temible de Jehová, y por el resplandor de su majestad, </a:t>
            </a:r>
            <a:r>
              <a:rPr lang="es-419" sz="2400" dirty="0">
                <a:solidFill>
                  <a:srgbClr val="FFFF00"/>
                </a:solidFill>
              </a:rPr>
              <a:t>cuando él se levante para castigar la tierra.</a:t>
            </a:r>
          </a:p>
        </p:txBody>
      </p:sp>
    </p:spTree>
    <p:extLst>
      <p:ext uri="{BB962C8B-B14F-4D97-AF65-F5344CB8AC3E}">
        <p14:creationId xmlns:p14="http://schemas.microsoft.com/office/powerpoint/2010/main" val="934197232"/>
      </p:ext>
    </p:extLst>
  </p:cSld>
  <p:clrMapOvr>
    <a:masterClrMapping/>
  </p:clrMapOvr>
  <p:transition>
    <p:fade/>
  </p:transition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Los siete sellos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1er.-Iglesia apostólica 31dC-100dC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355293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2nd.-Iglesia Esmirna 100dC-313dC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403146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3er.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Pérgamo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313dC – 538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370507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4th.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Tiatira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538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– 1517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1 CuadroTexto"/>
          <p:cNvSpPr txBox="1"/>
          <p:nvPr/>
        </p:nvSpPr>
        <p:spPr>
          <a:xfrm>
            <a:off x="2290899" y="-27384"/>
            <a:ext cx="4190571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6:15, 16</a:t>
            </a:r>
          </a:p>
        </p:txBody>
      </p:sp>
      <p:sp>
        <p:nvSpPr>
          <p:cNvPr id="14" name="2 CuadroTexto"/>
          <p:cNvSpPr txBox="1"/>
          <p:nvPr/>
        </p:nvSpPr>
        <p:spPr>
          <a:xfrm>
            <a:off x="1" y="476672"/>
            <a:ext cx="9127114" cy="1695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Y los reyes de la tierra, y los grandes, los ricos, los capitanes, los poderosos, y todo siervo y todo libre, </a:t>
            </a:r>
            <a:r>
              <a:rPr lang="es-419" sz="2400" dirty="0">
                <a:solidFill>
                  <a:srgbClr val="00B0F0"/>
                </a:solidFill>
              </a:rPr>
              <a:t>se escondieron en las cuevas y entre las peñas de los montes;</a:t>
            </a:r>
            <a:r>
              <a:rPr lang="es-419" sz="2400" dirty="0">
                <a:solidFill>
                  <a:schemeClr val="bg1"/>
                </a:solidFill>
              </a:rPr>
              <a:t> y </a:t>
            </a:r>
            <a:r>
              <a:rPr lang="es-419" sz="2400" dirty="0">
                <a:solidFill>
                  <a:srgbClr val="92D050"/>
                </a:solidFill>
              </a:rPr>
              <a:t>decían a los montes y a las peñas: Caed sobre nosotros, y escondednos del rostro de aquel que está sentado sobre el trono, y de la ira del Cordero;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3394142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5th.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Sardis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1517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– 1798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3" name="1 CuadroTexto"/>
          <p:cNvSpPr txBox="1"/>
          <p:nvPr/>
        </p:nvSpPr>
        <p:spPr>
          <a:xfrm>
            <a:off x="3628062" y="5245260"/>
            <a:ext cx="219002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6:17</a:t>
            </a:r>
          </a:p>
        </p:txBody>
      </p:sp>
      <p:sp>
        <p:nvSpPr>
          <p:cNvPr id="16" name="2 CuadroTexto"/>
          <p:cNvSpPr txBox="1"/>
          <p:nvPr/>
        </p:nvSpPr>
        <p:spPr>
          <a:xfrm>
            <a:off x="0" y="6012465"/>
            <a:ext cx="9127114" cy="7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n-US" sz="2400" dirty="0">
                <a:solidFill>
                  <a:srgbClr val="FFFF00"/>
                </a:solidFill>
              </a:rPr>
              <a:t>P</a:t>
            </a:r>
            <a:r>
              <a:rPr lang="es-419" sz="2400" dirty="0" err="1">
                <a:solidFill>
                  <a:srgbClr val="FFFF00"/>
                </a:solidFill>
              </a:rPr>
              <a:t>orque</a:t>
            </a:r>
            <a:r>
              <a:rPr lang="es-419" sz="2400" dirty="0">
                <a:solidFill>
                  <a:srgbClr val="FFFF00"/>
                </a:solidFill>
              </a:rPr>
              <a:t> el gran día de su ira ha llegado</a:t>
            </a:r>
            <a:r>
              <a:rPr lang="es-419" sz="2400" dirty="0">
                <a:solidFill>
                  <a:schemeClr val="bg1"/>
                </a:solidFill>
              </a:rPr>
              <a:t>; </a:t>
            </a:r>
            <a:r>
              <a:rPr lang="es-419" sz="2400" dirty="0">
                <a:solidFill>
                  <a:srgbClr val="00B0F0"/>
                </a:solidFill>
              </a:rPr>
              <a:t>¿y quién podrá sostenerse en pie? </a:t>
            </a:r>
          </a:p>
        </p:txBody>
      </p:sp>
      <p:sp>
        <p:nvSpPr>
          <p:cNvPr id="31" name="1 CuadroTexto"/>
          <p:cNvSpPr txBox="1"/>
          <p:nvPr/>
        </p:nvSpPr>
        <p:spPr>
          <a:xfrm>
            <a:off x="360082" y="2137064"/>
            <a:ext cx="4176463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25:9</a:t>
            </a:r>
          </a:p>
        </p:txBody>
      </p:sp>
      <p:sp>
        <p:nvSpPr>
          <p:cNvPr id="32" name="2 CuadroTexto"/>
          <p:cNvSpPr txBox="1"/>
          <p:nvPr/>
        </p:nvSpPr>
        <p:spPr>
          <a:xfrm>
            <a:off x="54301" y="2678490"/>
            <a:ext cx="4788023" cy="1696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chemeClr val="bg1"/>
                </a:solidFill>
              </a:rPr>
              <a:t>Y se dirá en aquel día: He aquí, éste es nuestro Dios, le hemos esperado, y nos salvará; éste es Jehová a quien hemos esperado, nos gozaremos y nos alegraremos en su salvación. </a:t>
            </a:r>
          </a:p>
        </p:txBody>
      </p:sp>
    </p:spTree>
    <p:extLst>
      <p:ext uri="{BB962C8B-B14F-4D97-AF65-F5344CB8AC3E}">
        <p14:creationId xmlns:p14="http://schemas.microsoft.com/office/powerpoint/2010/main" val="250940736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Los siete sellos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1er.-Iglesia apostólica 31dC-100dC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355293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2nd.-Iglesia Esmirna 100dC-313dC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403146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3er.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Pérgamo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313dC – 538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370507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4th.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Tiatira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538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– 1517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1 CuadroTexto"/>
          <p:cNvSpPr txBox="1"/>
          <p:nvPr/>
        </p:nvSpPr>
        <p:spPr>
          <a:xfrm>
            <a:off x="2290899" y="-27384"/>
            <a:ext cx="4190571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6:15, 16</a:t>
            </a:r>
          </a:p>
        </p:txBody>
      </p:sp>
      <p:sp>
        <p:nvSpPr>
          <p:cNvPr id="14" name="2 CuadroTexto"/>
          <p:cNvSpPr txBox="1"/>
          <p:nvPr/>
        </p:nvSpPr>
        <p:spPr>
          <a:xfrm>
            <a:off x="1" y="476672"/>
            <a:ext cx="9127114" cy="1695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Y los reyes de la tierra, y los grandes, los ricos, los capitanes, los poderosos, y todo siervo y todo libre, </a:t>
            </a:r>
            <a:r>
              <a:rPr lang="es-419" sz="2400" dirty="0">
                <a:solidFill>
                  <a:srgbClr val="00B0F0"/>
                </a:solidFill>
              </a:rPr>
              <a:t>se escondieron en las cuevas y entre las peñas de los montes;</a:t>
            </a:r>
            <a:r>
              <a:rPr lang="es-419" sz="2400" dirty="0">
                <a:solidFill>
                  <a:schemeClr val="bg1"/>
                </a:solidFill>
              </a:rPr>
              <a:t> y </a:t>
            </a:r>
            <a:r>
              <a:rPr lang="es-419" sz="2400" dirty="0">
                <a:solidFill>
                  <a:srgbClr val="92D050"/>
                </a:solidFill>
              </a:rPr>
              <a:t>decían a los montes y a las peñas: Caed sobre nosotros, y escondednos del rostro de aquel que está sentado sobre el trono, y de la ira del Cordero;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3394142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5th.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Sardis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1517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– 1798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3" name="1 CuadroTexto"/>
          <p:cNvSpPr txBox="1"/>
          <p:nvPr/>
        </p:nvSpPr>
        <p:spPr>
          <a:xfrm>
            <a:off x="3628062" y="5245260"/>
            <a:ext cx="219002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6:17</a:t>
            </a:r>
          </a:p>
        </p:txBody>
      </p:sp>
      <p:sp>
        <p:nvSpPr>
          <p:cNvPr id="16" name="2 CuadroTexto"/>
          <p:cNvSpPr txBox="1"/>
          <p:nvPr/>
        </p:nvSpPr>
        <p:spPr>
          <a:xfrm>
            <a:off x="0" y="6012465"/>
            <a:ext cx="9127114" cy="7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n-US" sz="2400" dirty="0">
                <a:solidFill>
                  <a:srgbClr val="FFFF00"/>
                </a:solidFill>
              </a:rPr>
              <a:t>P</a:t>
            </a:r>
            <a:r>
              <a:rPr lang="es-419" sz="2400" dirty="0" err="1">
                <a:solidFill>
                  <a:srgbClr val="FFFF00"/>
                </a:solidFill>
              </a:rPr>
              <a:t>orque</a:t>
            </a:r>
            <a:r>
              <a:rPr lang="es-419" sz="2400" dirty="0">
                <a:solidFill>
                  <a:srgbClr val="FFFF00"/>
                </a:solidFill>
              </a:rPr>
              <a:t> el gran día de su ira ha llegado</a:t>
            </a:r>
            <a:r>
              <a:rPr lang="es-419" sz="2400" dirty="0">
                <a:solidFill>
                  <a:schemeClr val="bg1"/>
                </a:solidFill>
              </a:rPr>
              <a:t>; </a:t>
            </a:r>
            <a:r>
              <a:rPr lang="es-419" sz="2400" dirty="0">
                <a:solidFill>
                  <a:srgbClr val="00B0F0"/>
                </a:solidFill>
              </a:rPr>
              <a:t>¿y quién podrá sostenerse en pie? </a:t>
            </a:r>
          </a:p>
        </p:txBody>
      </p:sp>
      <p:sp>
        <p:nvSpPr>
          <p:cNvPr id="31" name="1 CuadroTexto"/>
          <p:cNvSpPr txBox="1"/>
          <p:nvPr/>
        </p:nvSpPr>
        <p:spPr>
          <a:xfrm>
            <a:off x="360082" y="2137064"/>
            <a:ext cx="4176463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25:9</a:t>
            </a:r>
          </a:p>
        </p:txBody>
      </p:sp>
      <p:sp>
        <p:nvSpPr>
          <p:cNvPr id="32" name="2 CuadroTexto"/>
          <p:cNvSpPr txBox="1"/>
          <p:nvPr/>
        </p:nvSpPr>
        <p:spPr>
          <a:xfrm>
            <a:off x="54301" y="2678490"/>
            <a:ext cx="4788023" cy="1696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Y se dirá en aquel día: </a:t>
            </a:r>
            <a:r>
              <a:rPr lang="es-419" sz="2400" dirty="0">
                <a:solidFill>
                  <a:schemeClr val="bg1"/>
                </a:solidFill>
              </a:rPr>
              <a:t>He aquí, éste es nuestro Dios, le hemos esperado, y nos salvará; éste es Jehová a quien hemos esperado, nos gozaremos y nos alegraremos en su salvación. </a:t>
            </a:r>
          </a:p>
        </p:txBody>
      </p:sp>
    </p:spTree>
    <p:extLst>
      <p:ext uri="{BB962C8B-B14F-4D97-AF65-F5344CB8AC3E}">
        <p14:creationId xmlns:p14="http://schemas.microsoft.com/office/powerpoint/2010/main" val="1689913123"/>
      </p:ext>
    </p:extLst>
  </p:cSld>
  <p:clrMapOvr>
    <a:masterClrMapping/>
  </p:clrMapOvr>
  <p:transition>
    <p:fade/>
  </p:transition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Los siete sellos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1er.-Iglesia apostólica 31dC-100dC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355293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2nd.-Iglesia Esmirna 100dC-313dC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403146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3er.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Pérgamo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313dC – 538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370507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4th.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Tiatira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538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– 1517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1 CuadroTexto"/>
          <p:cNvSpPr txBox="1"/>
          <p:nvPr/>
        </p:nvSpPr>
        <p:spPr>
          <a:xfrm>
            <a:off x="2290899" y="-27384"/>
            <a:ext cx="4190571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6:15, 16</a:t>
            </a:r>
          </a:p>
        </p:txBody>
      </p:sp>
      <p:sp>
        <p:nvSpPr>
          <p:cNvPr id="14" name="2 CuadroTexto"/>
          <p:cNvSpPr txBox="1"/>
          <p:nvPr/>
        </p:nvSpPr>
        <p:spPr>
          <a:xfrm>
            <a:off x="1" y="476672"/>
            <a:ext cx="9127114" cy="1695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Y los reyes de la tierra, y los grandes, los ricos, los capitanes, los poderosos, y todo siervo y todo libre, </a:t>
            </a:r>
            <a:r>
              <a:rPr lang="es-419" sz="2400" dirty="0">
                <a:solidFill>
                  <a:srgbClr val="00B0F0"/>
                </a:solidFill>
              </a:rPr>
              <a:t>se escondieron en las cuevas y entre las peñas de los montes;</a:t>
            </a:r>
            <a:r>
              <a:rPr lang="es-419" sz="2400" dirty="0">
                <a:solidFill>
                  <a:schemeClr val="bg1"/>
                </a:solidFill>
              </a:rPr>
              <a:t> y </a:t>
            </a:r>
            <a:r>
              <a:rPr lang="es-419" sz="2400" dirty="0">
                <a:solidFill>
                  <a:srgbClr val="92D050"/>
                </a:solidFill>
              </a:rPr>
              <a:t>decían a los montes y a las peñas: Caed sobre nosotros, y escondednos del rostro de aquel que está sentado sobre el trono, y de la ira del Cordero;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3394142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5th.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Sardis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1517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– 1798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3" name="1 CuadroTexto"/>
          <p:cNvSpPr txBox="1"/>
          <p:nvPr/>
        </p:nvSpPr>
        <p:spPr>
          <a:xfrm>
            <a:off x="3628062" y="5245260"/>
            <a:ext cx="219002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6:17</a:t>
            </a:r>
          </a:p>
        </p:txBody>
      </p:sp>
      <p:sp>
        <p:nvSpPr>
          <p:cNvPr id="16" name="2 CuadroTexto"/>
          <p:cNvSpPr txBox="1"/>
          <p:nvPr/>
        </p:nvSpPr>
        <p:spPr>
          <a:xfrm>
            <a:off x="0" y="6012465"/>
            <a:ext cx="9127114" cy="7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n-US" sz="2400" dirty="0">
                <a:solidFill>
                  <a:srgbClr val="FFFF00"/>
                </a:solidFill>
              </a:rPr>
              <a:t>P</a:t>
            </a:r>
            <a:r>
              <a:rPr lang="es-419" sz="2400" dirty="0" err="1">
                <a:solidFill>
                  <a:srgbClr val="FFFF00"/>
                </a:solidFill>
              </a:rPr>
              <a:t>orque</a:t>
            </a:r>
            <a:r>
              <a:rPr lang="es-419" sz="2400" dirty="0">
                <a:solidFill>
                  <a:srgbClr val="FFFF00"/>
                </a:solidFill>
              </a:rPr>
              <a:t> el gran día de su ira ha llegado</a:t>
            </a:r>
            <a:r>
              <a:rPr lang="es-419" sz="2400" dirty="0">
                <a:solidFill>
                  <a:schemeClr val="bg1"/>
                </a:solidFill>
              </a:rPr>
              <a:t>; </a:t>
            </a:r>
            <a:r>
              <a:rPr lang="es-419" sz="2400" dirty="0">
                <a:solidFill>
                  <a:srgbClr val="00B0F0"/>
                </a:solidFill>
              </a:rPr>
              <a:t>¿y quién podrá sostenerse en pie? </a:t>
            </a:r>
          </a:p>
        </p:txBody>
      </p:sp>
      <p:sp>
        <p:nvSpPr>
          <p:cNvPr id="31" name="1 CuadroTexto"/>
          <p:cNvSpPr txBox="1"/>
          <p:nvPr/>
        </p:nvSpPr>
        <p:spPr>
          <a:xfrm>
            <a:off x="360082" y="2137064"/>
            <a:ext cx="4176463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25:9</a:t>
            </a:r>
          </a:p>
        </p:txBody>
      </p:sp>
      <p:sp>
        <p:nvSpPr>
          <p:cNvPr id="32" name="2 CuadroTexto"/>
          <p:cNvSpPr txBox="1"/>
          <p:nvPr/>
        </p:nvSpPr>
        <p:spPr>
          <a:xfrm>
            <a:off x="54301" y="2678490"/>
            <a:ext cx="4788023" cy="1696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Y se dirá en aquel día: </a:t>
            </a:r>
            <a:r>
              <a:rPr lang="es-419" sz="2400" dirty="0">
                <a:solidFill>
                  <a:srgbClr val="00B0F0"/>
                </a:solidFill>
              </a:rPr>
              <a:t>He aquí, éste es nuestro Dios, le hemos esperado, y nos salvará; </a:t>
            </a:r>
            <a:r>
              <a:rPr lang="es-419" sz="2400" dirty="0">
                <a:solidFill>
                  <a:schemeClr val="bg1"/>
                </a:solidFill>
              </a:rPr>
              <a:t>éste es Jehová a quien hemos esperado, nos gozaremos y nos alegraremos en su salvación. </a:t>
            </a:r>
          </a:p>
        </p:txBody>
      </p:sp>
    </p:spTree>
    <p:extLst>
      <p:ext uri="{BB962C8B-B14F-4D97-AF65-F5344CB8AC3E}">
        <p14:creationId xmlns:p14="http://schemas.microsoft.com/office/powerpoint/2010/main" val="3373045972"/>
      </p:ext>
    </p:extLst>
  </p:cSld>
  <p:clrMapOvr>
    <a:masterClrMapping/>
  </p:clrMapOvr>
  <p:transition>
    <p:fade/>
  </p:transition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Los siete sellos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1er.-Iglesia apostólica 31dC-100dC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355293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2nd.-Iglesia Esmirna 100dC-313dC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403146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3er.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Pérgamo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313dC – 538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370507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4th.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Tiatira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538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– 1517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1 CuadroTexto"/>
          <p:cNvSpPr txBox="1"/>
          <p:nvPr/>
        </p:nvSpPr>
        <p:spPr>
          <a:xfrm>
            <a:off x="2290899" y="-27384"/>
            <a:ext cx="4190571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6:15, 16</a:t>
            </a:r>
          </a:p>
        </p:txBody>
      </p:sp>
      <p:sp>
        <p:nvSpPr>
          <p:cNvPr id="14" name="2 CuadroTexto"/>
          <p:cNvSpPr txBox="1"/>
          <p:nvPr/>
        </p:nvSpPr>
        <p:spPr>
          <a:xfrm>
            <a:off x="1" y="476672"/>
            <a:ext cx="9127114" cy="1695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Y los reyes de la tierra, y los grandes, los ricos, los capitanes, los poderosos, y todo siervo y todo libre, </a:t>
            </a:r>
            <a:r>
              <a:rPr lang="es-419" sz="2400" dirty="0">
                <a:solidFill>
                  <a:srgbClr val="00B0F0"/>
                </a:solidFill>
              </a:rPr>
              <a:t>se escondieron en las cuevas y entre las peñas de los montes;</a:t>
            </a:r>
            <a:r>
              <a:rPr lang="es-419" sz="2400" dirty="0">
                <a:solidFill>
                  <a:schemeClr val="bg1"/>
                </a:solidFill>
              </a:rPr>
              <a:t> y </a:t>
            </a:r>
            <a:r>
              <a:rPr lang="es-419" sz="2400" dirty="0">
                <a:solidFill>
                  <a:srgbClr val="92D050"/>
                </a:solidFill>
              </a:rPr>
              <a:t>decían a los montes y a las peñas: Caed sobre nosotros, y escondednos del rostro de aquel que está sentado sobre el trono, y de la ira del Cordero;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3394142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5th.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Sardis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1517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– 1798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3" name="1 CuadroTexto"/>
          <p:cNvSpPr txBox="1"/>
          <p:nvPr/>
        </p:nvSpPr>
        <p:spPr>
          <a:xfrm>
            <a:off x="3628062" y="5245260"/>
            <a:ext cx="219002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6:17</a:t>
            </a:r>
          </a:p>
        </p:txBody>
      </p:sp>
      <p:sp>
        <p:nvSpPr>
          <p:cNvPr id="16" name="2 CuadroTexto"/>
          <p:cNvSpPr txBox="1"/>
          <p:nvPr/>
        </p:nvSpPr>
        <p:spPr>
          <a:xfrm>
            <a:off x="0" y="6012465"/>
            <a:ext cx="9127114" cy="7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n-US" sz="2400" dirty="0">
                <a:solidFill>
                  <a:srgbClr val="FFFF00"/>
                </a:solidFill>
              </a:rPr>
              <a:t>P</a:t>
            </a:r>
            <a:r>
              <a:rPr lang="es-419" sz="2400" dirty="0" err="1">
                <a:solidFill>
                  <a:srgbClr val="FFFF00"/>
                </a:solidFill>
              </a:rPr>
              <a:t>orque</a:t>
            </a:r>
            <a:r>
              <a:rPr lang="es-419" sz="2400" dirty="0">
                <a:solidFill>
                  <a:srgbClr val="FFFF00"/>
                </a:solidFill>
              </a:rPr>
              <a:t> el gran día de su ira ha llegado</a:t>
            </a:r>
            <a:r>
              <a:rPr lang="es-419" sz="2400" dirty="0">
                <a:solidFill>
                  <a:schemeClr val="bg1"/>
                </a:solidFill>
              </a:rPr>
              <a:t>; </a:t>
            </a:r>
            <a:r>
              <a:rPr lang="es-419" sz="2400" dirty="0">
                <a:solidFill>
                  <a:srgbClr val="00B0F0"/>
                </a:solidFill>
              </a:rPr>
              <a:t>¿y quién podrá sostenerse en pie? </a:t>
            </a:r>
          </a:p>
        </p:txBody>
      </p:sp>
      <p:sp>
        <p:nvSpPr>
          <p:cNvPr id="31" name="1 CuadroTexto"/>
          <p:cNvSpPr txBox="1"/>
          <p:nvPr/>
        </p:nvSpPr>
        <p:spPr>
          <a:xfrm>
            <a:off x="360082" y="2137064"/>
            <a:ext cx="4176463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25:9</a:t>
            </a:r>
          </a:p>
        </p:txBody>
      </p:sp>
      <p:sp>
        <p:nvSpPr>
          <p:cNvPr id="32" name="2 CuadroTexto"/>
          <p:cNvSpPr txBox="1"/>
          <p:nvPr/>
        </p:nvSpPr>
        <p:spPr>
          <a:xfrm>
            <a:off x="54301" y="2678490"/>
            <a:ext cx="4788023" cy="1696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Y se dirá en aquel día: </a:t>
            </a:r>
            <a:r>
              <a:rPr lang="es-419" sz="2400" dirty="0">
                <a:solidFill>
                  <a:srgbClr val="00B0F0"/>
                </a:solidFill>
              </a:rPr>
              <a:t>He aquí, éste es nuestro Dios, le hemos esperado, y nos salvará; </a:t>
            </a:r>
            <a:r>
              <a:rPr lang="es-419" sz="2400" dirty="0">
                <a:solidFill>
                  <a:srgbClr val="FFFF00"/>
                </a:solidFill>
              </a:rPr>
              <a:t>éste es Jehová a quien hemos esperado,</a:t>
            </a:r>
            <a:r>
              <a:rPr lang="es-419" sz="2400" dirty="0">
                <a:solidFill>
                  <a:schemeClr val="bg1"/>
                </a:solidFill>
              </a:rPr>
              <a:t> nos gozaremos y nos alegraremos en su salvación. </a:t>
            </a:r>
          </a:p>
        </p:txBody>
      </p:sp>
    </p:spTree>
    <p:extLst>
      <p:ext uri="{BB962C8B-B14F-4D97-AF65-F5344CB8AC3E}">
        <p14:creationId xmlns:p14="http://schemas.microsoft.com/office/powerpoint/2010/main" val="1911619113"/>
      </p:ext>
    </p:extLst>
  </p:cSld>
  <p:clrMapOvr>
    <a:masterClrMapping/>
  </p:clrMapOvr>
  <p:transition>
    <p:fade/>
  </p:transition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5004423"/>
            <a:ext cx="4339090" cy="335989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Los siete sellos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668434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1er.-Iglesia apostólica 31dC-100dC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5" y="4355293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2nd.-Iglesia Esmirna 100dC-313dC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403146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3er.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Pérgamo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313dC – 538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3705078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4th.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Tiatira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538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– 1517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endParaRPr lang="es-ES" sz="19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1 CuadroTexto"/>
          <p:cNvSpPr txBox="1"/>
          <p:nvPr/>
        </p:nvSpPr>
        <p:spPr>
          <a:xfrm>
            <a:off x="2290899" y="-27384"/>
            <a:ext cx="4190571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Apocalipsis 6:15, 16</a:t>
            </a:r>
          </a:p>
        </p:txBody>
      </p:sp>
      <p:sp>
        <p:nvSpPr>
          <p:cNvPr id="14" name="2 CuadroTexto"/>
          <p:cNvSpPr txBox="1"/>
          <p:nvPr/>
        </p:nvSpPr>
        <p:spPr>
          <a:xfrm>
            <a:off x="1" y="476672"/>
            <a:ext cx="9127114" cy="1695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Y los reyes de la tierra, y los grandes, los ricos, los capitanes, los poderosos, y todo siervo y todo libre, </a:t>
            </a:r>
            <a:r>
              <a:rPr lang="es-419" sz="2400" dirty="0">
                <a:solidFill>
                  <a:srgbClr val="00B0F0"/>
                </a:solidFill>
              </a:rPr>
              <a:t>se escondieron en las cuevas y entre las peñas de los montes;</a:t>
            </a:r>
            <a:r>
              <a:rPr lang="es-419" sz="2400" dirty="0">
                <a:solidFill>
                  <a:schemeClr val="bg1"/>
                </a:solidFill>
              </a:rPr>
              <a:t> y </a:t>
            </a:r>
            <a:r>
              <a:rPr lang="es-419" sz="2400" dirty="0">
                <a:solidFill>
                  <a:srgbClr val="92D050"/>
                </a:solidFill>
              </a:rPr>
              <a:t>decían a los montes y a las peñas: Caed sobre nosotros, y escondednos del rostro de aquel que está sentado sobre el trono, y de la ira del Cordero;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97E62C1-7E1D-4954-8FF3-86EF6A3FA8DD}"/>
              </a:ext>
            </a:extLst>
          </p:cNvPr>
          <p:cNvSpPr txBox="1"/>
          <p:nvPr/>
        </p:nvSpPr>
        <p:spPr>
          <a:xfrm>
            <a:off x="4788024" y="3394142"/>
            <a:ext cx="433909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5th. -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Sardis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1517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– 1798 </a:t>
            </a:r>
            <a:r>
              <a:rPr lang="es-ES" sz="1950" b="1" dirty="0" err="1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r>
              <a:rPr lang="es-ES" sz="195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3" name="1 CuadroTexto"/>
          <p:cNvSpPr txBox="1"/>
          <p:nvPr/>
        </p:nvSpPr>
        <p:spPr>
          <a:xfrm>
            <a:off x="3628062" y="5245260"/>
            <a:ext cx="219002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Apoc</a:t>
            </a:r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6:17</a:t>
            </a:r>
          </a:p>
        </p:txBody>
      </p:sp>
      <p:sp>
        <p:nvSpPr>
          <p:cNvPr id="16" name="2 CuadroTexto"/>
          <p:cNvSpPr txBox="1"/>
          <p:nvPr/>
        </p:nvSpPr>
        <p:spPr>
          <a:xfrm>
            <a:off x="0" y="6012465"/>
            <a:ext cx="9127114" cy="7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n-US" sz="2400" dirty="0">
                <a:solidFill>
                  <a:srgbClr val="FFFF00"/>
                </a:solidFill>
              </a:rPr>
              <a:t>P</a:t>
            </a:r>
            <a:r>
              <a:rPr lang="es-419" sz="2400" dirty="0" err="1">
                <a:solidFill>
                  <a:srgbClr val="FFFF00"/>
                </a:solidFill>
              </a:rPr>
              <a:t>orque</a:t>
            </a:r>
            <a:r>
              <a:rPr lang="es-419" sz="2400" dirty="0">
                <a:solidFill>
                  <a:srgbClr val="FFFF00"/>
                </a:solidFill>
              </a:rPr>
              <a:t> el gran día de su ira ha llegado</a:t>
            </a:r>
            <a:r>
              <a:rPr lang="es-419" sz="2400" dirty="0">
                <a:solidFill>
                  <a:schemeClr val="bg1"/>
                </a:solidFill>
              </a:rPr>
              <a:t>; </a:t>
            </a:r>
            <a:r>
              <a:rPr lang="es-419" sz="2400" dirty="0">
                <a:solidFill>
                  <a:srgbClr val="00B0F0"/>
                </a:solidFill>
              </a:rPr>
              <a:t>¿y quién podrá sostenerse en pie? </a:t>
            </a:r>
          </a:p>
        </p:txBody>
      </p:sp>
      <p:sp>
        <p:nvSpPr>
          <p:cNvPr id="31" name="1 CuadroTexto"/>
          <p:cNvSpPr txBox="1"/>
          <p:nvPr/>
        </p:nvSpPr>
        <p:spPr>
          <a:xfrm>
            <a:off x="360082" y="2137064"/>
            <a:ext cx="4176463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Isaías 25:9</a:t>
            </a:r>
          </a:p>
        </p:txBody>
      </p:sp>
      <p:sp>
        <p:nvSpPr>
          <p:cNvPr id="32" name="2 CuadroTexto"/>
          <p:cNvSpPr txBox="1"/>
          <p:nvPr/>
        </p:nvSpPr>
        <p:spPr>
          <a:xfrm>
            <a:off x="54301" y="2678490"/>
            <a:ext cx="4788023" cy="1696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419" sz="2400" dirty="0">
                <a:solidFill>
                  <a:srgbClr val="FFFF00"/>
                </a:solidFill>
              </a:rPr>
              <a:t>Y se dirá en aquel día: </a:t>
            </a:r>
            <a:r>
              <a:rPr lang="es-419" sz="2400" dirty="0">
                <a:solidFill>
                  <a:srgbClr val="00B0F0"/>
                </a:solidFill>
              </a:rPr>
              <a:t>He aquí, éste es nuestro Dios, le hemos esperado, y nos salvará; </a:t>
            </a:r>
            <a:r>
              <a:rPr lang="es-419" sz="2400" dirty="0">
                <a:solidFill>
                  <a:srgbClr val="FFFF00"/>
                </a:solidFill>
              </a:rPr>
              <a:t>éste es Jehová a quien hemos esperado,</a:t>
            </a:r>
            <a:r>
              <a:rPr lang="es-419" sz="2400" dirty="0">
                <a:solidFill>
                  <a:schemeClr val="bg1"/>
                </a:solidFill>
              </a:rPr>
              <a:t> </a:t>
            </a:r>
            <a:r>
              <a:rPr lang="es-419" sz="2400" dirty="0">
                <a:solidFill>
                  <a:srgbClr val="00B0F0"/>
                </a:solidFill>
              </a:rPr>
              <a:t>nos gozaremos y nos alegraremos en su salvación. </a:t>
            </a:r>
          </a:p>
        </p:txBody>
      </p:sp>
    </p:spTree>
    <p:extLst>
      <p:ext uri="{BB962C8B-B14F-4D97-AF65-F5344CB8AC3E}">
        <p14:creationId xmlns:p14="http://schemas.microsoft.com/office/powerpoint/2010/main" val="2129279968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82460</TotalTime>
  <Words>17808</Words>
  <Application>Microsoft Office PowerPoint</Application>
  <PresentationFormat>Apresentação na tela (4:3)</PresentationFormat>
  <Paragraphs>1221</Paragraphs>
  <Slides>124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124</vt:i4>
      </vt:variant>
    </vt:vector>
  </HeadingPairs>
  <TitlesOfParts>
    <vt:vector size="128" baseType="lpstr">
      <vt:lpstr>Arial</vt:lpstr>
      <vt:lpstr>Arial Rounded MT Bold</vt:lpstr>
      <vt:lpstr>Calibri</vt:lpstr>
      <vt:lpstr>Tema de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SFC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Sergio</dc:creator>
  <cp:lastModifiedBy>jose ferreira Neto</cp:lastModifiedBy>
  <cp:revision>2145</cp:revision>
  <dcterms:created xsi:type="dcterms:W3CDTF">2010-07-01T16:38:21Z</dcterms:created>
  <dcterms:modified xsi:type="dcterms:W3CDTF">2019-02-01T17:43:14Z</dcterms:modified>
</cp:coreProperties>
</file>