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71" r:id="rId3"/>
    <p:sldId id="268" r:id="rId4"/>
    <p:sldId id="272" r:id="rId5"/>
    <p:sldId id="273" r:id="rId6"/>
    <p:sldId id="270" r:id="rId7"/>
    <p:sldId id="267" r:id="rId8"/>
    <p:sldId id="274" r:id="rId9"/>
    <p:sldId id="261" r:id="rId10"/>
    <p:sldId id="275" r:id="rId11"/>
    <p:sldId id="263" r:id="rId12"/>
  </p:sldIdLst>
  <p:sldSz cx="9144000" cy="6858000" type="screen4x3"/>
  <p:notesSz cx="6858000" cy="9144000"/>
  <p:embeddedFontLst>
    <p:embeddedFont>
      <p:font typeface="Brush Script Std" panose="03060802040607070404" pitchFamily="66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Cooper Black" panose="0208090404030B020404" pitchFamily="18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E48"/>
    <a:srgbClr val="B7C9D3"/>
    <a:srgbClr val="E8CECB"/>
    <a:srgbClr val="3D1E1B"/>
    <a:srgbClr val="7A3C36"/>
    <a:srgbClr val="2E3350"/>
    <a:srgbClr val="7981B2"/>
    <a:srgbClr val="4A206A"/>
    <a:srgbClr val="D6BBEB"/>
    <a:srgbClr val="F4AD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174C08-D999-4771-84D0-004F81637732}" type="doc">
      <dgm:prSet loTypeId="urn:microsoft.com/office/officeart/2005/8/layout/venn3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2904D65-B55F-480C-83CF-894BF77966CD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800" b="1" noProof="0" dirty="0">
              <a:solidFill>
                <a:schemeClr val="accent4">
                  <a:lumMod val="50000"/>
                </a:schemeClr>
              </a:solidFill>
            </a:rPr>
            <a:t>Ler</a:t>
          </a:r>
        </a:p>
      </dgm:t>
    </dgm:pt>
    <dgm:pt modelId="{FB14FB3F-E39D-4458-BAFC-191DCFBC2138}" type="parTrans" cxnId="{02EECBFE-EE62-4F88-BCC8-D21AF2958B94}">
      <dgm:prSet/>
      <dgm:spPr/>
      <dgm:t>
        <a:bodyPr/>
        <a:lstStyle/>
        <a:p>
          <a:endParaRPr lang="es-ES" sz="2000" b="1"/>
        </a:p>
      </dgm:t>
    </dgm:pt>
    <dgm:pt modelId="{ACAB9B4B-32E3-4025-9636-E53060AA0DB5}" type="sibTrans" cxnId="{02EECBFE-EE62-4F88-BCC8-D21AF2958B94}">
      <dgm:prSet/>
      <dgm:spPr/>
      <dgm:t>
        <a:bodyPr/>
        <a:lstStyle/>
        <a:p>
          <a:endParaRPr lang="es-ES" sz="2000" b="1"/>
        </a:p>
      </dgm:t>
    </dgm:pt>
    <dgm:pt modelId="{029D145D-D9AC-4706-BD72-40994847C80C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000" b="1" noProof="0" dirty="0"/>
            <a:t>Transmitir a outros a Revelação de Jesus Cristo.</a:t>
          </a:r>
        </a:p>
      </dgm:t>
    </dgm:pt>
    <dgm:pt modelId="{6E667653-08A4-42EF-ADE7-D3B132C0DD43}" type="parTrans" cxnId="{BEFAD8C9-34B3-4DB4-A949-64FA9AA6E5E3}">
      <dgm:prSet/>
      <dgm:spPr/>
      <dgm:t>
        <a:bodyPr/>
        <a:lstStyle/>
        <a:p>
          <a:endParaRPr lang="es-ES" sz="2000" b="1"/>
        </a:p>
      </dgm:t>
    </dgm:pt>
    <dgm:pt modelId="{55672625-A66A-4DF5-B172-FC22F218D603}" type="sibTrans" cxnId="{BEFAD8C9-34B3-4DB4-A949-64FA9AA6E5E3}">
      <dgm:prSet/>
      <dgm:spPr/>
      <dgm:t>
        <a:bodyPr/>
        <a:lstStyle/>
        <a:p>
          <a:endParaRPr lang="es-ES" sz="2000" b="1"/>
        </a:p>
      </dgm:t>
    </dgm:pt>
    <dgm:pt modelId="{522D7FF7-32D7-48B2-B83A-7FA9F4A628A5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800" b="1" noProof="0" dirty="0">
              <a:solidFill>
                <a:schemeClr val="accent6">
                  <a:lumMod val="50000"/>
                </a:schemeClr>
              </a:solidFill>
            </a:rPr>
            <a:t>Ouvir</a:t>
          </a:r>
        </a:p>
      </dgm:t>
    </dgm:pt>
    <dgm:pt modelId="{DD05F4FB-BFF4-47C0-B467-8AF097ED7C3C}" type="parTrans" cxnId="{2E97FBA0-0CA8-4C4B-AC1F-BB5BC9B6CE00}">
      <dgm:prSet/>
      <dgm:spPr/>
      <dgm:t>
        <a:bodyPr/>
        <a:lstStyle/>
        <a:p>
          <a:endParaRPr lang="es-ES" sz="2000" b="1"/>
        </a:p>
      </dgm:t>
    </dgm:pt>
    <dgm:pt modelId="{54CA981C-33C2-458C-9F9C-91222E64E0F8}" type="sibTrans" cxnId="{2E97FBA0-0CA8-4C4B-AC1F-BB5BC9B6CE00}">
      <dgm:prSet/>
      <dgm:spPr/>
      <dgm:t>
        <a:bodyPr/>
        <a:lstStyle/>
        <a:p>
          <a:endParaRPr lang="es-ES" sz="2000" b="1"/>
        </a:p>
      </dgm:t>
    </dgm:pt>
    <dgm:pt modelId="{0FB28599-4D57-49F5-A6B4-34D8E1BB5EB8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000" b="1" noProof="0" dirty="0"/>
            <a:t>Estudar atentamente a Revelação de Jesus Cristo.</a:t>
          </a:r>
        </a:p>
      </dgm:t>
    </dgm:pt>
    <dgm:pt modelId="{ADB190E1-B077-4503-8802-3F728739AD9D}" type="parTrans" cxnId="{57BBB32C-3348-4853-BF17-3B6F1FC1B542}">
      <dgm:prSet/>
      <dgm:spPr/>
      <dgm:t>
        <a:bodyPr/>
        <a:lstStyle/>
        <a:p>
          <a:endParaRPr lang="es-ES" sz="2000" b="1"/>
        </a:p>
      </dgm:t>
    </dgm:pt>
    <dgm:pt modelId="{07E43E57-25E4-4397-B788-833F8EA70B82}" type="sibTrans" cxnId="{57BBB32C-3348-4853-BF17-3B6F1FC1B542}">
      <dgm:prSet/>
      <dgm:spPr/>
      <dgm:t>
        <a:bodyPr/>
        <a:lstStyle/>
        <a:p>
          <a:endParaRPr lang="es-ES" sz="2000" b="1"/>
        </a:p>
      </dgm:t>
    </dgm:pt>
    <dgm:pt modelId="{81DE87F3-24F6-48F5-8270-4936EF354F1A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800" b="1" noProof="0" dirty="0">
              <a:solidFill>
                <a:srgbClr val="002060"/>
              </a:solidFill>
            </a:rPr>
            <a:t>Guardar</a:t>
          </a:r>
        </a:p>
      </dgm:t>
    </dgm:pt>
    <dgm:pt modelId="{67EAF5AF-8294-4BCA-8EA4-79B8A947ED0B}" type="parTrans" cxnId="{FFEF737D-C73D-4314-AB2D-5E622F0D6181}">
      <dgm:prSet/>
      <dgm:spPr/>
      <dgm:t>
        <a:bodyPr/>
        <a:lstStyle/>
        <a:p>
          <a:endParaRPr lang="es-ES" sz="2000" b="1"/>
        </a:p>
      </dgm:t>
    </dgm:pt>
    <dgm:pt modelId="{E0D47839-149E-45B9-99C0-3AD3A1DDEFED}" type="sibTrans" cxnId="{FFEF737D-C73D-4314-AB2D-5E622F0D6181}">
      <dgm:prSet/>
      <dgm:spPr/>
      <dgm:t>
        <a:bodyPr/>
        <a:lstStyle/>
        <a:p>
          <a:endParaRPr lang="es-ES" sz="2000" b="1"/>
        </a:p>
      </dgm:t>
    </dgm:pt>
    <dgm:pt modelId="{F9B261E0-6C22-4D6C-AD8F-61944E4F7D78}">
      <dgm:prSet custT="1"/>
      <dgm:spPr/>
      <dgm:t>
        <a:bodyPr>
          <a:sp3d extrusionH="57150">
            <a:bevelT w="38100" h="38100"/>
          </a:sp3d>
        </a:bodyPr>
        <a:lstStyle/>
        <a:p>
          <a:r>
            <a:rPr lang="pt-BR" sz="2000" b="1" noProof="0" dirty="0"/>
            <a:t>Obedecer às instruções dadas pela Revelação de Jesus Cristo.</a:t>
          </a:r>
        </a:p>
      </dgm:t>
    </dgm:pt>
    <dgm:pt modelId="{40E8B00F-976A-453A-866E-0DF3D28B025B}" type="parTrans" cxnId="{819C69FB-D5CC-4B6F-A1D3-0B346A1E2848}">
      <dgm:prSet/>
      <dgm:spPr/>
      <dgm:t>
        <a:bodyPr/>
        <a:lstStyle/>
        <a:p>
          <a:endParaRPr lang="es-ES" sz="2000" b="1"/>
        </a:p>
      </dgm:t>
    </dgm:pt>
    <dgm:pt modelId="{48FFD9AF-32FC-46E7-AF1C-564D9C3A48B0}" type="sibTrans" cxnId="{819C69FB-D5CC-4B6F-A1D3-0B346A1E2848}">
      <dgm:prSet/>
      <dgm:spPr/>
      <dgm:t>
        <a:bodyPr/>
        <a:lstStyle/>
        <a:p>
          <a:endParaRPr lang="es-ES" sz="2000" b="1"/>
        </a:p>
      </dgm:t>
    </dgm:pt>
    <dgm:pt modelId="{7276FFA4-BBDD-467C-82B5-21443567A97C}" type="pres">
      <dgm:prSet presAssocID="{71174C08-D999-4771-84D0-004F81637732}" presName="Name0" presStyleCnt="0">
        <dgm:presLayoutVars>
          <dgm:dir/>
          <dgm:resizeHandles val="exact"/>
        </dgm:presLayoutVars>
      </dgm:prSet>
      <dgm:spPr/>
    </dgm:pt>
    <dgm:pt modelId="{F72CC0B8-0A2A-4B4F-9E5A-B469A23A4D79}" type="pres">
      <dgm:prSet presAssocID="{92904D65-B55F-480C-83CF-894BF77966CD}" presName="Name5" presStyleLbl="vennNode1" presStyleIdx="0" presStyleCnt="3" custLinFactNeighborX="-27417">
        <dgm:presLayoutVars>
          <dgm:bulletEnabled val="1"/>
        </dgm:presLayoutVars>
      </dgm:prSet>
      <dgm:spPr/>
    </dgm:pt>
    <dgm:pt modelId="{D3A09375-6D37-427C-BB13-4C2280F8B61C}" type="pres">
      <dgm:prSet presAssocID="{ACAB9B4B-32E3-4025-9636-E53060AA0DB5}" presName="space" presStyleCnt="0"/>
      <dgm:spPr/>
    </dgm:pt>
    <dgm:pt modelId="{C8347784-75BA-40EA-99E3-3CA358845D01}" type="pres">
      <dgm:prSet presAssocID="{522D7FF7-32D7-48B2-B83A-7FA9F4A628A5}" presName="Name5" presStyleLbl="vennNode1" presStyleIdx="1" presStyleCnt="3">
        <dgm:presLayoutVars>
          <dgm:bulletEnabled val="1"/>
        </dgm:presLayoutVars>
      </dgm:prSet>
      <dgm:spPr/>
    </dgm:pt>
    <dgm:pt modelId="{F6426FFF-F345-454A-82B2-12BBB205A3CA}" type="pres">
      <dgm:prSet presAssocID="{54CA981C-33C2-458C-9F9C-91222E64E0F8}" presName="space" presStyleCnt="0"/>
      <dgm:spPr/>
    </dgm:pt>
    <dgm:pt modelId="{C0B8B06C-C506-4675-84ED-BF8125B328FD}" type="pres">
      <dgm:prSet presAssocID="{81DE87F3-24F6-48F5-8270-4936EF354F1A}" presName="Name5" presStyleLbl="vennNode1" presStyleIdx="2" presStyleCnt="3" custLinFactNeighborX="23088">
        <dgm:presLayoutVars>
          <dgm:bulletEnabled val="1"/>
        </dgm:presLayoutVars>
      </dgm:prSet>
      <dgm:spPr/>
    </dgm:pt>
  </dgm:ptLst>
  <dgm:cxnLst>
    <dgm:cxn modelId="{432D0F0B-A354-4736-8473-440BAA8A0385}" type="presOf" srcId="{0FB28599-4D57-49F5-A6B4-34D8E1BB5EB8}" destId="{C8347784-75BA-40EA-99E3-3CA358845D01}" srcOrd="0" destOrd="1" presId="urn:microsoft.com/office/officeart/2005/8/layout/venn3"/>
    <dgm:cxn modelId="{CECA5716-1EC3-4C84-87C6-A4826AF67B82}" type="presOf" srcId="{029D145D-D9AC-4706-BD72-40994847C80C}" destId="{F72CC0B8-0A2A-4B4F-9E5A-B469A23A4D79}" srcOrd="0" destOrd="1" presId="urn:microsoft.com/office/officeart/2005/8/layout/venn3"/>
    <dgm:cxn modelId="{57BBB32C-3348-4853-BF17-3B6F1FC1B542}" srcId="{522D7FF7-32D7-48B2-B83A-7FA9F4A628A5}" destId="{0FB28599-4D57-49F5-A6B4-34D8E1BB5EB8}" srcOrd="0" destOrd="0" parTransId="{ADB190E1-B077-4503-8802-3F728739AD9D}" sibTransId="{07E43E57-25E4-4397-B788-833F8EA70B82}"/>
    <dgm:cxn modelId="{CCFFEA60-905B-460D-B74C-C89FEF98913A}" type="presOf" srcId="{F9B261E0-6C22-4D6C-AD8F-61944E4F7D78}" destId="{C0B8B06C-C506-4675-84ED-BF8125B328FD}" srcOrd="0" destOrd="1" presId="urn:microsoft.com/office/officeart/2005/8/layout/venn3"/>
    <dgm:cxn modelId="{48F08F64-6EB3-45A1-8369-953FFCF621D4}" type="presOf" srcId="{71174C08-D999-4771-84D0-004F81637732}" destId="{7276FFA4-BBDD-467C-82B5-21443567A97C}" srcOrd="0" destOrd="0" presId="urn:microsoft.com/office/officeart/2005/8/layout/venn3"/>
    <dgm:cxn modelId="{078BB377-324A-4A61-9835-246E201C6AC5}" type="presOf" srcId="{81DE87F3-24F6-48F5-8270-4936EF354F1A}" destId="{C0B8B06C-C506-4675-84ED-BF8125B328FD}" srcOrd="0" destOrd="0" presId="urn:microsoft.com/office/officeart/2005/8/layout/venn3"/>
    <dgm:cxn modelId="{FFEF737D-C73D-4314-AB2D-5E622F0D6181}" srcId="{71174C08-D999-4771-84D0-004F81637732}" destId="{81DE87F3-24F6-48F5-8270-4936EF354F1A}" srcOrd="2" destOrd="0" parTransId="{67EAF5AF-8294-4BCA-8EA4-79B8A947ED0B}" sibTransId="{E0D47839-149E-45B9-99C0-3AD3A1DDEFED}"/>
    <dgm:cxn modelId="{2E97FBA0-0CA8-4C4B-AC1F-BB5BC9B6CE00}" srcId="{71174C08-D999-4771-84D0-004F81637732}" destId="{522D7FF7-32D7-48B2-B83A-7FA9F4A628A5}" srcOrd="1" destOrd="0" parTransId="{DD05F4FB-BFF4-47C0-B467-8AF097ED7C3C}" sibTransId="{54CA981C-33C2-458C-9F9C-91222E64E0F8}"/>
    <dgm:cxn modelId="{424AD9A9-2771-4C09-86D5-599DE8CDA4C2}" type="presOf" srcId="{522D7FF7-32D7-48B2-B83A-7FA9F4A628A5}" destId="{C8347784-75BA-40EA-99E3-3CA358845D01}" srcOrd="0" destOrd="0" presId="urn:microsoft.com/office/officeart/2005/8/layout/venn3"/>
    <dgm:cxn modelId="{BEFAD8C9-34B3-4DB4-A949-64FA9AA6E5E3}" srcId="{92904D65-B55F-480C-83CF-894BF77966CD}" destId="{029D145D-D9AC-4706-BD72-40994847C80C}" srcOrd="0" destOrd="0" parTransId="{6E667653-08A4-42EF-ADE7-D3B132C0DD43}" sibTransId="{55672625-A66A-4DF5-B172-FC22F218D603}"/>
    <dgm:cxn modelId="{34AD1DF8-9E70-49E9-8E61-43EF3C500181}" type="presOf" srcId="{92904D65-B55F-480C-83CF-894BF77966CD}" destId="{F72CC0B8-0A2A-4B4F-9E5A-B469A23A4D79}" srcOrd="0" destOrd="0" presId="urn:microsoft.com/office/officeart/2005/8/layout/venn3"/>
    <dgm:cxn modelId="{819C69FB-D5CC-4B6F-A1D3-0B346A1E2848}" srcId="{81DE87F3-24F6-48F5-8270-4936EF354F1A}" destId="{F9B261E0-6C22-4D6C-AD8F-61944E4F7D78}" srcOrd="0" destOrd="0" parTransId="{40E8B00F-976A-453A-866E-0DF3D28B025B}" sibTransId="{48FFD9AF-32FC-46E7-AF1C-564D9C3A48B0}"/>
    <dgm:cxn modelId="{02EECBFE-EE62-4F88-BCC8-D21AF2958B94}" srcId="{71174C08-D999-4771-84D0-004F81637732}" destId="{92904D65-B55F-480C-83CF-894BF77966CD}" srcOrd="0" destOrd="0" parTransId="{FB14FB3F-E39D-4458-BAFC-191DCFBC2138}" sibTransId="{ACAB9B4B-32E3-4025-9636-E53060AA0DB5}"/>
    <dgm:cxn modelId="{1802A3E5-46D2-4F5C-9669-9D59913A5ADD}" type="presParOf" srcId="{7276FFA4-BBDD-467C-82B5-21443567A97C}" destId="{F72CC0B8-0A2A-4B4F-9E5A-B469A23A4D79}" srcOrd="0" destOrd="0" presId="urn:microsoft.com/office/officeart/2005/8/layout/venn3"/>
    <dgm:cxn modelId="{DAA09E17-17AB-4C8F-8640-A7600AC2B5C7}" type="presParOf" srcId="{7276FFA4-BBDD-467C-82B5-21443567A97C}" destId="{D3A09375-6D37-427C-BB13-4C2280F8B61C}" srcOrd="1" destOrd="0" presId="urn:microsoft.com/office/officeart/2005/8/layout/venn3"/>
    <dgm:cxn modelId="{3F3E1DD0-3D46-4268-966F-607AD6BF0E54}" type="presParOf" srcId="{7276FFA4-BBDD-467C-82B5-21443567A97C}" destId="{C8347784-75BA-40EA-99E3-3CA358845D01}" srcOrd="2" destOrd="0" presId="urn:microsoft.com/office/officeart/2005/8/layout/venn3"/>
    <dgm:cxn modelId="{A488FECC-1BC4-4887-B89B-CD7B7682AF33}" type="presParOf" srcId="{7276FFA4-BBDD-467C-82B5-21443567A97C}" destId="{F6426FFF-F345-454A-82B2-12BBB205A3CA}" srcOrd="3" destOrd="0" presId="urn:microsoft.com/office/officeart/2005/8/layout/venn3"/>
    <dgm:cxn modelId="{B012A8F9-B4FB-46DA-839E-612F8523A996}" type="presParOf" srcId="{7276FFA4-BBDD-467C-82B5-21443567A97C}" destId="{C0B8B06C-C506-4675-84ED-BF8125B328F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CC0B8-0A2A-4B4F-9E5A-B469A23A4D79}">
      <dsp:nvSpPr>
        <dsp:cNvPr id="0" name=""/>
        <dsp:cNvSpPr/>
      </dsp:nvSpPr>
      <dsp:spPr>
        <a:xfrm>
          <a:off x="269957" y="2012"/>
          <a:ext cx="3017847" cy="301784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6082" tIns="35560" rIns="166082" bIns="35560" numCol="1" spcCol="1270" anchor="ctr" anchorCtr="1">
          <a:noAutofit/>
          <a:sp3d extrusionH="57150">
            <a:bevelT w="38100" h="38100"/>
          </a:sp3d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noProof="0" dirty="0">
              <a:solidFill>
                <a:schemeClr val="accent4">
                  <a:lumMod val="50000"/>
                </a:schemeClr>
              </a:solidFill>
            </a:rPr>
            <a:t>Ler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noProof="0" dirty="0"/>
            <a:t>Transmitir a outros a Revelação de Jesus Cristo.</a:t>
          </a:r>
        </a:p>
      </dsp:txBody>
      <dsp:txXfrm>
        <a:off x="711910" y="443965"/>
        <a:ext cx="2133941" cy="2133941"/>
      </dsp:txXfrm>
    </dsp:sp>
    <dsp:sp modelId="{C8347784-75BA-40EA-99E3-3CA358845D01}">
      <dsp:nvSpPr>
        <dsp:cNvPr id="0" name=""/>
        <dsp:cNvSpPr/>
      </dsp:nvSpPr>
      <dsp:spPr>
        <a:xfrm>
          <a:off x="2849716" y="2012"/>
          <a:ext cx="3017847" cy="3017847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6082" tIns="35560" rIns="166082" bIns="35560" numCol="1" spcCol="1270" anchor="ctr" anchorCtr="1">
          <a:noAutofit/>
          <a:sp3d extrusionH="57150">
            <a:bevelT w="38100" h="38100"/>
          </a:sp3d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noProof="0" dirty="0">
              <a:solidFill>
                <a:schemeClr val="accent6">
                  <a:lumMod val="50000"/>
                </a:schemeClr>
              </a:solidFill>
            </a:rPr>
            <a:t>Ouvir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noProof="0" dirty="0"/>
            <a:t>Estudar atentamente a Revelação de Jesus Cristo.</a:t>
          </a:r>
        </a:p>
      </dsp:txBody>
      <dsp:txXfrm>
        <a:off x="3291669" y="443965"/>
        <a:ext cx="2133941" cy="2133941"/>
      </dsp:txXfrm>
    </dsp:sp>
    <dsp:sp modelId="{C0B8B06C-C506-4675-84ED-BF8125B328FD}">
      <dsp:nvSpPr>
        <dsp:cNvPr id="0" name=""/>
        <dsp:cNvSpPr/>
      </dsp:nvSpPr>
      <dsp:spPr>
        <a:xfrm>
          <a:off x="5403346" y="2012"/>
          <a:ext cx="3017847" cy="301784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6082" tIns="35560" rIns="166082" bIns="35560" numCol="1" spcCol="1270" anchor="ctr" anchorCtr="1">
          <a:noAutofit/>
          <a:sp3d extrusionH="57150">
            <a:bevelT w="38100" h="38100"/>
          </a:sp3d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noProof="0" dirty="0">
              <a:solidFill>
                <a:srgbClr val="002060"/>
              </a:solidFill>
            </a:rPr>
            <a:t>Guardar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noProof="0" dirty="0"/>
            <a:t>Obedecer às instruções dadas pela Revelação de Jesus Cristo.</a:t>
          </a:r>
        </a:p>
      </dsp:txBody>
      <dsp:txXfrm>
        <a:off x="5845299" y="443965"/>
        <a:ext cx="2133941" cy="2133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63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19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451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023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36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621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3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7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9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796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3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A2CD7-890A-4DD3-875C-CA0A3C5AEFAC}" type="datetimeFigureOut">
              <a:rPr lang="es-ES" smtClean="0"/>
              <a:t>04/01/2019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94D6A-C04B-4840-8E63-33552E9D75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2645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DC98A8A-4F15-4878-91B3-3A4A2B71E61F}"/>
              </a:ext>
            </a:extLst>
          </p:cNvPr>
          <p:cNvSpPr txBox="1"/>
          <p:nvPr/>
        </p:nvSpPr>
        <p:spPr>
          <a:xfrm>
            <a:off x="0" y="11320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Std" panose="03060802040607070404" pitchFamily="66" charset="0"/>
              </a:rPr>
              <a:t>O </a:t>
            </a:r>
            <a:r>
              <a:rPr lang="es-ES" sz="6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Std" panose="03060802040607070404" pitchFamily="66" charset="0"/>
              </a:rPr>
              <a:t>Evangelho</a:t>
            </a:r>
            <a:r>
              <a:rPr lang="es-E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Std" panose="03060802040607070404" pitchFamily="66" charset="0"/>
              </a:rPr>
              <a:t> de Patmos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CC4CA5-048C-4054-B0B4-AF65ADC51AA2}"/>
              </a:ext>
            </a:extLst>
          </p:cNvPr>
          <p:cNvSpPr txBox="1"/>
          <p:nvPr/>
        </p:nvSpPr>
        <p:spPr>
          <a:xfrm>
            <a:off x="5516532" y="6492240"/>
            <a:ext cx="3627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</a:rPr>
              <a:t>Lição 1 para 05 de janeiro de 2019</a:t>
            </a:r>
          </a:p>
        </p:txBody>
      </p:sp>
    </p:spTree>
    <p:extLst>
      <p:ext uri="{BB962C8B-B14F-4D97-AF65-F5344CB8AC3E}">
        <p14:creationId xmlns:p14="http://schemas.microsoft.com/office/powerpoint/2010/main" val="285663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28A8B049-7476-4CD5-9DEF-9AB129D54048}"/>
              </a:ext>
            </a:extLst>
          </p:cNvPr>
          <p:cNvSpPr txBox="1"/>
          <p:nvPr/>
        </p:nvSpPr>
        <p:spPr>
          <a:xfrm>
            <a:off x="653146" y="4260530"/>
            <a:ext cx="84081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Introdução. </a:t>
            </a:r>
            <a:r>
              <a:rPr lang="es-ES" sz="2000" b="1" dirty="0" err="1">
                <a:solidFill>
                  <a:srgbClr val="F4AD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</a:t>
            </a:r>
            <a:r>
              <a:rPr lang="es-ES" sz="2000" b="1" dirty="0">
                <a:solidFill>
                  <a:srgbClr val="F4AD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1: 1-8.</a:t>
            </a:r>
          </a:p>
          <a:p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igrejas na época de João como esboço profético da história da igreja. </a:t>
            </a:r>
            <a:r>
              <a:rPr lang="es-ES" sz="2000" b="1" dirty="0" err="1">
                <a:solidFill>
                  <a:srgbClr val="D6B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</a:t>
            </a:r>
            <a:r>
              <a:rPr lang="es-ES" sz="2000" b="1" dirty="0">
                <a:solidFill>
                  <a:srgbClr val="D6B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1: 9 a 3:22.</a:t>
            </a:r>
          </a:p>
          <a:p>
            <a:r>
              <a:rPr lang="es-E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Desenvolvimento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história da igreja mais detalhado. </a:t>
            </a:r>
            <a:r>
              <a:rPr lang="es-ES" sz="2000" b="1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</a:t>
            </a:r>
            <a:r>
              <a:rPr lang="es-ES" sz="2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4: 1 a 11:19.</a:t>
            </a:r>
          </a:p>
          <a:p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E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história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grande </a:t>
            </a:r>
            <a:r>
              <a:rPr lang="es-E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conflito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desde antes dos dias de Jesus até a segunda vinda. </a:t>
            </a:r>
            <a:r>
              <a:rPr lang="es-E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12: 1 a 19:21. </a:t>
            </a:r>
          </a:p>
          <a:p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Eventos posteriores à Segunda </a:t>
            </a:r>
            <a:r>
              <a:rPr lang="es-E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Vinda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</a:t>
            </a: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20: 1 a 22: 5.</a:t>
            </a:r>
          </a:p>
          <a:p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Conclusão. </a:t>
            </a:r>
            <a:r>
              <a:rPr lang="es-ES" sz="2000" b="1" dirty="0">
                <a:solidFill>
                  <a:srgbClr val="FF89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 22: 6-21.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DEEB92A-06A1-4D9C-B330-9DB4CD6B6126}"/>
              </a:ext>
            </a:extLst>
          </p:cNvPr>
          <p:cNvSpPr txBox="1"/>
          <p:nvPr/>
        </p:nvSpPr>
        <p:spPr>
          <a:xfrm>
            <a:off x="104509" y="101136"/>
            <a:ext cx="4937754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livro de Apocalipse é um compêndio de visões que João recebeu enquanto estava preso na ilha de </a:t>
            </a:r>
            <a:r>
              <a:rPr lang="pt-BR" sz="2000" b="1" dirty="0" err="1"/>
              <a:t>Patmos</a:t>
            </a:r>
            <a:r>
              <a:rPr lang="pt-BR" sz="2000" b="1" dirty="0"/>
              <a:t>, no Mar Egeu, ao largo da costa da Turquia moderna.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 estrutura organizacional do Apocalipse é fundamental para a aplicação responsável das profecias do livro.</a:t>
            </a:r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9B06AC3E-71D3-45A6-AC78-26AC0AD7D925}"/>
              </a:ext>
            </a:extLst>
          </p:cNvPr>
          <p:cNvGrpSpPr/>
          <p:nvPr/>
        </p:nvGrpSpPr>
        <p:grpSpPr>
          <a:xfrm>
            <a:off x="5181600" y="104302"/>
            <a:ext cx="3857891" cy="3667385"/>
            <a:chOff x="5181600" y="101136"/>
            <a:chExt cx="3857891" cy="3667385"/>
          </a:xfrm>
        </p:grpSpPr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E9236D38-3DB2-45A9-A0D0-DB7B18970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1600" y="101136"/>
              <a:ext cx="3857891" cy="3667385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C3DE46F7-2CA0-4CD9-99EE-DA08F80A6D0B}"/>
                </a:ext>
              </a:extLst>
            </p:cNvPr>
            <p:cNvSpPr txBox="1"/>
            <p:nvPr/>
          </p:nvSpPr>
          <p:spPr>
            <a:xfrm>
              <a:off x="7428411" y="1565496"/>
              <a:ext cx="9891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s-ES" sz="2000" b="1" dirty="0"/>
                <a:t>Turquia</a:t>
              </a: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0413DCC4-D16F-41FB-A07E-9659C49C665E}"/>
                </a:ext>
              </a:extLst>
            </p:cNvPr>
            <p:cNvSpPr txBox="1"/>
            <p:nvPr/>
          </p:nvSpPr>
          <p:spPr>
            <a:xfrm>
              <a:off x="6477347" y="2197226"/>
              <a:ext cx="9771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s-ES" sz="2000" b="1" dirty="0"/>
                <a:t>Patmos</a:t>
              </a:r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C7B52040-CB0B-4CA9-95E6-89312D2B2462}"/>
                </a:ext>
              </a:extLst>
            </p:cNvPr>
            <p:cNvSpPr txBox="1"/>
            <p:nvPr/>
          </p:nvSpPr>
          <p:spPr>
            <a:xfrm>
              <a:off x="5288174" y="1365441"/>
              <a:ext cx="8630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s-ES" sz="2000" b="1" dirty="0"/>
                <a:t>Grécia</a:t>
              </a:r>
            </a:p>
          </p:txBody>
        </p:sp>
      </p:grpSp>
      <p:sp>
        <p:nvSpPr>
          <p:cNvPr id="47" name="Rectángulo 46">
            <a:extLst>
              <a:ext uri="{FF2B5EF4-FFF2-40B4-BE49-F238E27FC236}">
                <a16:creationId xmlns:a16="http://schemas.microsoft.com/office/drawing/2014/main" id="{0C6B66B9-FA37-40C0-8930-741BF8459FA8}"/>
              </a:ext>
            </a:extLst>
          </p:cNvPr>
          <p:cNvSpPr/>
          <p:nvPr/>
        </p:nvSpPr>
        <p:spPr>
          <a:xfrm>
            <a:off x="87087" y="3829117"/>
            <a:ext cx="863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Nossa análise de Apocalipse será </a:t>
            </a:r>
            <a:r>
              <a:rPr lang="es-ES" sz="2000" b="1" dirty="0" err="1"/>
              <a:t>baseada</a:t>
            </a:r>
            <a:r>
              <a:rPr lang="es-ES" sz="2000" b="1" dirty="0"/>
              <a:t> na seguinte estrutura do livro: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80DA832D-D682-4E67-8B90-CDE002781A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09" y="2414699"/>
            <a:ext cx="6198326" cy="1356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9" name="Grupo 48">
            <a:extLst>
              <a:ext uri="{FF2B5EF4-FFF2-40B4-BE49-F238E27FC236}">
                <a16:creationId xmlns:a16="http://schemas.microsoft.com/office/drawing/2014/main" id="{B9029579-1D55-4F72-860C-69D4E483FC8A}"/>
              </a:ext>
            </a:extLst>
          </p:cNvPr>
          <p:cNvGrpSpPr/>
          <p:nvPr/>
        </p:nvGrpSpPr>
        <p:grpSpPr>
          <a:xfrm>
            <a:off x="351459" y="4252544"/>
            <a:ext cx="301686" cy="369332"/>
            <a:chOff x="351459" y="4252544"/>
            <a:chExt cx="301686" cy="369332"/>
          </a:xfrm>
        </p:grpSpPr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C765590E-EE4C-4C1D-AD60-F463145A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4310508"/>
              <a:ext cx="296251" cy="296747"/>
            </a:xfrm>
            <a:prstGeom prst="rect">
              <a:avLst/>
            </a:prstGeom>
          </p:spPr>
        </p:pic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BE689871-A2F9-4C94-B597-FBFED2404EB2}"/>
                </a:ext>
              </a:extLst>
            </p:cNvPr>
            <p:cNvSpPr txBox="1"/>
            <p:nvPr/>
          </p:nvSpPr>
          <p:spPr>
            <a:xfrm>
              <a:off x="351459" y="42525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1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1CD16A8B-9BD1-455F-972A-3BE2EAEF805E}"/>
              </a:ext>
            </a:extLst>
          </p:cNvPr>
          <p:cNvGrpSpPr/>
          <p:nvPr/>
        </p:nvGrpSpPr>
        <p:grpSpPr>
          <a:xfrm>
            <a:off x="356894" y="4577001"/>
            <a:ext cx="309313" cy="369332"/>
            <a:chOff x="356894" y="4629255"/>
            <a:chExt cx="309313" cy="369332"/>
          </a:xfrm>
        </p:grpSpPr>
        <p:pic>
          <p:nvPicPr>
            <p:cNvPr id="53" name="Imagen 52">
              <a:extLst>
                <a:ext uri="{FF2B5EF4-FFF2-40B4-BE49-F238E27FC236}">
                  <a16:creationId xmlns:a16="http://schemas.microsoft.com/office/drawing/2014/main" id="{B48E9C3B-D73A-40C0-A411-545A16D97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4664658"/>
              <a:ext cx="296252" cy="296747"/>
            </a:xfrm>
            <a:prstGeom prst="rect">
              <a:avLst/>
            </a:prstGeom>
          </p:spPr>
        </p:pic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id="{4AA5A78A-2664-49D3-9CC4-AE9C7EBA45F4}"/>
                </a:ext>
              </a:extLst>
            </p:cNvPr>
            <p:cNvSpPr txBox="1"/>
            <p:nvPr/>
          </p:nvSpPr>
          <p:spPr>
            <a:xfrm>
              <a:off x="364521" y="462925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2</a:t>
              </a: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2CACB918-2C83-409F-89D6-9448EE098DCB}"/>
              </a:ext>
            </a:extLst>
          </p:cNvPr>
          <p:cNvGrpSpPr/>
          <p:nvPr/>
        </p:nvGrpSpPr>
        <p:grpSpPr>
          <a:xfrm>
            <a:off x="355813" y="5160471"/>
            <a:ext cx="301686" cy="369332"/>
            <a:chOff x="355813" y="5160471"/>
            <a:chExt cx="301686" cy="369332"/>
          </a:xfrm>
        </p:grpSpPr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2AE5941C-97D3-41CA-A3E2-A925C2D42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5201689"/>
              <a:ext cx="296252" cy="296747"/>
            </a:xfrm>
            <a:prstGeom prst="rect">
              <a:avLst/>
            </a:prstGeom>
          </p:spPr>
        </p:pic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4EA776BC-9A20-4CC9-B46A-CD2E147C1E95}"/>
                </a:ext>
              </a:extLst>
            </p:cNvPr>
            <p:cNvSpPr txBox="1"/>
            <p:nvPr/>
          </p:nvSpPr>
          <p:spPr>
            <a:xfrm>
              <a:off x="355813" y="516047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3</a:t>
              </a:r>
            </a:p>
          </p:txBody>
        </p:sp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559254F5-3A74-436B-B0B6-F6BA8BC0034D}"/>
              </a:ext>
            </a:extLst>
          </p:cNvPr>
          <p:cNvGrpSpPr/>
          <p:nvPr/>
        </p:nvGrpSpPr>
        <p:grpSpPr>
          <a:xfrm>
            <a:off x="355807" y="5500107"/>
            <a:ext cx="301686" cy="369332"/>
            <a:chOff x="355807" y="5500107"/>
            <a:chExt cx="301686" cy="369332"/>
          </a:xfrm>
        </p:grpSpPr>
        <p:pic>
          <p:nvPicPr>
            <p:cNvPr id="59" name="Imagen 58">
              <a:extLst>
                <a:ext uri="{FF2B5EF4-FFF2-40B4-BE49-F238E27FC236}">
                  <a16:creationId xmlns:a16="http://schemas.microsoft.com/office/drawing/2014/main" id="{846084DE-5A27-4A43-B2D1-5076E5A8E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5529716"/>
              <a:ext cx="296252" cy="296747"/>
            </a:xfrm>
            <a:prstGeom prst="rect">
              <a:avLst/>
            </a:prstGeom>
          </p:spPr>
        </p:pic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436E2FDD-EA71-4ABD-95B8-FC2161AA3515}"/>
                </a:ext>
              </a:extLst>
            </p:cNvPr>
            <p:cNvSpPr txBox="1"/>
            <p:nvPr/>
          </p:nvSpPr>
          <p:spPr>
            <a:xfrm>
              <a:off x="355807" y="550010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4</a:t>
              </a:r>
            </a:p>
          </p:txBody>
        </p:sp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487B99C2-3090-46B4-915C-727914585EC9}"/>
              </a:ext>
            </a:extLst>
          </p:cNvPr>
          <p:cNvGrpSpPr/>
          <p:nvPr/>
        </p:nvGrpSpPr>
        <p:grpSpPr>
          <a:xfrm>
            <a:off x="355813" y="6066169"/>
            <a:ext cx="301686" cy="369332"/>
            <a:chOff x="355813" y="6066169"/>
            <a:chExt cx="301686" cy="369332"/>
          </a:xfrm>
        </p:grpSpPr>
        <p:pic>
          <p:nvPicPr>
            <p:cNvPr id="62" name="Imagen 61">
              <a:extLst>
                <a:ext uri="{FF2B5EF4-FFF2-40B4-BE49-F238E27FC236}">
                  <a16:creationId xmlns:a16="http://schemas.microsoft.com/office/drawing/2014/main" id="{64C164CC-8684-4575-BD9B-F1A77F0BC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6101577"/>
              <a:ext cx="296252" cy="296747"/>
            </a:xfrm>
            <a:prstGeom prst="rect">
              <a:avLst/>
            </a:prstGeom>
          </p:spPr>
        </p:pic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84358032-90CE-4411-9B8C-B21EF417E58C}"/>
                </a:ext>
              </a:extLst>
            </p:cNvPr>
            <p:cNvSpPr txBox="1"/>
            <p:nvPr/>
          </p:nvSpPr>
          <p:spPr>
            <a:xfrm>
              <a:off x="355813" y="606616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5</a:t>
              </a:r>
            </a:p>
          </p:txBody>
        </p:sp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9BB36A55-1EC3-43E0-8F56-6B9B1A5A7BD4}"/>
              </a:ext>
            </a:extLst>
          </p:cNvPr>
          <p:cNvGrpSpPr/>
          <p:nvPr/>
        </p:nvGrpSpPr>
        <p:grpSpPr>
          <a:xfrm>
            <a:off x="356894" y="6388380"/>
            <a:ext cx="309312" cy="369332"/>
            <a:chOff x="356894" y="6388380"/>
            <a:chExt cx="309312" cy="369332"/>
          </a:xfrm>
        </p:grpSpPr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649932E-5A76-4D7A-976E-12D527038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94" y="6435409"/>
              <a:ext cx="296252" cy="296747"/>
            </a:xfrm>
            <a:prstGeom prst="rect">
              <a:avLst/>
            </a:prstGeom>
          </p:spPr>
        </p:pic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BFF5BC4A-9327-4769-B3A0-C4B33E9A065E}"/>
                </a:ext>
              </a:extLst>
            </p:cNvPr>
            <p:cNvSpPr txBox="1"/>
            <p:nvPr/>
          </p:nvSpPr>
          <p:spPr>
            <a:xfrm>
              <a:off x="364520" y="63883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5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uiExpand="1" build="p"/>
      <p:bldP spid="41" grpId="0" uiExpand="1" build="p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996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hombre  Descripción generada automáticamente">
            <a:extLst>
              <a:ext uri="{FF2B5EF4-FFF2-40B4-BE49-F238E27FC236}">
                <a16:creationId xmlns:a16="http://schemas.microsoft.com/office/drawing/2014/main" id="{375AF818-8D50-4C39-8002-95FC12985F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28E61E-7F3D-4AD1-8AC3-EE0ACDFF91CA}"/>
              </a:ext>
            </a:extLst>
          </p:cNvPr>
          <p:cNvSpPr txBox="1"/>
          <p:nvPr/>
        </p:nvSpPr>
        <p:spPr>
          <a:xfrm>
            <a:off x="334981" y="4619673"/>
            <a:ext cx="505183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1900" b="1" dirty="0"/>
              <a:t>No final do primeiro século de nossa era, João (o último </a:t>
            </a:r>
            <a:r>
              <a:rPr lang="es-ES" sz="1900" b="1" dirty="0" err="1"/>
              <a:t>Apóstolo</a:t>
            </a:r>
            <a:r>
              <a:rPr lang="es-ES" sz="1900" b="1" dirty="0"/>
              <a:t> </a:t>
            </a:r>
            <a:r>
              <a:rPr lang="es-ES" sz="1900" b="1" dirty="0" err="1"/>
              <a:t>ainda</a:t>
            </a:r>
            <a:r>
              <a:rPr lang="es-ES" sz="1900" b="1" dirty="0"/>
              <a:t> </a:t>
            </a:r>
            <a:r>
              <a:rPr lang="es-ES" sz="1900" b="1" dirty="0" err="1"/>
              <a:t>com</a:t>
            </a:r>
            <a:r>
              <a:rPr lang="es-ES" sz="1900" b="1" dirty="0"/>
              <a:t> vida) </a:t>
            </a:r>
            <a:r>
              <a:rPr lang="es-ES" sz="1900" b="1" dirty="0" err="1"/>
              <a:t>escreveu</a:t>
            </a:r>
            <a:r>
              <a:rPr lang="es-ES" sz="1900" b="1" dirty="0"/>
              <a:t> o que </a:t>
            </a:r>
            <a:r>
              <a:rPr lang="es-ES" sz="1900" b="1" dirty="0" err="1"/>
              <a:t>lhe</a:t>
            </a:r>
            <a:r>
              <a:rPr lang="es-ES" sz="1900" b="1" dirty="0"/>
              <a:t> </a:t>
            </a:r>
            <a:r>
              <a:rPr lang="es-ES" sz="1900" b="1" dirty="0" err="1"/>
              <a:t>foi</a:t>
            </a:r>
            <a:r>
              <a:rPr lang="es-ES" sz="1900" b="1" dirty="0"/>
              <a:t> revelado.</a:t>
            </a:r>
          </a:p>
          <a:p>
            <a:pPr>
              <a:spcBef>
                <a:spcPts val="600"/>
              </a:spcBef>
            </a:pPr>
            <a:r>
              <a:rPr lang="es-ES" sz="1900" b="1" dirty="0"/>
              <a:t>Na introdução do livro, que indicou a sua finalidade, seu verdadeiro autor e seu tema principal.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92207DF-CB07-412E-BB75-1C517119D45E}"/>
              </a:ext>
            </a:extLst>
          </p:cNvPr>
          <p:cNvSpPr txBox="1"/>
          <p:nvPr/>
        </p:nvSpPr>
        <p:spPr>
          <a:xfrm>
            <a:off x="5650991" y="674400"/>
            <a:ext cx="32473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ES" sz="2400" b="1" dirty="0">
                <a:solidFill>
                  <a:schemeClr val="bg1"/>
                </a:solidFill>
              </a:rPr>
              <a:t>Revelação.</a:t>
            </a:r>
            <a:br>
              <a:rPr lang="es-ES" sz="2400" b="1" dirty="0">
                <a:solidFill>
                  <a:schemeClr val="bg1"/>
                </a:solidFill>
              </a:rPr>
            </a:br>
            <a:r>
              <a:rPr lang="es-ES" sz="2000" b="1" dirty="0" err="1">
                <a:solidFill>
                  <a:srgbClr val="D6BBEB"/>
                </a:solidFill>
              </a:rPr>
              <a:t>Apoc</a:t>
            </a:r>
            <a:r>
              <a:rPr lang="es-ES" sz="2000" b="1" dirty="0">
                <a:solidFill>
                  <a:srgbClr val="D6BBEB"/>
                </a:solidFill>
              </a:rPr>
              <a:t>. 1: 1-3.</a:t>
            </a:r>
          </a:p>
          <a:p>
            <a:pPr marL="627063" indent="-357188">
              <a:spcBef>
                <a:spcPts val="1200"/>
              </a:spcBef>
              <a:spcAft>
                <a:spcPts val="600"/>
              </a:spcAft>
            </a:pPr>
            <a:r>
              <a:rPr lang="es-E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Quem</a:t>
            </a: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Jesus Cristo. 1: 1a.</a:t>
            </a:r>
          </a:p>
          <a:p>
            <a:pPr marL="627063" indent="-357188">
              <a:spcBef>
                <a:spcPts val="1200"/>
              </a:spcBef>
              <a:spcAft>
                <a:spcPts val="600"/>
              </a:spcAft>
            </a:pP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Por que: 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Para visualizar o futuro. 1: 1b.</a:t>
            </a:r>
          </a:p>
          <a:p>
            <a:pPr marL="627063" indent="-357188">
              <a:spcBef>
                <a:spcPts val="1200"/>
              </a:spcBef>
              <a:spcAft>
                <a:spcPts val="600"/>
              </a:spcAft>
            </a:pP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Como: 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Por símbolos. 1: 1c.</a:t>
            </a:r>
          </a:p>
          <a:p>
            <a:pPr marL="627063" indent="-357188">
              <a:spcBef>
                <a:spcPts val="1200"/>
              </a:spcBef>
              <a:spcAft>
                <a:spcPts val="600"/>
              </a:spcAft>
            </a:pPr>
            <a:r>
              <a:rPr lang="es-E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Benefícios</a:t>
            </a: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</a:t>
            </a:r>
            <a:r>
              <a:rPr lang="es-ES" sz="2000" b="1" dirty="0"/>
              <a:t> 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Ser feliz. 1: 3.</a:t>
            </a:r>
          </a:p>
          <a:p>
            <a:pPr marL="269875" indent="-269875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400" b="1" dirty="0" err="1">
                <a:solidFill>
                  <a:schemeClr val="bg1"/>
                </a:solidFill>
              </a:rPr>
              <a:t>Saudações</a:t>
            </a:r>
            <a:r>
              <a:rPr lang="es-ES" sz="2400" b="1" dirty="0">
                <a:solidFill>
                  <a:schemeClr val="bg1"/>
                </a:solidFill>
              </a:rPr>
              <a:t> do autor:</a:t>
            </a:r>
            <a:br>
              <a:rPr lang="es-ES" sz="2400" b="1" dirty="0">
                <a:solidFill>
                  <a:schemeClr val="bg1"/>
                </a:solidFill>
              </a:rPr>
            </a:br>
            <a:r>
              <a:rPr lang="es-ES" sz="2000" b="1" dirty="0">
                <a:solidFill>
                  <a:srgbClr val="D6BBEB"/>
                </a:solidFill>
              </a:rPr>
              <a:t>Deus. Apocalipse 1: 4-6.</a:t>
            </a:r>
          </a:p>
          <a:p>
            <a:pPr marL="269875" indent="-269875"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400" b="1" dirty="0">
                <a:solidFill>
                  <a:schemeClr val="bg1"/>
                </a:solidFill>
              </a:rPr>
              <a:t>O tema central:</a:t>
            </a:r>
            <a:br>
              <a:rPr lang="es-ES" sz="2400" b="1" dirty="0">
                <a:solidFill>
                  <a:schemeClr val="bg1"/>
                </a:solidFill>
              </a:rPr>
            </a:br>
            <a:r>
              <a:rPr lang="es-ES" sz="2000" b="1" dirty="0">
                <a:solidFill>
                  <a:srgbClr val="D6BBEB"/>
                </a:solidFill>
              </a:rPr>
              <a:t>A Segunda Vinda. </a:t>
            </a:r>
            <a:r>
              <a:rPr lang="es-ES" sz="2000" b="1" dirty="0" err="1">
                <a:solidFill>
                  <a:srgbClr val="D6BBEB"/>
                </a:solidFill>
              </a:rPr>
              <a:t>Apoc</a:t>
            </a:r>
            <a:r>
              <a:rPr lang="es-ES" sz="2000" b="1" dirty="0">
                <a:solidFill>
                  <a:srgbClr val="D6BBEB"/>
                </a:solidFill>
              </a:rPr>
              <a:t>. 1: 7-8.</a:t>
            </a:r>
          </a:p>
        </p:txBody>
      </p:sp>
    </p:spTree>
    <p:extLst>
      <p:ext uri="{BB962C8B-B14F-4D97-AF65-F5344CB8AC3E}">
        <p14:creationId xmlns:p14="http://schemas.microsoft.com/office/powerpoint/2010/main" val="287885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persona, de pie, interior  Descripción generada automáticamente">
            <a:extLst>
              <a:ext uri="{FF2B5EF4-FFF2-40B4-BE49-F238E27FC236}">
                <a16:creationId xmlns:a16="http://schemas.microsoft.com/office/drawing/2014/main" id="{594C2B50-7789-4055-A823-05C2DEF1E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76" y="700691"/>
            <a:ext cx="4943566" cy="293926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B267201-5C62-45EA-87ED-6FC106611758}"/>
              </a:ext>
            </a:extLst>
          </p:cNvPr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"A REVELAÇÃO DE JESUS CRISTO"</a:t>
            </a:r>
          </a:p>
          <a:p>
            <a:pPr algn="r"/>
            <a:r>
              <a:rPr lang="es-ES" sz="1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es-ES" sz="1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Apoc</a:t>
            </a:r>
            <a:r>
              <a:rPr lang="es-ES" sz="1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1: 1a)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D1E3F4-9989-4B68-86D0-21EBA0F0501A}"/>
              </a:ext>
            </a:extLst>
          </p:cNvPr>
          <p:cNvSpPr txBox="1"/>
          <p:nvPr/>
        </p:nvSpPr>
        <p:spPr>
          <a:xfrm>
            <a:off x="4689566" y="954107"/>
            <a:ext cx="4432662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1900" b="1" dirty="0"/>
              <a:t>O título do livro, o Apocalipse, é a transliteração da primeira palavra no texto grego: </a:t>
            </a:r>
            <a:r>
              <a:rPr lang="es-ES" sz="1900" i="1" dirty="0" err="1"/>
              <a:t>apokalupsis</a:t>
            </a:r>
            <a:r>
              <a:rPr lang="es-ES" sz="1900" i="1" dirty="0"/>
              <a:t> </a:t>
            </a:r>
            <a:r>
              <a:rPr lang="es-ES" sz="1900" dirty="0"/>
              <a:t>(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αποκαλυψις</a:t>
            </a:r>
            <a:r>
              <a:rPr lang="pt-BR" sz="1900" dirty="0"/>
              <a:t>),</a:t>
            </a:r>
            <a:r>
              <a:rPr lang="es-ES" sz="1900" b="1" dirty="0"/>
              <a:t> que significa "revelar", "descobrir", "levantar o véu").</a:t>
            </a:r>
          </a:p>
          <a:p>
            <a:pPr algn="just">
              <a:spcBef>
                <a:spcPts val="600"/>
              </a:spcBef>
            </a:pPr>
            <a:r>
              <a:rPr lang="es-ES" sz="1900" b="1" dirty="0"/>
              <a:t>Em Apocalipse, Jesus Cristo se revela e corre o véu que nos impede de ver o futuro.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4E3E526-74C2-4E4C-BADC-CF90ADB75110}"/>
              </a:ext>
            </a:extLst>
          </p:cNvPr>
          <p:cNvSpPr/>
          <p:nvPr/>
        </p:nvSpPr>
        <p:spPr>
          <a:xfrm>
            <a:off x="117566" y="3918734"/>
            <a:ext cx="4572000" cy="29392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000" b="1" dirty="0"/>
              <a:t>Podemos descobrir Jesus ao longo do livro, porque Ele é a figura principal. </a:t>
            </a:r>
            <a:r>
              <a:rPr lang="es-ES" sz="2000" b="1" dirty="0" err="1"/>
              <a:t>Apocalipse</a:t>
            </a:r>
            <a:r>
              <a:rPr lang="es-ES" sz="2000" b="1" dirty="0"/>
              <a:t> nos </a:t>
            </a:r>
            <a:r>
              <a:rPr lang="es-ES" sz="2000" b="1" dirty="0" err="1"/>
              <a:t>diz</a:t>
            </a:r>
            <a:r>
              <a:rPr lang="es-ES" sz="2000" b="1" dirty="0"/>
              <a:t> o que aconteceu depois da ascensão de Jesus ao céu. É, portanto, a continuação dos Evangelhos.</a:t>
            </a:r>
          </a:p>
          <a:p>
            <a:pPr algn="just">
              <a:spcBef>
                <a:spcPts val="600"/>
              </a:spcBef>
            </a:pPr>
            <a:r>
              <a:rPr lang="es-ES" sz="2000" b="1" dirty="0"/>
              <a:t>Através do simbolismo do </a:t>
            </a:r>
            <a:r>
              <a:rPr lang="es-ES" sz="2000" b="1" dirty="0" err="1"/>
              <a:t>santuário</a:t>
            </a:r>
            <a:r>
              <a:rPr lang="es-ES" sz="2000" b="1" dirty="0"/>
              <a:t>, é-nos mostrado o trabalho de intercessão de Jesus em nosso favor no </a:t>
            </a:r>
            <a:r>
              <a:rPr lang="es-ES" sz="2000" b="1" dirty="0" err="1"/>
              <a:t>Santuário</a:t>
            </a:r>
            <a:r>
              <a:rPr lang="es-ES" sz="2000" b="1" dirty="0"/>
              <a:t> Celestial.</a:t>
            </a:r>
          </a:p>
        </p:txBody>
      </p:sp>
      <p:pic>
        <p:nvPicPr>
          <p:cNvPr id="12" name="Imagen 11" descr="Imagen que contiene hombre  Descripción generada automáticamente">
            <a:extLst>
              <a:ext uri="{FF2B5EF4-FFF2-40B4-BE49-F238E27FC236}">
                <a16:creationId xmlns:a16="http://schemas.microsoft.com/office/drawing/2014/main" id="{F8DB6639-ED29-4B9D-9B56-636A07DF5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9566" y="3516994"/>
            <a:ext cx="4271553" cy="32678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85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 descr="Imagen que contiene exterior, persona, hombre, de pie  Descripción generada automáticamente">
            <a:extLst>
              <a:ext uri="{FF2B5EF4-FFF2-40B4-BE49-F238E27FC236}">
                <a16:creationId xmlns:a16="http://schemas.microsoft.com/office/drawing/2014/main" id="{4D75EA1A-A6F8-40F3-851F-6633019AEE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143" y="2163047"/>
            <a:ext cx="5913120" cy="466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472A56E-9C89-447C-9409-B291E4D01439}"/>
              </a:ext>
            </a:extLst>
          </p:cNvPr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400" dirty="0">
                <a:ln w="0"/>
                <a:solidFill>
                  <a:srgbClr val="2E33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"COISAS QUE EM BREVE DEVEM ACONTECER"</a:t>
            </a:r>
          </a:p>
          <a:p>
            <a:pPr algn="r"/>
            <a:r>
              <a:rPr lang="pt-BR" sz="2000" dirty="0" err="1">
                <a:ln w="0"/>
                <a:solidFill>
                  <a:srgbClr val="2E33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</a:t>
            </a:r>
            <a:r>
              <a:rPr lang="pt-BR" sz="2000" dirty="0">
                <a:ln w="0"/>
                <a:solidFill>
                  <a:srgbClr val="2E33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1: 1b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DE9B2E-2436-4712-8078-13C35C2BB8A4}"/>
              </a:ext>
            </a:extLst>
          </p:cNvPr>
          <p:cNvSpPr txBox="1"/>
          <p:nvPr/>
        </p:nvSpPr>
        <p:spPr>
          <a:xfrm>
            <a:off x="191590" y="724091"/>
            <a:ext cx="591312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 que Deus nos revela no Apocalipse?</a:t>
            </a:r>
          </a:p>
          <a:p>
            <a:r>
              <a:rPr lang="pt-BR" sz="2000" b="1" dirty="0"/>
              <a:t>Ele nos mostra eventos que ocorreram desde o tempo de João, até que vivamos na Nova Terra.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Com que objetivo?</a:t>
            </a:r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5F1A5F0F-B095-4453-8B52-5561BAFF9E5B}"/>
              </a:ext>
            </a:extLst>
          </p:cNvPr>
          <p:cNvSpPr/>
          <p:nvPr/>
        </p:nvSpPr>
        <p:spPr>
          <a:xfrm>
            <a:off x="1984964" y="2205701"/>
            <a:ext cx="6601061" cy="741622"/>
          </a:xfrm>
          <a:custGeom>
            <a:avLst/>
            <a:gdLst>
              <a:gd name="connsiteX0" fmla="*/ 0 w 6601061"/>
              <a:gd name="connsiteY0" fmla="*/ 123606 h 741620"/>
              <a:gd name="connsiteX1" fmla="*/ 123606 w 6601061"/>
              <a:gd name="connsiteY1" fmla="*/ 0 h 741620"/>
              <a:gd name="connsiteX2" fmla="*/ 6477455 w 6601061"/>
              <a:gd name="connsiteY2" fmla="*/ 0 h 741620"/>
              <a:gd name="connsiteX3" fmla="*/ 6601061 w 6601061"/>
              <a:gd name="connsiteY3" fmla="*/ 123606 h 741620"/>
              <a:gd name="connsiteX4" fmla="*/ 6601061 w 6601061"/>
              <a:gd name="connsiteY4" fmla="*/ 618014 h 741620"/>
              <a:gd name="connsiteX5" fmla="*/ 6477455 w 6601061"/>
              <a:gd name="connsiteY5" fmla="*/ 741620 h 741620"/>
              <a:gd name="connsiteX6" fmla="*/ 123606 w 6601061"/>
              <a:gd name="connsiteY6" fmla="*/ 741620 h 741620"/>
              <a:gd name="connsiteX7" fmla="*/ 0 w 6601061"/>
              <a:gd name="connsiteY7" fmla="*/ 618014 h 741620"/>
              <a:gd name="connsiteX8" fmla="*/ 0 w 6601061"/>
              <a:gd name="connsiteY8" fmla="*/ 123606 h 7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1061" h="741620">
                <a:moveTo>
                  <a:pt x="6601061" y="618013"/>
                </a:moveTo>
                <a:cubicBezTo>
                  <a:pt x="6601061" y="686279"/>
                  <a:pt x="6545721" y="741619"/>
                  <a:pt x="6477455" y="741619"/>
                </a:cubicBezTo>
                <a:lnTo>
                  <a:pt x="123606" y="741619"/>
                </a:lnTo>
                <a:cubicBezTo>
                  <a:pt x="55340" y="741619"/>
                  <a:pt x="0" y="686279"/>
                  <a:pt x="0" y="618013"/>
                </a:cubicBezTo>
                <a:lnTo>
                  <a:pt x="0" y="123607"/>
                </a:lnTo>
                <a:cubicBezTo>
                  <a:pt x="0" y="55341"/>
                  <a:pt x="55340" y="1"/>
                  <a:pt x="123606" y="1"/>
                </a:cubicBezTo>
                <a:lnTo>
                  <a:pt x="6477455" y="1"/>
                </a:lnTo>
                <a:cubicBezTo>
                  <a:pt x="6545721" y="1"/>
                  <a:pt x="6601061" y="55341"/>
                  <a:pt x="6601061" y="123607"/>
                </a:cubicBezTo>
                <a:lnTo>
                  <a:pt x="6601061" y="61801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3237" tIns="112404" rIns="178443" bIns="11240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dirty="0"/>
              <a:t>Para que saibamos</a:t>
            </a:r>
            <a:r>
              <a:rPr lang="pt-BR" sz="2000" b="1" kern="1200" dirty="0"/>
              <a:t> que Deus está no controle dos acontecimentos deste mundo.</a:t>
            </a:r>
            <a:endParaRPr lang="pt-BR" sz="2000" kern="1200" dirty="0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23FBE878-F97E-4FFD-B0D8-75C01DAACC7A}"/>
              </a:ext>
            </a:extLst>
          </p:cNvPr>
          <p:cNvSpPr/>
          <p:nvPr/>
        </p:nvSpPr>
        <p:spPr>
          <a:xfrm>
            <a:off x="479594" y="2125780"/>
            <a:ext cx="1425220" cy="856378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26170D1-8D2E-4031-887C-75DDBACAF005}"/>
              </a:ext>
            </a:extLst>
          </p:cNvPr>
          <p:cNvSpPr/>
          <p:nvPr/>
        </p:nvSpPr>
        <p:spPr>
          <a:xfrm>
            <a:off x="1984964" y="3168702"/>
            <a:ext cx="6601061" cy="741621"/>
          </a:xfrm>
          <a:custGeom>
            <a:avLst/>
            <a:gdLst>
              <a:gd name="connsiteX0" fmla="*/ 0 w 6601061"/>
              <a:gd name="connsiteY0" fmla="*/ 123606 h 741620"/>
              <a:gd name="connsiteX1" fmla="*/ 123606 w 6601061"/>
              <a:gd name="connsiteY1" fmla="*/ 0 h 741620"/>
              <a:gd name="connsiteX2" fmla="*/ 6477455 w 6601061"/>
              <a:gd name="connsiteY2" fmla="*/ 0 h 741620"/>
              <a:gd name="connsiteX3" fmla="*/ 6601061 w 6601061"/>
              <a:gd name="connsiteY3" fmla="*/ 123606 h 741620"/>
              <a:gd name="connsiteX4" fmla="*/ 6601061 w 6601061"/>
              <a:gd name="connsiteY4" fmla="*/ 618014 h 741620"/>
              <a:gd name="connsiteX5" fmla="*/ 6477455 w 6601061"/>
              <a:gd name="connsiteY5" fmla="*/ 741620 h 741620"/>
              <a:gd name="connsiteX6" fmla="*/ 123606 w 6601061"/>
              <a:gd name="connsiteY6" fmla="*/ 741620 h 741620"/>
              <a:gd name="connsiteX7" fmla="*/ 0 w 6601061"/>
              <a:gd name="connsiteY7" fmla="*/ 618014 h 741620"/>
              <a:gd name="connsiteX8" fmla="*/ 0 w 6601061"/>
              <a:gd name="connsiteY8" fmla="*/ 123606 h 7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1061" h="741620">
                <a:moveTo>
                  <a:pt x="6601061" y="618013"/>
                </a:moveTo>
                <a:cubicBezTo>
                  <a:pt x="6601061" y="686279"/>
                  <a:pt x="6545721" y="741619"/>
                  <a:pt x="6477455" y="741619"/>
                </a:cubicBezTo>
                <a:lnTo>
                  <a:pt x="123606" y="741619"/>
                </a:lnTo>
                <a:cubicBezTo>
                  <a:pt x="55340" y="741619"/>
                  <a:pt x="0" y="686279"/>
                  <a:pt x="0" y="618013"/>
                </a:cubicBezTo>
                <a:lnTo>
                  <a:pt x="0" y="123607"/>
                </a:lnTo>
                <a:cubicBezTo>
                  <a:pt x="0" y="55341"/>
                  <a:pt x="55340" y="1"/>
                  <a:pt x="123606" y="1"/>
                </a:cubicBezTo>
                <a:lnTo>
                  <a:pt x="6477455" y="1"/>
                </a:lnTo>
                <a:cubicBezTo>
                  <a:pt x="6545721" y="1"/>
                  <a:pt x="6601061" y="55341"/>
                  <a:pt x="6601061" y="123607"/>
                </a:cubicBezTo>
                <a:lnTo>
                  <a:pt x="6601061" y="61801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3237" tIns="112403" rIns="178443" bIns="11240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 dirty="0"/>
              <a:t>Para nos garantir que Ele estará sempre conosco, mesmo nos momentos mais difíceis.</a:t>
            </a:r>
            <a:endParaRPr lang="pt-BR" sz="2000" kern="1200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9B46D37-013F-47AD-9E86-B14041989966}"/>
              </a:ext>
            </a:extLst>
          </p:cNvPr>
          <p:cNvSpPr/>
          <p:nvPr/>
        </p:nvSpPr>
        <p:spPr>
          <a:xfrm>
            <a:off x="479594" y="3086603"/>
            <a:ext cx="1425220" cy="856378"/>
          </a:xfrm>
          <a:prstGeom prst="round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CD19D355-93E3-4CA9-BCA8-3BEF254832E8}"/>
              </a:ext>
            </a:extLst>
          </p:cNvPr>
          <p:cNvSpPr/>
          <p:nvPr/>
        </p:nvSpPr>
        <p:spPr>
          <a:xfrm>
            <a:off x="1984964" y="4131701"/>
            <a:ext cx="6601061" cy="741621"/>
          </a:xfrm>
          <a:custGeom>
            <a:avLst/>
            <a:gdLst>
              <a:gd name="connsiteX0" fmla="*/ 0 w 6601061"/>
              <a:gd name="connsiteY0" fmla="*/ 123606 h 741620"/>
              <a:gd name="connsiteX1" fmla="*/ 123606 w 6601061"/>
              <a:gd name="connsiteY1" fmla="*/ 0 h 741620"/>
              <a:gd name="connsiteX2" fmla="*/ 6477455 w 6601061"/>
              <a:gd name="connsiteY2" fmla="*/ 0 h 741620"/>
              <a:gd name="connsiteX3" fmla="*/ 6601061 w 6601061"/>
              <a:gd name="connsiteY3" fmla="*/ 123606 h 741620"/>
              <a:gd name="connsiteX4" fmla="*/ 6601061 w 6601061"/>
              <a:gd name="connsiteY4" fmla="*/ 618014 h 741620"/>
              <a:gd name="connsiteX5" fmla="*/ 6477455 w 6601061"/>
              <a:gd name="connsiteY5" fmla="*/ 741620 h 741620"/>
              <a:gd name="connsiteX6" fmla="*/ 123606 w 6601061"/>
              <a:gd name="connsiteY6" fmla="*/ 741620 h 741620"/>
              <a:gd name="connsiteX7" fmla="*/ 0 w 6601061"/>
              <a:gd name="connsiteY7" fmla="*/ 618014 h 741620"/>
              <a:gd name="connsiteX8" fmla="*/ 0 w 6601061"/>
              <a:gd name="connsiteY8" fmla="*/ 123606 h 7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1061" h="741620">
                <a:moveTo>
                  <a:pt x="6601061" y="618013"/>
                </a:moveTo>
                <a:cubicBezTo>
                  <a:pt x="6601061" y="686279"/>
                  <a:pt x="6545721" y="741619"/>
                  <a:pt x="6477455" y="741619"/>
                </a:cubicBezTo>
                <a:lnTo>
                  <a:pt x="123606" y="741619"/>
                </a:lnTo>
                <a:cubicBezTo>
                  <a:pt x="55340" y="741619"/>
                  <a:pt x="0" y="686279"/>
                  <a:pt x="0" y="618013"/>
                </a:cubicBezTo>
                <a:lnTo>
                  <a:pt x="0" y="123607"/>
                </a:lnTo>
                <a:cubicBezTo>
                  <a:pt x="0" y="55341"/>
                  <a:pt x="55340" y="1"/>
                  <a:pt x="123606" y="1"/>
                </a:cubicBezTo>
                <a:lnTo>
                  <a:pt x="6477455" y="1"/>
                </a:lnTo>
                <a:cubicBezTo>
                  <a:pt x="6545721" y="1"/>
                  <a:pt x="6601061" y="55341"/>
                  <a:pt x="6601061" y="123607"/>
                </a:cubicBezTo>
                <a:lnTo>
                  <a:pt x="6601061" y="61801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3237" tIns="112404" rIns="178443" bIns="11240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 dirty="0"/>
              <a:t>Para nos ensinar a nos prepararmos para Seu breve retorno.</a:t>
            </a:r>
            <a:endParaRPr lang="pt-BR" sz="2000" kern="1200" dirty="0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762C55E1-714F-4D3F-A8E5-FC1C8DAAC5CE}"/>
              </a:ext>
            </a:extLst>
          </p:cNvPr>
          <p:cNvSpPr/>
          <p:nvPr/>
        </p:nvSpPr>
        <p:spPr>
          <a:xfrm>
            <a:off x="479594" y="4047426"/>
            <a:ext cx="1425220" cy="856378"/>
          </a:xfrm>
          <a:prstGeom prst="round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8B4F7E38-7AFF-40F2-BC5F-747C293A84D8}"/>
              </a:ext>
            </a:extLst>
          </p:cNvPr>
          <p:cNvSpPr/>
          <p:nvPr/>
        </p:nvSpPr>
        <p:spPr>
          <a:xfrm>
            <a:off x="1984964" y="5094701"/>
            <a:ext cx="6601061" cy="741621"/>
          </a:xfrm>
          <a:custGeom>
            <a:avLst/>
            <a:gdLst>
              <a:gd name="connsiteX0" fmla="*/ 0 w 6601061"/>
              <a:gd name="connsiteY0" fmla="*/ 123606 h 741620"/>
              <a:gd name="connsiteX1" fmla="*/ 123606 w 6601061"/>
              <a:gd name="connsiteY1" fmla="*/ 0 h 741620"/>
              <a:gd name="connsiteX2" fmla="*/ 6477455 w 6601061"/>
              <a:gd name="connsiteY2" fmla="*/ 0 h 741620"/>
              <a:gd name="connsiteX3" fmla="*/ 6601061 w 6601061"/>
              <a:gd name="connsiteY3" fmla="*/ 123606 h 741620"/>
              <a:gd name="connsiteX4" fmla="*/ 6601061 w 6601061"/>
              <a:gd name="connsiteY4" fmla="*/ 618014 h 741620"/>
              <a:gd name="connsiteX5" fmla="*/ 6477455 w 6601061"/>
              <a:gd name="connsiteY5" fmla="*/ 741620 h 741620"/>
              <a:gd name="connsiteX6" fmla="*/ 123606 w 6601061"/>
              <a:gd name="connsiteY6" fmla="*/ 741620 h 741620"/>
              <a:gd name="connsiteX7" fmla="*/ 0 w 6601061"/>
              <a:gd name="connsiteY7" fmla="*/ 618014 h 741620"/>
              <a:gd name="connsiteX8" fmla="*/ 0 w 6601061"/>
              <a:gd name="connsiteY8" fmla="*/ 123606 h 7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1061" h="741620">
                <a:moveTo>
                  <a:pt x="6601061" y="618013"/>
                </a:moveTo>
                <a:cubicBezTo>
                  <a:pt x="6601061" y="686279"/>
                  <a:pt x="6545721" y="741619"/>
                  <a:pt x="6477455" y="741619"/>
                </a:cubicBezTo>
                <a:lnTo>
                  <a:pt x="123606" y="741619"/>
                </a:lnTo>
                <a:cubicBezTo>
                  <a:pt x="55340" y="741619"/>
                  <a:pt x="0" y="686279"/>
                  <a:pt x="0" y="618013"/>
                </a:cubicBezTo>
                <a:lnTo>
                  <a:pt x="0" y="123607"/>
                </a:lnTo>
                <a:cubicBezTo>
                  <a:pt x="0" y="55341"/>
                  <a:pt x="55340" y="1"/>
                  <a:pt x="123606" y="1"/>
                </a:cubicBezTo>
                <a:lnTo>
                  <a:pt x="6477455" y="1"/>
                </a:lnTo>
                <a:cubicBezTo>
                  <a:pt x="6545721" y="1"/>
                  <a:pt x="6601061" y="55341"/>
                  <a:pt x="6601061" y="123607"/>
                </a:cubicBezTo>
                <a:lnTo>
                  <a:pt x="6601061" y="61801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3237" tIns="112404" rIns="178443" bIns="11240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 dirty="0"/>
              <a:t>Para sermos conscientes da nossa dependência </a:t>
            </a:r>
            <a:r>
              <a:rPr lang="pt-BR" sz="2000" b="1" dirty="0" err="1"/>
              <a:t>dE</a:t>
            </a:r>
            <a:r>
              <a:rPr lang="pt-BR" sz="2000" b="1" kern="1200" dirty="0" err="1"/>
              <a:t>le</a:t>
            </a:r>
            <a:r>
              <a:rPr lang="pt-BR" sz="2000" b="1" kern="1200" dirty="0"/>
              <a:t> e obedecer-Lhe.</a:t>
            </a:r>
            <a:endParaRPr lang="pt-BR" sz="2000" kern="1200" dirty="0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E46980EF-F1B5-422F-8D65-1D36DC03F6AD}"/>
              </a:ext>
            </a:extLst>
          </p:cNvPr>
          <p:cNvSpPr/>
          <p:nvPr/>
        </p:nvSpPr>
        <p:spPr>
          <a:xfrm>
            <a:off x="479594" y="5008249"/>
            <a:ext cx="1425220" cy="856378"/>
          </a:xfrm>
          <a:prstGeom prst="roundRect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CFC3AC41-E59A-420C-A7BB-FA87D571DDB5}"/>
              </a:ext>
            </a:extLst>
          </p:cNvPr>
          <p:cNvSpPr/>
          <p:nvPr/>
        </p:nvSpPr>
        <p:spPr>
          <a:xfrm>
            <a:off x="1984964" y="6057700"/>
            <a:ext cx="6601061" cy="741621"/>
          </a:xfrm>
          <a:custGeom>
            <a:avLst/>
            <a:gdLst>
              <a:gd name="connsiteX0" fmla="*/ 0 w 6601061"/>
              <a:gd name="connsiteY0" fmla="*/ 123606 h 741620"/>
              <a:gd name="connsiteX1" fmla="*/ 123606 w 6601061"/>
              <a:gd name="connsiteY1" fmla="*/ 0 h 741620"/>
              <a:gd name="connsiteX2" fmla="*/ 6477455 w 6601061"/>
              <a:gd name="connsiteY2" fmla="*/ 0 h 741620"/>
              <a:gd name="connsiteX3" fmla="*/ 6601061 w 6601061"/>
              <a:gd name="connsiteY3" fmla="*/ 123606 h 741620"/>
              <a:gd name="connsiteX4" fmla="*/ 6601061 w 6601061"/>
              <a:gd name="connsiteY4" fmla="*/ 618014 h 741620"/>
              <a:gd name="connsiteX5" fmla="*/ 6477455 w 6601061"/>
              <a:gd name="connsiteY5" fmla="*/ 741620 h 741620"/>
              <a:gd name="connsiteX6" fmla="*/ 123606 w 6601061"/>
              <a:gd name="connsiteY6" fmla="*/ 741620 h 741620"/>
              <a:gd name="connsiteX7" fmla="*/ 0 w 6601061"/>
              <a:gd name="connsiteY7" fmla="*/ 618014 h 741620"/>
              <a:gd name="connsiteX8" fmla="*/ 0 w 6601061"/>
              <a:gd name="connsiteY8" fmla="*/ 123606 h 74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1061" h="741620">
                <a:moveTo>
                  <a:pt x="6601061" y="618013"/>
                </a:moveTo>
                <a:cubicBezTo>
                  <a:pt x="6601061" y="686279"/>
                  <a:pt x="6545721" y="741619"/>
                  <a:pt x="6477455" y="741619"/>
                </a:cubicBezTo>
                <a:lnTo>
                  <a:pt x="123606" y="741619"/>
                </a:lnTo>
                <a:cubicBezTo>
                  <a:pt x="55340" y="741619"/>
                  <a:pt x="0" y="686279"/>
                  <a:pt x="0" y="618013"/>
                </a:cubicBezTo>
                <a:lnTo>
                  <a:pt x="0" y="123607"/>
                </a:lnTo>
                <a:cubicBezTo>
                  <a:pt x="0" y="55341"/>
                  <a:pt x="55340" y="1"/>
                  <a:pt x="123606" y="1"/>
                </a:cubicBezTo>
                <a:lnTo>
                  <a:pt x="6477455" y="1"/>
                </a:lnTo>
                <a:cubicBezTo>
                  <a:pt x="6545721" y="1"/>
                  <a:pt x="6601061" y="55341"/>
                  <a:pt x="6601061" y="123607"/>
                </a:cubicBezTo>
                <a:lnTo>
                  <a:pt x="6601061" y="61801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3237" tIns="112404" rIns="178443" bIns="11240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kern="1200" dirty="0"/>
              <a:t>Para </a:t>
            </a:r>
            <a:r>
              <a:rPr lang="pt-BR" b="1" dirty="0"/>
              <a:t>que creiamos</a:t>
            </a:r>
            <a:r>
              <a:rPr lang="pt-BR" b="1" kern="1200" dirty="0"/>
              <a:t>. "</a:t>
            </a:r>
            <a:r>
              <a:rPr lang="pt-BR" b="1" dirty="0"/>
              <a:t>Isso eu lhes disse agora, antes que aconteça, para que, quando acontecer, vocês creiam.</a:t>
            </a:r>
            <a:r>
              <a:rPr lang="pt-BR" b="1" kern="1200" dirty="0"/>
              <a:t>" (João 14:29, NVI).</a:t>
            </a:r>
            <a:endParaRPr lang="pt-BR" kern="1200" dirty="0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8196EA9-AC2F-42C9-9419-B0BF9472DBE6}"/>
              </a:ext>
            </a:extLst>
          </p:cNvPr>
          <p:cNvSpPr/>
          <p:nvPr/>
        </p:nvSpPr>
        <p:spPr>
          <a:xfrm>
            <a:off x="479594" y="5969070"/>
            <a:ext cx="1425220" cy="856378"/>
          </a:xfrm>
          <a:prstGeom prst="roundRect">
            <a:avLst/>
          </a:prstGeom>
          <a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Imagen 8" descr="Imagen que contiene agua, exterior, ropa, persona  Descripción generada automáticamente">
            <a:extLst>
              <a:ext uri="{FF2B5EF4-FFF2-40B4-BE49-F238E27FC236}">
                <a16:creationId xmlns:a16="http://schemas.microsoft.com/office/drawing/2014/main" id="{8660B5CA-A8E9-4BA3-9C2F-8E15C6B7A48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0832" y="954107"/>
            <a:ext cx="1432560" cy="1074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n 10" descr="Imagen que contiene persona, hierba, exterior, hombre  Descripción generada automáticamente">
            <a:extLst>
              <a:ext uri="{FF2B5EF4-FFF2-40B4-BE49-F238E27FC236}">
                <a16:creationId xmlns:a16="http://schemas.microsoft.com/office/drawing/2014/main" id="{ECF003A4-C258-4EBB-8A7E-5E41FD685E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356" y="954108"/>
            <a:ext cx="1432560" cy="1074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352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  <p:bldP spid="14" grpId="0" animBg="1"/>
      <p:bldP spid="16" grpId="0" animBg="1"/>
      <p:bldP spid="18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219727-10C2-40C8-9223-C09BF67067D3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ln w="0"/>
                <a:solidFill>
                  <a:srgbClr val="3D1E1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SÍMBOLOS, SÍMBOLOS, SÍMBOLOS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72F0DBC-9FA2-44CA-9B7C-E161A1D78374}"/>
              </a:ext>
            </a:extLst>
          </p:cNvPr>
          <p:cNvSpPr/>
          <p:nvPr/>
        </p:nvSpPr>
        <p:spPr>
          <a:xfrm>
            <a:off x="568221" y="669947"/>
            <a:ext cx="803486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A3C36"/>
                </a:solidFill>
                <a:latin typeface="Comic Sans MS" panose="030F0702030302020204" pitchFamily="66" charset="0"/>
              </a:rPr>
              <a:t>"[...] </a:t>
            </a:r>
            <a:r>
              <a:rPr lang="pt-BR" b="1" dirty="0">
                <a:solidFill>
                  <a:srgbClr val="7A3C36"/>
                </a:solidFill>
                <a:latin typeface="Comic Sans MS" panose="030F0702030302020204" pitchFamily="66" charset="0"/>
              </a:rPr>
              <a:t>Ele a </a:t>
            </a:r>
            <a:r>
              <a:rPr lang="pt-BR" b="1" u="sng" dirty="0">
                <a:solidFill>
                  <a:srgbClr val="7A3C36"/>
                </a:solidFill>
                <a:latin typeface="Comic Sans MS" panose="030F0702030302020204" pitchFamily="66" charset="0"/>
              </a:rPr>
              <a:t>manifestou com sinais </a:t>
            </a:r>
            <a:r>
              <a:rPr lang="pt-BR" b="1" dirty="0">
                <a:solidFill>
                  <a:srgbClr val="7A3C36"/>
                </a:solidFill>
                <a:latin typeface="Comic Sans MS" panose="030F0702030302020204" pitchFamily="66" charset="0"/>
              </a:rPr>
              <a:t>por meio de seu Anjo, enviado ao seu servo João,</a:t>
            </a:r>
            <a:r>
              <a:rPr lang="es-ES" b="1" dirty="0">
                <a:solidFill>
                  <a:srgbClr val="7A3C36"/>
                </a:solidFill>
                <a:latin typeface="Comic Sans MS" panose="030F0702030302020204" pitchFamily="66" charset="0"/>
              </a:rPr>
              <a:t>" </a:t>
            </a:r>
            <a:r>
              <a:rPr lang="es-ES" sz="1600" b="1" dirty="0">
                <a:solidFill>
                  <a:srgbClr val="7A3C36"/>
                </a:solidFill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rgbClr val="7A3C36"/>
                </a:solidFill>
                <a:latin typeface="Comic Sans MS" panose="030F0702030302020204" pitchFamily="66" charset="0"/>
              </a:rPr>
              <a:t>Apoc</a:t>
            </a:r>
            <a:r>
              <a:rPr lang="es-ES" sz="1600" b="1" dirty="0">
                <a:solidFill>
                  <a:srgbClr val="7A3C36"/>
                </a:solidFill>
                <a:latin typeface="Comic Sans MS" panose="030F0702030302020204" pitchFamily="66" charset="0"/>
              </a:rPr>
              <a:t>. 1: 1, </a:t>
            </a:r>
            <a:r>
              <a:rPr lang="es-ES" sz="1600" b="1" dirty="0" err="1">
                <a:solidFill>
                  <a:srgbClr val="7A3C36"/>
                </a:solidFill>
                <a:latin typeface="Comic Sans MS" panose="030F0702030302020204" pitchFamily="66" charset="0"/>
              </a:rPr>
              <a:t>Bíblia</a:t>
            </a:r>
            <a:r>
              <a:rPr lang="es-ES" sz="1600" b="1" dirty="0">
                <a:solidFill>
                  <a:srgbClr val="7A3C36"/>
                </a:solidFill>
                <a:latin typeface="Comic Sans MS" panose="030F0702030302020204" pitchFamily="66" charset="0"/>
              </a:rPr>
              <a:t> de </a:t>
            </a:r>
            <a:r>
              <a:rPr lang="es-ES" sz="1600" b="1" dirty="0" err="1">
                <a:solidFill>
                  <a:srgbClr val="7A3C36"/>
                </a:solidFill>
                <a:latin typeface="Comic Sans MS" panose="030F0702030302020204" pitchFamily="66" charset="0"/>
              </a:rPr>
              <a:t>Jerusalém</a:t>
            </a:r>
            <a:r>
              <a:rPr lang="es-ES" sz="1600" b="1" dirty="0">
                <a:solidFill>
                  <a:srgbClr val="7A3C36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A49793E-F6CB-4599-8269-49E211A1122C}"/>
              </a:ext>
            </a:extLst>
          </p:cNvPr>
          <p:cNvSpPr txBox="1"/>
          <p:nvPr/>
        </p:nvSpPr>
        <p:spPr>
          <a:xfrm>
            <a:off x="139337" y="1439388"/>
            <a:ext cx="4693921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b="1" dirty="0"/>
              <a:t>A palavra traduzida como “sinais“, do grego </a:t>
            </a:r>
            <a:r>
              <a:rPr lang="pt-BR" i="1" dirty="0" err="1"/>
              <a:t>semaino</a:t>
            </a:r>
            <a:r>
              <a:rPr lang="pt-BR" i="1" dirty="0"/>
              <a:t> </a:t>
            </a:r>
            <a:r>
              <a:rPr lang="pt-BR" dirty="0"/>
              <a:t>(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σημ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αινω</a:t>
            </a:r>
            <a:r>
              <a:rPr lang="pt-BR" dirty="0"/>
              <a:t>)</a:t>
            </a:r>
            <a:r>
              <a:rPr lang="pt-BR" i="1" dirty="0"/>
              <a:t> </a:t>
            </a:r>
            <a:r>
              <a:rPr lang="pt-BR" b="1" dirty="0"/>
              <a:t>significa “slideshow com, figuras, imagens e sinais simbólicos." O que isso significa?</a:t>
            </a:r>
          </a:p>
          <a:p>
            <a:pPr algn="just">
              <a:spcBef>
                <a:spcPts val="600"/>
              </a:spcBef>
            </a:pPr>
            <a:r>
              <a:rPr lang="pt-BR" b="1" dirty="0"/>
              <a:t>Ao estudar a Bíblia devemos buscar o seu significado literal, exceto quando há um claro significado simbólico. No entanto, em Apocalipse, deve-se procurar o significado simbólico, exceto quando há um sentido literal claro.</a:t>
            </a:r>
          </a:p>
        </p:txBody>
      </p:sp>
      <p:pic>
        <p:nvPicPr>
          <p:cNvPr id="8" name="Imagen 7" descr="Imagen que contiene animal, artrópodo, invertebrado, rojo  Descripción generada automáticamente">
            <a:extLst>
              <a:ext uri="{FF2B5EF4-FFF2-40B4-BE49-F238E27FC236}">
                <a16:creationId xmlns:a16="http://schemas.microsoft.com/office/drawing/2014/main" id="{13928CE4-4792-4E6E-A57A-670D52AE90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129" y="1331730"/>
            <a:ext cx="1817398" cy="1153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 descr="Imagen que contiene colocación, interior, perro, acostado  Descripción generada automáticamente">
            <a:extLst>
              <a:ext uri="{FF2B5EF4-FFF2-40B4-BE49-F238E27FC236}">
                <a16:creationId xmlns:a16="http://schemas.microsoft.com/office/drawing/2014/main" id="{70FF234C-2D4A-4E07-B458-72600B0460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1525" y="1367406"/>
            <a:ext cx="1693547" cy="1118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837CC00-98E0-408D-AA08-7C12D012B0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739" y="2578403"/>
            <a:ext cx="3946780" cy="1973390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751347C0-D784-4BB8-BF07-180031DD60B7}"/>
              </a:ext>
            </a:extLst>
          </p:cNvPr>
          <p:cNvGrpSpPr/>
          <p:nvPr/>
        </p:nvGrpSpPr>
        <p:grpSpPr>
          <a:xfrm>
            <a:off x="139872" y="4428939"/>
            <a:ext cx="2458337" cy="2439792"/>
            <a:chOff x="139872" y="4428939"/>
            <a:chExt cx="2458337" cy="2439792"/>
          </a:xfrm>
        </p:grpSpPr>
        <p:pic>
          <p:nvPicPr>
            <p:cNvPr id="10" name="Imagen 9" descr="Imagen que contiene persona  Descripción generada automáticamente">
              <a:extLst>
                <a:ext uri="{FF2B5EF4-FFF2-40B4-BE49-F238E27FC236}">
                  <a16:creationId xmlns:a16="http://schemas.microsoft.com/office/drawing/2014/main" id="{3F180319-BA63-4848-8226-42B777CF8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872" y="4428939"/>
              <a:ext cx="2458337" cy="1843753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1FB0E865-D417-4B51-B90D-C4668A165377}"/>
                </a:ext>
              </a:extLst>
            </p:cNvPr>
            <p:cNvSpPr txBox="1"/>
            <p:nvPr/>
          </p:nvSpPr>
          <p:spPr>
            <a:xfrm>
              <a:off x="568221" y="6283956"/>
              <a:ext cx="15179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600" b="1" dirty="0"/>
                <a:t>As duas testemunhas</a:t>
              </a:r>
            </a:p>
            <a:p>
              <a:pPr algn="ctr"/>
              <a:r>
                <a:rPr lang="es-ES" sz="1600" b="1" dirty="0"/>
                <a:t>(Ap. 11)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2DC16353-F217-4001-999C-2604B77D0AAA}"/>
              </a:ext>
            </a:extLst>
          </p:cNvPr>
          <p:cNvGrpSpPr/>
          <p:nvPr/>
        </p:nvGrpSpPr>
        <p:grpSpPr>
          <a:xfrm>
            <a:off x="2348452" y="4709663"/>
            <a:ext cx="2306196" cy="2062505"/>
            <a:chOff x="2348452" y="4709663"/>
            <a:chExt cx="2306196" cy="2062505"/>
          </a:xfrm>
        </p:grpSpPr>
        <p:pic>
          <p:nvPicPr>
            <p:cNvPr id="12" name="Imagen 11" descr="Imagen que contiene hierba, exterior, árbol, campo  Descripción generada automáticamente">
              <a:extLst>
                <a:ext uri="{FF2B5EF4-FFF2-40B4-BE49-F238E27FC236}">
                  <a16:creationId xmlns:a16="http://schemas.microsoft.com/office/drawing/2014/main" id="{04912201-1EEE-4679-A39F-42B490CD6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8452" y="5040673"/>
              <a:ext cx="2306196" cy="173149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A32DF334-FA0A-40BC-B45F-BCDD9B4AF3F9}"/>
                </a:ext>
              </a:extLst>
            </p:cNvPr>
            <p:cNvSpPr txBox="1"/>
            <p:nvPr/>
          </p:nvSpPr>
          <p:spPr>
            <a:xfrm>
              <a:off x="2410815" y="4709663"/>
              <a:ext cx="20219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600" b="1" dirty="0"/>
                <a:t>Duas oliveiras (Zc. 4)</a:t>
              </a: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C938A29E-E12E-4E00-B4F6-811185899363}"/>
              </a:ext>
            </a:extLst>
          </p:cNvPr>
          <p:cNvSpPr/>
          <p:nvPr/>
        </p:nvSpPr>
        <p:spPr>
          <a:xfrm>
            <a:off x="4640691" y="4564193"/>
            <a:ext cx="4436373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000" b="1" dirty="0"/>
              <a:t>Os símbolos apresentados são representações de fatos reais da história, ou logo a </a:t>
            </a:r>
            <a:r>
              <a:rPr lang="pt-BR" sz="2000" b="1" dirty="0"/>
              <a:t>ocorrer</a:t>
            </a:r>
            <a:r>
              <a:rPr lang="es-ES" sz="2000" b="1" dirty="0"/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000" b="1" dirty="0"/>
              <a:t>A maioria desses símbolos são tirados do Antigo Testamento, e vamos para eles para decifrá-los corretamente.</a:t>
            </a:r>
          </a:p>
        </p:txBody>
      </p:sp>
    </p:spTree>
    <p:extLst>
      <p:ext uri="{BB962C8B-B14F-4D97-AF65-F5344CB8AC3E}">
        <p14:creationId xmlns:p14="http://schemas.microsoft.com/office/powerpoint/2010/main" val="261852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uiExpand="1" build="p"/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62EBC33-EF82-4342-A436-6A0EBB7CF096}"/>
              </a:ext>
            </a:extLst>
          </p:cNvPr>
          <p:cNvSpPr/>
          <p:nvPr/>
        </p:nvSpPr>
        <p:spPr>
          <a:xfrm>
            <a:off x="1478495" y="1307636"/>
            <a:ext cx="6161826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>
                <a:latin typeface="Cooper Black" panose="0208090404030B020404" pitchFamily="18" charset="0"/>
              </a:rPr>
              <a:t>"</a:t>
            </a:r>
            <a:r>
              <a:rPr lang="pt-BR" sz="2800" dirty="0">
                <a:latin typeface="Cooper Black" panose="0208090404030B020404" pitchFamily="18" charset="0"/>
              </a:rPr>
              <a:t>Em figuras e símbolos, assuntos de vasta importância</a:t>
            </a:r>
          </a:p>
          <a:p>
            <a:pPr algn="ctr">
              <a:spcBef>
                <a:spcPts val="600"/>
              </a:spcBef>
            </a:pPr>
            <a:r>
              <a:rPr lang="pt-BR" sz="2800" dirty="0">
                <a:latin typeface="Cooper Black" panose="0208090404030B020404" pitchFamily="18" charset="0"/>
              </a:rPr>
              <a:t>foram apresentados a João para que os relatasse, a fim de que o</a:t>
            </a:r>
          </a:p>
          <a:p>
            <a:pPr algn="ctr">
              <a:spcBef>
                <a:spcPts val="600"/>
              </a:spcBef>
            </a:pPr>
            <a:r>
              <a:rPr lang="pt-BR" sz="2800" dirty="0">
                <a:latin typeface="Cooper Black" panose="0208090404030B020404" pitchFamily="18" charset="0"/>
              </a:rPr>
              <a:t>povo de Deus do seu século e dos séculos futuros tivesse inteligente</a:t>
            </a:r>
          </a:p>
          <a:p>
            <a:pPr algn="ctr">
              <a:spcBef>
                <a:spcPts val="600"/>
              </a:spcBef>
            </a:pPr>
            <a:r>
              <a:rPr lang="pt-BR" sz="2800" dirty="0">
                <a:latin typeface="Cooper Black" panose="0208090404030B020404" pitchFamily="18" charset="0"/>
              </a:rPr>
              <a:t>compreensão dos perigos e conflitos diante dele.</a:t>
            </a:r>
            <a:r>
              <a:rPr lang="es-ES" sz="2800" dirty="0">
                <a:latin typeface="Cooper Black" panose="0208090404030B020404" pitchFamily="18" charset="0"/>
              </a:rPr>
              <a:t>"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91591B-2D58-4487-9EEF-1D14FBDC03F6}"/>
              </a:ext>
            </a:extLst>
          </p:cNvPr>
          <p:cNvSpPr txBox="1"/>
          <p:nvPr/>
        </p:nvSpPr>
        <p:spPr>
          <a:xfrm>
            <a:off x="2814852" y="426720"/>
            <a:ext cx="3514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EGW. (Atos dos Apóstolos, pg. 325)</a:t>
            </a:r>
          </a:p>
        </p:txBody>
      </p:sp>
    </p:spTree>
    <p:extLst>
      <p:ext uri="{BB962C8B-B14F-4D97-AF65-F5344CB8AC3E}">
        <p14:creationId xmlns:p14="http://schemas.microsoft.com/office/powerpoint/2010/main" val="283039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219727-10C2-40C8-9223-C09BF67067D3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spc="3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BEM AVENTURADOS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D62CC91-57BB-4B58-99EB-214FE9CF5F14}"/>
              </a:ext>
            </a:extLst>
          </p:cNvPr>
          <p:cNvSpPr/>
          <p:nvPr/>
        </p:nvSpPr>
        <p:spPr>
          <a:xfrm>
            <a:off x="0" y="680176"/>
            <a:ext cx="914399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"Bem-aventurado aquele que lê, e os que ouvem as palavras desta profecia, e guardam as coisas que nela estão escritas; porque o tempo está próximo."(</a:t>
            </a:r>
            <a:r>
              <a:rPr lang="pt-BR" sz="16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Apoc</a:t>
            </a: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. 1:3, ACF)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25C3CA-CA39-4223-B406-B3C5EE0596BA}"/>
              </a:ext>
            </a:extLst>
          </p:cNvPr>
          <p:cNvSpPr txBox="1"/>
          <p:nvPr/>
        </p:nvSpPr>
        <p:spPr>
          <a:xfrm>
            <a:off x="189852" y="1369087"/>
            <a:ext cx="529481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 igreja primitiva, ao receber uma carta (como Apocalipse), esta era lida por uma pessoa para toda a congregação, que escutava com interesse o seu conteúdo.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A primeira das sete bem-aventuranças apocalípticas abrange três facetas da nossa experiência cristã: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C545395-6C1D-4B56-BB42-8072A79CD76E}"/>
              </a:ext>
            </a:extLst>
          </p:cNvPr>
          <p:cNvGraphicFramePr/>
          <p:nvPr>
            <p:extLst/>
          </p:nvPr>
        </p:nvGraphicFramePr>
        <p:xfrm>
          <a:off x="261257" y="3796937"/>
          <a:ext cx="8717280" cy="302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 descr="Imagen que contiene persona, interior, bailarín, personas  Descripción generada automáticamente">
            <a:extLst>
              <a:ext uri="{FF2B5EF4-FFF2-40B4-BE49-F238E27FC236}">
                <a16:creationId xmlns:a16="http://schemas.microsoft.com/office/drawing/2014/main" id="{BE1ACC40-8D5F-4261-B3DB-3275CF6824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664" y="1277532"/>
            <a:ext cx="3350933" cy="2519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76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2CC0B8-0A2A-4B4F-9E5A-B469A23A4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F72CC0B8-0A2A-4B4F-9E5A-B469A23A4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F72CC0B8-0A2A-4B4F-9E5A-B469A23A4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F72CC0B8-0A2A-4B4F-9E5A-B469A23A4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graphicEl>
                                              <a:dgm id="{F72CC0B8-0A2A-4B4F-9E5A-B469A23A4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8347784-75BA-40EA-99E3-3CA35884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C8347784-75BA-40EA-99E3-3CA35884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C8347784-75BA-40EA-99E3-3CA35884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graphicEl>
                                              <a:dgm id="{C8347784-75BA-40EA-99E3-3CA35884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graphicEl>
                                              <a:dgm id="{C8347784-75BA-40EA-99E3-3CA358845D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B8B06C-C506-4675-84ED-BF8125B32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graphicEl>
                                              <a:dgm id="{C0B8B06C-C506-4675-84ED-BF8125B32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graphicEl>
                                              <a:dgm id="{C0B8B06C-C506-4675-84ED-BF8125B32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graphicEl>
                                              <a:dgm id="{C0B8B06C-C506-4675-84ED-BF8125B32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graphicEl>
                                              <a:dgm id="{C0B8B06C-C506-4675-84ED-BF8125B328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gato  Descripción generada automáticamente">
            <a:extLst>
              <a:ext uri="{FF2B5EF4-FFF2-40B4-BE49-F238E27FC236}">
                <a16:creationId xmlns:a16="http://schemas.microsoft.com/office/drawing/2014/main" id="{CF73FCF4-B700-4283-BBEE-679431590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09" y="202976"/>
            <a:ext cx="2640402" cy="1573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9076BCD-B7FB-45E6-8E37-6C2591185B7E}"/>
              </a:ext>
            </a:extLst>
          </p:cNvPr>
          <p:cNvSpPr txBox="1"/>
          <p:nvPr/>
        </p:nvSpPr>
        <p:spPr>
          <a:xfrm>
            <a:off x="2987040" y="0"/>
            <a:ext cx="6156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n w="0"/>
                <a:solidFill>
                  <a:srgbClr val="E8CEC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SAUDAÇÕES DO AUTOR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278F312-7C0D-49F8-98A2-910C16BDCB54}"/>
              </a:ext>
            </a:extLst>
          </p:cNvPr>
          <p:cNvSpPr/>
          <p:nvPr/>
        </p:nvSpPr>
        <p:spPr>
          <a:xfrm>
            <a:off x="2987040" y="679227"/>
            <a:ext cx="6027681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Comic Sans MS" panose="030F0702030302020204" pitchFamily="66" charset="0"/>
              </a:rPr>
              <a:t>"Graça e paz seja convosco da parte daquele que é, e que era, e que há de vir, e da dos sete espíritos que estão diante do seu trono... E da parte de Jesus Cristo, que é a fiel testemunha..."(</a:t>
            </a:r>
            <a:r>
              <a:rPr lang="pt-BR" sz="1600" b="1" dirty="0" err="1">
                <a:latin typeface="Comic Sans MS" panose="030F0702030302020204" pitchFamily="66" charset="0"/>
              </a:rPr>
              <a:t>Apoc</a:t>
            </a:r>
            <a:r>
              <a:rPr lang="pt-BR" sz="1600" b="1" dirty="0">
                <a:latin typeface="Comic Sans MS" panose="030F0702030302020204" pitchFamily="66" charset="0"/>
              </a:rPr>
              <a:t>. 1:4-5, ACF)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3FBF83-5A41-429F-BAAC-F6ACB209AE7A}"/>
              </a:ext>
            </a:extLst>
          </p:cNvPr>
          <p:cNvSpPr txBox="1"/>
          <p:nvPr/>
        </p:nvSpPr>
        <p:spPr>
          <a:xfrm>
            <a:off x="278673" y="1880818"/>
            <a:ext cx="8586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Assim como Paulo e Pedro, em suas saudações (</a:t>
            </a:r>
            <a:r>
              <a:rPr lang="pt-BR" sz="2000" b="1" dirty="0" err="1"/>
              <a:t>Rm</a:t>
            </a:r>
            <a:r>
              <a:rPr lang="pt-BR" sz="2000" b="1" dirty="0"/>
              <a:t> 1: 7; </a:t>
            </a:r>
            <a:r>
              <a:rPr lang="pt-BR" sz="2000" b="1" dirty="0" err="1"/>
              <a:t>Ef</a:t>
            </a:r>
            <a:r>
              <a:rPr lang="pt-BR" sz="2000" b="1" dirty="0"/>
              <a:t>. 1: 2; 1P 1: 2), João transmite o desejo de Graça e Paz do verdadeiro autor da carta: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F5D29B-D45F-4664-AA33-B857D08DA5C6}"/>
              </a:ext>
            </a:extLst>
          </p:cNvPr>
          <p:cNvSpPr txBox="1"/>
          <p:nvPr/>
        </p:nvSpPr>
        <p:spPr>
          <a:xfrm>
            <a:off x="278673" y="2529003"/>
            <a:ext cx="59479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pt-BR" sz="2000" b="1" dirty="0">
                <a:ln w="66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5">
                      <a:lumMod val="75000"/>
                    </a:schemeClr>
                  </a:outerShdw>
                </a:effectLst>
              </a:rPr>
              <a:t>PAI: </a:t>
            </a:r>
            <a:r>
              <a:rPr lang="pt-BR" sz="2000" b="1" dirty="0"/>
              <a:t>"Aquele que é, que era e que há de vir" (Êxodo 3:14).</a:t>
            </a:r>
          </a:p>
          <a:p>
            <a:pPr marL="457200" indent="-457200">
              <a:buFont typeface="+mj-lt"/>
              <a:buAutoNum type="arabicParenR"/>
            </a:pPr>
            <a:r>
              <a:rPr lang="pt-BR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ESPÍRITO SANTO: </a:t>
            </a:r>
            <a:r>
              <a:rPr lang="pt-BR" sz="2000" b="1" dirty="0"/>
              <a:t>"Os sete espíritos"</a:t>
            </a:r>
            <a:br>
              <a:rPr lang="pt-BR" sz="2000" b="1" dirty="0"/>
            </a:br>
            <a:r>
              <a:rPr lang="pt-BR" sz="2000" b="1" dirty="0"/>
              <a:t>(</a:t>
            </a:r>
            <a:r>
              <a:rPr lang="pt-BR" sz="2000" b="1" dirty="0" err="1"/>
              <a:t>Is</a:t>
            </a:r>
            <a:r>
              <a:rPr lang="pt-BR" sz="2000" b="1" dirty="0"/>
              <a:t> 11: 2-3; </a:t>
            </a:r>
            <a:r>
              <a:rPr lang="pt-BR" sz="2000" b="1" dirty="0" err="1"/>
              <a:t>Zc</a:t>
            </a:r>
            <a:r>
              <a:rPr lang="pt-BR" sz="2000" b="1" dirty="0"/>
              <a:t> 01:11).</a:t>
            </a:r>
          </a:p>
          <a:p>
            <a:pPr marL="457200" indent="-457200">
              <a:buFont typeface="+mj-lt"/>
              <a:buAutoNum type="arabicParenR"/>
            </a:pPr>
            <a:r>
              <a:rPr lang="pt-BR" sz="2000" b="1" dirty="0">
                <a:ln w="66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O FILHO: </a:t>
            </a:r>
            <a:r>
              <a:rPr lang="pt-BR" sz="2000" b="1" dirty="0"/>
              <a:t>"Jesus Cristo".</a:t>
            </a:r>
          </a:p>
          <a:p>
            <a:pPr marL="809625" lvl="1" indent="-352425">
              <a:buBlip>
                <a:blip r:embed="rId4"/>
              </a:buBlip>
            </a:pPr>
            <a:r>
              <a:rPr lang="pt-BR" sz="2000" b="1" dirty="0"/>
              <a:t>Profeta ( "testemunha fiel").</a:t>
            </a:r>
          </a:p>
          <a:p>
            <a:pPr marL="809625" lvl="1" indent="-352425">
              <a:buBlip>
                <a:blip r:embed="rId4"/>
              </a:buBlip>
            </a:pPr>
            <a:r>
              <a:rPr lang="pt-BR" sz="2000" b="1" dirty="0"/>
              <a:t>Sacerdote ( "O primogênito dentre os mortos", que "nos lavou dos nossos pecados").</a:t>
            </a:r>
          </a:p>
          <a:p>
            <a:pPr marL="809625" lvl="1" indent="-352425">
              <a:buBlip>
                <a:blip r:embed="rId4"/>
              </a:buBlip>
            </a:pPr>
            <a:r>
              <a:rPr lang="pt-BR" sz="2000" b="1" dirty="0"/>
              <a:t>Rei ( "o soberano dos reis da terra").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EC23C15-1D20-4274-8D92-A8B3E528C065}"/>
              </a:ext>
            </a:extLst>
          </p:cNvPr>
          <p:cNvSpPr txBox="1"/>
          <p:nvPr/>
        </p:nvSpPr>
        <p:spPr>
          <a:xfrm>
            <a:off x="2838991" y="5452288"/>
            <a:ext cx="3484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Finalmente, destaca-se a obra de Jesus que, por amor de nós, nos redimiu e fez-nos reis e sacerdotes com Ele.</a:t>
            </a:r>
          </a:p>
        </p:txBody>
      </p:sp>
      <p:pic>
        <p:nvPicPr>
          <p:cNvPr id="12" name="Imagen 11" descr="Imagen que contiene texto  Descripción generada automáticamente">
            <a:extLst>
              <a:ext uri="{FF2B5EF4-FFF2-40B4-BE49-F238E27FC236}">
                <a16:creationId xmlns:a16="http://schemas.microsoft.com/office/drawing/2014/main" id="{B1A9033B-F2CB-45D7-B0CE-8068464B94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357" y="2588704"/>
            <a:ext cx="2767972" cy="4093733"/>
          </a:xfrm>
          <a:prstGeom prst="rect">
            <a:avLst/>
          </a:prstGeom>
          <a:ln>
            <a:noFill/>
          </a:ln>
          <a:effectLst>
            <a:glow rad="12700">
              <a:schemeClr val="bg1">
                <a:alpha val="41000"/>
              </a:schemeClr>
            </a:glow>
            <a:softEdge rad="112500"/>
          </a:effectLst>
        </p:spPr>
      </p:pic>
      <p:pic>
        <p:nvPicPr>
          <p:cNvPr id="14" name="Imagen 13" descr="Imagen que contiene persona, cielo, exterior, hierba  Descripción generada automáticamente">
            <a:extLst>
              <a:ext uri="{FF2B5EF4-FFF2-40B4-BE49-F238E27FC236}">
                <a16:creationId xmlns:a16="http://schemas.microsoft.com/office/drawing/2014/main" id="{90DA9F9A-9471-4ED5-B2F5-7C740A372D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0" y="5396732"/>
            <a:ext cx="1053955" cy="140571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Imagen que contiene interior  Descripción generada automáticamente">
            <a:extLst>
              <a:ext uri="{FF2B5EF4-FFF2-40B4-BE49-F238E27FC236}">
                <a16:creationId xmlns:a16="http://schemas.microsoft.com/office/drawing/2014/main" id="{26BD7172-059F-4F47-BC4A-A7AB484455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492" y="5396142"/>
            <a:ext cx="1163349" cy="140571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293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6E9322-854D-4DC4-ABD8-37DE752AD83A}"/>
              </a:ext>
            </a:extLst>
          </p:cNvPr>
          <p:cNvSpPr txBox="1"/>
          <p:nvPr/>
        </p:nvSpPr>
        <p:spPr>
          <a:xfrm>
            <a:off x="0" y="34836"/>
            <a:ext cx="7047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TEMA CENTRAL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EA958F6-DF6A-45DD-984D-9E74576C4BF4}"/>
              </a:ext>
            </a:extLst>
          </p:cNvPr>
          <p:cNvSpPr/>
          <p:nvPr/>
        </p:nvSpPr>
        <p:spPr>
          <a:xfrm>
            <a:off x="95795" y="660127"/>
            <a:ext cx="663985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00" b="1" dirty="0">
                <a:solidFill>
                  <a:srgbClr val="2C3E48"/>
                </a:solidFill>
                <a:latin typeface="Comic Sans MS" panose="030F0702030302020204" pitchFamily="66" charset="0"/>
              </a:rPr>
              <a:t>"</a:t>
            </a:r>
            <a:r>
              <a:rPr lang="pt-BR" sz="1600" b="1" dirty="0">
                <a:solidFill>
                  <a:srgbClr val="2C3E48"/>
                </a:solidFill>
                <a:latin typeface="Comic Sans MS" panose="030F0702030302020204" pitchFamily="66" charset="0"/>
              </a:rPr>
              <a:t>Eis que Ele vem com as nuvens, e todo olho o verá, até mesmo aqueles que O traspassaram; e todos os povos da terra se lamentarão por causa </a:t>
            </a:r>
            <a:r>
              <a:rPr lang="pt-BR" sz="1600" b="1" dirty="0" err="1">
                <a:solidFill>
                  <a:srgbClr val="2C3E48"/>
                </a:solidFill>
                <a:latin typeface="Comic Sans MS" panose="030F0702030302020204" pitchFamily="66" charset="0"/>
              </a:rPr>
              <a:t>dEle.</a:t>
            </a:r>
            <a:r>
              <a:rPr lang="pt-BR" sz="1600" b="1" dirty="0">
                <a:solidFill>
                  <a:srgbClr val="2C3E48"/>
                </a:solidFill>
                <a:latin typeface="Comic Sans MS" panose="030F0702030302020204" pitchFamily="66" charset="0"/>
              </a:rPr>
              <a:t> Assim será! Amém.</a:t>
            </a:r>
            <a:r>
              <a:rPr lang="es-ES" sz="1600" b="1" dirty="0">
                <a:solidFill>
                  <a:srgbClr val="2C3E48"/>
                </a:solidFill>
                <a:latin typeface="Comic Sans MS" panose="030F0702030302020204" pitchFamily="66" charset="0"/>
              </a:rPr>
              <a:t>"(</a:t>
            </a:r>
            <a:r>
              <a:rPr lang="es-ES" sz="1600" b="1" dirty="0" err="1">
                <a:solidFill>
                  <a:srgbClr val="2C3E48"/>
                </a:solidFill>
                <a:latin typeface="Comic Sans MS" panose="030F0702030302020204" pitchFamily="66" charset="0"/>
              </a:rPr>
              <a:t>Apoc</a:t>
            </a:r>
            <a:r>
              <a:rPr lang="es-ES" sz="1600" b="1" dirty="0">
                <a:solidFill>
                  <a:srgbClr val="2C3E48"/>
                </a:solidFill>
                <a:latin typeface="Comic Sans MS" panose="030F0702030302020204" pitchFamily="66" charset="0"/>
              </a:rPr>
              <a:t>. 1:7, NVI)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98A7D45-373B-457E-AA80-D4885F8DC599}"/>
              </a:ext>
            </a:extLst>
          </p:cNvPr>
          <p:cNvSpPr txBox="1"/>
          <p:nvPr/>
        </p:nvSpPr>
        <p:spPr>
          <a:xfrm>
            <a:off x="95794" y="1658208"/>
            <a:ext cx="553227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900" b="1" dirty="0"/>
              <a:t>Jesus vem com as nuvens (Mateus 24:30). Todos os que estão vivos e aqueles que participem da ressurreição especial, </a:t>
            </a:r>
            <a:r>
              <a:rPr lang="pt-BR" sz="1900" b="1" dirty="0" err="1"/>
              <a:t>ve-lO-emos</a:t>
            </a:r>
            <a:r>
              <a:rPr lang="pt-BR" sz="1900" b="1" dirty="0"/>
              <a:t> vir (Daniel 12: 2). Aqueles que traspassaram chorarão por causa </a:t>
            </a:r>
            <a:r>
              <a:rPr lang="pt-BR" sz="1900" b="1" dirty="0" err="1"/>
              <a:t>dEle</a:t>
            </a:r>
            <a:r>
              <a:rPr lang="pt-BR" sz="1900" b="1" dirty="0"/>
              <a:t> (Zacarias 12:10).</a:t>
            </a:r>
          </a:p>
          <a:p>
            <a:pPr>
              <a:spcBef>
                <a:spcPts val="600"/>
              </a:spcBef>
            </a:pPr>
            <a:r>
              <a:rPr lang="pt-BR" sz="1900" b="1" dirty="0"/>
              <a:t>Jesus virá, literal e pessoalmente, com glória e majestade. Este é o evento para o qual a história se desenrola.</a:t>
            </a:r>
          </a:p>
        </p:txBody>
      </p:sp>
      <p:pic>
        <p:nvPicPr>
          <p:cNvPr id="6" name="Imagen 5" descr="Imagen que contiene arco iris, naturaleza  Descripción generada automáticamente">
            <a:extLst>
              <a:ext uri="{FF2B5EF4-FFF2-40B4-BE49-F238E27FC236}">
                <a16:creationId xmlns:a16="http://schemas.microsoft.com/office/drawing/2014/main" id="{80E04AE3-7592-45B2-A9DE-9C4EBE5AD2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68" y="2094431"/>
            <a:ext cx="3420138" cy="2086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Imagen que contiene persona, exterior, hombre, naturaleza  Descripción generada automáticamente">
            <a:extLst>
              <a:ext uri="{FF2B5EF4-FFF2-40B4-BE49-F238E27FC236}">
                <a16:creationId xmlns:a16="http://schemas.microsoft.com/office/drawing/2014/main" id="{F7583455-8627-4C3E-937C-56218B3F5C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94" y="4361578"/>
            <a:ext cx="1887552" cy="2438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cortina, surf, mobiliario  Descripción generada automáticamente">
            <a:extLst>
              <a:ext uri="{FF2B5EF4-FFF2-40B4-BE49-F238E27FC236}">
                <a16:creationId xmlns:a16="http://schemas.microsoft.com/office/drawing/2014/main" id="{1DB0B1E7-5091-4686-A322-245340CCD4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7926" y="4294154"/>
            <a:ext cx="1810279" cy="2500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 descr="Imagen que contiene hierba, exterior, persona, personas  Descripción generada automáticamente">
            <a:extLst>
              <a:ext uri="{FF2B5EF4-FFF2-40B4-BE49-F238E27FC236}">
                <a16:creationId xmlns:a16="http://schemas.microsoft.com/office/drawing/2014/main" id="{93BD16BE-5411-4507-AE17-F5F670988F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650" y="98235"/>
            <a:ext cx="2328519" cy="1932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E6F2FBF-7085-4778-BB4C-C7047E8F6C83}"/>
              </a:ext>
            </a:extLst>
          </p:cNvPr>
          <p:cNvSpPr/>
          <p:nvPr/>
        </p:nvSpPr>
        <p:spPr>
          <a:xfrm>
            <a:off x="1983347" y="4180937"/>
            <a:ext cx="5143242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1900" b="1" dirty="0"/>
              <a:t>Através do Apocalipse encontramos referências contínuas à Segunda Vinda de Jesus. Ele vai trazer libertação para aqueles que O aguardam e juízo para aqueles que O desprezam.</a:t>
            </a:r>
          </a:p>
          <a:p>
            <a:pPr>
              <a:spcBef>
                <a:spcPts val="600"/>
              </a:spcBef>
            </a:pPr>
            <a:r>
              <a:rPr lang="pt-BR" sz="1900" b="1" dirty="0"/>
              <a:t>João afirma categoricamente a certeza da Segunda Vinda de Cristo com a mesma expressão em duas línguas: “Assim será" [</a:t>
            </a:r>
            <a:r>
              <a:rPr lang="pt-BR" sz="1900" i="1" dirty="0" err="1"/>
              <a:t>nai</a:t>
            </a:r>
            <a:r>
              <a:rPr lang="pt-BR" sz="1900" i="1" dirty="0"/>
              <a:t> – </a:t>
            </a:r>
            <a:r>
              <a:rPr lang="pt-B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ναι</a:t>
            </a:r>
            <a:r>
              <a:rPr lang="pt-BR" sz="1900" i="1" dirty="0"/>
              <a:t> </a:t>
            </a:r>
            <a:r>
              <a:rPr lang="pt-BR" sz="1900" b="1" dirty="0"/>
              <a:t> (grego). </a:t>
            </a:r>
            <a:r>
              <a:rPr lang="pt-BR" sz="1900" i="1" dirty="0" err="1"/>
              <a:t>Amen</a:t>
            </a:r>
            <a:r>
              <a:rPr lang="pt-BR" sz="1900" i="1" dirty="0"/>
              <a:t> – </a:t>
            </a:r>
            <a:r>
              <a:rPr lang="pt-BR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אמן</a:t>
            </a:r>
            <a:r>
              <a:rPr lang="pt-BR" sz="1900" b="1" dirty="0"/>
              <a:t> (hebraico )].</a:t>
            </a:r>
          </a:p>
        </p:txBody>
      </p:sp>
    </p:spTree>
    <p:extLst>
      <p:ext uri="{BB962C8B-B14F-4D97-AF65-F5344CB8AC3E}">
        <p14:creationId xmlns:p14="http://schemas.microsoft.com/office/powerpoint/2010/main" val="261227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uiExpand="1" build="p"/>
      <p:bldP spid="1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62EBC33-EF82-4342-A436-6A0EBB7CF096}"/>
              </a:ext>
            </a:extLst>
          </p:cNvPr>
          <p:cNvSpPr/>
          <p:nvPr/>
        </p:nvSpPr>
        <p:spPr>
          <a:xfrm>
            <a:off x="583478" y="672127"/>
            <a:ext cx="791609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000" dirty="0">
                <a:latin typeface="Cooper Black" panose="0208090404030B020404" pitchFamily="18" charset="0"/>
              </a:rPr>
              <a:t>"</a:t>
            </a:r>
            <a:r>
              <a:rPr lang="pt-BR" sz="2000" dirty="0">
                <a:latin typeface="Cooper Black" panose="0208090404030B020404" pitchFamily="18" charset="0"/>
              </a:rPr>
              <a:t>Quando os livros de Daniel e Apocalipse forem bem compreendidos, terão os crentes uma experiência religiosa inteiramente diferente. Ser-lhes-ão dados tais vislumbres das portas abertas do Céu que o coração e a mente se impressionarão com o caráter que todos devem desenvolver a fim de alcançar a bem-aventurança que deve ser a recompensa dos puros de coração.</a:t>
            </a:r>
          </a:p>
          <a:p>
            <a:pPr algn="just">
              <a:spcBef>
                <a:spcPts val="600"/>
              </a:spcBef>
            </a:pPr>
            <a:endParaRPr lang="pt-BR" sz="2000" dirty="0">
              <a:latin typeface="Cooper Black" panose="0208090404030B0204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pt-BR" sz="2000" dirty="0">
                <a:latin typeface="Cooper Black" panose="0208090404030B020404" pitchFamily="18" charset="0"/>
              </a:rPr>
              <a:t>O Senhor abençoa a todo aquele que com humildade e mansidão, procura compreender o que está revelado no Apocalipse. Este livro fala tanto acerca da imortalidade e da glória, que todos os que o </a:t>
            </a:r>
            <a:r>
              <a:rPr lang="pt-BR" sz="2000" dirty="0" err="1">
                <a:latin typeface="Cooper Black" panose="0208090404030B020404" pitchFamily="18" charset="0"/>
              </a:rPr>
              <a:t>lêem</a:t>
            </a:r>
            <a:r>
              <a:rPr lang="pt-BR" sz="2000" dirty="0">
                <a:latin typeface="Cooper Black" panose="0208090404030B020404" pitchFamily="18" charset="0"/>
              </a:rPr>
              <a:t> e pesquisam fervorosamente recebem as bênçãos prometidas àqueles “que ouvem as palavras desta profecia, e guardam as coisas</a:t>
            </a:r>
          </a:p>
          <a:p>
            <a:pPr algn="just">
              <a:spcBef>
                <a:spcPts val="600"/>
              </a:spcBef>
            </a:pPr>
            <a:r>
              <a:rPr lang="pt-BR" sz="2000" dirty="0">
                <a:latin typeface="Cooper Black" panose="0208090404030B020404" pitchFamily="18" charset="0"/>
              </a:rPr>
              <a:t>que nelas estão escritas.”</a:t>
            </a:r>
            <a:endParaRPr lang="es-ES" sz="2000" dirty="0">
              <a:latin typeface="Cooper Black" panose="0208090404030B0204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91591B-2D58-4487-9EEF-1D14FBDC03F6}"/>
              </a:ext>
            </a:extLst>
          </p:cNvPr>
          <p:cNvSpPr txBox="1"/>
          <p:nvPr/>
        </p:nvSpPr>
        <p:spPr>
          <a:xfrm>
            <a:off x="3868468" y="5833959"/>
            <a:ext cx="469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 err="1"/>
              <a:t>EGW</a:t>
            </a:r>
            <a:r>
              <a:rPr lang="es-ES" b="1" dirty="0"/>
              <a:t>. (Testemunhos para Ministros, pág. 114)</a:t>
            </a:r>
          </a:p>
        </p:txBody>
      </p:sp>
    </p:spTree>
    <p:extLst>
      <p:ext uri="{BB962C8B-B14F-4D97-AF65-F5344CB8AC3E}">
        <p14:creationId xmlns:p14="http://schemas.microsoft.com/office/powerpoint/2010/main" val="122055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2011</TotalTime>
  <Words>1253</Words>
  <Application>Microsoft Office PowerPoint</Application>
  <PresentationFormat>Apresentação na tela (4:3)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Comic Sans MS</vt:lpstr>
      <vt:lpstr>Arial</vt:lpstr>
      <vt:lpstr>Cooper Black</vt:lpstr>
      <vt:lpstr>Calibri</vt:lpstr>
      <vt:lpstr>Times New Roman</vt:lpstr>
      <vt:lpstr>Brush Script Std</vt:lpstr>
      <vt:lpstr>Calibri Light</vt:lpstr>
      <vt:lpstr>Wingdings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117</cp:revision>
  <dcterms:created xsi:type="dcterms:W3CDTF">2018-12-30T07:30:40Z</dcterms:created>
  <dcterms:modified xsi:type="dcterms:W3CDTF">2019-01-04T22:11:52Z</dcterms:modified>
</cp:coreProperties>
</file>