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10" d="100"/>
          <a:sy n="10" d="100"/>
        </p:scale>
        <p:origin x="304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Seja bem vindo a mais um período de estudo com a Lição da Escola Sabatina. </a:t>
            </a:r>
          </a:p>
          <a:p>
            <a:r>
              <a:t>As profecias do Apocalipse foram reveladas em visão ao apóstolo João há mais de 19 séculos, durante seu exílio em uma pequena ilha rochosa no Mar Egeu, conhecida como Patmos (Ap 1:9). </a:t>
            </a:r>
          </a:p>
          <a:p>
            <a:r>
              <a:t>As profecias bíblicas são como uma lâmpada que brilha em lugar escuro (2Pe 1:19). Elas têm o objetivo de orientar nossa vida hoje e dar esperança para o futuro. Precisaremos desse guia profético até a vinda de Cristo e o estabelecimento do eterno reino de Deus.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/>
              <a:t>DiretoDaLição: </a:t>
            </a:r>
            <a:r>
              <a:t>Nesta lição, nosso foco será o prefácio (Ap 1:1-8) e o livro de Apocalipse como um todo.</a:t>
            </a:r>
          </a:p>
          <a:p>
            <a:r>
              <a:rPr b="1"/>
              <a:t>Introdução:</a:t>
            </a:r>
            <a:r>
              <a:t> O prefácio de Apocalipse (Ap 1:1-8) introduz os temas principais do livro numa linguagem relativamente simples. Esses versículos não contêm bestas aterrorizantes, jornadas celestiais, nem sequências que se desdobram em sete; em vez disso, descrevem como o livro chegou ali (Ap 1:1-3), quem o enviou (Ap 1:4-6), e como os eventos descritos se desdobrarão (Ap 1:7, 8). O prefácio expressa a centralidade de Jesus Cristo em toda a obra e prepara o leitor para o que vai acontecer numa linguagem direta. (LP, pág. 20)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5" name="Shape 15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/>
              <a:t>DiretoDaLição: </a:t>
            </a:r>
            <a:r>
              <a:t>Além disso, o Jesus do Apocalipse é o Jesus dos quatro evangelhos. O Apocalipse dá continuidade à descrição de Jesus e de Sua obra de salvação em favor de Seu povo, conforme primeiramente retratada nos evangelhos. </a:t>
            </a:r>
          </a:p>
          <a:p>
            <a:r>
              <a:t>Juntamente com a epístola aos Hebreus, o Apocalipse enfatiza o ministério celestial de Jesus. Ele mostra que, após Sua ascensão, Cristo foi empossado em Seu ministério real e sacerdotal no santuário celeste. Sem o Apocalipse ou o livro de Hebreus, seria muito limitado o nosso conhecimento do ministério sumo sacerdotal de Cristo no Céu em favor de Seu povo. (LP, pág. 13)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Shape 1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/>
              <a:t>DiretoDaLição: </a:t>
            </a:r>
            <a:r>
              <a:t>As profecias do Apocalipse relacionadas ao tempo do fim não são reveladas para satisfazer nossa obsessiva curiosidade quanto ao futuro. O livro revela somente os aspectos do futuro importantes ao nosso conhecimento. Eles são revelados para nos impressionar em relação à seriedade do que ocorrerá, a fim de que possamos perceber nossa dependência de Deus e, nessa dependência, obedecer a Ele. (LP, pág. 14)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5" name="Shape 17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/>
              <a:t>DiretoDaLição: </a:t>
            </a:r>
            <a:r>
              <a:t>Portanto, a linguagem das profecias do Apocalipse, em sua maioria, não deve ser interpretada literalmente. Via de regra, a leitura da Bíblia pressupõe uma compreensão literal do texto (a menos que o texto aponte para um simbolismo pretendido). Mas quando lemos o Apocalipse, precisamos interpretá-lo simbolicamente (a menos que o texto aponte para um significado literal). Embora as cenas e eventos preditos sejam reais, eles geralmente eram expressados em linguagem simbólica. Ao tentar decodificar os símbolos e imagens do Apocalipse, devemos começar prestando atenção ao Antigo Testamento. (LP, pág. 15)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4" name="Shape 18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/>
              <a:t>DiretoDaLição: </a:t>
            </a:r>
            <a:r>
              <a:t>Deus, o Pai, é identificado como Aquele “que é, que era e que há de vir” (veja Ap 1:8; 4:8). </a:t>
            </a:r>
          </a:p>
          <a:p>
            <a:r>
              <a:t>O Espírito Santo é referido como os “sete espíritos” (compare com Ap 4:5; 5:6). </a:t>
            </a:r>
          </a:p>
          <a:p>
            <a:r>
              <a:t>Jesus é identificado por três títulos: “a Fiel Testemunha, o Primogênito dos mortos e o Soberano dos reis da Terra” (Ap 1:5). (LP, pág. 16)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3" name="Shape 19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/>
              <a:t>DiretoDaLição: </a:t>
            </a:r>
            <a:r>
              <a:t>No Apocalipse, a segunda vinda de Cristo é o ponto final rumo ao qual a história se dirige.A certeza da vinda de Cristo é confirmada com as palavras “Certamente. Amém!” (Ap 1:7).Juntas, essas duas palavras expressam certeza. Devemos perder nossa fé estando tão perto do mundo eterno? Alguém dirá que a cidade ainda está muito longe? Não, não! Um pouco mais e veremos o rei em Sua beleza. Um pouco mais, e Ele enxugará todas as lágrimas dos nossos olhos. Um pouco mais, e Ele nos apresentará, ‘com exultação, imaculados diante da Sua glória’” (Ellen G. White, The Advent Review and Sabbath Herald, 13 de novembro, 1913). (LP, pág. 17)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3" name="Shape 2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/>
              <a:t>DiretoDaLição: </a:t>
            </a:r>
            <a:r>
              <a:t>Uma revelação é algo que foi desvendado. O próprio Senhor revelou a Seu servo os mistérios contidos nesse livro, e propõe que seja aberto ao estudo de todos. Suas verdades são dirigidas aos que vivem nos últimos dias da história da Terra, como o foram aos que viviam nos dias de João. Algumas das cenas descritas nessa profecia estão no passado e algumas estão agora acontecendo; algumas nos apresentam o fim do grande conflito entre os poderes das trevas e o Príncipe do Céu, e algumas revelam os triunfos e o regozijo dos remidos na Terra renovada.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Texto do Título</a:t>
            </a:r>
          </a:p>
        </p:txBody>
      </p:sp>
      <p:sp>
        <p:nvSpPr>
          <p:cNvPr id="12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m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o Título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Texto do Título</a:t>
            </a:r>
          </a:p>
        </p:txBody>
      </p:sp>
      <p:sp>
        <p:nvSpPr>
          <p:cNvPr id="22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3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o Título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31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m"/>
          <p:cNvSpPr>
            <a:spLocks noGrp="1"/>
          </p:cNvSpPr>
          <p:nvPr>
            <p:ph type="pic" sz="half" idx="13"/>
          </p:nvPr>
        </p:nvSpPr>
        <p:spPr>
          <a:xfrm>
            <a:off x="13165980" y="952500"/>
            <a:ext cx="9525001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o Título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Texto do Título</a:t>
            </a:r>
          </a:p>
        </p:txBody>
      </p:sp>
      <p:sp>
        <p:nvSpPr>
          <p:cNvPr id="40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1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49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m" descr="Imagem"/>
          <p:cNvPicPr>
            <a:picLocks noChangeAspect="1"/>
          </p:cNvPicPr>
          <p:nvPr/>
        </p:nvPicPr>
        <p:blipFill>
          <a:blip r:embed="rId2">
            <a:alphaModFix amt="29721"/>
            <a:extLst/>
          </a:blip>
          <a:srcRect l="10271" r="1032"/>
          <a:stretch>
            <a:fillRect/>
          </a:stretch>
        </p:blipFill>
        <p:spPr>
          <a:xfrm>
            <a:off x="-24859" y="-28951"/>
            <a:ext cx="24433718" cy="13773902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Texto do Título"/>
          <p:cNvSpPr txBox="1">
            <a:spLocks noGrp="1"/>
          </p:cNvSpPr>
          <p:nvPr>
            <p:ph type="title"/>
          </p:nvPr>
        </p:nvSpPr>
        <p:spPr>
          <a:xfrm>
            <a:off x="9414150" y="355600"/>
            <a:ext cx="13894917" cy="2286000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58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9411182" y="3149600"/>
            <a:ext cx="13900853" cy="92964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9" name="https://www.jw.org/pt/publicacoes/livros/aprenda-historias-biblia/14/visoes-apocalipse-apostolo-joao/"/>
          <p:cNvSpPr txBox="1"/>
          <p:nvPr/>
        </p:nvSpPr>
        <p:spPr>
          <a:xfrm>
            <a:off x="-5647" y="13173872"/>
            <a:ext cx="16330423" cy="498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600">
                <a:solidFill>
                  <a:srgbClr val="929292"/>
                </a:solidFill>
              </a:defRPr>
            </a:lvl1pPr>
          </a:lstStyle>
          <a:p>
            <a:r>
              <a:t>https://www.jw.org/pt/publicacoes/livros/aprenda-historias-biblia/14/visoes-apocalipse-apostolo-joao/</a:t>
            </a:r>
          </a:p>
        </p:txBody>
      </p:sp>
      <p:sp>
        <p:nvSpPr>
          <p:cNvPr id="60" name="O livro do…"/>
          <p:cNvSpPr txBox="1"/>
          <p:nvPr/>
        </p:nvSpPr>
        <p:spPr>
          <a:xfrm>
            <a:off x="341916" y="577686"/>
            <a:ext cx="2848001" cy="1353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400" b="0">
                <a:solidFill>
                  <a:schemeClr val="accent5">
                    <a:lumOff val="-29866"/>
                  </a:schemeClr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O livro do</a:t>
            </a:r>
          </a:p>
          <a:p>
            <a:pPr>
              <a:defRPr sz="4400" b="0">
                <a:solidFill>
                  <a:schemeClr val="accent5">
                    <a:lumOff val="-29866"/>
                  </a:schemeClr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Apocalipse</a:t>
            </a:r>
          </a:p>
        </p:txBody>
      </p:sp>
      <p:sp>
        <p:nvSpPr>
          <p:cNvPr id="61" name="Retângulo"/>
          <p:cNvSpPr/>
          <p:nvPr/>
        </p:nvSpPr>
        <p:spPr>
          <a:xfrm>
            <a:off x="19088" y="3231619"/>
            <a:ext cx="6853591" cy="8675238"/>
          </a:xfrm>
          <a:prstGeom prst="rect">
            <a:avLst/>
          </a:prstGeom>
          <a:solidFill>
            <a:srgbClr val="929292">
              <a:alpha val="36718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2" name="PALAVRA CHAVE:"/>
          <p:cNvSpPr txBox="1"/>
          <p:nvPr/>
        </p:nvSpPr>
        <p:spPr>
          <a:xfrm>
            <a:off x="372737" y="3939560"/>
            <a:ext cx="4541292" cy="721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>
                <a:solidFill>
                  <a:schemeClr val="accent5">
                    <a:lumOff val="-29866"/>
                  </a:schemeClr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</a:defRPr>
            </a:lvl1pPr>
          </a:lstStyle>
          <a:p>
            <a:r>
              <a:t>PALAVRA CHAVE:</a:t>
            </a:r>
          </a:p>
        </p:txBody>
      </p:sp>
      <p:sp>
        <p:nvSpPr>
          <p:cNvPr id="63" name="FRASE AO PONTO:"/>
          <p:cNvSpPr txBox="1"/>
          <p:nvPr/>
        </p:nvSpPr>
        <p:spPr>
          <a:xfrm>
            <a:off x="379929" y="6866888"/>
            <a:ext cx="4888599" cy="721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>
                <a:solidFill>
                  <a:schemeClr val="accent5">
                    <a:lumOff val="-29866"/>
                  </a:schemeClr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</a:defRPr>
            </a:lvl1pPr>
          </a:lstStyle>
          <a:p>
            <a:r>
              <a:t>FRASE AO PONTO:</a:t>
            </a:r>
          </a:p>
        </p:txBody>
      </p:sp>
      <p:sp>
        <p:nvSpPr>
          <p:cNvPr id="64" name="LIÇÃO 1 - 1TRI19"/>
          <p:cNvSpPr/>
          <p:nvPr/>
        </p:nvSpPr>
        <p:spPr>
          <a:xfrm>
            <a:off x="55116" y="12185548"/>
            <a:ext cx="6781535" cy="79853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43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LIÇÃO 1 - 1TRI19</a:t>
            </a:r>
          </a:p>
        </p:txBody>
      </p:sp>
      <p:sp>
        <p:nvSpPr>
          <p:cNvPr id="6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Imagem"/>
          <p:cNvSpPr>
            <a:spLocks noGrp="1"/>
          </p:cNvSpPr>
          <p:nvPr>
            <p:ph type="pic" sz="half" idx="13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3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74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3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m"/>
          <p:cNvSpPr>
            <a:spLocks noGrp="1"/>
          </p:cNvSpPr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1" name="Imagem"/>
          <p:cNvSpPr>
            <a:spLocks noGrp="1"/>
          </p:cNvSpPr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2" name="Imagem"/>
          <p:cNvSpPr>
            <a:spLocks noGrp="1"/>
          </p:cNvSpPr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3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–Jaime Silveira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–Jaime Silveira</a:t>
            </a:r>
          </a:p>
        </p:txBody>
      </p:sp>
      <p:sp>
        <p:nvSpPr>
          <p:cNvPr id="101" name="“Digite uma citação aqui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“Digite uma citação aqui.” </a:t>
            </a:r>
          </a:p>
        </p:txBody>
      </p:sp>
      <p:sp>
        <p:nvSpPr>
          <p:cNvPr id="102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Imagem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0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tif"/><Relationship Id="rId4" Type="http://schemas.openxmlformats.org/officeDocument/2006/relationships/image" Target="../media/image6.t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orpo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7" name="Captura de Tela 2019-01-03 às 06.40.09.png" descr="Captura de Tela 2019-01-03 às 06.40.09.png"/>
          <p:cNvPicPr>
            <a:picLocks noChangeAspect="1"/>
          </p:cNvPicPr>
          <p:nvPr/>
        </p:nvPicPr>
        <p:blipFill>
          <a:blip r:embed="rId3">
            <a:extLst/>
          </a:blip>
          <a:srcRect l="2825" t="22369" r="2825"/>
          <a:stretch>
            <a:fillRect/>
          </a:stretch>
        </p:blipFill>
        <p:spPr>
          <a:xfrm>
            <a:off x="2313326" y="-32016"/>
            <a:ext cx="22216297" cy="136075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Imagem" descr="Imagem"/>
          <p:cNvPicPr>
            <a:picLocks noChangeAspect="1"/>
          </p:cNvPicPr>
          <p:nvPr/>
        </p:nvPicPr>
        <p:blipFill>
          <a:blip r:embed="rId4">
            <a:extLst/>
          </a:blip>
          <a:srcRect l="10271" t="7756" r="10104"/>
          <a:stretch>
            <a:fillRect/>
          </a:stretch>
        </p:blipFill>
        <p:spPr>
          <a:xfrm>
            <a:off x="-24859" y="1039399"/>
            <a:ext cx="21934489" cy="12705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8069" y="0"/>
                </a:moveTo>
                <a:cubicBezTo>
                  <a:pt x="7991" y="0"/>
                  <a:pt x="7910" y="2"/>
                  <a:pt x="7828" y="5"/>
                </a:cubicBezTo>
                <a:cubicBezTo>
                  <a:pt x="7501" y="19"/>
                  <a:pt x="7171" y="63"/>
                  <a:pt x="7053" y="129"/>
                </a:cubicBezTo>
                <a:cubicBezTo>
                  <a:pt x="6729" y="312"/>
                  <a:pt x="6685" y="346"/>
                  <a:pt x="6666" y="433"/>
                </a:cubicBezTo>
                <a:cubicBezTo>
                  <a:pt x="6655" y="481"/>
                  <a:pt x="6609" y="520"/>
                  <a:pt x="6564" y="520"/>
                </a:cubicBezTo>
                <a:cubicBezTo>
                  <a:pt x="6429" y="520"/>
                  <a:pt x="6165" y="851"/>
                  <a:pt x="6054" y="1160"/>
                </a:cubicBezTo>
                <a:cubicBezTo>
                  <a:pt x="5997" y="1318"/>
                  <a:pt x="5867" y="1624"/>
                  <a:pt x="5766" y="1843"/>
                </a:cubicBezTo>
                <a:cubicBezTo>
                  <a:pt x="5664" y="2062"/>
                  <a:pt x="5574" y="2289"/>
                  <a:pt x="5564" y="2348"/>
                </a:cubicBezTo>
                <a:cubicBezTo>
                  <a:pt x="5555" y="2407"/>
                  <a:pt x="5537" y="2537"/>
                  <a:pt x="5524" y="2637"/>
                </a:cubicBezTo>
                <a:cubicBezTo>
                  <a:pt x="5511" y="2737"/>
                  <a:pt x="5445" y="2925"/>
                  <a:pt x="5377" y="3055"/>
                </a:cubicBezTo>
                <a:cubicBezTo>
                  <a:pt x="5217" y="3361"/>
                  <a:pt x="5182" y="3532"/>
                  <a:pt x="5209" y="3872"/>
                </a:cubicBezTo>
                <a:cubicBezTo>
                  <a:pt x="5229" y="4119"/>
                  <a:pt x="5218" y="4181"/>
                  <a:pt x="5118" y="4421"/>
                </a:cubicBezTo>
                <a:cubicBezTo>
                  <a:pt x="4979" y="4757"/>
                  <a:pt x="4902" y="5347"/>
                  <a:pt x="4984" y="5458"/>
                </a:cubicBezTo>
                <a:cubicBezTo>
                  <a:pt x="5068" y="5572"/>
                  <a:pt x="5093" y="5799"/>
                  <a:pt x="5027" y="5843"/>
                </a:cubicBezTo>
                <a:cubicBezTo>
                  <a:pt x="4983" y="5872"/>
                  <a:pt x="4975" y="5931"/>
                  <a:pt x="4993" y="6104"/>
                </a:cubicBezTo>
                <a:cubicBezTo>
                  <a:pt x="5006" y="6227"/>
                  <a:pt x="5040" y="6374"/>
                  <a:pt x="5069" y="6431"/>
                </a:cubicBezTo>
                <a:cubicBezTo>
                  <a:pt x="5115" y="6524"/>
                  <a:pt x="5110" y="6544"/>
                  <a:pt x="5015" y="6629"/>
                </a:cubicBezTo>
                <a:cubicBezTo>
                  <a:pt x="4934" y="6701"/>
                  <a:pt x="4881" y="6708"/>
                  <a:pt x="4789" y="6662"/>
                </a:cubicBezTo>
                <a:cubicBezTo>
                  <a:pt x="4485" y="6508"/>
                  <a:pt x="4335" y="6548"/>
                  <a:pt x="4145" y="6836"/>
                </a:cubicBezTo>
                <a:cubicBezTo>
                  <a:pt x="4099" y="6905"/>
                  <a:pt x="3969" y="6938"/>
                  <a:pt x="3647" y="6959"/>
                </a:cubicBezTo>
                <a:cubicBezTo>
                  <a:pt x="3407" y="6975"/>
                  <a:pt x="3195" y="7006"/>
                  <a:pt x="3175" y="7029"/>
                </a:cubicBezTo>
                <a:cubicBezTo>
                  <a:pt x="3155" y="7052"/>
                  <a:pt x="3067" y="7069"/>
                  <a:pt x="2979" y="7068"/>
                </a:cubicBezTo>
                <a:lnTo>
                  <a:pt x="2819" y="7065"/>
                </a:lnTo>
                <a:lnTo>
                  <a:pt x="2830" y="6650"/>
                </a:lnTo>
                <a:cubicBezTo>
                  <a:pt x="2841" y="6240"/>
                  <a:pt x="2840" y="6236"/>
                  <a:pt x="2749" y="6236"/>
                </a:cubicBezTo>
                <a:cubicBezTo>
                  <a:pt x="2694" y="6236"/>
                  <a:pt x="2647" y="6192"/>
                  <a:pt x="2634" y="6127"/>
                </a:cubicBezTo>
                <a:cubicBezTo>
                  <a:pt x="2622" y="6068"/>
                  <a:pt x="2583" y="5949"/>
                  <a:pt x="2548" y="5861"/>
                </a:cubicBezTo>
                <a:cubicBezTo>
                  <a:pt x="2503" y="5748"/>
                  <a:pt x="2496" y="5682"/>
                  <a:pt x="2523" y="5635"/>
                </a:cubicBezTo>
                <a:cubicBezTo>
                  <a:pt x="2580" y="5537"/>
                  <a:pt x="2523" y="5412"/>
                  <a:pt x="2462" y="5501"/>
                </a:cubicBezTo>
                <a:cubicBezTo>
                  <a:pt x="2395" y="5595"/>
                  <a:pt x="2349" y="5532"/>
                  <a:pt x="2321" y="5310"/>
                </a:cubicBezTo>
                <a:cubicBezTo>
                  <a:pt x="2308" y="5208"/>
                  <a:pt x="2242" y="5021"/>
                  <a:pt x="2176" y="4895"/>
                </a:cubicBezTo>
                <a:cubicBezTo>
                  <a:pt x="2109" y="4770"/>
                  <a:pt x="2054" y="4639"/>
                  <a:pt x="2054" y="4604"/>
                </a:cubicBezTo>
                <a:cubicBezTo>
                  <a:pt x="2054" y="4545"/>
                  <a:pt x="2135" y="4412"/>
                  <a:pt x="2321" y="4169"/>
                </a:cubicBezTo>
                <a:cubicBezTo>
                  <a:pt x="2389" y="4079"/>
                  <a:pt x="2388" y="4077"/>
                  <a:pt x="2296" y="4111"/>
                </a:cubicBezTo>
                <a:cubicBezTo>
                  <a:pt x="2227" y="4137"/>
                  <a:pt x="2191" y="4116"/>
                  <a:pt x="2165" y="4038"/>
                </a:cubicBezTo>
                <a:cubicBezTo>
                  <a:pt x="2124" y="3913"/>
                  <a:pt x="2055" y="3992"/>
                  <a:pt x="2039" y="4184"/>
                </a:cubicBezTo>
                <a:cubicBezTo>
                  <a:pt x="2020" y="4413"/>
                  <a:pt x="1880" y="4358"/>
                  <a:pt x="1704" y="4049"/>
                </a:cubicBezTo>
                <a:cubicBezTo>
                  <a:pt x="1529" y="3741"/>
                  <a:pt x="1356" y="3531"/>
                  <a:pt x="1277" y="3531"/>
                </a:cubicBezTo>
                <a:cubicBezTo>
                  <a:pt x="1251" y="3531"/>
                  <a:pt x="1132" y="3696"/>
                  <a:pt x="1014" y="3899"/>
                </a:cubicBezTo>
                <a:lnTo>
                  <a:pt x="798" y="4267"/>
                </a:lnTo>
                <a:lnTo>
                  <a:pt x="710" y="4115"/>
                </a:lnTo>
                <a:cubicBezTo>
                  <a:pt x="657" y="4024"/>
                  <a:pt x="581" y="3962"/>
                  <a:pt x="521" y="3962"/>
                </a:cubicBezTo>
                <a:cubicBezTo>
                  <a:pt x="455" y="3962"/>
                  <a:pt x="406" y="3917"/>
                  <a:pt x="380" y="3833"/>
                </a:cubicBezTo>
                <a:cubicBezTo>
                  <a:pt x="351" y="3738"/>
                  <a:pt x="319" y="3714"/>
                  <a:pt x="256" y="3742"/>
                </a:cubicBezTo>
                <a:cubicBezTo>
                  <a:pt x="195" y="3768"/>
                  <a:pt x="139" y="3730"/>
                  <a:pt x="54" y="3604"/>
                </a:cubicBezTo>
                <a:cubicBezTo>
                  <a:pt x="40" y="3583"/>
                  <a:pt x="18" y="3556"/>
                  <a:pt x="0" y="3532"/>
                </a:cubicBezTo>
                <a:lnTo>
                  <a:pt x="0" y="21600"/>
                </a:lnTo>
                <a:lnTo>
                  <a:pt x="9402" y="21600"/>
                </a:lnTo>
                <a:cubicBezTo>
                  <a:pt x="19795" y="21600"/>
                  <a:pt x="21589" y="21587"/>
                  <a:pt x="21589" y="21514"/>
                </a:cubicBezTo>
                <a:cubicBezTo>
                  <a:pt x="21589" y="21467"/>
                  <a:pt x="21564" y="21412"/>
                  <a:pt x="21533" y="21392"/>
                </a:cubicBezTo>
                <a:cubicBezTo>
                  <a:pt x="21484" y="21359"/>
                  <a:pt x="21485" y="21336"/>
                  <a:pt x="21540" y="21173"/>
                </a:cubicBezTo>
                <a:cubicBezTo>
                  <a:pt x="21600" y="20998"/>
                  <a:pt x="21599" y="20985"/>
                  <a:pt x="21535" y="20863"/>
                </a:cubicBezTo>
                <a:cubicBezTo>
                  <a:pt x="21388" y="20582"/>
                  <a:pt x="21259" y="20505"/>
                  <a:pt x="20752" y="20401"/>
                </a:cubicBezTo>
                <a:cubicBezTo>
                  <a:pt x="20041" y="20255"/>
                  <a:pt x="20012" y="20149"/>
                  <a:pt x="20633" y="19981"/>
                </a:cubicBezTo>
                <a:cubicBezTo>
                  <a:pt x="20841" y="19925"/>
                  <a:pt x="21045" y="19879"/>
                  <a:pt x="21087" y="19879"/>
                </a:cubicBezTo>
                <a:cubicBezTo>
                  <a:pt x="21173" y="19879"/>
                  <a:pt x="21408" y="19492"/>
                  <a:pt x="21416" y="19336"/>
                </a:cubicBezTo>
                <a:cubicBezTo>
                  <a:pt x="21426" y="19143"/>
                  <a:pt x="21431" y="19111"/>
                  <a:pt x="21453" y="19050"/>
                </a:cubicBezTo>
                <a:cubicBezTo>
                  <a:pt x="21465" y="19016"/>
                  <a:pt x="21467" y="18878"/>
                  <a:pt x="21458" y="18743"/>
                </a:cubicBezTo>
                <a:cubicBezTo>
                  <a:pt x="21449" y="18607"/>
                  <a:pt x="21439" y="18399"/>
                  <a:pt x="21434" y="18281"/>
                </a:cubicBezTo>
                <a:cubicBezTo>
                  <a:pt x="21418" y="17835"/>
                  <a:pt x="21363" y="17456"/>
                  <a:pt x="21282" y="17242"/>
                </a:cubicBezTo>
                <a:cubicBezTo>
                  <a:pt x="21113" y="16792"/>
                  <a:pt x="21130" y="16795"/>
                  <a:pt x="20441" y="16822"/>
                </a:cubicBezTo>
                <a:cubicBezTo>
                  <a:pt x="20474" y="16881"/>
                  <a:pt x="20473" y="16915"/>
                  <a:pt x="20438" y="16985"/>
                </a:cubicBezTo>
                <a:cubicBezTo>
                  <a:pt x="20411" y="17039"/>
                  <a:pt x="20379" y="17131"/>
                  <a:pt x="20367" y="17191"/>
                </a:cubicBezTo>
                <a:cubicBezTo>
                  <a:pt x="20355" y="17251"/>
                  <a:pt x="20317" y="17318"/>
                  <a:pt x="20282" y="17339"/>
                </a:cubicBezTo>
                <a:cubicBezTo>
                  <a:pt x="20247" y="17360"/>
                  <a:pt x="20193" y="17433"/>
                  <a:pt x="20161" y="17501"/>
                </a:cubicBezTo>
                <a:cubicBezTo>
                  <a:pt x="20105" y="17621"/>
                  <a:pt x="19959" y="17611"/>
                  <a:pt x="20002" y="17490"/>
                </a:cubicBezTo>
                <a:cubicBezTo>
                  <a:pt x="20035" y="17397"/>
                  <a:pt x="19909" y="17375"/>
                  <a:pt x="19650" y="17429"/>
                </a:cubicBezTo>
                <a:cubicBezTo>
                  <a:pt x="19504" y="17459"/>
                  <a:pt x="19390" y="17458"/>
                  <a:pt x="19370" y="17424"/>
                </a:cubicBezTo>
                <a:cubicBezTo>
                  <a:pt x="19315" y="17329"/>
                  <a:pt x="19373" y="17185"/>
                  <a:pt x="19478" y="17156"/>
                </a:cubicBezTo>
                <a:cubicBezTo>
                  <a:pt x="19533" y="17141"/>
                  <a:pt x="19438" y="17142"/>
                  <a:pt x="19266" y="17157"/>
                </a:cubicBezTo>
                <a:cubicBezTo>
                  <a:pt x="19094" y="17172"/>
                  <a:pt x="18909" y="17224"/>
                  <a:pt x="18856" y="17272"/>
                </a:cubicBezTo>
                <a:cubicBezTo>
                  <a:pt x="18803" y="17320"/>
                  <a:pt x="18696" y="17360"/>
                  <a:pt x="18618" y="17361"/>
                </a:cubicBezTo>
                <a:cubicBezTo>
                  <a:pt x="18502" y="17363"/>
                  <a:pt x="18487" y="17375"/>
                  <a:pt x="18538" y="17426"/>
                </a:cubicBezTo>
                <a:cubicBezTo>
                  <a:pt x="18573" y="17461"/>
                  <a:pt x="18593" y="17514"/>
                  <a:pt x="18582" y="17542"/>
                </a:cubicBezTo>
                <a:cubicBezTo>
                  <a:pt x="18555" y="17620"/>
                  <a:pt x="18420" y="17652"/>
                  <a:pt x="17390" y="17817"/>
                </a:cubicBezTo>
                <a:cubicBezTo>
                  <a:pt x="17321" y="17828"/>
                  <a:pt x="17205" y="17857"/>
                  <a:pt x="17132" y="17882"/>
                </a:cubicBezTo>
                <a:cubicBezTo>
                  <a:pt x="17053" y="17910"/>
                  <a:pt x="16980" y="17902"/>
                  <a:pt x="16954" y="17866"/>
                </a:cubicBezTo>
                <a:cubicBezTo>
                  <a:pt x="16929" y="17831"/>
                  <a:pt x="16777" y="17813"/>
                  <a:pt x="16607" y="17824"/>
                </a:cubicBezTo>
                <a:cubicBezTo>
                  <a:pt x="16384" y="17840"/>
                  <a:pt x="16284" y="17821"/>
                  <a:pt x="16224" y="17754"/>
                </a:cubicBezTo>
                <a:cubicBezTo>
                  <a:pt x="16172" y="17695"/>
                  <a:pt x="16153" y="17681"/>
                  <a:pt x="16139" y="17712"/>
                </a:cubicBezTo>
                <a:cubicBezTo>
                  <a:pt x="16136" y="17721"/>
                  <a:pt x="16133" y="17728"/>
                  <a:pt x="16131" y="17739"/>
                </a:cubicBezTo>
                <a:cubicBezTo>
                  <a:pt x="16128" y="17749"/>
                  <a:pt x="16126" y="17757"/>
                  <a:pt x="16123" y="17772"/>
                </a:cubicBezTo>
                <a:cubicBezTo>
                  <a:pt x="16090" y="17946"/>
                  <a:pt x="16076" y="18033"/>
                  <a:pt x="16072" y="18081"/>
                </a:cubicBezTo>
                <a:cubicBezTo>
                  <a:pt x="16069" y="18106"/>
                  <a:pt x="16052" y="18160"/>
                  <a:pt x="16032" y="18200"/>
                </a:cubicBezTo>
                <a:cubicBezTo>
                  <a:pt x="16012" y="18241"/>
                  <a:pt x="16008" y="18425"/>
                  <a:pt x="16022" y="18637"/>
                </a:cubicBezTo>
                <a:cubicBezTo>
                  <a:pt x="16046" y="19001"/>
                  <a:pt x="16010" y="19160"/>
                  <a:pt x="15941" y="19002"/>
                </a:cubicBezTo>
                <a:cubicBezTo>
                  <a:pt x="15922" y="18961"/>
                  <a:pt x="15881" y="18679"/>
                  <a:pt x="15848" y="18378"/>
                </a:cubicBezTo>
                <a:cubicBezTo>
                  <a:pt x="15805" y="17982"/>
                  <a:pt x="15761" y="17769"/>
                  <a:pt x="15690" y="17611"/>
                </a:cubicBezTo>
                <a:cubicBezTo>
                  <a:pt x="15553" y="17302"/>
                  <a:pt x="15499" y="17109"/>
                  <a:pt x="15496" y="16916"/>
                </a:cubicBezTo>
                <a:cubicBezTo>
                  <a:pt x="15496" y="16892"/>
                  <a:pt x="15493" y="16877"/>
                  <a:pt x="15491" y="16858"/>
                </a:cubicBezTo>
                <a:cubicBezTo>
                  <a:pt x="15479" y="16833"/>
                  <a:pt x="15463" y="16806"/>
                  <a:pt x="15447" y="16779"/>
                </a:cubicBezTo>
                <a:cubicBezTo>
                  <a:pt x="15419" y="16766"/>
                  <a:pt x="15384" y="16692"/>
                  <a:pt x="15363" y="16613"/>
                </a:cubicBezTo>
                <a:cubicBezTo>
                  <a:pt x="15325" y="16533"/>
                  <a:pt x="15299" y="16463"/>
                  <a:pt x="15307" y="16440"/>
                </a:cubicBezTo>
                <a:cubicBezTo>
                  <a:pt x="15322" y="16398"/>
                  <a:pt x="15271" y="16382"/>
                  <a:pt x="15206" y="16378"/>
                </a:cubicBezTo>
                <a:cubicBezTo>
                  <a:pt x="15064" y="16413"/>
                  <a:pt x="14854" y="16577"/>
                  <a:pt x="14763" y="16777"/>
                </a:cubicBezTo>
                <a:cubicBezTo>
                  <a:pt x="14720" y="16870"/>
                  <a:pt x="14686" y="16982"/>
                  <a:pt x="14686" y="17028"/>
                </a:cubicBezTo>
                <a:cubicBezTo>
                  <a:pt x="14686" y="17073"/>
                  <a:pt x="14642" y="17150"/>
                  <a:pt x="14588" y="17198"/>
                </a:cubicBezTo>
                <a:cubicBezTo>
                  <a:pt x="14478" y="17298"/>
                  <a:pt x="14323" y="17571"/>
                  <a:pt x="14265" y="17766"/>
                </a:cubicBezTo>
                <a:cubicBezTo>
                  <a:pt x="14231" y="17878"/>
                  <a:pt x="14184" y="17899"/>
                  <a:pt x="13920" y="17928"/>
                </a:cubicBezTo>
                <a:cubicBezTo>
                  <a:pt x="13717" y="17950"/>
                  <a:pt x="13552" y="17931"/>
                  <a:pt x="13427" y="17875"/>
                </a:cubicBezTo>
                <a:cubicBezTo>
                  <a:pt x="13324" y="17828"/>
                  <a:pt x="13172" y="17780"/>
                  <a:pt x="13091" y="17768"/>
                </a:cubicBezTo>
                <a:cubicBezTo>
                  <a:pt x="13010" y="17755"/>
                  <a:pt x="12923" y="17719"/>
                  <a:pt x="12898" y="17686"/>
                </a:cubicBezTo>
                <a:cubicBezTo>
                  <a:pt x="12873" y="17654"/>
                  <a:pt x="12781" y="17588"/>
                  <a:pt x="12693" y="17542"/>
                </a:cubicBezTo>
                <a:cubicBezTo>
                  <a:pt x="12493" y="17438"/>
                  <a:pt x="12517" y="17451"/>
                  <a:pt x="12391" y="17393"/>
                </a:cubicBezTo>
                <a:cubicBezTo>
                  <a:pt x="12332" y="17365"/>
                  <a:pt x="12268" y="17322"/>
                  <a:pt x="12248" y="17297"/>
                </a:cubicBezTo>
                <a:cubicBezTo>
                  <a:pt x="12229" y="17273"/>
                  <a:pt x="12093" y="17235"/>
                  <a:pt x="11946" y="17212"/>
                </a:cubicBezTo>
                <a:cubicBezTo>
                  <a:pt x="11799" y="17189"/>
                  <a:pt x="11544" y="17136"/>
                  <a:pt x="11379" y="17095"/>
                </a:cubicBezTo>
                <a:lnTo>
                  <a:pt x="11081" y="17020"/>
                </a:lnTo>
                <a:lnTo>
                  <a:pt x="10961" y="16723"/>
                </a:lnTo>
                <a:cubicBezTo>
                  <a:pt x="10896" y="16559"/>
                  <a:pt x="10843" y="16378"/>
                  <a:pt x="10842" y="16323"/>
                </a:cubicBezTo>
                <a:cubicBezTo>
                  <a:pt x="10842" y="16262"/>
                  <a:pt x="10808" y="16048"/>
                  <a:pt x="10764" y="15806"/>
                </a:cubicBezTo>
                <a:cubicBezTo>
                  <a:pt x="10756" y="15762"/>
                  <a:pt x="10741" y="15695"/>
                  <a:pt x="10731" y="15641"/>
                </a:cubicBezTo>
                <a:cubicBezTo>
                  <a:pt x="10701" y="15488"/>
                  <a:pt x="10672" y="15354"/>
                  <a:pt x="10642" y="15223"/>
                </a:cubicBezTo>
                <a:cubicBezTo>
                  <a:pt x="10617" y="15109"/>
                  <a:pt x="10590" y="14992"/>
                  <a:pt x="10561" y="14871"/>
                </a:cubicBezTo>
                <a:cubicBezTo>
                  <a:pt x="10419" y="14308"/>
                  <a:pt x="10336" y="13995"/>
                  <a:pt x="10308" y="13918"/>
                </a:cubicBezTo>
                <a:cubicBezTo>
                  <a:pt x="10196" y="13611"/>
                  <a:pt x="10130" y="13259"/>
                  <a:pt x="10093" y="12776"/>
                </a:cubicBezTo>
                <a:cubicBezTo>
                  <a:pt x="10070" y="12469"/>
                  <a:pt x="10017" y="12106"/>
                  <a:pt x="9972" y="11951"/>
                </a:cubicBezTo>
                <a:cubicBezTo>
                  <a:pt x="9959" y="11904"/>
                  <a:pt x="9950" y="11868"/>
                  <a:pt x="9941" y="11831"/>
                </a:cubicBezTo>
                <a:cubicBezTo>
                  <a:pt x="9893" y="11688"/>
                  <a:pt x="9838" y="11547"/>
                  <a:pt x="9781" y="11442"/>
                </a:cubicBezTo>
                <a:cubicBezTo>
                  <a:pt x="9726" y="11340"/>
                  <a:pt x="9684" y="11179"/>
                  <a:pt x="9676" y="11042"/>
                </a:cubicBezTo>
                <a:cubicBezTo>
                  <a:pt x="9644" y="10497"/>
                  <a:pt x="9646" y="9945"/>
                  <a:pt x="9680" y="9831"/>
                </a:cubicBezTo>
                <a:cubicBezTo>
                  <a:pt x="9782" y="9491"/>
                  <a:pt x="9756" y="8778"/>
                  <a:pt x="9632" y="8539"/>
                </a:cubicBezTo>
                <a:cubicBezTo>
                  <a:pt x="9582" y="8442"/>
                  <a:pt x="9568" y="8305"/>
                  <a:pt x="9566" y="7873"/>
                </a:cubicBezTo>
                <a:cubicBezTo>
                  <a:pt x="9564" y="7347"/>
                  <a:pt x="9530" y="7146"/>
                  <a:pt x="9445" y="7175"/>
                </a:cubicBezTo>
                <a:cubicBezTo>
                  <a:pt x="9375" y="7199"/>
                  <a:pt x="9377" y="6977"/>
                  <a:pt x="9449" y="6804"/>
                </a:cubicBezTo>
                <a:cubicBezTo>
                  <a:pt x="9531" y="6603"/>
                  <a:pt x="9546" y="6050"/>
                  <a:pt x="9486" y="5448"/>
                </a:cubicBezTo>
                <a:cubicBezTo>
                  <a:pt x="9448" y="5074"/>
                  <a:pt x="9451" y="5047"/>
                  <a:pt x="9557" y="4675"/>
                </a:cubicBezTo>
                <a:cubicBezTo>
                  <a:pt x="9650" y="4349"/>
                  <a:pt x="9669" y="4202"/>
                  <a:pt x="9681" y="3727"/>
                </a:cubicBezTo>
                <a:cubicBezTo>
                  <a:pt x="9691" y="3351"/>
                  <a:pt x="9680" y="3083"/>
                  <a:pt x="9647" y="2920"/>
                </a:cubicBezTo>
                <a:cubicBezTo>
                  <a:pt x="9621" y="2786"/>
                  <a:pt x="9595" y="2593"/>
                  <a:pt x="9590" y="2491"/>
                </a:cubicBezTo>
                <a:cubicBezTo>
                  <a:pt x="9586" y="2389"/>
                  <a:pt x="9562" y="2292"/>
                  <a:pt x="9537" y="2275"/>
                </a:cubicBezTo>
                <a:cubicBezTo>
                  <a:pt x="9512" y="2258"/>
                  <a:pt x="9491" y="2173"/>
                  <a:pt x="9491" y="2086"/>
                </a:cubicBezTo>
                <a:cubicBezTo>
                  <a:pt x="9491" y="1998"/>
                  <a:pt x="9473" y="1797"/>
                  <a:pt x="9452" y="1638"/>
                </a:cubicBezTo>
                <a:cubicBezTo>
                  <a:pt x="9390" y="1172"/>
                  <a:pt x="9390" y="1173"/>
                  <a:pt x="9333" y="1255"/>
                </a:cubicBezTo>
                <a:cubicBezTo>
                  <a:pt x="9292" y="1314"/>
                  <a:pt x="9271" y="1293"/>
                  <a:pt x="9228" y="1149"/>
                </a:cubicBezTo>
                <a:cubicBezTo>
                  <a:pt x="9199" y="1051"/>
                  <a:pt x="9150" y="936"/>
                  <a:pt x="9120" y="893"/>
                </a:cubicBezTo>
                <a:cubicBezTo>
                  <a:pt x="9078" y="833"/>
                  <a:pt x="9075" y="786"/>
                  <a:pt x="9103" y="695"/>
                </a:cubicBezTo>
                <a:cubicBezTo>
                  <a:pt x="9133" y="597"/>
                  <a:pt x="9120" y="543"/>
                  <a:pt x="9026" y="393"/>
                </a:cubicBezTo>
                <a:cubicBezTo>
                  <a:pt x="8964" y="293"/>
                  <a:pt x="8871" y="195"/>
                  <a:pt x="8819" y="176"/>
                </a:cubicBezTo>
                <a:cubicBezTo>
                  <a:pt x="8768" y="156"/>
                  <a:pt x="8662" y="106"/>
                  <a:pt x="8583" y="64"/>
                </a:cubicBezTo>
                <a:cubicBezTo>
                  <a:pt x="8505" y="22"/>
                  <a:pt x="8303" y="2"/>
                  <a:pt x="8069" y="0"/>
                </a:cubicBezTo>
                <a:close/>
                <a:moveTo>
                  <a:pt x="20209" y="16868"/>
                </a:moveTo>
                <a:cubicBezTo>
                  <a:pt x="20148" y="16868"/>
                  <a:pt x="20088" y="16894"/>
                  <a:pt x="20077" y="16928"/>
                </a:cubicBezTo>
                <a:cubicBezTo>
                  <a:pt x="20063" y="16966"/>
                  <a:pt x="20099" y="16974"/>
                  <a:pt x="20172" y="16950"/>
                </a:cubicBezTo>
                <a:cubicBezTo>
                  <a:pt x="20330" y="16898"/>
                  <a:pt x="20343" y="16868"/>
                  <a:pt x="20209" y="1686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29" name="O Evangelho de Patmos"/>
          <p:cNvSpPr txBox="1"/>
          <p:nvPr/>
        </p:nvSpPr>
        <p:spPr>
          <a:xfrm>
            <a:off x="15335042" y="408052"/>
            <a:ext cx="6669484" cy="4183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r">
              <a:defRPr sz="8800"/>
            </a:lvl1pPr>
          </a:lstStyle>
          <a:p>
            <a:r>
              <a:t>O Evangelho de Patmos</a:t>
            </a:r>
          </a:p>
        </p:txBody>
      </p:sp>
      <p:sp>
        <p:nvSpPr>
          <p:cNvPr id="130" name="Lição"/>
          <p:cNvSpPr txBox="1"/>
          <p:nvPr/>
        </p:nvSpPr>
        <p:spPr>
          <a:xfrm>
            <a:off x="153400" y="421865"/>
            <a:ext cx="1544728" cy="684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900"/>
            </a:lvl1pPr>
          </a:lstStyle>
          <a:p>
            <a:r>
              <a:t>Lição </a:t>
            </a:r>
          </a:p>
        </p:txBody>
      </p:sp>
      <p:sp>
        <p:nvSpPr>
          <p:cNvPr id="131" name="1"/>
          <p:cNvSpPr txBox="1"/>
          <p:nvPr/>
        </p:nvSpPr>
        <p:spPr>
          <a:xfrm>
            <a:off x="817327" y="715311"/>
            <a:ext cx="1053440" cy="2122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300"/>
            </a:lvl1pPr>
          </a:lstStyle>
          <a:p>
            <a:r>
              <a:t>1</a:t>
            </a:r>
          </a:p>
        </p:txBody>
      </p:sp>
      <p:pic>
        <p:nvPicPr>
          <p:cNvPr id="132" name="DiretoaoPonto.png" descr="DiretoaoPonto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5607" y="2907772"/>
            <a:ext cx="3339843" cy="1428604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JAN | FEV  | MAR 2019"/>
          <p:cNvSpPr txBox="1"/>
          <p:nvPr/>
        </p:nvSpPr>
        <p:spPr>
          <a:xfrm>
            <a:off x="-29290" y="4465262"/>
            <a:ext cx="3449638" cy="473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r>
              <a:t>JAN | FEV  | MAR 2019</a:t>
            </a:r>
          </a:p>
        </p:txBody>
      </p:sp>
      <p:sp>
        <p:nvSpPr>
          <p:cNvPr id="134" name="https://www.jw.org/pt/publicacoes/livros/aprenda-historias-biblia/14/visoes-apocalipse-apostolo-joao/"/>
          <p:cNvSpPr txBox="1"/>
          <p:nvPr/>
        </p:nvSpPr>
        <p:spPr>
          <a:xfrm>
            <a:off x="-5647" y="13173872"/>
            <a:ext cx="16330423" cy="498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600">
                <a:solidFill>
                  <a:srgbClr val="5E5E5E"/>
                </a:solidFill>
              </a:defRPr>
            </a:lvl1pPr>
          </a:lstStyle>
          <a:p>
            <a:r>
              <a:t>https://www.jw.org/pt/publicacoes/livros/aprenda-historias-biblia/14/visoes-apocalipse-apostolo-joao/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INTRODUÇÃ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INTRODUÇÃO</a:t>
            </a:r>
          </a:p>
        </p:txBody>
      </p:sp>
      <p:sp>
        <p:nvSpPr>
          <p:cNvPr id="139" name="RESUMO GERAL"/>
          <p:cNvSpPr/>
          <p:nvPr/>
        </p:nvSpPr>
        <p:spPr>
          <a:xfrm>
            <a:off x="1412" y="2154395"/>
            <a:ext cx="6781535" cy="798533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43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RESUMO GERAL</a:t>
            </a:r>
          </a:p>
        </p:txBody>
      </p:sp>
      <p:pic>
        <p:nvPicPr>
          <p:cNvPr id="140" name="Imagem" descr="Imagem"/>
          <p:cNvPicPr>
            <a:picLocks noChangeAspect="1"/>
          </p:cNvPicPr>
          <p:nvPr/>
        </p:nvPicPr>
        <p:blipFill>
          <a:blip r:embed="rId3">
            <a:extLst/>
          </a:blip>
          <a:srcRect l="4013" t="32580" r="4013" b="7274"/>
          <a:stretch>
            <a:fillRect/>
          </a:stretch>
        </p:blipFill>
        <p:spPr>
          <a:xfrm>
            <a:off x="8855944" y="4088409"/>
            <a:ext cx="15558367" cy="7638564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VERSO PARA MEMORIZAR:"/>
          <p:cNvSpPr txBox="1"/>
          <p:nvPr/>
        </p:nvSpPr>
        <p:spPr>
          <a:xfrm>
            <a:off x="375769" y="6910136"/>
            <a:ext cx="614022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5800"/>
              </a:lnSpc>
              <a:defRPr sz="3500" b="0" i="1">
                <a:solidFill>
                  <a:schemeClr val="accent5">
                    <a:lumOff val="-2986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 i="0"/>
              <a:t>VERSO PARA MEMORIZAR:</a:t>
            </a:r>
            <a:r>
              <a:rPr i="0"/>
              <a:t> </a:t>
            </a:r>
          </a:p>
        </p:txBody>
      </p:sp>
      <p:sp>
        <p:nvSpPr>
          <p:cNvPr id="142" name="Bem-aventurados aqueles que lêem e aqueles que ouvem as palavras da profecia e guardam as coisas nela escritas, pois o tempo está próximo. Ap 1:3"/>
          <p:cNvSpPr txBox="1"/>
          <p:nvPr/>
        </p:nvSpPr>
        <p:spPr>
          <a:xfrm>
            <a:off x="496007" y="8016966"/>
            <a:ext cx="5792345" cy="2909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r>
              <a:t>Bem-aventurados aqueles que lêem e aqueles que ouvem as palavras da profecia e guardam as coisas nela escritas, pois o tempo está próximo. Ap 1:3</a:t>
            </a:r>
          </a:p>
        </p:txBody>
      </p:sp>
      <p:sp>
        <p:nvSpPr>
          <p:cNvPr id="143" name="Revelação"/>
          <p:cNvSpPr txBox="1"/>
          <p:nvPr/>
        </p:nvSpPr>
        <p:spPr>
          <a:xfrm>
            <a:off x="434262" y="4999988"/>
            <a:ext cx="602324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5900"/>
              </a:lnSpc>
              <a:defRPr sz="3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Revelação</a:t>
            </a:r>
          </a:p>
        </p:txBody>
      </p:sp>
      <p:sp>
        <p:nvSpPr>
          <p:cNvPr id="144" name="Estrutura quiástica do Apocalipse"/>
          <p:cNvSpPr txBox="1"/>
          <p:nvPr/>
        </p:nvSpPr>
        <p:spPr>
          <a:xfrm>
            <a:off x="10756256" y="2844304"/>
            <a:ext cx="11757671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9000"/>
              </a:lnSpc>
              <a:defRPr sz="6200" b="0">
                <a:solidFill>
                  <a:srgbClr val="767777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Estrutura quiástica do Apocalipse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O título do livr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 título do livro</a:t>
            </a:r>
          </a:p>
        </p:txBody>
      </p:sp>
      <p:sp>
        <p:nvSpPr>
          <p:cNvPr id="149" name="De acordo com Apocalipse 1:1, 2, qual é o significado do título completo do livro? Tendo como base o título, sobre quem realmente fala o livro?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r" defTabSz="457200">
              <a:lnSpc>
                <a:spcPts val="7600"/>
              </a:lnSpc>
              <a:spcBef>
                <a:spcPts val="0"/>
              </a:spcBef>
              <a:buSzTx/>
              <a:buNone/>
              <a:defRPr sz="5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De acordo com Apocalipse 1:1, 2, qual é o significado do título completo do livro? Tendo como base o título, sobre quem realmente fala o livro?</a:t>
            </a:r>
          </a:p>
        </p:txBody>
      </p:sp>
      <p:sp>
        <p:nvSpPr>
          <p:cNvPr id="150" name="DOMINGO"/>
          <p:cNvSpPr/>
          <p:nvPr/>
        </p:nvSpPr>
        <p:spPr>
          <a:xfrm>
            <a:off x="1412" y="2154395"/>
            <a:ext cx="6781535" cy="798533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43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DOMINGO</a:t>
            </a:r>
          </a:p>
        </p:txBody>
      </p:sp>
      <p:sp>
        <p:nvSpPr>
          <p:cNvPr id="151" name="“Revelação de Jesus Cristo”"/>
          <p:cNvSpPr txBox="1"/>
          <p:nvPr/>
        </p:nvSpPr>
        <p:spPr>
          <a:xfrm>
            <a:off x="11359370" y="2368414"/>
            <a:ext cx="10004476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9000"/>
              </a:lnSpc>
              <a:defRPr sz="6200" b="0">
                <a:solidFill>
                  <a:srgbClr val="767777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“Revelação de Jesus Cristo”</a:t>
            </a:r>
          </a:p>
        </p:txBody>
      </p:sp>
      <p:sp>
        <p:nvSpPr>
          <p:cNvPr id="152" name="Jesus é a figura central do Apocalipse. Uma auto-revelação."/>
          <p:cNvSpPr txBox="1"/>
          <p:nvPr/>
        </p:nvSpPr>
        <p:spPr>
          <a:xfrm>
            <a:off x="380558" y="8047514"/>
            <a:ext cx="6023242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5900"/>
              </a:lnSpc>
              <a:defRPr sz="36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Jesus é a figura central do Apocalipse. Uma auto-revelação.</a:t>
            </a:r>
          </a:p>
        </p:txBody>
      </p:sp>
      <p:sp>
        <p:nvSpPr>
          <p:cNvPr id="153" name="Revelação"/>
          <p:cNvSpPr txBox="1"/>
          <p:nvPr/>
        </p:nvSpPr>
        <p:spPr>
          <a:xfrm>
            <a:off x="434262" y="4999989"/>
            <a:ext cx="602324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5900"/>
              </a:lnSpc>
              <a:defRPr sz="36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Revelação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O propósito do Livr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 propósito do Livro</a:t>
            </a:r>
          </a:p>
        </p:txBody>
      </p:sp>
      <p:sp>
        <p:nvSpPr>
          <p:cNvPr id="158" name="Qual é o propósito das coisas reveladas?…"/>
          <p:cNvSpPr txBox="1">
            <a:spLocks noGrp="1"/>
          </p:cNvSpPr>
          <p:nvPr>
            <p:ph type="body" sz="half" idx="1"/>
          </p:nvPr>
        </p:nvSpPr>
        <p:spPr>
          <a:xfrm>
            <a:off x="9597073" y="5388928"/>
            <a:ext cx="13714962" cy="7057072"/>
          </a:xfrm>
          <a:prstGeom prst="rect">
            <a:avLst/>
          </a:prstGeom>
        </p:spPr>
        <p:txBody>
          <a:bodyPr/>
          <a:lstStyle/>
          <a:p>
            <a:pPr marL="0" indent="0" algn="r" defTabSz="457200">
              <a:lnSpc>
                <a:spcPts val="8300"/>
              </a:lnSpc>
              <a:spcBef>
                <a:spcPts val="0"/>
              </a:spcBef>
              <a:buSzTx/>
              <a:buNone/>
              <a:defRPr sz="5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Qual é o propósito das coisas reveladas? </a:t>
            </a:r>
          </a:p>
          <a:p>
            <a:pPr marL="0" indent="0" algn="r" defTabSz="457200">
              <a:lnSpc>
                <a:spcPts val="8300"/>
              </a:lnSpc>
              <a:spcBef>
                <a:spcPts val="0"/>
              </a:spcBef>
              <a:buSzTx/>
              <a:buNone/>
              <a:defRPr sz="5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Ap 22:7.</a:t>
            </a:r>
          </a:p>
          <a:p>
            <a:pPr marL="0" indent="0" algn="r" defTabSz="457200">
              <a:lnSpc>
                <a:spcPts val="8300"/>
              </a:lnSpc>
              <a:spcBef>
                <a:spcPts val="0"/>
              </a:spcBef>
              <a:buSzTx/>
              <a:buNone/>
              <a:defRPr sz="5600" b="1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 marL="0" indent="0" algn="r" defTabSz="457200">
              <a:lnSpc>
                <a:spcPts val="8300"/>
              </a:lnSpc>
              <a:spcBef>
                <a:spcPts val="0"/>
              </a:spcBef>
              <a:buSzTx/>
              <a:buNone/>
              <a:defRPr sz="5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Que princípio fundamental encontramos em João 14:29 para o propósito das profecias?</a:t>
            </a:r>
          </a:p>
        </p:txBody>
      </p:sp>
      <p:sp>
        <p:nvSpPr>
          <p:cNvPr id="159" name="SEGUNDA"/>
          <p:cNvSpPr/>
          <p:nvPr/>
        </p:nvSpPr>
        <p:spPr>
          <a:xfrm>
            <a:off x="1412" y="2154395"/>
            <a:ext cx="6781535" cy="798533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43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SEGUNDA</a:t>
            </a:r>
          </a:p>
        </p:txBody>
      </p:sp>
      <p:sp>
        <p:nvSpPr>
          <p:cNvPr id="160" name="Independentemente dos acontecimentos futuros, Deus está no controle."/>
          <p:cNvSpPr txBox="1"/>
          <p:nvPr/>
        </p:nvSpPr>
        <p:spPr>
          <a:xfrm>
            <a:off x="427963" y="8066564"/>
            <a:ext cx="5166286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5800"/>
              </a:lnSpc>
              <a:defRPr sz="35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Independentemente dos acontecimentos futuros, Deus está no controle.</a:t>
            </a:r>
          </a:p>
        </p:txBody>
      </p:sp>
      <p:sp>
        <p:nvSpPr>
          <p:cNvPr id="161" name="Ensino / preparo"/>
          <p:cNvSpPr txBox="1"/>
          <p:nvPr/>
        </p:nvSpPr>
        <p:spPr>
          <a:xfrm>
            <a:off x="427963" y="5012689"/>
            <a:ext cx="516628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5800"/>
              </a:lnSpc>
              <a:defRPr sz="35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Ensino / preparo</a:t>
            </a:r>
          </a:p>
        </p:txBody>
      </p:sp>
      <p:sp>
        <p:nvSpPr>
          <p:cNvPr id="162" name="As coisas encobertas pertencem ao SENHOR, nosso Deus, porém as reveladas nos pertencem, a nós e a nossos filhos, para sempre, para que cumpramos todas as palavras desta lei. Dt 29:29"/>
          <p:cNvSpPr txBox="1"/>
          <p:nvPr/>
        </p:nvSpPr>
        <p:spPr>
          <a:xfrm>
            <a:off x="9836088" y="2693467"/>
            <a:ext cx="13236932" cy="1500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t>As coisas encobertas pertencem ao SENHOR, nosso Deus, porém as reveladas nos pertencem, a nós e a nossos filhos, para sempre, para que cumpramos todas as palavras desta lei. Dt 29:29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A linguagem simbólica do Apocalips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lnSpc>
                <a:spcPts val="10600"/>
              </a:lnSpc>
              <a:defRPr sz="65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 linguagem simbólica do Apocalipse</a:t>
            </a:r>
          </a:p>
        </p:txBody>
      </p:sp>
      <p:sp>
        <p:nvSpPr>
          <p:cNvPr id="167" name="O que as visões de Apocalipse 13:1,…"/>
          <p:cNvSpPr txBox="1">
            <a:spLocks noGrp="1"/>
          </p:cNvSpPr>
          <p:nvPr>
            <p:ph type="body" sz="quarter" idx="1"/>
          </p:nvPr>
        </p:nvSpPr>
        <p:spPr>
          <a:xfrm>
            <a:off x="9411182" y="7793797"/>
            <a:ext cx="13900853" cy="4652203"/>
          </a:xfrm>
          <a:prstGeom prst="rect">
            <a:avLst/>
          </a:prstGeom>
        </p:spPr>
        <p:txBody>
          <a:bodyPr/>
          <a:lstStyle/>
          <a:p>
            <a:pPr marL="0" indent="0" algn="r" defTabSz="457200">
              <a:lnSpc>
                <a:spcPts val="7400"/>
              </a:lnSpc>
              <a:spcBef>
                <a:spcPts val="0"/>
              </a:spcBef>
              <a:buSzTx/>
              <a:buNone/>
              <a:defRPr sz="4900" b="1">
                <a:latin typeface="Helvetica"/>
                <a:ea typeface="Helvetica"/>
                <a:cs typeface="Helvetica"/>
                <a:sym typeface="Helvetica"/>
              </a:defRPr>
            </a:pPr>
            <a:r>
              <a:t>O que as visões de Apocalipse 13:1, </a:t>
            </a:r>
          </a:p>
          <a:p>
            <a:pPr marL="0" indent="0" algn="r" defTabSz="457200">
              <a:lnSpc>
                <a:spcPts val="7400"/>
              </a:lnSpc>
              <a:spcBef>
                <a:spcPts val="0"/>
              </a:spcBef>
              <a:buSzTx/>
              <a:buNone/>
              <a:defRPr sz="4900" b="1">
                <a:latin typeface="Helvetica"/>
                <a:ea typeface="Helvetica"/>
                <a:cs typeface="Helvetica"/>
                <a:sym typeface="Helvetica"/>
              </a:defRPr>
            </a:pPr>
            <a:r>
              <a:t>Daniel 7:1-3 e </a:t>
            </a:r>
          </a:p>
          <a:p>
            <a:pPr marL="0" indent="0" algn="r" defTabSz="457200">
              <a:lnSpc>
                <a:spcPts val="7400"/>
              </a:lnSpc>
              <a:spcBef>
                <a:spcPts val="0"/>
              </a:spcBef>
              <a:buSzTx/>
              <a:buNone/>
              <a:defRPr sz="4900" b="1">
                <a:latin typeface="Helvetica"/>
                <a:ea typeface="Helvetica"/>
                <a:cs typeface="Helvetica"/>
                <a:sym typeface="Helvetica"/>
              </a:defRPr>
            </a:pPr>
            <a:r>
              <a:t>Ezequiel 1:1-14 </a:t>
            </a:r>
          </a:p>
          <a:p>
            <a:pPr marL="0" indent="0" algn="r" defTabSz="457200">
              <a:lnSpc>
                <a:spcPts val="7400"/>
              </a:lnSpc>
              <a:spcBef>
                <a:spcPts val="0"/>
              </a:spcBef>
              <a:buSzTx/>
              <a:buNone/>
              <a:defRPr sz="4900" b="1">
                <a:latin typeface="Helvetica"/>
                <a:ea typeface="Helvetica"/>
                <a:cs typeface="Helvetica"/>
                <a:sym typeface="Helvetica"/>
              </a:defRPr>
            </a:pPr>
            <a:r>
              <a:t>têm em comum?</a:t>
            </a:r>
          </a:p>
        </p:txBody>
      </p:sp>
      <p:sp>
        <p:nvSpPr>
          <p:cNvPr id="168" name="TERÇA"/>
          <p:cNvSpPr/>
          <p:nvPr/>
        </p:nvSpPr>
        <p:spPr>
          <a:xfrm>
            <a:off x="1412" y="2154395"/>
            <a:ext cx="6781535" cy="798533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43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TERÇA</a:t>
            </a:r>
          </a:p>
        </p:txBody>
      </p:sp>
      <p:sp>
        <p:nvSpPr>
          <p:cNvPr id="169" name="Simbolismo"/>
          <p:cNvSpPr txBox="1"/>
          <p:nvPr/>
        </p:nvSpPr>
        <p:spPr>
          <a:xfrm>
            <a:off x="427963" y="5012688"/>
            <a:ext cx="516628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5800"/>
              </a:lnSpc>
              <a:defRPr sz="35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Simbolismo</a:t>
            </a:r>
          </a:p>
        </p:txBody>
      </p:sp>
      <p:sp>
        <p:nvSpPr>
          <p:cNvPr id="170" name="Os eventos do Apocalipse foram mostrados a João em visão por meio de apresentações simbólicas."/>
          <p:cNvSpPr txBox="1"/>
          <p:nvPr/>
        </p:nvSpPr>
        <p:spPr>
          <a:xfrm>
            <a:off x="507892" y="7912180"/>
            <a:ext cx="4632672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5400"/>
              </a:lnSpc>
              <a:defRPr sz="32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Os eventos do Apocalipse foram mostrados a João em visão por meio de apresentações simbólicas.</a:t>
            </a:r>
          </a:p>
        </p:txBody>
      </p:sp>
      <p:pic>
        <p:nvPicPr>
          <p:cNvPr id="171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3480" y="3704588"/>
            <a:ext cx="4165601" cy="3251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m" descr="Imagem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532200" y="3679189"/>
            <a:ext cx="4837358" cy="3226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m" descr="Imagem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440106" y="3680998"/>
            <a:ext cx="4586734" cy="32221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A Divindad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Divindade</a:t>
            </a:r>
          </a:p>
        </p:txBody>
      </p:sp>
      <p:sp>
        <p:nvSpPr>
          <p:cNvPr id="178" name="Leia Apocalipse 1:4, 5 e Romanos 1:7. Qual saudação comum encontramos em ambos os textos?"/>
          <p:cNvSpPr txBox="1">
            <a:spLocks noGrp="1"/>
          </p:cNvSpPr>
          <p:nvPr>
            <p:ph type="body" sz="half" idx="1"/>
          </p:nvPr>
        </p:nvSpPr>
        <p:spPr>
          <a:xfrm>
            <a:off x="9411182" y="5643165"/>
            <a:ext cx="13900853" cy="5935343"/>
          </a:xfrm>
          <a:prstGeom prst="rect">
            <a:avLst/>
          </a:prstGeom>
        </p:spPr>
        <p:txBody>
          <a:bodyPr/>
          <a:lstStyle>
            <a:lvl1pPr marL="0" indent="0" algn="r" defTabSz="457200">
              <a:lnSpc>
                <a:spcPts val="7300"/>
              </a:lnSpc>
              <a:spcBef>
                <a:spcPts val="0"/>
              </a:spcBef>
              <a:buSzTx/>
              <a:buNone/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Leia Apocalipse 1:4, 5 e Romanos 1:7. Qual saudação comum encontramos em ambos os textos?</a:t>
            </a:r>
          </a:p>
        </p:txBody>
      </p:sp>
      <p:sp>
        <p:nvSpPr>
          <p:cNvPr id="179" name="QUARTA"/>
          <p:cNvSpPr/>
          <p:nvPr/>
        </p:nvSpPr>
        <p:spPr>
          <a:xfrm>
            <a:off x="1412" y="2154395"/>
            <a:ext cx="6781535" cy="798533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43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QUARTA</a:t>
            </a:r>
          </a:p>
        </p:txBody>
      </p:sp>
      <p:sp>
        <p:nvSpPr>
          <p:cNvPr id="180" name="A expiação produz “Graça e Paz”."/>
          <p:cNvSpPr txBox="1"/>
          <p:nvPr/>
        </p:nvSpPr>
        <p:spPr>
          <a:xfrm>
            <a:off x="427830" y="7975836"/>
            <a:ext cx="4431106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6100"/>
              </a:lnSpc>
              <a:defRPr sz="38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 expiação produz “Graça e Paz”.</a:t>
            </a:r>
          </a:p>
        </p:txBody>
      </p:sp>
      <p:sp>
        <p:nvSpPr>
          <p:cNvPr id="181" name="Expiação"/>
          <p:cNvSpPr txBox="1"/>
          <p:nvPr/>
        </p:nvSpPr>
        <p:spPr>
          <a:xfrm>
            <a:off x="427963" y="4980938"/>
            <a:ext cx="5166286" cy="698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6200"/>
              </a:lnSpc>
              <a:defRPr sz="39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Expiação</a:t>
            </a:r>
          </a:p>
        </p:txBody>
      </p:sp>
      <p:sp>
        <p:nvSpPr>
          <p:cNvPr id="182" name="O “EU SOU”…"/>
          <p:cNvSpPr txBox="1"/>
          <p:nvPr/>
        </p:nvSpPr>
        <p:spPr>
          <a:xfrm>
            <a:off x="9108701" y="2547552"/>
            <a:ext cx="14505814" cy="1500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O “EU SOU”</a:t>
            </a:r>
          </a:p>
          <a:p>
            <a:r>
              <a:t>OS "SETE ESPÍRITOS”</a:t>
            </a:r>
          </a:p>
          <a:p>
            <a:r>
              <a:t>A "Fiel Testemunha, o Primogênito dos mortos e o Soberano dos reis da Terra”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A nota tônica do Apocalips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457200">
              <a:lnSpc>
                <a:spcPts val="12100"/>
              </a:lnSpc>
              <a:defRPr sz="78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 nota tônica do Apocalipse</a:t>
            </a:r>
          </a:p>
        </p:txBody>
      </p:sp>
      <p:sp>
        <p:nvSpPr>
          <p:cNvPr id="187" name="O que essas passagens revelam sobre a certeza da segunda vinda de Cristo?…"/>
          <p:cNvSpPr txBox="1">
            <a:spLocks noGrp="1"/>
          </p:cNvSpPr>
          <p:nvPr>
            <p:ph type="body" sz="half" idx="1"/>
          </p:nvPr>
        </p:nvSpPr>
        <p:spPr>
          <a:xfrm>
            <a:off x="9569978" y="5460412"/>
            <a:ext cx="13583260" cy="6781308"/>
          </a:xfrm>
          <a:prstGeom prst="rect">
            <a:avLst/>
          </a:prstGeom>
        </p:spPr>
        <p:txBody>
          <a:bodyPr/>
          <a:lstStyle/>
          <a:p>
            <a:pPr marL="0" indent="0" algn="r" defTabSz="457200">
              <a:lnSpc>
                <a:spcPts val="8600"/>
              </a:lnSpc>
              <a:spcBef>
                <a:spcPts val="0"/>
              </a:spcBef>
              <a:buSzTx/>
              <a:buNone/>
              <a:defRPr sz="5900" b="1">
                <a:latin typeface="Helvetica"/>
                <a:ea typeface="Helvetica"/>
                <a:cs typeface="Helvetica"/>
                <a:sym typeface="Helvetica"/>
              </a:defRPr>
            </a:pPr>
            <a:r>
              <a:t>O que essas passagens revelam sobre a certeza da segunda vinda de Cristo?</a:t>
            </a:r>
          </a:p>
          <a:p>
            <a:pPr marL="0" indent="0" algn="r" defTabSz="457200">
              <a:lnSpc>
                <a:spcPts val="6400"/>
              </a:lnSpc>
              <a:spcBef>
                <a:spcPts val="0"/>
              </a:spcBef>
              <a:buSzTx/>
              <a:buNone/>
              <a:defRPr sz="4000">
                <a:latin typeface="Helvetica"/>
                <a:ea typeface="Helvetica"/>
                <a:cs typeface="Helvetica"/>
                <a:sym typeface="Helvetica"/>
              </a:defRPr>
            </a:pPr>
            <a:r>
              <a:t>Apocalipse 1:7, 8</a:t>
            </a:r>
          </a:p>
          <a:p>
            <a:pPr marL="0" indent="0" algn="r" defTabSz="457200">
              <a:lnSpc>
                <a:spcPts val="6400"/>
              </a:lnSpc>
              <a:spcBef>
                <a:spcPts val="0"/>
              </a:spcBef>
              <a:buSzTx/>
              <a:buNone/>
              <a:defRPr sz="4000">
                <a:latin typeface="Helvetica"/>
                <a:ea typeface="Helvetica"/>
                <a:cs typeface="Helvetica"/>
                <a:sym typeface="Helvetica"/>
              </a:defRPr>
            </a:pPr>
            <a:r>
              <a:t>Daniel 7:13, 14; </a:t>
            </a:r>
          </a:p>
          <a:p>
            <a:pPr marL="0" indent="0" algn="r" defTabSz="457200">
              <a:lnSpc>
                <a:spcPts val="6400"/>
              </a:lnSpc>
              <a:spcBef>
                <a:spcPts val="0"/>
              </a:spcBef>
              <a:buSzTx/>
              <a:buNone/>
              <a:defRPr sz="4000">
                <a:latin typeface="Helvetica"/>
                <a:ea typeface="Helvetica"/>
                <a:cs typeface="Helvetica"/>
                <a:sym typeface="Helvetica"/>
              </a:defRPr>
            </a:pPr>
            <a:r>
              <a:t>Zacarias 12:10; </a:t>
            </a:r>
          </a:p>
          <a:p>
            <a:pPr marL="0" indent="0" algn="r" defTabSz="457200">
              <a:lnSpc>
                <a:spcPts val="6400"/>
              </a:lnSpc>
              <a:spcBef>
                <a:spcPts val="0"/>
              </a:spcBef>
              <a:buSzTx/>
              <a:buNone/>
              <a:defRPr sz="4000">
                <a:latin typeface="Helvetica"/>
                <a:ea typeface="Helvetica"/>
                <a:cs typeface="Helvetica"/>
                <a:sym typeface="Helvetica"/>
              </a:defRPr>
            </a:pPr>
            <a:r>
              <a:t>Mateus 24:30.</a:t>
            </a:r>
          </a:p>
        </p:txBody>
      </p:sp>
      <p:sp>
        <p:nvSpPr>
          <p:cNvPr id="188" name="QUINTA"/>
          <p:cNvSpPr/>
          <p:nvPr/>
        </p:nvSpPr>
        <p:spPr>
          <a:xfrm>
            <a:off x="1412" y="2154395"/>
            <a:ext cx="6781535" cy="798533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43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QUINTA</a:t>
            </a:r>
          </a:p>
        </p:txBody>
      </p:sp>
      <p:sp>
        <p:nvSpPr>
          <p:cNvPr id="189" name="Segunda Vinda"/>
          <p:cNvSpPr txBox="1"/>
          <p:nvPr/>
        </p:nvSpPr>
        <p:spPr>
          <a:xfrm>
            <a:off x="427963" y="4980938"/>
            <a:ext cx="5166286" cy="698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6200"/>
              </a:lnSpc>
              <a:defRPr sz="39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Segunda Vinda</a:t>
            </a:r>
          </a:p>
        </p:txBody>
      </p:sp>
      <p:sp>
        <p:nvSpPr>
          <p:cNvPr id="190" name="No Apocalipse, a segunda vinda de Cristo é o ponto final rumo ao qual a história se dirige."/>
          <p:cNvSpPr txBox="1"/>
          <p:nvPr/>
        </p:nvSpPr>
        <p:spPr>
          <a:xfrm>
            <a:off x="427963" y="7707450"/>
            <a:ext cx="5166286" cy="308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6200"/>
              </a:lnSpc>
              <a:defRPr sz="39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No Apocalipse, a segunda vinda de Cristo é o ponto final rumo ao qual a história se dirige.</a:t>
            </a:r>
          </a:p>
        </p:txBody>
      </p:sp>
      <p:sp>
        <p:nvSpPr>
          <p:cNvPr id="191" name="&quot;Eis que vem com as nuvens, e todo olho o verá”"/>
          <p:cNvSpPr txBox="1"/>
          <p:nvPr/>
        </p:nvSpPr>
        <p:spPr>
          <a:xfrm>
            <a:off x="10083753" y="2311992"/>
            <a:ext cx="11862436" cy="721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 b="0"/>
            </a:lvl1pPr>
          </a:lstStyle>
          <a:p>
            <a:r>
              <a:t>"Eis que vem com as nuvens, e todo olho o verá”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ONCLUSÃ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CONCLUSÃO</a:t>
            </a:r>
          </a:p>
        </p:txBody>
      </p:sp>
      <p:sp>
        <p:nvSpPr>
          <p:cNvPr id="196" name="A visão adventista do sétimo dia:…"/>
          <p:cNvSpPr txBox="1">
            <a:spLocks noGrp="1"/>
          </p:cNvSpPr>
          <p:nvPr>
            <p:ph type="body" sz="half" idx="1"/>
          </p:nvPr>
        </p:nvSpPr>
        <p:spPr>
          <a:xfrm>
            <a:off x="9411182" y="3149600"/>
            <a:ext cx="13900853" cy="7516490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ts val="6100"/>
              </a:lnSpc>
              <a:spcBef>
                <a:spcPts val="0"/>
              </a:spcBef>
              <a:buSzTx/>
              <a:buNone/>
              <a:defRPr sz="3800">
                <a:latin typeface="Helvetica"/>
                <a:ea typeface="Helvetica"/>
                <a:cs typeface="Helvetica"/>
                <a:sym typeface="Helvetica"/>
              </a:defRPr>
            </a:pPr>
            <a:r>
              <a:t>A visão adventista do sétimo dia:</a:t>
            </a:r>
          </a:p>
          <a:p>
            <a:pPr marL="0" indent="0" defTabSz="457200">
              <a:lnSpc>
                <a:spcPts val="6100"/>
              </a:lnSpc>
              <a:spcBef>
                <a:spcPts val="0"/>
              </a:spcBef>
              <a:buSzTx/>
              <a:buNone/>
              <a:defRPr sz="3800">
                <a:latin typeface="Helvetica"/>
                <a:ea typeface="Helvetica"/>
                <a:cs typeface="Helvetica"/>
                <a:sym typeface="Helvetica"/>
              </a:defRPr>
            </a:pPr>
            <a:r>
              <a:t>(a) responde as três grandes perguntas filosóficas: Quem sou eu? De onde venho? Para onde vou? </a:t>
            </a:r>
          </a:p>
          <a:p>
            <a:pPr marL="0" indent="0" defTabSz="457200">
              <a:lnSpc>
                <a:spcPts val="6100"/>
              </a:lnSpc>
              <a:spcBef>
                <a:spcPts val="0"/>
              </a:spcBef>
              <a:buSzTx/>
              <a:buNone/>
              <a:defRPr sz="3800">
                <a:latin typeface="Helvetica"/>
                <a:ea typeface="Helvetica"/>
                <a:cs typeface="Helvetica"/>
                <a:sym typeface="Helvetica"/>
              </a:defRPr>
            </a:pPr>
            <a:r>
              <a:t>(b) nos ajuda a ver a mão de Deus na história; </a:t>
            </a:r>
          </a:p>
          <a:p>
            <a:pPr marL="0" indent="0" defTabSz="457200">
              <a:lnSpc>
                <a:spcPts val="6100"/>
              </a:lnSpc>
              <a:spcBef>
                <a:spcPts val="0"/>
              </a:spcBef>
              <a:buSzTx/>
              <a:buNone/>
              <a:defRPr sz="3800">
                <a:latin typeface="Helvetica"/>
                <a:ea typeface="Helvetica"/>
                <a:cs typeface="Helvetica"/>
                <a:sym typeface="Helvetica"/>
              </a:defRPr>
            </a:pPr>
            <a:r>
              <a:t>(c) nos dá a confiança de que em meio ao caos Deus ainda está no controle da história; e </a:t>
            </a:r>
          </a:p>
          <a:p>
            <a:pPr marL="0" indent="0" defTabSz="457200">
              <a:lnSpc>
                <a:spcPts val="6100"/>
              </a:lnSpc>
              <a:spcBef>
                <a:spcPts val="0"/>
              </a:spcBef>
              <a:buSzTx/>
              <a:buNone/>
              <a:defRPr sz="3800">
                <a:latin typeface="Helvetica"/>
                <a:ea typeface="Helvetica"/>
                <a:cs typeface="Helvetica"/>
                <a:sym typeface="Helvetica"/>
              </a:defRPr>
            </a:pPr>
            <a:r>
              <a:t>(d) nos dá a confiança de que, devido a Deus estar ativo na história, a esperança que temos também é real. (LP, pág. 23)</a:t>
            </a:r>
          </a:p>
        </p:txBody>
      </p:sp>
      <p:sp>
        <p:nvSpPr>
          <p:cNvPr id="197" name="SEXTA"/>
          <p:cNvSpPr/>
          <p:nvPr/>
        </p:nvSpPr>
        <p:spPr>
          <a:xfrm>
            <a:off x="1412" y="2154395"/>
            <a:ext cx="6781535" cy="798533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43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SEXTA</a:t>
            </a:r>
          </a:p>
        </p:txBody>
      </p:sp>
      <p:sp>
        <p:nvSpPr>
          <p:cNvPr id="198" name="Retângulo"/>
          <p:cNvSpPr/>
          <p:nvPr/>
        </p:nvSpPr>
        <p:spPr>
          <a:xfrm>
            <a:off x="7433733" y="12192018"/>
            <a:ext cx="16022857" cy="785591"/>
          </a:xfrm>
          <a:prstGeom prst="rect">
            <a:avLst/>
          </a:prstGeom>
          <a:solidFill>
            <a:srgbClr val="929292">
              <a:alpha val="36718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9" name="PRÓXIMO TEMA - LIÇÃO 2 -  ENTRE OS CANDELABROS"/>
          <p:cNvSpPr txBox="1"/>
          <p:nvPr/>
        </p:nvSpPr>
        <p:spPr>
          <a:xfrm>
            <a:off x="7640471" y="12210431"/>
            <a:ext cx="15609381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500"/>
            </a:pPr>
            <a:r>
              <a:t>PRÓXIMO TEMA - </a:t>
            </a:r>
            <a:r>
              <a:rPr>
                <a:solidFill>
                  <a:schemeClr val="accent5">
                    <a:lumOff val="-29866"/>
                  </a:schemeClr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</a:rPr>
              <a:t>LIÇÃO 2 - </a:t>
            </a:r>
            <a:r>
              <a:t> ENTRE OS CANDELABROS</a:t>
            </a:r>
          </a:p>
        </p:txBody>
      </p:sp>
      <p:sp>
        <p:nvSpPr>
          <p:cNvPr id="200" name="(peça para seu aluno na classe definir o que seria a palavra chave da semana e o por quê)"/>
          <p:cNvSpPr txBox="1"/>
          <p:nvPr/>
        </p:nvSpPr>
        <p:spPr>
          <a:xfrm>
            <a:off x="451728" y="4614082"/>
            <a:ext cx="4383310" cy="191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0"/>
            </a:lvl1pPr>
          </a:lstStyle>
          <a:p>
            <a:r>
              <a:t>(peça para seu aluno na classe definir o que seria a palavra chave da semana e o por quê)</a:t>
            </a:r>
          </a:p>
        </p:txBody>
      </p:sp>
      <p:sp>
        <p:nvSpPr>
          <p:cNvPr id="201" name="(peça para seu aluno expressar uma frase que seja síntese do estudo na semana)"/>
          <p:cNvSpPr txBox="1"/>
          <p:nvPr/>
        </p:nvSpPr>
        <p:spPr>
          <a:xfrm>
            <a:off x="451728" y="7921457"/>
            <a:ext cx="4383310" cy="191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0"/>
            </a:lvl1pPr>
          </a:lstStyle>
          <a:p>
            <a:r>
              <a:t>(peça para seu aluno expressar uma frase que seja síntese do estudo na semana)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1335</Words>
  <Application>Microsoft Office PowerPoint</Application>
  <PresentationFormat>Personalizar</PresentationFormat>
  <Paragraphs>76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Helvetica</vt:lpstr>
      <vt:lpstr>Helvetica Neue</vt:lpstr>
      <vt:lpstr>Helvetica Neue Light</vt:lpstr>
      <vt:lpstr>Helvetica Neue Medium</vt:lpstr>
      <vt:lpstr>White</vt:lpstr>
      <vt:lpstr>Apresentação do PowerPoint</vt:lpstr>
      <vt:lpstr>INTRODUÇÃO</vt:lpstr>
      <vt:lpstr>O título do livro</vt:lpstr>
      <vt:lpstr>O propósito do Livro</vt:lpstr>
      <vt:lpstr>A linguagem simbólica do Apocalipse</vt:lpstr>
      <vt:lpstr>A Divindade</vt:lpstr>
      <vt:lpstr>A nota tônica do Apocalipse</vt:lpstr>
      <vt:lpstr>CONCLUSÃO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ferreira Neto</dc:creator>
  <cp:lastModifiedBy>jose ferreira Neto</cp:lastModifiedBy>
  <cp:revision>1</cp:revision>
  <dcterms:modified xsi:type="dcterms:W3CDTF">2019-01-04T10:46:22Z</dcterms:modified>
</cp:coreProperties>
</file>