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307" r:id="rId2"/>
    <p:sldId id="284" r:id="rId3"/>
    <p:sldId id="372" r:id="rId4"/>
    <p:sldId id="285" r:id="rId5"/>
    <p:sldId id="373" r:id="rId6"/>
    <p:sldId id="389" r:id="rId7"/>
    <p:sldId id="374" r:id="rId8"/>
    <p:sldId id="379" r:id="rId9"/>
    <p:sldId id="390" r:id="rId10"/>
    <p:sldId id="380" r:id="rId11"/>
    <p:sldId id="381" r:id="rId12"/>
    <p:sldId id="267" r:id="rId13"/>
    <p:sldId id="358" r:id="rId14"/>
    <p:sldId id="359" r:id="rId15"/>
    <p:sldId id="360" r:id="rId16"/>
    <p:sldId id="392" r:id="rId17"/>
    <p:sldId id="331" r:id="rId18"/>
    <p:sldId id="332" r:id="rId19"/>
    <p:sldId id="382" r:id="rId20"/>
    <p:sldId id="256" r:id="rId21"/>
    <p:sldId id="334" r:id="rId22"/>
    <p:sldId id="308" r:id="rId23"/>
    <p:sldId id="318" r:id="rId24"/>
    <p:sldId id="319" r:id="rId25"/>
    <p:sldId id="321" r:id="rId26"/>
    <p:sldId id="287" r:id="rId27"/>
    <p:sldId id="323" r:id="rId28"/>
    <p:sldId id="383" r:id="rId29"/>
    <p:sldId id="388" r:id="rId30"/>
    <p:sldId id="393" r:id="rId31"/>
    <p:sldId id="336" r:id="rId32"/>
    <p:sldId id="337" r:id="rId33"/>
    <p:sldId id="394" r:id="rId34"/>
    <p:sldId id="335" r:id="rId35"/>
    <p:sldId id="384" r:id="rId36"/>
    <p:sldId id="305" r:id="rId37"/>
    <p:sldId id="281" r:id="rId38"/>
    <p:sldId id="396" r:id="rId39"/>
    <p:sldId id="391" r:id="rId40"/>
    <p:sldId id="395" r:id="rId41"/>
    <p:sldId id="364" r:id="rId42"/>
    <p:sldId id="385" r:id="rId43"/>
    <p:sldId id="263" r:id="rId44"/>
    <p:sldId id="351" r:id="rId45"/>
    <p:sldId id="350" r:id="rId46"/>
    <p:sldId id="329" r:id="rId47"/>
    <p:sldId id="289" r:id="rId48"/>
    <p:sldId id="387" r:id="rId49"/>
    <p:sldId id="386" r:id="rId50"/>
    <p:sldId id="266" r:id="rId51"/>
    <p:sldId id="324" r:id="rId52"/>
    <p:sldId id="349" r:id="rId53"/>
    <p:sldId id="325" r:id="rId54"/>
    <p:sldId id="290" r:id="rId55"/>
    <p:sldId id="291" r:id="rId56"/>
    <p:sldId id="265" r:id="rId57"/>
    <p:sldId id="292" r:id="rId58"/>
    <p:sldId id="368" r:id="rId59"/>
    <p:sldId id="273" r:id="rId6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6EE8C5-5436-4D45-A161-5F4CFE713734}" v="25" dt="2018-09-07T23:18:23.3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8" d="100"/>
        <a:sy n="78" d="100"/>
      </p:scale>
      <p:origin x="0" y="-64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 ferreira Neto" userId="394a2a041222a970" providerId="LiveId" clId="{3D6EE8C5-5436-4D45-A161-5F4CFE713734}"/>
    <pc:docChg chg="delSld modSld">
      <pc:chgData name="jose ferreira Neto" userId="394a2a041222a970" providerId="LiveId" clId="{3D6EE8C5-5436-4D45-A161-5F4CFE713734}" dt="2018-09-07T23:18:23.357" v="24" actId="2696"/>
      <pc:docMkLst>
        <pc:docMk/>
      </pc:docMkLst>
      <pc:sldChg chg="modSp">
        <pc:chgData name="jose ferreira Neto" userId="394a2a041222a970" providerId="LiveId" clId="{3D6EE8C5-5436-4D45-A161-5F4CFE713734}" dt="2018-09-07T23:16:20.867" v="23" actId="207"/>
        <pc:sldMkLst>
          <pc:docMk/>
          <pc:sldMk cId="3473943826" sldId="307"/>
        </pc:sldMkLst>
        <pc:spChg chg="mod">
          <ac:chgData name="jose ferreira Neto" userId="394a2a041222a970" providerId="LiveId" clId="{3D6EE8C5-5436-4D45-A161-5F4CFE713734}" dt="2018-09-07T23:16:20.867" v="23" actId="207"/>
          <ac:spMkLst>
            <pc:docMk/>
            <pc:sldMk cId="3473943826" sldId="307"/>
            <ac:spMk id="5125" creationId="{00000000-0000-0000-0000-000000000000}"/>
          </ac:spMkLst>
        </pc:spChg>
      </pc:sldChg>
      <pc:sldChg chg="del">
        <pc:chgData name="jose ferreira Neto" userId="394a2a041222a970" providerId="LiveId" clId="{3D6EE8C5-5436-4D45-A161-5F4CFE713734}" dt="2018-09-07T23:18:23.357" v="24" actId="2696"/>
        <pc:sldMkLst>
          <pc:docMk/>
          <pc:sldMk cId="2883451983" sldId="373"/>
        </pc:sldMkLst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6EC2-CEA5-454D-91DB-325CA671A773}" type="datetimeFigureOut">
              <a:rPr lang="pt-BR" smtClean="0"/>
              <a:t>27/12/2018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1CD6-85EB-4DDA-BA85-C0A87DA35C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818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6EC2-CEA5-454D-91DB-325CA671A773}" type="datetimeFigureOut">
              <a:rPr lang="pt-BR" smtClean="0"/>
              <a:t>27/12/2018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1CD6-85EB-4DDA-BA85-C0A87DA35C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704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6EC2-CEA5-454D-91DB-325CA671A773}" type="datetimeFigureOut">
              <a:rPr lang="pt-BR" smtClean="0"/>
              <a:t>27/12/2018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1CD6-85EB-4DDA-BA85-C0A87DA35C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2324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6EC2-CEA5-454D-91DB-325CA671A773}" type="datetimeFigureOut">
              <a:rPr lang="pt-BR" smtClean="0"/>
              <a:t>27/12/2018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1CD6-85EB-4DDA-BA85-C0A87DA35C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844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6EC2-CEA5-454D-91DB-325CA671A773}" type="datetimeFigureOut">
              <a:rPr lang="pt-BR" smtClean="0"/>
              <a:t>27/12/2018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1CD6-85EB-4DDA-BA85-C0A87DA35C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05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6EC2-CEA5-454D-91DB-325CA671A773}" type="datetimeFigureOut">
              <a:rPr lang="pt-BR" smtClean="0"/>
              <a:t>27/12/2018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1CD6-85EB-4DDA-BA85-C0A87DA35C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2542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6EC2-CEA5-454D-91DB-325CA671A773}" type="datetimeFigureOut">
              <a:rPr lang="pt-BR" smtClean="0"/>
              <a:t>27/12/2018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1CD6-85EB-4DDA-BA85-C0A87DA35C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302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6EC2-CEA5-454D-91DB-325CA671A773}" type="datetimeFigureOut">
              <a:rPr lang="pt-BR" smtClean="0"/>
              <a:t>27/12/2018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1CD6-85EB-4DDA-BA85-C0A87DA35C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759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6EC2-CEA5-454D-91DB-325CA671A773}" type="datetimeFigureOut">
              <a:rPr lang="pt-BR" smtClean="0"/>
              <a:t>27/12/2018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1CD6-85EB-4DDA-BA85-C0A87DA35C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826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6EC2-CEA5-454D-91DB-325CA671A773}" type="datetimeFigureOut">
              <a:rPr lang="pt-BR" smtClean="0"/>
              <a:t>27/12/2018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1CD6-85EB-4DDA-BA85-C0A87DA35C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928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6EC2-CEA5-454D-91DB-325CA671A773}" type="datetimeFigureOut">
              <a:rPr lang="pt-BR" smtClean="0"/>
              <a:t>27/12/2018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1CD6-85EB-4DDA-BA85-C0A87DA35C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533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A6EC2-CEA5-454D-91DB-325CA671A773}" type="datetimeFigureOut">
              <a:rPr lang="pt-BR" smtClean="0"/>
              <a:t>27/12/2018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81CD6-85EB-4DDA-BA85-C0A87DA35C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0058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05050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>
          <a:xfrm>
            <a:off x="540668" y="116632"/>
            <a:ext cx="8135788" cy="6480720"/>
          </a:xfrm>
          <a:noFill/>
          <a:ln/>
          <a:effectLst>
            <a:outerShdw dist="45791" dir="2021404" algn="ctr" rotWithShape="0">
              <a:srgbClr val="000000"/>
            </a:outerShdw>
          </a:effectLst>
        </p:spPr>
        <p:txBody>
          <a:bodyPr>
            <a:no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O Livro do Apocalipse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 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 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Lição 01 – </a:t>
            </a:r>
            <a:r>
              <a:rPr lang="pt-BR" b="1" dirty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O Evangelho de </a:t>
            </a:r>
            <a:r>
              <a:rPr lang="pt-BR" b="1" dirty="0" err="1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Patmos</a:t>
            </a:r>
            <a:endParaRPr lang="pt-PT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9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88640"/>
            <a:ext cx="8147248" cy="3370039"/>
          </a:xfrm>
          <a:solidFill>
            <a:srgbClr val="0000FF"/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6000" b="1" dirty="0">
                <a:solidFill>
                  <a:srgbClr val="FFFF00"/>
                </a:solidFill>
              </a:rPr>
              <a:t>A BÍBLIA</a:t>
            </a:r>
            <a:br>
              <a:rPr lang="en-US" sz="6000" b="1" dirty="0">
                <a:solidFill>
                  <a:srgbClr val="FFFF00"/>
                </a:solidFill>
              </a:rPr>
            </a:br>
            <a:r>
              <a:rPr lang="en-US" sz="6000" b="1" dirty="0">
                <a:solidFill>
                  <a:srgbClr val="FFFF00"/>
                </a:solidFill>
              </a:rPr>
              <a:t>É A PALAVRA DE DEUS</a:t>
            </a:r>
            <a:br>
              <a:rPr lang="en-US" sz="6000" b="1" dirty="0">
                <a:solidFill>
                  <a:srgbClr val="FFFF00"/>
                </a:solidFill>
              </a:rPr>
            </a:br>
            <a:br>
              <a:rPr lang="en-US" sz="6000" b="1" dirty="0">
                <a:solidFill>
                  <a:srgbClr val="FFFF00"/>
                </a:solidFill>
              </a:rPr>
            </a:br>
            <a:r>
              <a:rPr lang="en-US" sz="6000" b="1" dirty="0">
                <a:solidFill>
                  <a:srgbClr val="FFFF00"/>
                </a:solidFill>
              </a:rPr>
              <a:t>“</a:t>
            </a:r>
            <a:r>
              <a:rPr lang="en-US" sz="7200" b="1" dirty="0">
                <a:solidFill>
                  <a:schemeClr val="bg1"/>
                </a:solidFill>
              </a:rPr>
              <a:t>A LUZ MAIOR</a:t>
            </a:r>
            <a:r>
              <a:rPr lang="en-US" sz="7200" b="1" dirty="0">
                <a:solidFill>
                  <a:srgbClr val="FFFF00"/>
                </a:solidFill>
              </a:rPr>
              <a:t>”</a:t>
            </a:r>
            <a:endParaRPr lang="pt-BR" sz="4800" b="1" dirty="0">
              <a:solidFill>
                <a:srgbClr val="FFFF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C15364-3295-4DD5-A963-2E6009983BC4}"/>
              </a:ext>
            </a:extLst>
          </p:cNvPr>
          <p:cNvSpPr txBox="1">
            <a:spLocks noChangeArrowheads="1"/>
          </p:cNvSpPr>
          <p:nvPr/>
        </p:nvSpPr>
        <p:spPr>
          <a:xfrm>
            <a:off x="2339752" y="4509120"/>
            <a:ext cx="4392488" cy="201622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b="1" dirty="0">
                <a:solidFill>
                  <a:schemeClr val="bg1"/>
                </a:solidFill>
              </a:rPr>
              <a:t>O </a:t>
            </a:r>
            <a:r>
              <a:rPr lang="en-US" sz="3600" b="1" dirty="0" err="1">
                <a:solidFill>
                  <a:schemeClr val="bg1"/>
                </a:solidFill>
              </a:rPr>
              <a:t>Espírito</a:t>
            </a:r>
            <a:r>
              <a:rPr lang="en-US" sz="3600" b="1" dirty="0">
                <a:solidFill>
                  <a:schemeClr val="bg1"/>
                </a:solidFill>
              </a:rPr>
              <a:t> de </a:t>
            </a:r>
            <a:r>
              <a:rPr lang="en-US" sz="3600" b="1" dirty="0" err="1">
                <a:solidFill>
                  <a:schemeClr val="bg1"/>
                </a:solidFill>
              </a:rPr>
              <a:t>Profecia</a:t>
            </a:r>
            <a:endParaRPr lang="en-US" sz="36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3600" b="1" dirty="0">
                <a:solidFill>
                  <a:schemeClr val="bg1"/>
                </a:solidFill>
              </a:rPr>
              <a:t>É a </a:t>
            </a:r>
            <a:r>
              <a:rPr lang="en-US" sz="3600" b="1" dirty="0" err="1">
                <a:solidFill>
                  <a:schemeClr val="bg1"/>
                </a:solidFill>
              </a:rPr>
              <a:t>voz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profetica</a:t>
            </a:r>
            <a:endParaRPr lang="en-US" sz="3600" b="1" dirty="0">
              <a:solidFill>
                <a:schemeClr val="bg1"/>
              </a:solidFill>
            </a:endParaRPr>
          </a:p>
          <a:p>
            <a:pPr>
              <a:defRPr/>
            </a:pPr>
            <a:br>
              <a:rPr lang="en-US" sz="3600" b="1" dirty="0">
                <a:solidFill>
                  <a:schemeClr val="bg1"/>
                </a:solidFill>
              </a:rPr>
            </a:br>
            <a:r>
              <a:rPr lang="en-US" sz="3600" b="1" dirty="0">
                <a:solidFill>
                  <a:schemeClr val="bg1"/>
                </a:solidFill>
              </a:rPr>
              <a:t>“</a:t>
            </a:r>
            <a:r>
              <a:rPr lang="en-US" sz="2900" b="1" dirty="0">
                <a:solidFill>
                  <a:srgbClr val="FFC000"/>
                </a:solidFill>
              </a:rPr>
              <a:t>A Luz </a:t>
            </a:r>
            <a:r>
              <a:rPr lang="en-US" sz="2900" b="1" dirty="0" err="1">
                <a:solidFill>
                  <a:srgbClr val="FFC000"/>
                </a:solidFill>
              </a:rPr>
              <a:t>Menor</a:t>
            </a:r>
            <a:r>
              <a:rPr lang="en-US" sz="2900" b="1" dirty="0">
                <a:solidFill>
                  <a:schemeClr val="bg1"/>
                </a:solidFill>
              </a:rPr>
              <a:t>”</a:t>
            </a:r>
            <a:endParaRPr lang="pt-B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54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rgbClr val="0000CC"/>
                </a:solidFill>
              </a:rPr>
              <a:t>RECOMENDAÇÃO ESPECIAL</a:t>
            </a:r>
            <a:endParaRPr lang="pt-BR" sz="3600" b="1" dirty="0">
              <a:solidFill>
                <a:srgbClr val="0000CC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pt-BR" sz="3600" dirty="0">
                <a:solidFill>
                  <a:srgbClr val="0000CC"/>
                </a:solidFill>
              </a:rPr>
              <a:t>Ellen White recomenda</a:t>
            </a:r>
            <a:r>
              <a:rPr lang="pt-BR" sz="3600" dirty="0"/>
              <a:t>:</a:t>
            </a:r>
          </a:p>
          <a:p>
            <a:pPr eaLnBrk="1" hangingPunct="1">
              <a:defRPr/>
            </a:pPr>
            <a:r>
              <a:rPr lang="pt-BR" sz="3600" dirty="0"/>
              <a:t>“Há necessidade de mais íntimo estudo da Palavra de Deus; </a:t>
            </a:r>
            <a:r>
              <a:rPr lang="pt-BR" sz="3600" dirty="0">
                <a:solidFill>
                  <a:srgbClr val="FF0000"/>
                </a:solidFill>
              </a:rPr>
              <a:t>especialmente</a:t>
            </a:r>
            <a:r>
              <a:rPr lang="pt-BR" sz="3600" dirty="0"/>
              <a:t> devem </a:t>
            </a:r>
            <a:r>
              <a:rPr lang="pt-BR" sz="6000" b="1" dirty="0">
                <a:solidFill>
                  <a:srgbClr val="0000CC"/>
                </a:solidFill>
              </a:rPr>
              <a:t>Daniel</a:t>
            </a:r>
            <a:r>
              <a:rPr lang="pt-BR" sz="3600" dirty="0"/>
              <a:t> e </a:t>
            </a:r>
            <a:r>
              <a:rPr lang="pt-BR" sz="6000" b="1" dirty="0">
                <a:solidFill>
                  <a:schemeClr val="tx2">
                    <a:lumMod val="25000"/>
                  </a:schemeClr>
                </a:solidFill>
              </a:rPr>
              <a:t>Apocalipse</a:t>
            </a:r>
            <a:r>
              <a:rPr lang="pt-BR" sz="3600" dirty="0"/>
              <a:t> merecer a atenção como nunca antes na história de nossa obra”.</a:t>
            </a:r>
          </a:p>
          <a:p>
            <a:pPr eaLnBrk="1" hangingPunct="1">
              <a:defRPr/>
            </a:pPr>
            <a:r>
              <a:rPr lang="pt-BR" sz="3600" dirty="0"/>
              <a:t>(</a:t>
            </a:r>
            <a:r>
              <a:rPr lang="pt-BR" sz="3600" i="1" dirty="0"/>
              <a:t>Testemunhos para Ministros</a:t>
            </a:r>
            <a:r>
              <a:rPr lang="pt-BR" sz="3600" dirty="0"/>
              <a:t>, 112)</a:t>
            </a:r>
          </a:p>
        </p:txBody>
      </p:sp>
    </p:spTree>
    <p:extLst>
      <p:ext uri="{BB962C8B-B14F-4D97-AF65-F5344CB8AC3E}">
        <p14:creationId xmlns:p14="http://schemas.microsoft.com/office/powerpoint/2010/main" val="287807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412875"/>
            <a:ext cx="8229600" cy="4680421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pt-BR" dirty="0">
                <a:solidFill>
                  <a:srgbClr val="7030A0"/>
                </a:solidFill>
              </a:rPr>
              <a:t>“Quando os livros de Daniel e Apocalipse forem bem compreendidos, terão os crentes uma experiência religiosa inteiramente diferente. [  ] </a:t>
            </a:r>
          </a:p>
          <a:p>
            <a:pPr eaLnBrk="1" hangingPunct="1">
              <a:lnSpc>
                <a:spcPct val="90000"/>
              </a:lnSpc>
              <a:defRPr/>
            </a:pPr>
            <a:endParaRPr lang="pt-BR" dirty="0">
              <a:solidFill>
                <a:srgbClr val="7030A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pt-BR" dirty="0">
                <a:solidFill>
                  <a:srgbClr val="FF0000"/>
                </a:solidFill>
              </a:rPr>
              <a:t>Os livros de Daniel e Apocalipse deviam ser encadernados juntos e publicados</a:t>
            </a:r>
            <a:r>
              <a:rPr lang="pt-BR" dirty="0">
                <a:solidFill>
                  <a:srgbClr val="7030A0"/>
                </a:solidFill>
              </a:rPr>
              <a:t>... </a:t>
            </a:r>
          </a:p>
          <a:p>
            <a:pPr eaLnBrk="1" hangingPunct="1">
              <a:lnSpc>
                <a:spcPct val="90000"/>
              </a:lnSpc>
              <a:defRPr/>
            </a:pPr>
            <a:endParaRPr lang="pt-BR" dirty="0">
              <a:solidFill>
                <a:srgbClr val="7030A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pt-BR" dirty="0">
                <a:solidFill>
                  <a:srgbClr val="7030A0"/>
                </a:solidFill>
              </a:rPr>
              <a:t>O alvo é unir esses livros, mostrando que ambos se relacionam com os mesmos assuntos”.                            </a:t>
            </a:r>
            <a:r>
              <a:rPr lang="pt-BR" sz="1600" dirty="0"/>
              <a:t>(Ellen G. </a:t>
            </a:r>
            <a:r>
              <a:rPr lang="pt-BR" sz="1600" dirty="0" err="1"/>
              <a:t>White,</a:t>
            </a:r>
            <a:r>
              <a:rPr lang="pt-BR" sz="1600" i="1" dirty="0" err="1"/>
              <a:t>Testemunhos</a:t>
            </a:r>
            <a:r>
              <a:rPr lang="pt-BR" sz="1600" i="1" dirty="0"/>
              <a:t> para Ministros</a:t>
            </a:r>
            <a:r>
              <a:rPr lang="pt-BR" sz="1600" dirty="0"/>
              <a:t>, 114, 115, 117, 118)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 bwMode="auto">
          <a:xfrm>
            <a:off x="457200" y="115888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>
              <a:defRPr/>
            </a:pPr>
            <a:r>
              <a:rPr lang="en-US" b="1" kern="0" dirty="0">
                <a:solidFill>
                  <a:srgbClr val="0000CC"/>
                </a:solidFill>
              </a:rPr>
              <a:t>Daniel &amp; </a:t>
            </a:r>
            <a:r>
              <a:rPr lang="en-US" b="1" kern="0" dirty="0" err="1">
                <a:solidFill>
                  <a:srgbClr val="0000CC"/>
                </a:solidFill>
              </a:rPr>
              <a:t>Apocalipse</a:t>
            </a:r>
            <a:r>
              <a:rPr lang="en-US" b="1" kern="0" dirty="0">
                <a:solidFill>
                  <a:srgbClr val="0000CC"/>
                </a:solidFill>
              </a:rPr>
              <a:t> </a:t>
            </a:r>
            <a:endParaRPr lang="pt-BR" b="1" kern="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00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578F263-CF3F-4874-8D9F-C565E2DA4E46}"/>
              </a:ext>
            </a:extLst>
          </p:cNvPr>
          <p:cNvSpPr txBox="1"/>
          <p:nvPr/>
        </p:nvSpPr>
        <p:spPr>
          <a:xfrm flipH="1">
            <a:off x="278746" y="3284984"/>
            <a:ext cx="8645623" cy="101566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t-BR" sz="6000" b="1" dirty="0">
                <a:solidFill>
                  <a:schemeClr val="bg1"/>
                </a:solidFill>
              </a:rPr>
              <a:t>As boas-novas de </a:t>
            </a:r>
            <a:r>
              <a:rPr lang="pt-BR" sz="6000" b="1" dirty="0" err="1">
                <a:solidFill>
                  <a:schemeClr val="bg1"/>
                </a:solidFill>
              </a:rPr>
              <a:t>Patmos</a:t>
            </a:r>
            <a:endParaRPr lang="pt-BR" sz="6000" b="1" dirty="0">
              <a:solidFill>
                <a:schemeClr val="bg1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39B339D-2CFF-4B43-B02A-4BED8EC4C3E0}"/>
              </a:ext>
            </a:extLst>
          </p:cNvPr>
          <p:cNvSpPr txBox="1"/>
          <p:nvPr/>
        </p:nvSpPr>
        <p:spPr>
          <a:xfrm flipH="1">
            <a:off x="249188" y="764704"/>
            <a:ext cx="8645623" cy="1107996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>
                <a:solidFill>
                  <a:srgbClr val="FFFF00"/>
                </a:solidFill>
              </a:rPr>
              <a:t>INTRODUÇÃO</a:t>
            </a:r>
          </a:p>
        </p:txBody>
      </p:sp>
    </p:spTree>
    <p:extLst>
      <p:ext uri="{BB962C8B-B14F-4D97-AF65-F5344CB8AC3E}">
        <p14:creationId xmlns:p14="http://schemas.microsoft.com/office/powerpoint/2010/main" val="77910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578F263-CF3F-4874-8D9F-C565E2DA4E46}"/>
              </a:ext>
            </a:extLst>
          </p:cNvPr>
          <p:cNvSpPr txBox="1"/>
          <p:nvPr/>
        </p:nvSpPr>
        <p:spPr>
          <a:xfrm flipH="1">
            <a:off x="249188" y="2924944"/>
            <a:ext cx="8645622" cy="329320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400" dirty="0" err="1">
                <a:solidFill>
                  <a:schemeClr val="bg1"/>
                </a:solidFill>
              </a:rPr>
              <a:t>Ranko</a:t>
            </a:r>
            <a:r>
              <a:rPr lang="pt-BR" sz="4400" dirty="0">
                <a:solidFill>
                  <a:schemeClr val="bg1"/>
                </a:solidFill>
              </a:rPr>
              <a:t> </a:t>
            </a:r>
            <a:r>
              <a:rPr lang="pt-BR" sz="4400" dirty="0" err="1">
                <a:solidFill>
                  <a:schemeClr val="bg1"/>
                </a:solidFill>
              </a:rPr>
              <a:t>Stefanovic</a:t>
            </a:r>
            <a:endParaRPr lang="pt-BR" sz="4400" dirty="0">
              <a:solidFill>
                <a:schemeClr val="bg1"/>
              </a:solidFill>
            </a:endParaRPr>
          </a:p>
          <a:p>
            <a:pPr algn="ctr"/>
            <a:endParaRPr lang="pt-BR" sz="4400" dirty="0">
              <a:solidFill>
                <a:schemeClr val="bg1"/>
              </a:solidFill>
            </a:endParaRPr>
          </a:p>
          <a:p>
            <a:pPr algn="ctr"/>
            <a:r>
              <a:rPr lang="pt-BR" sz="4000" dirty="0">
                <a:solidFill>
                  <a:schemeClr val="bg1"/>
                </a:solidFill>
              </a:rPr>
              <a:t>Especialista no livro de Apocalipse e professor do Novo Testamento na Universidade Adventista Andrews, EUA.</a:t>
            </a:r>
            <a:endParaRPr lang="pt-BR" sz="11500" b="1" dirty="0">
              <a:solidFill>
                <a:schemeClr val="bg1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39B339D-2CFF-4B43-B02A-4BED8EC4C3E0}"/>
              </a:ext>
            </a:extLst>
          </p:cNvPr>
          <p:cNvSpPr txBox="1"/>
          <p:nvPr/>
        </p:nvSpPr>
        <p:spPr>
          <a:xfrm flipH="1">
            <a:off x="249188" y="764704"/>
            <a:ext cx="8645623" cy="1107996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>
                <a:solidFill>
                  <a:srgbClr val="FFFF00"/>
                </a:solidFill>
              </a:rPr>
              <a:t>Autor da Lição</a:t>
            </a:r>
          </a:p>
        </p:txBody>
      </p:sp>
    </p:spTree>
    <p:extLst>
      <p:ext uri="{BB962C8B-B14F-4D97-AF65-F5344CB8AC3E}">
        <p14:creationId xmlns:p14="http://schemas.microsoft.com/office/powerpoint/2010/main" val="327089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5A6A0CE-3488-454C-B65F-2149E6C87E8C}"/>
              </a:ext>
            </a:extLst>
          </p:cNvPr>
          <p:cNvSpPr txBox="1"/>
          <p:nvPr/>
        </p:nvSpPr>
        <p:spPr>
          <a:xfrm>
            <a:off x="971600" y="332656"/>
            <a:ext cx="6797374" cy="707886"/>
          </a:xfrm>
          <a:prstGeom prst="rect">
            <a:avLst/>
          </a:prstGeom>
          <a:solidFill>
            <a:srgbClr val="0000FF"/>
          </a:solidFill>
        </p:spPr>
        <p:txBody>
          <a:bodyPr wrap="none" rtlCol="0">
            <a:spAutoFit/>
          </a:bodyPr>
          <a:lstStyle/>
          <a:p>
            <a:r>
              <a:rPr lang="pt-BR" sz="4000" dirty="0">
                <a:solidFill>
                  <a:schemeClr val="bg1"/>
                </a:solidFill>
              </a:rPr>
              <a:t>O Apocalipse revela Jesus Cristo</a:t>
            </a:r>
          </a:p>
        </p:txBody>
      </p:sp>
      <p:pic>
        <p:nvPicPr>
          <p:cNvPr id="6146" name="Picture 2" descr="Resultado de imagem para vida de Jesus">
            <a:extLst>
              <a:ext uri="{FF2B5EF4-FFF2-40B4-BE49-F238E27FC236}">
                <a16:creationId xmlns:a16="http://schemas.microsoft.com/office/drawing/2014/main" id="{E2E808C1-7102-46EF-91D3-C9D708E9E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2304256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5CF4D81-8807-45F3-9980-41BC4B906391}"/>
              </a:ext>
            </a:extLst>
          </p:cNvPr>
          <p:cNvSpPr txBox="1"/>
          <p:nvPr/>
        </p:nvSpPr>
        <p:spPr>
          <a:xfrm>
            <a:off x="827584" y="1105580"/>
            <a:ext cx="14382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/>
              <a:t>Sua Vida</a:t>
            </a:r>
          </a:p>
        </p:txBody>
      </p:sp>
      <p:pic>
        <p:nvPicPr>
          <p:cNvPr id="6152" name="Picture 8" descr="Imagem relacionada">
            <a:extLst>
              <a:ext uri="{FF2B5EF4-FFF2-40B4-BE49-F238E27FC236}">
                <a16:creationId xmlns:a16="http://schemas.microsoft.com/office/drawing/2014/main" id="{DE2F4817-F9E8-4E9E-9C98-E12A89913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39" y="1558949"/>
            <a:ext cx="2304257" cy="1726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10FE290-88E8-4787-816A-9D3E03371B85}"/>
              </a:ext>
            </a:extLst>
          </p:cNvPr>
          <p:cNvSpPr txBox="1"/>
          <p:nvPr/>
        </p:nvSpPr>
        <p:spPr>
          <a:xfrm>
            <a:off x="3439583" y="1124744"/>
            <a:ext cx="1708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/>
              <a:t>Sua Morte</a:t>
            </a:r>
          </a:p>
        </p:txBody>
      </p:sp>
      <p:pic>
        <p:nvPicPr>
          <p:cNvPr id="6156" name="Picture 12" descr="Resultado de imagem para ressurreiÃ§Ã£o de jesus">
            <a:extLst>
              <a:ext uri="{FF2B5EF4-FFF2-40B4-BE49-F238E27FC236}">
                <a16:creationId xmlns:a16="http://schemas.microsoft.com/office/drawing/2014/main" id="{0C2A9BAD-5D9A-474E-A8C4-1C5BD89CD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183" y="1568385"/>
            <a:ext cx="2146129" cy="1718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969E0D11-39A6-458A-8672-5BBF19284787}"/>
              </a:ext>
            </a:extLst>
          </p:cNvPr>
          <p:cNvSpPr txBox="1"/>
          <p:nvPr/>
        </p:nvSpPr>
        <p:spPr>
          <a:xfrm>
            <a:off x="5849385" y="1124744"/>
            <a:ext cx="26457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/>
              <a:t>Sua Ressurreição</a:t>
            </a:r>
          </a:p>
        </p:txBody>
      </p:sp>
      <p:pic>
        <p:nvPicPr>
          <p:cNvPr id="6158" name="Picture 14" descr="Resultado de imagem para sumo sacerdote jesus">
            <a:extLst>
              <a:ext uri="{FF2B5EF4-FFF2-40B4-BE49-F238E27FC236}">
                <a16:creationId xmlns:a16="http://schemas.microsoft.com/office/drawing/2014/main" id="{60E2EA8F-E525-4912-8763-7360C6898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363" y="3892186"/>
            <a:ext cx="3571273" cy="281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FCD6213B-03BF-492A-8470-57ECAA923718}"/>
              </a:ext>
            </a:extLst>
          </p:cNvPr>
          <p:cNvSpPr txBox="1"/>
          <p:nvPr/>
        </p:nvSpPr>
        <p:spPr>
          <a:xfrm>
            <a:off x="2187741" y="3457579"/>
            <a:ext cx="4984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/>
              <a:t>Seu Ministério sumo-sacerdotal</a:t>
            </a:r>
          </a:p>
        </p:txBody>
      </p:sp>
    </p:spTree>
    <p:extLst>
      <p:ext uri="{BB962C8B-B14F-4D97-AF65-F5344CB8AC3E}">
        <p14:creationId xmlns:p14="http://schemas.microsoft.com/office/powerpoint/2010/main" val="277634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3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5A6A0CE-3488-454C-B65F-2149E6C87E8C}"/>
              </a:ext>
            </a:extLst>
          </p:cNvPr>
          <p:cNvSpPr txBox="1"/>
          <p:nvPr/>
        </p:nvSpPr>
        <p:spPr>
          <a:xfrm>
            <a:off x="539552" y="188640"/>
            <a:ext cx="8143621" cy="3170099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</a:rPr>
              <a:t>Método adotado</a:t>
            </a:r>
          </a:p>
          <a:p>
            <a:pPr algn="ctr"/>
            <a:r>
              <a:rPr lang="pt-BR" sz="4000" dirty="0">
                <a:solidFill>
                  <a:schemeClr val="bg1"/>
                </a:solidFill>
              </a:rPr>
              <a:t>pelos Adventistas do Sétimo dia</a:t>
            </a:r>
          </a:p>
          <a:p>
            <a:pPr algn="ctr"/>
            <a:r>
              <a:rPr lang="pt-BR" sz="4000" dirty="0">
                <a:solidFill>
                  <a:schemeClr val="bg1"/>
                </a:solidFill>
              </a:rPr>
              <a:t>para compreender o Apocalipse</a:t>
            </a:r>
          </a:p>
          <a:p>
            <a:pPr algn="ctr"/>
            <a:r>
              <a:rPr lang="pt-BR" sz="8000" b="1" dirty="0">
                <a:solidFill>
                  <a:srgbClr val="FFFF00"/>
                </a:solidFill>
              </a:rPr>
              <a:t>HISTORICISTA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0C73FC3-0B04-4883-94C2-3B1F79056C2B}"/>
              </a:ext>
            </a:extLst>
          </p:cNvPr>
          <p:cNvSpPr txBox="1"/>
          <p:nvPr/>
        </p:nvSpPr>
        <p:spPr>
          <a:xfrm>
            <a:off x="218874" y="4005064"/>
            <a:ext cx="87849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Esta é a maneira correta de entender o cumprimento das profecias porque elas seguem o fluxo da história</a:t>
            </a:r>
          </a:p>
        </p:txBody>
      </p:sp>
    </p:spTree>
    <p:extLst>
      <p:ext uri="{BB962C8B-B14F-4D97-AF65-F5344CB8AC3E}">
        <p14:creationId xmlns:p14="http://schemas.microsoft.com/office/powerpoint/2010/main" val="180181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DD0BAE04-C5B1-4C26-A631-B2DFD5221578}"/>
              </a:ext>
            </a:extLst>
          </p:cNvPr>
          <p:cNvSpPr/>
          <p:nvPr/>
        </p:nvSpPr>
        <p:spPr>
          <a:xfrm>
            <a:off x="395536" y="260648"/>
            <a:ext cx="84249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dirty="0">
                <a:solidFill>
                  <a:srgbClr val="0000FF"/>
                </a:solidFill>
                <a:latin typeface="Helvetica Neue"/>
              </a:rPr>
              <a:t>Jesus usou o método histórico </a:t>
            </a:r>
            <a:r>
              <a:rPr lang="pt-BR" sz="4000" dirty="0">
                <a:solidFill>
                  <a:srgbClr val="333333"/>
                </a:solidFill>
                <a:latin typeface="Helvetica Neue"/>
              </a:rPr>
              <a:t>para interpretar Daniel quando anunciou: “O tempo está cumprido e o reino de Deus está próximo.” Mar 1:15. Nessa afirmação de cumprimento profético, Ele se referiu à profecia de Daniel das 70 semanas, </a:t>
            </a:r>
            <a:r>
              <a:rPr lang="pt-BR" sz="3200" dirty="0">
                <a:solidFill>
                  <a:srgbClr val="333333"/>
                </a:solidFill>
                <a:latin typeface="Helvetica Neue"/>
              </a:rPr>
              <a:t>ver Dan 9:24-27</a:t>
            </a:r>
            <a:r>
              <a:rPr lang="pt-BR" sz="4000" dirty="0">
                <a:solidFill>
                  <a:srgbClr val="333333"/>
                </a:solidFill>
                <a:latin typeface="Helvetica Neue"/>
              </a:rPr>
              <a:t>, que predisse o aparecimento do Messias.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00637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5A6A0CE-3488-454C-B65F-2149E6C87E8C}"/>
              </a:ext>
            </a:extLst>
          </p:cNvPr>
          <p:cNvSpPr txBox="1"/>
          <p:nvPr/>
        </p:nvSpPr>
        <p:spPr>
          <a:xfrm>
            <a:off x="539552" y="188640"/>
            <a:ext cx="8143621" cy="830997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solidFill>
                  <a:schemeClr val="bg1"/>
                </a:solidFill>
              </a:rPr>
              <a:t>Estrutura do Apocalipse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5BADCE3-D117-4274-AB7E-907F38329C5F}"/>
              </a:ext>
            </a:extLst>
          </p:cNvPr>
          <p:cNvSpPr txBox="1"/>
          <p:nvPr/>
        </p:nvSpPr>
        <p:spPr>
          <a:xfrm>
            <a:off x="1502638" y="1204350"/>
            <a:ext cx="6017929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sz="2400" b="1" dirty="0">
                <a:solidFill>
                  <a:srgbClr val="0000FF"/>
                </a:solidFill>
              </a:rPr>
              <a:t>Capítulos 1 ao 3</a:t>
            </a:r>
          </a:p>
          <a:p>
            <a:pPr algn="ctr"/>
            <a:r>
              <a:rPr lang="pt-BR" sz="2400" dirty="0"/>
              <a:t>Descreve a situação da Igreja na época de João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8837034-15D2-42BA-94ED-A846D0C00486}"/>
              </a:ext>
            </a:extLst>
          </p:cNvPr>
          <p:cNvSpPr txBox="1"/>
          <p:nvPr/>
        </p:nvSpPr>
        <p:spPr>
          <a:xfrm>
            <a:off x="1310722" y="2453987"/>
            <a:ext cx="652255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sz="2400" b="1" dirty="0">
                <a:solidFill>
                  <a:srgbClr val="0000FF"/>
                </a:solidFill>
              </a:rPr>
              <a:t>Capítulos 4 ao 11</a:t>
            </a:r>
          </a:p>
          <a:p>
            <a:pPr algn="ctr"/>
            <a:r>
              <a:rPr lang="pt-BR" sz="2400" dirty="0"/>
              <a:t>Desenvolve a história da Igreja através de símbolos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D73C1DD-EF57-4F89-B130-5DB876A52810}"/>
              </a:ext>
            </a:extLst>
          </p:cNvPr>
          <p:cNvSpPr txBox="1"/>
          <p:nvPr/>
        </p:nvSpPr>
        <p:spPr>
          <a:xfrm>
            <a:off x="2267744" y="3750131"/>
            <a:ext cx="4961808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sz="2400" b="1" dirty="0">
                <a:solidFill>
                  <a:srgbClr val="0000FF"/>
                </a:solidFill>
              </a:rPr>
              <a:t>Capítulos 12 ao 14</a:t>
            </a:r>
          </a:p>
          <a:p>
            <a:pPr algn="ctr"/>
            <a:r>
              <a:rPr lang="pt-BR" sz="2400" dirty="0"/>
              <a:t>Descreve a história do grande conflito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E3E1F2F-8408-48D8-A20E-7DD6B7098724}"/>
              </a:ext>
            </a:extLst>
          </p:cNvPr>
          <p:cNvSpPr txBox="1"/>
          <p:nvPr/>
        </p:nvSpPr>
        <p:spPr>
          <a:xfrm>
            <a:off x="2581639" y="5238151"/>
            <a:ext cx="405944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sz="2400" b="1" dirty="0">
                <a:solidFill>
                  <a:srgbClr val="0000FF"/>
                </a:solidFill>
              </a:rPr>
              <a:t>Capítulos 15 ao 22</a:t>
            </a:r>
          </a:p>
          <a:p>
            <a:pPr algn="ctr"/>
            <a:r>
              <a:rPr lang="pt-BR" sz="2400" dirty="0"/>
              <a:t>Concentra-se no tempo do fim</a:t>
            </a:r>
          </a:p>
        </p:txBody>
      </p:sp>
    </p:spTree>
    <p:extLst>
      <p:ext uri="{BB962C8B-B14F-4D97-AF65-F5344CB8AC3E}">
        <p14:creationId xmlns:p14="http://schemas.microsoft.com/office/powerpoint/2010/main" val="354998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5A6A0CE-3488-454C-B65F-2149E6C87E8C}"/>
              </a:ext>
            </a:extLst>
          </p:cNvPr>
          <p:cNvSpPr txBox="1"/>
          <p:nvPr/>
        </p:nvSpPr>
        <p:spPr>
          <a:xfrm>
            <a:off x="539552" y="188640"/>
            <a:ext cx="8143621" cy="830997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solidFill>
                  <a:schemeClr val="bg1"/>
                </a:solidFill>
              </a:rPr>
              <a:t>Verso para memorizar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5BADCE3-D117-4274-AB7E-907F38329C5F}"/>
              </a:ext>
            </a:extLst>
          </p:cNvPr>
          <p:cNvSpPr txBox="1"/>
          <p:nvPr/>
        </p:nvSpPr>
        <p:spPr>
          <a:xfrm>
            <a:off x="1927397" y="2875002"/>
            <a:ext cx="5289205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sz="6600" b="1" dirty="0">
                <a:solidFill>
                  <a:srgbClr val="0000FF"/>
                </a:solidFill>
              </a:rPr>
              <a:t>Apocalipse 1:3</a:t>
            </a:r>
            <a:endParaRPr lang="pt-BR" sz="6600" dirty="0"/>
          </a:p>
        </p:txBody>
      </p:sp>
    </p:spTree>
    <p:extLst>
      <p:ext uri="{BB962C8B-B14F-4D97-AF65-F5344CB8AC3E}">
        <p14:creationId xmlns:p14="http://schemas.microsoft.com/office/powerpoint/2010/main" val="130486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27584" y="332657"/>
            <a:ext cx="7772400" cy="1008112"/>
          </a:xfrm>
        </p:spPr>
        <p:txBody>
          <a:bodyPr/>
          <a:lstStyle/>
          <a:p>
            <a:r>
              <a:rPr lang="en-US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Apocalipse</a:t>
            </a:r>
            <a:r>
              <a:rPr 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Capítulo</a:t>
            </a:r>
            <a:r>
              <a:rPr 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01:3</a:t>
            </a:r>
            <a:endParaRPr lang="pt-BR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03548" y="1351784"/>
            <a:ext cx="8136904" cy="4392488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sz="4400" dirty="0">
                <a:solidFill>
                  <a:schemeClr val="tx1"/>
                </a:solidFill>
              </a:rPr>
              <a:t>“</a:t>
            </a:r>
            <a:r>
              <a:rPr lang="en-US" sz="4400" dirty="0" err="1">
                <a:solidFill>
                  <a:schemeClr val="tx1"/>
                </a:solidFill>
                <a:highlight>
                  <a:srgbClr val="FFFF00"/>
                </a:highlight>
              </a:rPr>
              <a:t>Feliz</a:t>
            </a:r>
            <a:r>
              <a:rPr lang="en-US" sz="4400" dirty="0">
                <a:solidFill>
                  <a:schemeClr val="tx1"/>
                </a:solidFill>
              </a:rPr>
              <a:t> </a:t>
            </a:r>
            <a:r>
              <a:rPr lang="en-US" sz="7200" b="1" dirty="0" err="1">
                <a:solidFill>
                  <a:schemeClr val="tx1"/>
                </a:solidFill>
              </a:rPr>
              <a:t>aquele</a:t>
            </a:r>
            <a:r>
              <a:rPr lang="en-US" sz="4400" dirty="0">
                <a:solidFill>
                  <a:schemeClr val="tx1"/>
                </a:solidFill>
              </a:rPr>
              <a:t> que </a:t>
            </a:r>
            <a:r>
              <a:rPr lang="en-US" sz="6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lê</a:t>
            </a:r>
            <a:r>
              <a:rPr lang="en-US" sz="4400" dirty="0">
                <a:solidFill>
                  <a:schemeClr val="tx1"/>
                </a:solidFill>
              </a:rPr>
              <a:t> as </a:t>
            </a:r>
            <a:r>
              <a:rPr lang="en-US" sz="4400" dirty="0" err="1">
                <a:solidFill>
                  <a:schemeClr val="tx1"/>
                </a:solidFill>
              </a:rPr>
              <a:t>palavras</a:t>
            </a:r>
            <a:r>
              <a:rPr lang="en-US" sz="4400" dirty="0">
                <a:solidFill>
                  <a:schemeClr val="tx1"/>
                </a:solidFill>
              </a:rPr>
              <a:t> </a:t>
            </a:r>
            <a:r>
              <a:rPr lang="en-US" sz="4400" dirty="0" err="1">
                <a:solidFill>
                  <a:schemeClr val="tx1"/>
                </a:solidFill>
              </a:rPr>
              <a:t>desta</a:t>
            </a:r>
            <a:r>
              <a:rPr lang="en-US" sz="4400" dirty="0">
                <a:solidFill>
                  <a:schemeClr val="tx1"/>
                </a:solidFill>
              </a:rPr>
              <a:t> </a:t>
            </a:r>
            <a:r>
              <a:rPr lang="en-US" sz="4400" dirty="0" err="1">
                <a:solidFill>
                  <a:schemeClr val="tx1"/>
                </a:solidFill>
              </a:rPr>
              <a:t>profecia</a:t>
            </a:r>
            <a:endParaRPr lang="en-US" sz="4400" dirty="0">
              <a:solidFill>
                <a:schemeClr val="tx1"/>
              </a:solidFill>
            </a:endParaRPr>
          </a:p>
          <a:p>
            <a:pPr algn="l"/>
            <a:r>
              <a:rPr lang="en-US" sz="4400" dirty="0">
                <a:solidFill>
                  <a:schemeClr val="tx1"/>
                </a:solidFill>
              </a:rPr>
              <a:t>e </a:t>
            </a:r>
            <a:r>
              <a:rPr lang="en-US" sz="4400" dirty="0" err="1">
                <a:solidFill>
                  <a:schemeClr val="tx1"/>
                </a:solidFill>
                <a:highlight>
                  <a:srgbClr val="FFFF00"/>
                </a:highlight>
              </a:rPr>
              <a:t>felizes</a:t>
            </a:r>
            <a:r>
              <a:rPr lang="en-US" sz="4400" dirty="0">
                <a:solidFill>
                  <a:schemeClr val="tx1"/>
                </a:solidFill>
              </a:rPr>
              <a:t> </a:t>
            </a:r>
            <a:r>
              <a:rPr lang="en-US" sz="7100" b="1" dirty="0" err="1">
                <a:solidFill>
                  <a:schemeClr val="tx1"/>
                </a:solidFill>
              </a:rPr>
              <a:t>aqueles</a:t>
            </a:r>
            <a:r>
              <a:rPr lang="en-US" sz="4400" dirty="0">
                <a:solidFill>
                  <a:schemeClr val="tx1"/>
                </a:solidFill>
              </a:rPr>
              <a:t> que </a:t>
            </a:r>
            <a:r>
              <a:rPr lang="en-US" sz="6600" b="1" dirty="0" err="1">
                <a:solidFill>
                  <a:srgbClr val="0000FF"/>
                </a:solidFill>
              </a:rPr>
              <a:t>ouvem</a:t>
            </a:r>
            <a:r>
              <a:rPr lang="en-US" sz="4400" dirty="0">
                <a:solidFill>
                  <a:schemeClr val="tx1"/>
                </a:solidFill>
              </a:rPr>
              <a:t> e </a:t>
            </a:r>
            <a:r>
              <a:rPr lang="en-US" sz="6000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guardam</a:t>
            </a:r>
            <a:r>
              <a:rPr lang="en-US" sz="4400" dirty="0">
                <a:solidFill>
                  <a:schemeClr val="tx1"/>
                </a:solidFill>
              </a:rPr>
              <a:t> o que </a:t>
            </a:r>
            <a:r>
              <a:rPr lang="en-US" sz="4400" dirty="0" err="1">
                <a:solidFill>
                  <a:schemeClr val="tx1"/>
                </a:solidFill>
              </a:rPr>
              <a:t>nela</a:t>
            </a:r>
            <a:r>
              <a:rPr lang="en-US" sz="4400" dirty="0">
                <a:solidFill>
                  <a:schemeClr val="tx1"/>
                </a:solidFill>
              </a:rPr>
              <a:t> </a:t>
            </a:r>
            <a:r>
              <a:rPr lang="en-US" sz="4400" dirty="0" err="1">
                <a:solidFill>
                  <a:schemeClr val="tx1"/>
                </a:solidFill>
              </a:rPr>
              <a:t>está</a:t>
            </a:r>
            <a:r>
              <a:rPr lang="en-US" sz="4400" dirty="0">
                <a:solidFill>
                  <a:schemeClr val="tx1"/>
                </a:solidFill>
              </a:rPr>
              <a:t> </a:t>
            </a:r>
            <a:r>
              <a:rPr lang="en-US" sz="4400" dirty="0" err="1">
                <a:solidFill>
                  <a:schemeClr val="tx1"/>
                </a:solidFill>
              </a:rPr>
              <a:t>escrito</a:t>
            </a:r>
            <a:r>
              <a:rPr lang="en-US" sz="4400" dirty="0">
                <a:solidFill>
                  <a:schemeClr val="tx1"/>
                </a:solidFill>
              </a:rPr>
              <a:t>, </a:t>
            </a:r>
            <a:r>
              <a:rPr lang="en-US" sz="4400" b="1" i="1" u="sng" dirty="0" err="1">
                <a:solidFill>
                  <a:schemeClr val="tx1"/>
                </a:solidFill>
              </a:rPr>
              <a:t>porque</a:t>
            </a:r>
            <a:r>
              <a:rPr lang="en-US" sz="4400" b="1" i="1" u="sng" dirty="0">
                <a:solidFill>
                  <a:schemeClr val="tx1"/>
                </a:solidFill>
              </a:rPr>
              <a:t> o tempo </a:t>
            </a:r>
            <a:r>
              <a:rPr lang="en-US" sz="4400" b="1" i="1" u="sng" dirty="0" err="1">
                <a:solidFill>
                  <a:schemeClr val="tx1"/>
                </a:solidFill>
              </a:rPr>
              <a:t>está</a:t>
            </a:r>
            <a:r>
              <a:rPr lang="en-US" sz="4400" b="1" i="1" u="sng" dirty="0">
                <a:solidFill>
                  <a:schemeClr val="tx1"/>
                </a:solidFill>
              </a:rPr>
              <a:t> </a:t>
            </a:r>
            <a:r>
              <a:rPr lang="en-US" sz="4400" b="1" i="1" u="sng" dirty="0" err="1">
                <a:solidFill>
                  <a:schemeClr val="tx1"/>
                </a:solidFill>
              </a:rPr>
              <a:t>próximo</a:t>
            </a:r>
            <a:r>
              <a:rPr lang="en-US" sz="4400" b="1" i="1" u="sng" dirty="0">
                <a:solidFill>
                  <a:schemeClr val="tx1"/>
                </a:solidFill>
              </a:rPr>
              <a:t>.”</a:t>
            </a:r>
            <a:endParaRPr lang="pt-BR" sz="4400" b="1" i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39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Feliz</a:t>
            </a:r>
            <a:r>
              <a:rPr lang="en-US" dirty="0"/>
              <a:t> </a:t>
            </a:r>
            <a:r>
              <a:rPr lang="en-US" dirty="0" err="1"/>
              <a:t>aquele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sz="6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lê</a:t>
            </a:r>
            <a:endParaRPr lang="pt-BR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17638"/>
            <a:ext cx="6048672" cy="5254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954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en-US" dirty="0" err="1"/>
              <a:t>Felizes</a:t>
            </a:r>
            <a:r>
              <a:rPr lang="en-US" dirty="0"/>
              <a:t> </a:t>
            </a:r>
            <a:r>
              <a:rPr lang="en-US" dirty="0" err="1"/>
              <a:t>aqueles</a:t>
            </a:r>
            <a:r>
              <a:rPr lang="en-US" dirty="0"/>
              <a:t> que </a:t>
            </a:r>
            <a:r>
              <a:rPr lang="en-US" sz="6600" b="1" dirty="0" err="1">
                <a:solidFill>
                  <a:srgbClr val="0000FF"/>
                </a:solidFill>
              </a:rPr>
              <a:t>ouvem</a:t>
            </a:r>
            <a:endParaRPr lang="pt-BR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340768"/>
            <a:ext cx="4464496" cy="550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735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6000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Guardam</a:t>
            </a:r>
            <a:r>
              <a:rPr lang="en-US" dirty="0"/>
              <a:t> o que </a:t>
            </a:r>
            <a:r>
              <a:rPr lang="en-US" dirty="0" err="1"/>
              <a:t>nela</a:t>
            </a:r>
            <a:r>
              <a:rPr lang="en-US" dirty="0"/>
              <a:t>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escrito</a:t>
            </a:r>
            <a:endParaRPr lang="pt-BR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340768"/>
            <a:ext cx="525658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3559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B4A5B2D2-B128-4E9E-8A41-92EDD6C505D4}"/>
              </a:ext>
            </a:extLst>
          </p:cNvPr>
          <p:cNvSpPr/>
          <p:nvPr/>
        </p:nvSpPr>
        <p:spPr>
          <a:xfrm>
            <a:off x="179512" y="0"/>
            <a:ext cx="878497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solidFill>
                  <a:srgbClr val="333333"/>
                </a:solidFill>
                <a:latin typeface="Helvetica Neue"/>
              </a:rPr>
              <a:t>“Serão felizes aqueles que leem e ouvem as palavras desse livro (ou seja, que aprendem a respeito) e que guardam essas palavras (aqueles que obedecem o que diz a profecia). Graças a DEUS, nós, adventistas, ensinamos essas palavras. Estamos no caminho certo. </a:t>
            </a:r>
          </a:p>
          <a:p>
            <a:r>
              <a:rPr lang="pt-BR" sz="3200" dirty="0">
                <a:solidFill>
                  <a:srgbClr val="0000FF"/>
                </a:solidFill>
                <a:latin typeface="Helvetica Neue"/>
              </a:rPr>
              <a:t>Naqueles tempos</a:t>
            </a:r>
            <a:r>
              <a:rPr lang="pt-BR" sz="3200" dirty="0">
                <a:solidFill>
                  <a:srgbClr val="333333"/>
                </a:solidFill>
                <a:latin typeface="Helvetica Neue"/>
              </a:rPr>
              <a:t>, quando o livro de Apocalipse foi escrito, poucos podiam ler a Bíblia. Ela era lida em público por um leitor, e a este se dirigia esta bem aventurança. Também eram bem aventurados aqueles que iam à sinagoga para ouvir, e melhor, se praticassem.” – </a:t>
            </a:r>
            <a:r>
              <a:rPr lang="pt-BR" sz="2400" dirty="0" err="1">
                <a:solidFill>
                  <a:srgbClr val="333333"/>
                </a:solidFill>
                <a:latin typeface="Helvetica Neue"/>
              </a:rPr>
              <a:t>Sikberto</a:t>
            </a:r>
            <a:r>
              <a:rPr lang="pt-BR" sz="2400" dirty="0">
                <a:solidFill>
                  <a:srgbClr val="333333"/>
                </a:solidFill>
                <a:latin typeface="Helvetica Neue"/>
              </a:rPr>
              <a:t> </a:t>
            </a:r>
            <a:r>
              <a:rPr lang="pt-BR" sz="2400" dirty="0" err="1">
                <a:solidFill>
                  <a:srgbClr val="333333"/>
                </a:solidFill>
                <a:latin typeface="Helvetica Neue"/>
              </a:rPr>
              <a:t>Marks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10894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en-US" b="1" dirty="0" err="1">
                <a:solidFill>
                  <a:srgbClr val="0000FF"/>
                </a:solidFill>
              </a:rPr>
              <a:t>Quem</a:t>
            </a: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err="1">
                <a:solidFill>
                  <a:srgbClr val="0000FF"/>
                </a:solidFill>
              </a:rPr>
              <a:t>são</a:t>
            </a: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err="1">
                <a:solidFill>
                  <a:srgbClr val="0000FF"/>
                </a:solidFill>
              </a:rPr>
              <a:t>os</a:t>
            </a: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err="1">
                <a:solidFill>
                  <a:srgbClr val="0000FF"/>
                </a:solidFill>
              </a:rPr>
              <a:t>Felizes</a:t>
            </a:r>
            <a:r>
              <a:rPr lang="en-US" b="1" dirty="0">
                <a:solidFill>
                  <a:srgbClr val="0000FF"/>
                </a:solidFill>
              </a:rPr>
              <a:t>?</a:t>
            </a:r>
            <a:endParaRPr lang="pt-BR" b="1" dirty="0">
              <a:solidFill>
                <a:srgbClr val="0000FF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5616" y="1412776"/>
            <a:ext cx="7056784" cy="5292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988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508" y="-1279"/>
            <a:ext cx="9145704" cy="6859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945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5A6A0CE-3488-454C-B65F-2149E6C87E8C}"/>
              </a:ext>
            </a:extLst>
          </p:cNvPr>
          <p:cNvSpPr txBox="1"/>
          <p:nvPr/>
        </p:nvSpPr>
        <p:spPr>
          <a:xfrm>
            <a:off x="539553" y="188640"/>
            <a:ext cx="3168352" cy="830997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solidFill>
                  <a:schemeClr val="bg1"/>
                </a:solidFill>
              </a:rPr>
              <a:t>Domingo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5BADCE3-D117-4274-AB7E-907F38329C5F}"/>
              </a:ext>
            </a:extLst>
          </p:cNvPr>
          <p:cNvSpPr txBox="1"/>
          <p:nvPr/>
        </p:nvSpPr>
        <p:spPr>
          <a:xfrm>
            <a:off x="1763688" y="2875002"/>
            <a:ext cx="5988434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sz="6600" b="1" dirty="0">
                <a:solidFill>
                  <a:srgbClr val="0000FF"/>
                </a:solidFill>
              </a:rPr>
              <a:t>O Título do Livro</a:t>
            </a:r>
            <a:endParaRPr lang="pt-BR" sz="6600" dirty="0"/>
          </a:p>
        </p:txBody>
      </p:sp>
    </p:spTree>
    <p:extLst>
      <p:ext uri="{BB962C8B-B14F-4D97-AF65-F5344CB8AC3E}">
        <p14:creationId xmlns:p14="http://schemas.microsoft.com/office/powerpoint/2010/main" val="201672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27584" y="332657"/>
            <a:ext cx="7772400" cy="1008112"/>
          </a:xfrm>
        </p:spPr>
        <p:txBody>
          <a:bodyPr/>
          <a:lstStyle/>
          <a:p>
            <a:r>
              <a:rPr lang="en-US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Apocalipse</a:t>
            </a:r>
            <a:r>
              <a:rPr 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Capítulo</a:t>
            </a:r>
            <a:r>
              <a:rPr 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01:1-2</a:t>
            </a:r>
            <a:endParaRPr lang="pt-BR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3528" y="1628800"/>
            <a:ext cx="8496944" cy="4392488"/>
          </a:xfrm>
        </p:spPr>
        <p:txBody>
          <a:bodyPr>
            <a:normAutofit/>
          </a:bodyPr>
          <a:lstStyle/>
          <a:p>
            <a:pPr algn="l"/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Revelação</a:t>
            </a:r>
            <a:r>
              <a:rPr lang="en-US" dirty="0">
                <a:solidFill>
                  <a:schemeClr val="tx1"/>
                </a:solidFill>
              </a:rPr>
              <a:t> de Jesus Cristo, que Deus </a:t>
            </a:r>
            <a:r>
              <a:rPr lang="en-US" dirty="0" err="1">
                <a:solidFill>
                  <a:schemeClr val="tx1"/>
                </a:solidFill>
              </a:rPr>
              <a:t>lhe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deu</a:t>
            </a:r>
            <a:r>
              <a:rPr lang="en-US" dirty="0">
                <a:solidFill>
                  <a:schemeClr val="tx1"/>
                </a:solidFill>
              </a:rPr>
              <a:t> para </a:t>
            </a:r>
            <a:r>
              <a:rPr lang="en-US" dirty="0" err="1">
                <a:solidFill>
                  <a:schemeClr val="tx1"/>
                </a:solidFill>
              </a:rPr>
              <a:t>mostrar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aos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seus</a:t>
            </a:r>
            <a:r>
              <a:rPr lang="en-US" dirty="0">
                <a:solidFill>
                  <a:schemeClr val="tx1"/>
                </a:solidFill>
              </a:rPr>
              <a:t> servos o que </a:t>
            </a:r>
            <a:r>
              <a:rPr lang="en-US" dirty="0" err="1">
                <a:solidFill>
                  <a:schemeClr val="tx1"/>
                </a:solidFill>
              </a:rPr>
              <a:t>em</a:t>
            </a:r>
            <a:r>
              <a:rPr lang="en-US" dirty="0">
                <a:solidFill>
                  <a:schemeClr val="tx1"/>
                </a:solidFill>
              </a:rPr>
              <a:t> breve </a:t>
            </a:r>
            <a:r>
              <a:rPr lang="en-US" dirty="0" err="1">
                <a:solidFill>
                  <a:schemeClr val="tx1"/>
                </a:solidFill>
              </a:rPr>
              <a:t>há</a:t>
            </a:r>
            <a:r>
              <a:rPr lang="en-US" dirty="0">
                <a:solidFill>
                  <a:schemeClr val="tx1"/>
                </a:solidFill>
              </a:rPr>
              <a:t> de </a:t>
            </a:r>
            <a:r>
              <a:rPr lang="en-US" dirty="0" err="1">
                <a:solidFill>
                  <a:schemeClr val="tx1"/>
                </a:solidFill>
              </a:rPr>
              <a:t>acontecer</a:t>
            </a:r>
            <a:r>
              <a:rPr lang="en-US" dirty="0">
                <a:solidFill>
                  <a:schemeClr val="tx1"/>
                </a:solidFill>
              </a:rPr>
              <a:t>. </a:t>
            </a:r>
          </a:p>
          <a:p>
            <a:pPr algn="l"/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enviou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seu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anjo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para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torná</a:t>
            </a:r>
            <a:r>
              <a:rPr lang="en-US" dirty="0">
                <a:solidFill>
                  <a:schemeClr val="tx1"/>
                </a:solidFill>
              </a:rPr>
              <a:t>-la </a:t>
            </a:r>
            <a:r>
              <a:rPr lang="en-US" dirty="0" err="1">
                <a:solidFill>
                  <a:schemeClr val="tx1"/>
                </a:solidFill>
              </a:rPr>
              <a:t>conhecida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seu</a:t>
            </a:r>
            <a:r>
              <a:rPr lang="en-US" dirty="0">
                <a:solidFill>
                  <a:schemeClr val="tx1"/>
                </a:solidFill>
              </a:rPr>
              <a:t> servo </a:t>
            </a:r>
            <a:r>
              <a:rPr lang="en-US" dirty="0" err="1">
                <a:solidFill>
                  <a:schemeClr val="tx1"/>
                </a:solidFill>
              </a:rPr>
              <a:t>João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que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dá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testemunho</a:t>
            </a:r>
            <a:r>
              <a:rPr lang="en-US" dirty="0">
                <a:solidFill>
                  <a:schemeClr val="tx1"/>
                </a:solidFill>
              </a:rPr>
              <a:t> de </a:t>
            </a:r>
            <a:r>
              <a:rPr lang="en-US" dirty="0" err="1">
                <a:solidFill>
                  <a:schemeClr val="tx1"/>
                </a:solidFill>
              </a:rPr>
              <a:t>tudo</a:t>
            </a:r>
            <a:r>
              <a:rPr lang="en-US" dirty="0">
                <a:solidFill>
                  <a:schemeClr val="tx1"/>
                </a:solidFill>
              </a:rPr>
              <a:t> o </a:t>
            </a:r>
            <a:r>
              <a:rPr lang="en-US" dirty="0" err="1">
                <a:solidFill>
                  <a:schemeClr val="tx1"/>
                </a:solidFill>
              </a:rPr>
              <a:t>que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viu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isto</a:t>
            </a:r>
            <a:r>
              <a:rPr lang="en-US" dirty="0">
                <a:solidFill>
                  <a:schemeClr val="tx1"/>
                </a:solidFill>
              </a:rPr>
              <a:t> é, a </a:t>
            </a:r>
            <a:r>
              <a:rPr lang="en-US" dirty="0" err="1">
                <a:solidFill>
                  <a:schemeClr val="tx1"/>
                </a:solidFill>
              </a:rPr>
              <a:t>palavra</a:t>
            </a:r>
            <a:r>
              <a:rPr lang="en-US" dirty="0">
                <a:solidFill>
                  <a:schemeClr val="tx1"/>
                </a:solidFill>
              </a:rPr>
              <a:t> de Deus e do </a:t>
            </a:r>
            <a:r>
              <a:rPr lang="en-US" dirty="0" err="1">
                <a:solidFill>
                  <a:schemeClr val="tx1"/>
                </a:solidFill>
              </a:rPr>
              <a:t>testemunho</a:t>
            </a:r>
            <a:r>
              <a:rPr lang="en-US" dirty="0">
                <a:solidFill>
                  <a:schemeClr val="tx1"/>
                </a:solidFill>
              </a:rPr>
              <a:t> de Jesus Cristo.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66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844724" y="388896"/>
            <a:ext cx="7924800" cy="94615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“Revelação de Jesus ... aos Seus servos”   (Apocalipse 1:1) </a:t>
            </a:r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838200" y="1652809"/>
            <a:ext cx="7467600" cy="1748492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O Apocalipse não é um livro fechado. “Não seles as palavras deste livro” (</a:t>
            </a:r>
            <a:r>
              <a:rPr kumimoji="0" lang="pt-B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Apoc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. 22:10).</a:t>
            </a:r>
          </a:p>
          <a:p>
            <a:pPr marR="0" lvl="0" algn="ctr" defTabSz="914400" rtl="0" eaLnBrk="1" fontAlgn="auto" latinLnBrk="0" hangingPunct="1">
              <a:lnSpc>
                <a:spcPct val="10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BR" b="1" dirty="0">
                <a:solidFill>
                  <a:srgbClr val="FF0000"/>
                </a:solidFill>
                <a:latin typeface="Tahoma" pitchFamily="34" charset="0"/>
              </a:rPr>
              <a:t>APOKALYPSIS = “Descobrir” ou “Revelar”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     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APO = Ocultar;     </a:t>
            </a:r>
            <a:r>
              <a:rPr kumimoji="0" 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Calipse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 = Revelar.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88" name="Text Box 16"/>
          <p:cNvSpPr txBox="1">
            <a:spLocks noChangeArrowheads="1"/>
          </p:cNvSpPr>
          <p:nvPr/>
        </p:nvSpPr>
        <p:spPr bwMode="auto">
          <a:xfrm>
            <a:off x="533400" y="3962015"/>
            <a:ext cx="8077200" cy="797911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2. É a revelação de Jesus Cristo. </a:t>
            </a:r>
          </a:p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Nele Cristo é apresentado em Sua majestosa e sublime Pessoa.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89" name="Text Box 17"/>
          <p:cNvSpPr txBox="1">
            <a:spLocks noChangeArrowheads="1"/>
          </p:cNvSpPr>
          <p:nvPr/>
        </p:nvSpPr>
        <p:spPr bwMode="auto">
          <a:xfrm>
            <a:off x="1187624" y="5373216"/>
            <a:ext cx="7239000" cy="95026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3. No Apocalipse Jesus revela Sua doutrina, Sua vontade e Seus planos para a humanidade - no presente, no futuro imediato e no futuro eterno.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259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6" grpId="0" autoUpdateAnimBg="0"/>
      <p:bldP spid="3087" grpId="0" animBg="1" autoUpdateAnimBg="0"/>
      <p:bldP spid="3088" grpId="0" animBg="1" autoUpdateAnimBg="0"/>
      <p:bldP spid="3089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B_04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3" name="Rectangle 7"/>
          <p:cNvSpPr>
            <a:spLocks noGrp="1" noChangeArrowheads="1"/>
          </p:cNvSpPr>
          <p:nvPr>
            <p:ph type="title"/>
          </p:nvPr>
        </p:nvSpPr>
        <p:spPr>
          <a:xfrm>
            <a:off x="1259632" y="3717032"/>
            <a:ext cx="7620000" cy="2880320"/>
          </a:xfrm>
          <a:noFill/>
          <a:ln/>
          <a:effectLst>
            <a:outerShdw dist="53882" dir="2700000" algn="ctr" rotWithShape="0">
              <a:srgbClr val="000000"/>
            </a:outerShdw>
          </a:effectLst>
        </p:spPr>
        <p:txBody>
          <a:bodyPr>
            <a:normAutofit fontScale="90000"/>
          </a:bodyPr>
          <a:lstStyle/>
          <a:p>
            <a:r>
              <a:rPr lang="pt-BR" sz="48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Apocalipse</a:t>
            </a:r>
            <a:br>
              <a:rPr lang="pt-BR" sz="48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8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(</a:t>
            </a:r>
            <a:r>
              <a:rPr lang="pt-BR" sz="4800" b="1" i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Revelação</a:t>
            </a:r>
            <a:r>
              <a:rPr lang="pt-BR" sz="48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no original grego) significa simplesmente desvendar, revelar ou mostrar algo.</a:t>
            </a:r>
            <a:r>
              <a:rPr lang="pt-PT" sz="48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1242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05030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27" name="Rectangle 3"/>
          <p:cNvSpPr>
            <a:spLocks noGrp="1" noChangeArrowheads="1"/>
          </p:cNvSpPr>
          <p:nvPr>
            <p:ph type="title"/>
          </p:nvPr>
        </p:nvSpPr>
        <p:spPr>
          <a:xfrm>
            <a:off x="683568" y="908720"/>
            <a:ext cx="7467600" cy="4824536"/>
          </a:xfrm>
          <a:noFill/>
          <a:ln/>
          <a:effectLst>
            <a:outerShdw dist="45791" dir="2021404" algn="ctr" rotWithShape="0">
              <a:srgbClr val="000000"/>
            </a:outerShdw>
          </a:effectLst>
        </p:spPr>
        <p:txBody>
          <a:bodyPr>
            <a:normAutofit fontScale="90000"/>
          </a:bodyPr>
          <a:lstStyle/>
          <a:p>
            <a:br>
              <a:rPr lang="pt-BR" sz="54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54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54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Quem é seu autor?</a:t>
            </a:r>
            <a:br>
              <a:rPr lang="pt-BR" sz="54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54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54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João</a:t>
            </a:r>
            <a:br>
              <a:rPr lang="pt-BR" sz="54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54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54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ANO 90-95 </a:t>
            </a:r>
            <a:r>
              <a:rPr lang="pt-BR" sz="5400" b="1" dirty="0" err="1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dC</a:t>
            </a:r>
            <a:r>
              <a:rPr lang="pt-BR" sz="54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.</a:t>
            </a:r>
            <a:br>
              <a:rPr lang="pt-BR" sz="54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endParaRPr lang="pt-PT" sz="5400" b="1" dirty="0"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34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1" name="Picture 3" descr="061116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094" y="2870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733" name="Rectangle 5"/>
          <p:cNvSpPr>
            <a:spLocks noGrp="1" noChangeArrowheads="1"/>
          </p:cNvSpPr>
          <p:nvPr>
            <p:ph type="title"/>
          </p:nvPr>
        </p:nvSpPr>
        <p:spPr>
          <a:xfrm>
            <a:off x="2627784" y="26753"/>
            <a:ext cx="4724400" cy="1296144"/>
          </a:xfrm>
          <a:noFill/>
          <a:ln/>
          <a:effectLst>
            <a:outerShdw dist="45791" dir="2021404" algn="ctr" rotWithShape="0">
              <a:srgbClr val="000000"/>
            </a:outerShdw>
          </a:effectLst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Para quem ele foi escrito?</a:t>
            </a:r>
            <a:endParaRPr lang="pt-PT" b="1" dirty="0"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94BF5A3-82F1-4069-8963-9A1A67D244B3}"/>
              </a:ext>
            </a:extLst>
          </p:cNvPr>
          <p:cNvSpPr txBox="1">
            <a:spLocks noChangeArrowheads="1"/>
          </p:cNvSpPr>
          <p:nvPr/>
        </p:nvSpPr>
        <p:spPr>
          <a:xfrm>
            <a:off x="2619436" y="1337251"/>
            <a:ext cx="4724400" cy="1772816"/>
          </a:xfrm>
          <a:prstGeom prst="rect">
            <a:avLst/>
          </a:prstGeom>
          <a:noFill/>
          <a:ln/>
          <a:effectLst>
            <a:outerShdw dist="45791" dir="2021404" algn="ctr" rotWithShape="0">
              <a:srgbClr val="000000"/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Para os servos de Deus</a:t>
            </a: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 </a:t>
            </a:r>
            <a:endParaRPr lang="pt-PT" b="1" dirty="0"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54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5" name="Picture 3" descr="0514071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757" name="Rectangle 5"/>
          <p:cNvSpPr>
            <a:spLocks noGrp="1" noChangeArrowheads="1"/>
          </p:cNvSpPr>
          <p:nvPr>
            <p:ph type="title"/>
          </p:nvPr>
        </p:nvSpPr>
        <p:spPr>
          <a:xfrm>
            <a:off x="11193" y="188640"/>
            <a:ext cx="7164288" cy="1946920"/>
          </a:xfrm>
          <a:noFill/>
          <a:ln/>
          <a:effectLst>
            <a:outerShdw dist="45791" dir="2021404" algn="ctr" rotWithShape="0">
              <a:srgbClr val="000000"/>
            </a:outerShdw>
          </a:effectLst>
        </p:spPr>
        <p:txBody>
          <a:bodyPr>
            <a:normAutofit fontScale="90000"/>
          </a:bodyPr>
          <a:lstStyle/>
          <a:p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Quem entregou a mensagem do Apocalipse a João?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endParaRPr lang="pt-PT" b="1" dirty="0"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480A7E-AAB6-4ACC-B9A4-751BC98D7B29}"/>
              </a:ext>
            </a:extLst>
          </p:cNvPr>
          <p:cNvSpPr txBox="1">
            <a:spLocks noChangeArrowheads="1"/>
          </p:cNvSpPr>
          <p:nvPr/>
        </p:nvSpPr>
        <p:spPr>
          <a:xfrm>
            <a:off x="179512" y="3628628"/>
            <a:ext cx="5486400" cy="1154832"/>
          </a:xfrm>
          <a:prstGeom prst="rect">
            <a:avLst/>
          </a:prstGeom>
          <a:noFill/>
          <a:ln/>
          <a:effectLst>
            <a:outerShdw dist="45791" dir="2021404" algn="ctr" rotWithShape="0">
              <a:srgbClr val="000000"/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8800" b="1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Um anjo</a:t>
            </a:r>
            <a:endParaRPr lang="pt-PT" sz="8800" b="1" dirty="0"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4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600" b="1" dirty="0">
                <a:solidFill>
                  <a:srgbClr val="0000FF"/>
                </a:solidFill>
                <a:effectLst/>
              </a:rPr>
              <a:t>O </a:t>
            </a:r>
            <a:r>
              <a:rPr lang="en-US" sz="3600" b="1" dirty="0" err="1">
                <a:solidFill>
                  <a:srgbClr val="0000FF"/>
                </a:solidFill>
                <a:effectLst/>
              </a:rPr>
              <a:t>nome</a:t>
            </a:r>
            <a:r>
              <a:rPr lang="en-US" sz="3600" b="1" dirty="0">
                <a:solidFill>
                  <a:srgbClr val="0000FF"/>
                </a:solidFill>
                <a:effectLst/>
              </a:rPr>
              <a:t> do </a:t>
            </a:r>
            <a:r>
              <a:rPr lang="en-US" sz="3600" b="1" dirty="0" err="1">
                <a:solidFill>
                  <a:srgbClr val="0000FF"/>
                </a:solidFill>
                <a:effectLst/>
              </a:rPr>
              <a:t>Anjo</a:t>
            </a:r>
            <a:r>
              <a:rPr lang="en-US" sz="3600" b="1" dirty="0">
                <a:solidFill>
                  <a:srgbClr val="0000FF"/>
                </a:solidFill>
                <a:effectLst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effectLst/>
              </a:rPr>
              <a:t>enviado</a:t>
            </a:r>
            <a:r>
              <a:rPr lang="en-US" sz="3600" b="1" dirty="0">
                <a:solidFill>
                  <a:srgbClr val="0000FF"/>
                </a:solidFill>
                <a:effectLst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effectLst/>
              </a:rPr>
              <a:t>por</a:t>
            </a:r>
            <a:r>
              <a:rPr lang="en-US" sz="3600" b="1" dirty="0">
                <a:solidFill>
                  <a:srgbClr val="0000FF"/>
                </a:solidFill>
                <a:effectLst/>
              </a:rPr>
              <a:t> Cristo a </a:t>
            </a:r>
            <a:r>
              <a:rPr lang="en-US" sz="3600" b="1" dirty="0" err="1">
                <a:solidFill>
                  <a:srgbClr val="0000FF"/>
                </a:solidFill>
                <a:effectLst/>
              </a:rPr>
              <a:t>João</a:t>
            </a:r>
            <a:endParaRPr lang="pt-BR" sz="3600" b="1" dirty="0">
              <a:solidFill>
                <a:srgbClr val="0000FF"/>
              </a:solidFill>
              <a:effectLst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268761"/>
            <a:ext cx="8640638" cy="5256584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2400" dirty="0"/>
              <a:t> </a:t>
            </a:r>
            <a:r>
              <a:rPr lang="pt-BR" sz="4000" dirty="0"/>
              <a:t>“Foi </a:t>
            </a:r>
            <a:r>
              <a:rPr lang="pt-BR" sz="4000" b="1" dirty="0">
                <a:solidFill>
                  <a:srgbClr val="FF0000"/>
                </a:solidFill>
              </a:rPr>
              <a:t>Gabriel</a:t>
            </a:r>
            <a:r>
              <a:rPr lang="pt-BR" sz="4000" dirty="0"/>
              <a:t> que Cristo enviou a revelar o futuro ao amado João”.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4000" dirty="0"/>
              <a:t>   </a:t>
            </a:r>
            <a:r>
              <a:rPr lang="pt-BR" sz="1600" dirty="0"/>
              <a:t>(Ellen G. White, </a:t>
            </a:r>
            <a:r>
              <a:rPr lang="pt-BR" sz="1600" i="1" dirty="0"/>
              <a:t>O Desejado de Todas as Nações</a:t>
            </a:r>
            <a:r>
              <a:rPr lang="pt-BR" sz="1600" dirty="0"/>
              <a:t>, 212).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16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1600" dirty="0"/>
          </a:p>
          <a:p>
            <a:pPr>
              <a:lnSpc>
                <a:spcPct val="80000"/>
              </a:lnSpc>
              <a:buNone/>
              <a:defRPr/>
            </a:pPr>
            <a:r>
              <a:rPr lang="pt-BR" sz="2400" dirty="0"/>
              <a:t>"E, respondendo o anjo, disse-lhe: </a:t>
            </a:r>
            <a:r>
              <a:rPr lang="pt-BR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 sou Gabriel</a:t>
            </a:r>
            <a:r>
              <a:rPr lang="pt-BR" sz="2400" dirty="0"/>
              <a:t>, que assisto diante de Deus, e fui enviado a falar-te e dar-te estas alegres novas."  (Lucas 1:19)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sz="2400" dirty="0"/>
          </a:p>
          <a:p>
            <a:pPr>
              <a:lnSpc>
                <a:spcPct val="80000"/>
              </a:lnSpc>
              <a:buNone/>
              <a:defRPr/>
            </a:pPr>
            <a:r>
              <a:rPr lang="pt-BR" sz="2400" dirty="0"/>
              <a:t>"Estando eu, digo, ainda falando na oração, o </a:t>
            </a:r>
            <a:r>
              <a:rPr lang="pt-BR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homem Gabriel</a:t>
            </a:r>
            <a:r>
              <a:rPr lang="pt-BR" sz="2400" dirty="0"/>
              <a:t>, que eu tinha visto na minha visão ao princípio, veio, voando rapidamente, e tocou-me, à hora do sacrifício da tarde."  (Daniel 9:21)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 dirty="0"/>
          </a:p>
          <a:p>
            <a:pPr>
              <a:lnSpc>
                <a:spcPct val="80000"/>
              </a:lnSpc>
              <a:buNone/>
              <a:defRPr/>
            </a:pPr>
            <a:r>
              <a:rPr lang="pt-BR" sz="2400" dirty="0"/>
              <a:t>"E ouvi uma voz de homem entre as margens do </a:t>
            </a:r>
            <a:r>
              <a:rPr lang="pt-BR" sz="2400" dirty="0" err="1"/>
              <a:t>Ulai</a:t>
            </a:r>
            <a:r>
              <a:rPr lang="pt-BR" sz="2400" dirty="0"/>
              <a:t>, a qual gritou, e disse: </a:t>
            </a:r>
            <a:r>
              <a:rPr lang="pt-BR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Gabriel</a:t>
            </a:r>
            <a:r>
              <a:rPr lang="pt-BR" sz="2400" dirty="0"/>
              <a:t>, </a:t>
            </a:r>
            <a:r>
              <a:rPr lang="pt-BR" sz="2400" dirty="0">
                <a:solidFill>
                  <a:srgbClr val="FF0000"/>
                </a:solidFill>
              </a:rPr>
              <a:t>dá a entender a este a visão</a:t>
            </a:r>
            <a:r>
              <a:rPr lang="pt-BR" sz="2400" dirty="0"/>
              <a:t>."  (Daniel 8:16)</a:t>
            </a:r>
          </a:p>
        </p:txBody>
      </p:sp>
    </p:spTree>
    <p:extLst>
      <p:ext uri="{BB962C8B-B14F-4D97-AF65-F5344CB8AC3E}">
        <p14:creationId xmlns:p14="http://schemas.microsoft.com/office/powerpoint/2010/main" val="34595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366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09403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3670" name="Text Box 6"/>
          <p:cNvSpPr txBox="1">
            <a:spLocks noChangeArrowheads="1"/>
          </p:cNvSpPr>
          <p:nvPr/>
        </p:nvSpPr>
        <p:spPr bwMode="auto">
          <a:xfrm>
            <a:off x="1403350" y="620713"/>
            <a:ext cx="1676400" cy="701675"/>
          </a:xfrm>
          <a:prstGeom prst="rect">
            <a:avLst/>
          </a:prstGeom>
          <a:noFill/>
          <a:ln>
            <a:noFill/>
          </a:ln>
          <a:effectLst>
            <a:outerShdw dist="63500" dir="318780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Deus</a:t>
            </a:r>
            <a:endParaRPr kumimoji="0" lang="pt-BR" sz="36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671" name="Text Box 7"/>
          <p:cNvSpPr txBox="1">
            <a:spLocks noChangeArrowheads="1"/>
          </p:cNvSpPr>
          <p:nvPr/>
        </p:nvSpPr>
        <p:spPr bwMode="auto">
          <a:xfrm>
            <a:off x="2438400" y="1752600"/>
            <a:ext cx="1676400" cy="701675"/>
          </a:xfrm>
          <a:prstGeom prst="rect">
            <a:avLst/>
          </a:prstGeom>
          <a:noFill/>
          <a:ln>
            <a:noFill/>
          </a:ln>
          <a:effectLst>
            <a:outerShdw dist="63500" dir="318780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Jesus</a:t>
            </a:r>
            <a:endParaRPr kumimoji="0" lang="pt-BR" sz="36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672" name="Text Box 8"/>
          <p:cNvSpPr txBox="1">
            <a:spLocks noChangeArrowheads="1"/>
          </p:cNvSpPr>
          <p:nvPr/>
        </p:nvSpPr>
        <p:spPr bwMode="auto">
          <a:xfrm>
            <a:off x="3810000" y="3048000"/>
            <a:ext cx="1676400" cy="701675"/>
          </a:xfrm>
          <a:prstGeom prst="rect">
            <a:avLst/>
          </a:prstGeom>
          <a:noFill/>
          <a:ln>
            <a:noFill/>
          </a:ln>
          <a:effectLst>
            <a:outerShdw dist="63500" dir="318780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Anjo</a:t>
            </a:r>
            <a:endParaRPr kumimoji="0" lang="pt-BR" sz="36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673" name="Text Box 9"/>
          <p:cNvSpPr txBox="1">
            <a:spLocks noChangeArrowheads="1"/>
          </p:cNvSpPr>
          <p:nvPr/>
        </p:nvSpPr>
        <p:spPr bwMode="auto">
          <a:xfrm>
            <a:off x="5181600" y="4267200"/>
            <a:ext cx="1676400" cy="701675"/>
          </a:xfrm>
          <a:prstGeom prst="rect">
            <a:avLst/>
          </a:prstGeom>
          <a:noFill/>
          <a:ln>
            <a:noFill/>
          </a:ln>
          <a:effectLst>
            <a:outerShdw dist="63500" dir="318780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João</a:t>
            </a:r>
            <a:endParaRPr kumimoji="0" lang="pt-BR" sz="36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676" name="Text Box 12"/>
          <p:cNvSpPr txBox="1">
            <a:spLocks noChangeArrowheads="1"/>
          </p:cNvSpPr>
          <p:nvPr/>
        </p:nvSpPr>
        <p:spPr bwMode="auto">
          <a:xfrm>
            <a:off x="6172200" y="5486400"/>
            <a:ext cx="2133600" cy="701675"/>
          </a:xfrm>
          <a:prstGeom prst="rect">
            <a:avLst/>
          </a:prstGeom>
          <a:noFill/>
          <a:ln>
            <a:noFill/>
          </a:ln>
          <a:effectLst>
            <a:outerShdw dist="63500" dir="318780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Igrejas</a:t>
            </a:r>
            <a:endParaRPr kumimoji="0" lang="pt-BR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678" name="Line 14"/>
          <p:cNvSpPr>
            <a:spLocks noChangeShapeType="1"/>
          </p:cNvSpPr>
          <p:nvPr/>
        </p:nvSpPr>
        <p:spPr bwMode="auto">
          <a:xfrm>
            <a:off x="2438400" y="1371600"/>
            <a:ext cx="457200" cy="457200"/>
          </a:xfrm>
          <a:prstGeom prst="line">
            <a:avLst/>
          </a:prstGeom>
          <a:noFill/>
          <a:ln w="28575">
            <a:solidFill>
              <a:srgbClr val="FFFF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679" name="Line 15"/>
          <p:cNvSpPr>
            <a:spLocks noChangeShapeType="1"/>
          </p:cNvSpPr>
          <p:nvPr/>
        </p:nvSpPr>
        <p:spPr bwMode="auto">
          <a:xfrm>
            <a:off x="3419475" y="2636838"/>
            <a:ext cx="457200" cy="457200"/>
          </a:xfrm>
          <a:prstGeom prst="line">
            <a:avLst/>
          </a:prstGeom>
          <a:noFill/>
          <a:ln w="28575">
            <a:solidFill>
              <a:srgbClr val="FFFF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680" name="Line 16"/>
          <p:cNvSpPr>
            <a:spLocks noChangeShapeType="1"/>
          </p:cNvSpPr>
          <p:nvPr/>
        </p:nvSpPr>
        <p:spPr bwMode="auto">
          <a:xfrm>
            <a:off x="4859338" y="3716338"/>
            <a:ext cx="457200" cy="457200"/>
          </a:xfrm>
          <a:prstGeom prst="line">
            <a:avLst/>
          </a:prstGeom>
          <a:noFill/>
          <a:ln w="28575">
            <a:solidFill>
              <a:srgbClr val="FFFF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681" name="Line 17"/>
          <p:cNvSpPr>
            <a:spLocks noChangeShapeType="1"/>
          </p:cNvSpPr>
          <p:nvPr/>
        </p:nvSpPr>
        <p:spPr bwMode="auto">
          <a:xfrm>
            <a:off x="6156325" y="5084763"/>
            <a:ext cx="457200" cy="457200"/>
          </a:xfrm>
          <a:prstGeom prst="line">
            <a:avLst/>
          </a:prstGeom>
          <a:noFill/>
          <a:ln w="28575">
            <a:solidFill>
              <a:srgbClr val="FFFF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683" name="Text Box 19"/>
          <p:cNvSpPr txBox="1">
            <a:spLocks noChangeArrowheads="1"/>
          </p:cNvSpPr>
          <p:nvPr/>
        </p:nvSpPr>
        <p:spPr bwMode="auto">
          <a:xfrm>
            <a:off x="4237831" y="630704"/>
            <a:ext cx="475138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Etapas pelas quais passou o Apocalipse até chegar a nós</a:t>
            </a:r>
          </a:p>
        </p:txBody>
      </p:sp>
    </p:spTree>
    <p:extLst>
      <p:ext uri="{BB962C8B-B14F-4D97-AF65-F5344CB8AC3E}">
        <p14:creationId xmlns:p14="http://schemas.microsoft.com/office/powerpoint/2010/main" val="196959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3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3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3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3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3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3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0" grpId="0" autoUpdateAnimBg="0"/>
      <p:bldP spid="113671" grpId="0" autoUpdateAnimBg="0"/>
      <p:bldP spid="113672" grpId="0" autoUpdateAnimBg="0"/>
      <p:bldP spid="113673" grpId="0" autoUpdateAnimBg="0"/>
      <p:bldP spid="113676" grpId="0" autoUpdateAnimBg="0"/>
      <p:bldP spid="113678" grpId="0" animBg="1"/>
      <p:bldP spid="113679" grpId="0" animBg="1"/>
      <p:bldP spid="113680" grpId="0" animBg="1"/>
      <p:bldP spid="11368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5A6A0CE-3488-454C-B65F-2149E6C87E8C}"/>
              </a:ext>
            </a:extLst>
          </p:cNvPr>
          <p:cNvSpPr txBox="1"/>
          <p:nvPr/>
        </p:nvSpPr>
        <p:spPr>
          <a:xfrm>
            <a:off x="539553" y="188640"/>
            <a:ext cx="3168352" cy="830997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Segunda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5BADCE3-D117-4274-AB7E-907F38329C5F}"/>
              </a:ext>
            </a:extLst>
          </p:cNvPr>
          <p:cNvSpPr txBox="1"/>
          <p:nvPr/>
        </p:nvSpPr>
        <p:spPr>
          <a:xfrm>
            <a:off x="899592" y="2875002"/>
            <a:ext cx="7537576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propósito do Livro</a:t>
            </a:r>
            <a:endParaRPr kumimoji="0" lang="pt-BR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8131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908720"/>
            <a:ext cx="8229600" cy="4525963"/>
          </a:xfrm>
        </p:spPr>
        <p:txBody>
          <a:bodyPr>
            <a:normAutofit lnSpcReduction="10000"/>
          </a:bodyPr>
          <a:lstStyle/>
          <a:p>
            <a:pPr algn="ctr">
              <a:buNone/>
              <a:defRPr/>
            </a:pPr>
            <a:r>
              <a:rPr lang="en-US" sz="5400" dirty="0">
                <a:solidFill>
                  <a:srgbClr val="FF0000"/>
                </a:solidFill>
              </a:rPr>
              <a:t>NO APOCALIPSE</a:t>
            </a:r>
            <a:endParaRPr lang="pt-BR" sz="5400" dirty="0">
              <a:solidFill>
                <a:srgbClr val="FF0000"/>
              </a:solidFill>
            </a:endParaRPr>
          </a:p>
          <a:p>
            <a:pPr>
              <a:buNone/>
              <a:defRPr/>
            </a:pPr>
            <a:r>
              <a:rPr lang="pt-BR" sz="5400" dirty="0"/>
              <a:t>“Foram esboçados diante de João os acontecimentos que teriam lugar no </a:t>
            </a:r>
            <a:r>
              <a:rPr lang="pt-BR" sz="5400" dirty="0">
                <a:solidFill>
                  <a:srgbClr val="0000FF"/>
                </a:solidFill>
              </a:rPr>
              <a:t>final da história deste mundo</a:t>
            </a:r>
            <a:r>
              <a:rPr lang="pt-BR" sz="5400" dirty="0"/>
              <a:t>”. </a:t>
            </a:r>
          </a:p>
          <a:p>
            <a:pPr>
              <a:buNone/>
              <a:defRPr/>
            </a:pPr>
            <a:r>
              <a:rPr lang="pt-BR" dirty="0"/>
              <a:t> </a:t>
            </a:r>
            <a:r>
              <a:rPr lang="pt-BR" sz="1600" dirty="0"/>
              <a:t>(Ellen G. White, </a:t>
            </a:r>
            <a:r>
              <a:rPr lang="pt-BR" sz="1600" i="1" dirty="0"/>
              <a:t>Atos dos Apóstolos</a:t>
            </a:r>
            <a:r>
              <a:rPr lang="pt-BR" sz="1600" dirty="0"/>
              <a:t>, 568-577)</a:t>
            </a:r>
            <a:r>
              <a:rPr lang="pt-BR" dirty="0"/>
              <a:t>            </a:t>
            </a:r>
          </a:p>
          <a:p>
            <a:pPr>
              <a:buNone/>
              <a:defRPr/>
            </a:pP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3286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D84575-19D5-4C1C-9BE2-6C297399B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Quatro propósitos básicos: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56ECF7E-6749-4A86-AD01-DBC537D81AC5}"/>
              </a:ext>
            </a:extLst>
          </p:cNvPr>
          <p:cNvSpPr/>
          <p:nvPr/>
        </p:nvSpPr>
        <p:spPr>
          <a:xfrm>
            <a:off x="277180" y="1417638"/>
            <a:ext cx="858964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rgbClr val="333333"/>
                </a:solidFill>
                <a:latin typeface="Helvetica Neue"/>
              </a:rPr>
              <a:t>1 - Revelar o futuro aos servos de DEUS;</a:t>
            </a:r>
            <a:endParaRPr lang="pt-BR" sz="3200" dirty="0">
              <a:solidFill>
                <a:srgbClr val="333333"/>
              </a:solidFill>
              <a:latin typeface="Helvetica Neue"/>
            </a:endParaRPr>
          </a:p>
          <a:p>
            <a:r>
              <a:rPr lang="pt-BR" sz="3200" b="1" dirty="0">
                <a:solidFill>
                  <a:srgbClr val="0000FF"/>
                </a:solidFill>
                <a:latin typeface="Helvetica Neue"/>
              </a:rPr>
              <a:t>2 - Garantir que DEUS está no comando</a:t>
            </a:r>
            <a:r>
              <a:rPr lang="pt-BR" sz="3200" b="1" dirty="0">
                <a:solidFill>
                  <a:srgbClr val="333333"/>
                </a:solidFill>
                <a:latin typeface="Helvetica Neue"/>
              </a:rPr>
              <a:t>;</a:t>
            </a:r>
            <a:endParaRPr lang="pt-BR" sz="3200" dirty="0">
              <a:solidFill>
                <a:srgbClr val="333333"/>
              </a:solidFill>
              <a:latin typeface="Helvetica Neue"/>
            </a:endParaRPr>
          </a:p>
          <a:p>
            <a:r>
              <a:rPr lang="pt-BR" sz="3200" b="1" dirty="0">
                <a:solidFill>
                  <a:srgbClr val="333333"/>
                </a:solidFill>
                <a:latin typeface="Helvetica Neue"/>
              </a:rPr>
              <a:t>3 - Permitir que os servos de DEUS se preparem para serem salvos;</a:t>
            </a:r>
            <a:endParaRPr lang="pt-BR" sz="3200" dirty="0">
              <a:solidFill>
                <a:srgbClr val="333333"/>
              </a:solidFill>
              <a:latin typeface="Helvetica Neue"/>
            </a:endParaRPr>
          </a:p>
          <a:p>
            <a:r>
              <a:rPr lang="pt-BR" sz="3200" b="1" dirty="0">
                <a:solidFill>
                  <a:srgbClr val="7030A0"/>
                </a:solidFill>
                <a:latin typeface="Helvetica Neue"/>
              </a:rPr>
              <a:t>4 - Para que creiamos em DEUS ao as profecias se cumprirem (João 20:31); podemos crer nos profetas de DEUS (II Crônicas 20:20).</a:t>
            </a:r>
            <a:endParaRPr lang="pt-BR" sz="3200" b="0" i="0" dirty="0">
              <a:solidFill>
                <a:srgbClr val="7030A0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8758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44" name="Object 12"/>
          <p:cNvGraphicFramePr>
            <a:graphicFrameLocks noChangeAspect="1"/>
          </p:cNvGraphicFramePr>
          <p:nvPr/>
        </p:nvGraphicFramePr>
        <p:xfrm>
          <a:off x="0" y="3175"/>
          <a:ext cx="9144000" cy="685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Image" r:id="rId3" imgW="11881398" imgH="8907872" progId="Photoshop.Image.5">
                  <p:embed/>
                </p:oleObj>
              </mc:Choice>
              <mc:Fallback>
                <p:oleObj name="Image" r:id="rId3" imgW="11881398" imgH="8907872" progId="Photoshop.Image.5">
                  <p:embed/>
                  <p:pic>
                    <p:nvPicPr>
                      <p:cNvPr id="18444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175"/>
                        <a:ext cx="9144000" cy="685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685800" y="609600"/>
            <a:ext cx="76200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>
                <a:solidFill>
                  <a:srgbClr val="FFFF00"/>
                </a:solidFill>
                <a:latin typeface="Tahoma" pitchFamily="34" charset="0"/>
              </a:rPr>
              <a:t>Por que Jesus falou em parábolas e nos deu o livro do Apocalipse em símbolos?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609600" y="1752600"/>
            <a:ext cx="3200400" cy="47910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pt-BR" sz="2800" b="1">
                <a:solidFill>
                  <a:schemeClr val="bg1"/>
                </a:solidFill>
                <a:latin typeface="Arial Narrow" pitchFamily="34" charset="0"/>
              </a:rPr>
              <a:t>“A vós outros [aos discípulos] é dado conhecer os mistérios do reino   de Deus; aos demais, fala-se por parábolas, para que, vendo, não vejam; e, ouvindo, não entendam” (Lucas 8:10). 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8077200" y="1397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800" b="1">
                <a:solidFill>
                  <a:schemeClr val="bg1"/>
                </a:solidFill>
              </a:rPr>
              <a:t>12/23</a:t>
            </a:r>
            <a:endParaRPr lang="pt-BR" sz="20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1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 autoUpdateAnimBg="0"/>
      <p:bldP spid="18441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93" name="Object 13"/>
          <p:cNvGraphicFramePr>
            <a:graphicFrameLocks noChangeAspect="1"/>
          </p:cNvGraphicFramePr>
          <p:nvPr/>
        </p:nvGraphicFramePr>
        <p:xfrm>
          <a:off x="0" y="3175"/>
          <a:ext cx="9144000" cy="685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6" name="Image" r:id="rId3" imgW="11881398" imgH="8907872" progId="Photoshop.Image.5">
                  <p:embed/>
                </p:oleObj>
              </mc:Choice>
              <mc:Fallback>
                <p:oleObj name="Image" r:id="rId3" imgW="11881398" imgH="8907872" progId="Photoshop.Image.5">
                  <p:embed/>
                  <p:pic>
                    <p:nvPicPr>
                      <p:cNvPr id="20493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175"/>
                        <a:ext cx="9144000" cy="685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295400" y="457200"/>
            <a:ext cx="6781800" cy="20351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pt-BR" sz="2900" b="1">
                <a:solidFill>
                  <a:srgbClr val="FFFF00"/>
                </a:solidFill>
                <a:latin typeface="Arial Narrow" pitchFamily="34" charset="0"/>
              </a:rPr>
              <a:t>Dessa forma, somente os que estavam verdadeiramente interessados na mensagem de Deus compreendiam, pois buscavam explicação e persistiam na busca.</a:t>
            </a: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539552" y="2824957"/>
            <a:ext cx="4968552" cy="353943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200" b="1" dirty="0">
                <a:solidFill>
                  <a:schemeClr val="bg1"/>
                </a:solidFill>
                <a:latin typeface="Arial Narrow" pitchFamily="34" charset="0"/>
              </a:rPr>
              <a:t>Deve-se lembrar, também, que João estava preso em </a:t>
            </a:r>
            <a:r>
              <a:rPr lang="pt-BR" sz="3200" b="1" dirty="0" err="1">
                <a:solidFill>
                  <a:schemeClr val="bg1"/>
                </a:solidFill>
                <a:latin typeface="Arial Narrow" pitchFamily="34" charset="0"/>
              </a:rPr>
              <a:t>Patmos</a:t>
            </a:r>
            <a:r>
              <a:rPr lang="pt-BR" sz="3200" b="1" dirty="0">
                <a:solidFill>
                  <a:schemeClr val="bg1"/>
                </a:solidFill>
                <a:latin typeface="Arial Narrow" pitchFamily="34" charset="0"/>
              </a:rPr>
              <a:t>, e para que sua mensagem pudesse chegar até as igrejas, precisava estar codificada. Os cristãos entendiam a mensagem.</a:t>
            </a:r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304800" y="2286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800" b="1">
                <a:solidFill>
                  <a:schemeClr val="bg1"/>
                </a:solidFill>
              </a:rPr>
              <a:t>13/23</a:t>
            </a:r>
            <a:endParaRPr lang="pt-BR" sz="2000" b="1">
              <a:solidFill>
                <a:schemeClr val="bg1"/>
              </a:solidFill>
            </a:endParaRPr>
          </a:p>
        </p:txBody>
      </p:sp>
      <p:graphicFrame>
        <p:nvGraphicFramePr>
          <p:cNvPr id="20494" name="Object 14"/>
          <p:cNvGraphicFramePr>
            <a:graphicFrameLocks noChangeAspect="1"/>
          </p:cNvGraphicFramePr>
          <p:nvPr/>
        </p:nvGraphicFramePr>
        <p:xfrm>
          <a:off x="5924550" y="3124200"/>
          <a:ext cx="2914650" cy="329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7" name="Image" r:id="rId5" imgW="3926580" imgH="4434875" progId="Photoshop.Image.5">
                  <p:embed/>
                </p:oleObj>
              </mc:Choice>
              <mc:Fallback>
                <p:oleObj name="Image" r:id="rId5" imgW="3926580" imgH="4434875" progId="Photoshop.Image.5">
                  <p:embed/>
                  <p:pic>
                    <p:nvPicPr>
                      <p:cNvPr id="20494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4550" y="3124200"/>
                        <a:ext cx="2914650" cy="3292475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FFCC66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899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8" grpId="0" autoUpdateAnimBg="0"/>
      <p:bldP spid="20489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972096" y="2064267"/>
            <a:ext cx="7613104" cy="2729465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pt-BR" sz="2900" b="1" dirty="0">
                <a:solidFill>
                  <a:srgbClr val="7030A0"/>
                </a:solidFill>
                <a:latin typeface="Arial Narrow" pitchFamily="34" charset="0"/>
              </a:rPr>
              <a:t>27 livros dos 39 do Antigo Testamento são citados no Apocalipse; e de seus 404 versículos, 276 são citações de outros autores bíblicos.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pt-BR" sz="2900" b="1" dirty="0">
                <a:solidFill>
                  <a:srgbClr val="7030A0"/>
                </a:solidFill>
                <a:latin typeface="Arial Narrow" pitchFamily="34" charset="0"/>
              </a:rPr>
              <a:t>Por isso, a chave para entender o Apocalipse                    é a própria Bíblia, e nada mais.</a:t>
            </a:r>
          </a:p>
        </p:txBody>
      </p:sp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51121"/>
            <a:ext cx="289560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8204200" y="1397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800" b="1">
                <a:solidFill>
                  <a:schemeClr val="bg1"/>
                </a:solidFill>
              </a:rPr>
              <a:t>9/23</a:t>
            </a:r>
            <a:endParaRPr lang="pt-BR" sz="20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67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7" grpId="0" animBg="1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77698"/>
            <a:ext cx="289560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8204200" y="1397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800" b="1">
                <a:solidFill>
                  <a:schemeClr val="bg1"/>
                </a:solidFill>
              </a:rPr>
              <a:t>9/23</a:t>
            </a:r>
            <a:endParaRPr lang="pt-BR" sz="2000" b="1">
              <a:solidFill>
                <a:schemeClr val="bg1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6C9EE8E-7B9C-4917-97B0-E8F65FDD8874}"/>
              </a:ext>
            </a:extLst>
          </p:cNvPr>
          <p:cNvSpPr/>
          <p:nvPr/>
        </p:nvSpPr>
        <p:spPr>
          <a:xfrm>
            <a:off x="467544" y="1436598"/>
            <a:ext cx="8136904" cy="48320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4400" dirty="0">
                <a:solidFill>
                  <a:srgbClr val="333333"/>
                </a:solidFill>
                <a:latin typeface="Helvetica Neue"/>
              </a:rPr>
              <a:t>O livro de Apocalipse precisa ser estudado junto com o de Daniel, ambos se completam.</a:t>
            </a:r>
          </a:p>
          <a:p>
            <a:endParaRPr lang="pt-BR" sz="4400" dirty="0">
              <a:solidFill>
                <a:srgbClr val="333333"/>
              </a:solidFill>
              <a:latin typeface="Helvetica Neue"/>
            </a:endParaRPr>
          </a:p>
          <a:p>
            <a:r>
              <a:rPr lang="pt-BR" sz="4400" dirty="0">
                <a:solidFill>
                  <a:srgbClr val="333333"/>
                </a:solidFill>
                <a:latin typeface="Helvetica Neue"/>
              </a:rPr>
              <a:t>Em Daniel há profecias que foram seladas, mas que em Apocalipse são reveladas. 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274624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5A6A0CE-3488-454C-B65F-2149E6C87E8C}"/>
              </a:ext>
            </a:extLst>
          </p:cNvPr>
          <p:cNvSpPr txBox="1"/>
          <p:nvPr/>
        </p:nvSpPr>
        <p:spPr>
          <a:xfrm>
            <a:off x="539553" y="188640"/>
            <a:ext cx="3168352" cy="830997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Terça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5BADCE3-D117-4274-AB7E-907F38329C5F}"/>
              </a:ext>
            </a:extLst>
          </p:cNvPr>
          <p:cNvSpPr txBox="1"/>
          <p:nvPr/>
        </p:nvSpPr>
        <p:spPr>
          <a:xfrm>
            <a:off x="638880" y="2875002"/>
            <a:ext cx="8059001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linguagem simbólica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 Apocalipse</a:t>
            </a:r>
            <a:endParaRPr kumimoji="0" lang="pt-BR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427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Daniel e </a:t>
            </a:r>
            <a:r>
              <a:rPr lang="en-US" dirty="0" err="1"/>
              <a:t>João</a:t>
            </a:r>
            <a:r>
              <a:rPr lang="en-US" dirty="0"/>
              <a:t> </a:t>
            </a:r>
            <a:r>
              <a:rPr lang="en-US" dirty="0" err="1"/>
              <a:t>usam</a:t>
            </a:r>
            <a:r>
              <a:rPr lang="en-US" dirty="0"/>
              <a:t> </a:t>
            </a:r>
            <a:r>
              <a:rPr lang="en-US" dirty="0" err="1"/>
              <a:t>Símbolos</a:t>
            </a:r>
            <a:r>
              <a:rPr lang="en-US" dirty="0"/>
              <a:t> e </a:t>
            </a:r>
            <a:r>
              <a:rPr lang="en-US" dirty="0" err="1"/>
              <a:t>Figuras</a:t>
            </a: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608" y="1209119"/>
            <a:ext cx="3919949" cy="2939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8" name="Picture 2" descr="http://4.bp.blogspot.com/_4U20L20Beg4/RjctwTq9bbI/AAAAAAAAAJU/KgbJBF7jbbA/s320/daniel+(20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628800"/>
            <a:ext cx="3048000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http://photos1.blogger.com/blogger/4022/2253/1600/Beasts_Daniel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005064"/>
            <a:ext cx="2174919" cy="261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4" name="Picture 8" descr="http://4.bp.blogspot.com/-DJjF8BO36nI/UNONgNquhCI/AAAAAAAAA-4/8lBWqH0nxbU/s1600/A+Besta+do+apocalipse+jp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393858"/>
            <a:ext cx="3429000" cy="2309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304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8E1F979C-A30C-4794-8308-695E3227D694}"/>
              </a:ext>
            </a:extLst>
          </p:cNvPr>
          <p:cNvSpPr txBox="1"/>
          <p:nvPr/>
        </p:nvSpPr>
        <p:spPr>
          <a:xfrm>
            <a:off x="323528" y="582067"/>
            <a:ext cx="8496944" cy="569386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400" dirty="0"/>
              <a:t>Toda vez que você ler os seguintes símbolos: Entenda-se: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Animal = Rei ou Reino - Daniel 7:17, 17 e 23</a:t>
            </a:r>
            <a:br>
              <a:rPr lang="pt-BR" sz="2400" dirty="0"/>
            </a:br>
            <a:r>
              <a:rPr lang="pt-BR" sz="2400" dirty="0"/>
              <a:t>Mulher = Igreja - Efésios 5:23 e 32</a:t>
            </a:r>
            <a:br>
              <a:rPr lang="pt-BR" sz="2400" dirty="0"/>
            </a:br>
            <a:r>
              <a:rPr lang="pt-BR" sz="2400" dirty="0"/>
              <a:t>Água = Povos - Apocalipse 17:15</a:t>
            </a:r>
            <a:br>
              <a:rPr lang="pt-BR" sz="2400" dirty="0"/>
            </a:br>
            <a:r>
              <a:rPr lang="pt-BR" sz="2400" dirty="0"/>
              <a:t>1 Dia = 1 ano - Ezequiel 4:6 e 7. Números 14:34</a:t>
            </a:r>
            <a:br>
              <a:rPr lang="pt-BR" sz="2400" dirty="0"/>
            </a:br>
            <a:r>
              <a:rPr lang="pt-BR" sz="2400" dirty="0"/>
              <a:t>Ventos = Guerras - Jeremias 51:1-5</a:t>
            </a:r>
            <a:br>
              <a:rPr lang="pt-BR" sz="2400" dirty="0"/>
            </a:br>
            <a:r>
              <a:rPr lang="pt-BR" sz="2400" dirty="0"/>
              <a:t>Chifres = Poder, Rei ou Reino - </a:t>
            </a:r>
            <a:r>
              <a:rPr lang="pt-BR" sz="2000" dirty="0"/>
              <a:t>Apocalipse 17:12. Daniel 8:21 e 22/ 7:14</a:t>
            </a:r>
            <a:br>
              <a:rPr lang="pt-BR" sz="2400" dirty="0"/>
            </a:br>
            <a:r>
              <a:rPr lang="pt-BR" sz="2400" dirty="0"/>
              <a:t>Tempos = Anos - Daniel 11:13</a:t>
            </a:r>
            <a:br>
              <a:rPr lang="pt-BR" sz="2400" dirty="0"/>
            </a:br>
            <a:r>
              <a:rPr lang="pt-BR" sz="2400" dirty="0"/>
              <a:t>Dragão = Diabo - Apocalipse 12:9</a:t>
            </a:r>
            <a:br>
              <a:rPr lang="pt-BR" sz="2400" dirty="0"/>
            </a:br>
            <a:r>
              <a:rPr lang="pt-BR" sz="2400" dirty="0"/>
              <a:t>Cordeiro = Jesus Cristo - João 1:29</a:t>
            </a:r>
            <a:br>
              <a:rPr lang="pt-BR" sz="2400" dirty="0"/>
            </a:br>
            <a:r>
              <a:rPr lang="pt-BR" sz="2400" dirty="0"/>
              <a:t>Cauda = Falso Profeta - Isaías 9:15</a:t>
            </a:r>
            <a:br>
              <a:rPr lang="pt-BR" sz="2400" dirty="0"/>
            </a:br>
            <a:r>
              <a:rPr lang="pt-BR" sz="2400" dirty="0"/>
              <a:t>Estrelas = Mensageiros - </a:t>
            </a:r>
            <a:r>
              <a:rPr lang="pt-BR" sz="2000" dirty="0"/>
              <a:t>Apocalipse 12:4 (anjos) Daniel 12:3 </a:t>
            </a:r>
            <a:r>
              <a:rPr lang="pt-BR" sz="2400" dirty="0"/>
              <a:t>(pregadores)</a:t>
            </a:r>
            <a:br>
              <a:rPr lang="pt-BR" sz="2400" dirty="0"/>
            </a:br>
            <a:r>
              <a:rPr lang="pt-BR" sz="2400" dirty="0"/>
              <a:t>Apocalipse = Revelação - Apocalipse 1:1</a:t>
            </a:r>
            <a:br>
              <a:rPr lang="pt-BR" sz="2400" dirty="0"/>
            </a:b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93657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8E1F979C-A30C-4794-8308-695E3227D694}"/>
              </a:ext>
            </a:extLst>
          </p:cNvPr>
          <p:cNvSpPr txBox="1"/>
          <p:nvPr/>
        </p:nvSpPr>
        <p:spPr>
          <a:xfrm>
            <a:off x="323528" y="687462"/>
            <a:ext cx="8496944" cy="569386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2800" dirty="0"/>
              <a:t>“O livro do Apocalipse foi escrito em símbolos por causa da perseguição. Esse tipo de literatura apocalíptica se distingue por suas denúncias às opressões dos reis ou governantes e a certeza da vingança de Deus. Tudo isso era descrito em formas de signos ou símbolos, para que não fossem recolhidos e ocultados do povo simples. Se suas denúncias não fossem camufladas, os tiranos ali denunciados não permitiriam  que essas páginas continuassem a existir e esses escritos não teriam chegado até nós. Jesus revelou suas eternas verdades e os acontecimentos finais por meio de códigos proféticos que hoje nos desafiam.”</a:t>
            </a:r>
          </a:p>
          <a:p>
            <a:pPr algn="just"/>
            <a:r>
              <a:rPr lang="pt-BR" sz="2000" dirty="0"/>
              <a:t>Livro: Apocalipse – a Batalha final – </a:t>
            </a:r>
            <a:r>
              <a:rPr lang="pt-BR" sz="2000" dirty="0" err="1"/>
              <a:t>Arilton</a:t>
            </a:r>
            <a:r>
              <a:rPr lang="pt-BR" sz="2000" dirty="0"/>
              <a:t> Oliveira - CPB</a:t>
            </a:r>
          </a:p>
        </p:txBody>
      </p:sp>
    </p:spTree>
    <p:extLst>
      <p:ext uri="{BB962C8B-B14F-4D97-AF65-F5344CB8AC3E}">
        <p14:creationId xmlns:p14="http://schemas.microsoft.com/office/powerpoint/2010/main" val="131296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8E1F979C-A30C-4794-8308-695E3227D694}"/>
              </a:ext>
            </a:extLst>
          </p:cNvPr>
          <p:cNvSpPr txBox="1"/>
          <p:nvPr/>
        </p:nvSpPr>
        <p:spPr>
          <a:xfrm>
            <a:off x="323528" y="836712"/>
            <a:ext cx="8496944" cy="57861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3200" dirty="0"/>
              <a:t>“O motivo por que o Apocalipse foi revelado e escrito em símbolos, funda-se no fato de que o tempo em que ele foi dado à igreja cristã era desfavorável ao cristianismo. O imperador romano, Domiciano, tencionava exterminar o cristianismo e as Escrituras Sagradas. Então todo o cuidado ainda era pouco, e como Deus é sábio demais para cometer erros, foi revelado através de símbolos! Se Apocalipse fosse escrito em linguagem corrente e comum, os romanos o destruiriam seguramente por falar contra eles.”</a:t>
            </a:r>
          </a:p>
          <a:p>
            <a:pPr algn="just"/>
            <a:r>
              <a:rPr lang="pt-BR" dirty="0"/>
              <a:t>Luís Carlos Fonseca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944409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8E1F979C-A30C-4794-8308-695E3227D694}"/>
              </a:ext>
            </a:extLst>
          </p:cNvPr>
          <p:cNvSpPr txBox="1"/>
          <p:nvPr/>
        </p:nvSpPr>
        <p:spPr>
          <a:xfrm>
            <a:off x="395536" y="188640"/>
            <a:ext cx="8496944" cy="65556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2800" dirty="0"/>
              <a:t>“O livro de Apocalipse foi escrito por João, na ilha de </a:t>
            </a:r>
            <a:r>
              <a:rPr lang="pt-BR" sz="2800" dirty="0" err="1"/>
              <a:t>Patmos</a:t>
            </a:r>
            <a:r>
              <a:rPr lang="pt-BR" sz="2800" dirty="0"/>
              <a:t>, no tempo em que o Império Romano perseguia ferozmente os cristãos, especialmente os líderes e os influenciadores. O próprio João foi banido para essa ilha de prisioneiros para que parasse de influenciar com suas ideias, sobre JESUS, no continente romano. Se João escrevesse em palavras diretas, o livro seria destruído de imediato, assim que se tornasse conhecido. Porém, por causa da linguagem simbólica os romanos nem chegaram a entender que aquilo eram mensagens cifradas e que diziam muito a respeito do próprio Império Romano, os romanos nem se preocuparam com isso, pois achavam ser algo escrito por um idoso doido. Como se diz, ‘passou batido’. É DEUS no comando, O que sabe de tudo.”</a:t>
            </a:r>
          </a:p>
          <a:p>
            <a:pPr algn="just"/>
            <a:r>
              <a:rPr lang="pt-BR" sz="2000" dirty="0" err="1"/>
              <a:t>Sikberto</a:t>
            </a:r>
            <a:r>
              <a:rPr lang="pt-BR" sz="2000" dirty="0"/>
              <a:t> </a:t>
            </a:r>
            <a:r>
              <a:rPr lang="pt-BR" sz="2000" dirty="0" err="1"/>
              <a:t>Marks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622603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Dibujos\Apocalipsis\Capitulo01\ANCIAN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1520" y="260649"/>
            <a:ext cx="4520341" cy="29523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Retângulo 1"/>
          <p:cNvSpPr/>
          <p:nvPr/>
        </p:nvSpPr>
        <p:spPr>
          <a:xfrm>
            <a:off x="395536" y="4365104"/>
            <a:ext cx="82089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Porque a palavra de Deus é viva e eficaz, e mais penetrante do que </a:t>
            </a:r>
            <a:r>
              <a:rPr kumimoji="0" lang="pt-BR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espada alguma de dois gumes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e penetra até à divisão da alma e do espírito, e das juntas e medulas, e é apta para discernir os pensamentos e intenções do coração.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Hebreus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4:12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362" name="Picture 2" descr="http://1.bp.blogspot.com/-Kr5hvHcbI5Y/URuetBkoHoI/AAAAAAAAAmE/SsOTYPbm2OM/s640/espada-espiri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60648"/>
            <a:ext cx="3052513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5409266" y="2492896"/>
            <a:ext cx="322870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Símbolo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Da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Palavra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de Deus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115616" y="3447948"/>
            <a:ext cx="26104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 ESPADA</a:t>
            </a:r>
            <a:endParaRPr kumimoji="0" lang="pt-BR" sz="4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498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5A6A0CE-3488-454C-B65F-2149E6C87E8C}"/>
              </a:ext>
            </a:extLst>
          </p:cNvPr>
          <p:cNvSpPr txBox="1"/>
          <p:nvPr/>
        </p:nvSpPr>
        <p:spPr>
          <a:xfrm>
            <a:off x="539553" y="188640"/>
            <a:ext cx="3168352" cy="830997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Quarta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5BADCE3-D117-4274-AB7E-907F38329C5F}"/>
              </a:ext>
            </a:extLst>
          </p:cNvPr>
          <p:cNvSpPr txBox="1"/>
          <p:nvPr/>
        </p:nvSpPr>
        <p:spPr>
          <a:xfrm>
            <a:off x="2445653" y="2875002"/>
            <a:ext cx="4445449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Divindade</a:t>
            </a:r>
            <a:endParaRPr kumimoji="0" lang="pt-BR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615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27584" y="332657"/>
            <a:ext cx="7772400" cy="1008112"/>
          </a:xfrm>
        </p:spPr>
        <p:txBody>
          <a:bodyPr/>
          <a:lstStyle/>
          <a:p>
            <a:r>
              <a:rPr lang="en-US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Apocalipse</a:t>
            </a:r>
            <a:r>
              <a:rPr 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Capítulo</a:t>
            </a:r>
            <a:r>
              <a:rPr 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01:4 a 6 </a:t>
            </a:r>
            <a:endParaRPr lang="pt-BR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9512" y="1340768"/>
            <a:ext cx="8856984" cy="511256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João </a:t>
            </a:r>
            <a:r>
              <a:rPr lang="en-US" sz="2400" dirty="0" err="1">
                <a:solidFill>
                  <a:schemeClr val="tx1"/>
                </a:solidFill>
              </a:rPr>
              <a:t>às</a:t>
            </a:r>
            <a:r>
              <a:rPr lang="en-US" sz="2400" dirty="0">
                <a:solidFill>
                  <a:schemeClr val="tx1"/>
                </a:solidFill>
              </a:rPr>
              <a:t> 7 </a:t>
            </a:r>
            <a:r>
              <a:rPr lang="en-US" sz="2400" dirty="0" err="1">
                <a:solidFill>
                  <a:schemeClr val="tx1"/>
                </a:solidFill>
              </a:rPr>
              <a:t>igrejas</a:t>
            </a:r>
            <a:r>
              <a:rPr lang="en-US" sz="2400" dirty="0">
                <a:solidFill>
                  <a:schemeClr val="tx1"/>
                </a:solidFill>
              </a:rPr>
              <a:t> da </a:t>
            </a:r>
            <a:r>
              <a:rPr lang="en-US" sz="2400" dirty="0" err="1">
                <a:solidFill>
                  <a:schemeClr val="tx1"/>
                </a:solidFill>
              </a:rPr>
              <a:t>provincia</a:t>
            </a:r>
            <a:r>
              <a:rPr lang="en-US" sz="2400" dirty="0">
                <a:solidFill>
                  <a:schemeClr val="tx1"/>
                </a:solidFill>
              </a:rPr>
              <a:t> da </a:t>
            </a:r>
            <a:r>
              <a:rPr lang="en-US" sz="2400" dirty="0" err="1">
                <a:solidFill>
                  <a:schemeClr val="tx1"/>
                </a:solidFill>
              </a:rPr>
              <a:t>Ásia</a:t>
            </a:r>
            <a:r>
              <a:rPr lang="en-US" sz="2400" dirty="0">
                <a:solidFill>
                  <a:schemeClr val="tx1"/>
                </a:solidFill>
              </a:rPr>
              <a:t>:</a:t>
            </a:r>
          </a:p>
          <a:p>
            <a:r>
              <a:rPr lang="en-US" sz="2400" dirty="0">
                <a:solidFill>
                  <a:schemeClr val="tx1"/>
                </a:solidFill>
              </a:rPr>
              <a:t>A </a:t>
            </a:r>
            <a:r>
              <a:rPr lang="en-US" sz="2400" dirty="0" err="1">
                <a:solidFill>
                  <a:schemeClr val="tx1"/>
                </a:solidFill>
              </a:rPr>
              <a:t>vocês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graça</a:t>
            </a:r>
            <a:r>
              <a:rPr lang="en-US" sz="2400" dirty="0">
                <a:solidFill>
                  <a:schemeClr val="tx1"/>
                </a:solidFill>
              </a:rPr>
              <a:t> e </a:t>
            </a:r>
            <a:r>
              <a:rPr lang="en-US" sz="2400" dirty="0" err="1">
                <a:solidFill>
                  <a:schemeClr val="tx1"/>
                </a:solidFill>
              </a:rPr>
              <a:t>paz</a:t>
            </a:r>
            <a:r>
              <a:rPr lang="en-US" sz="2400" dirty="0">
                <a:solidFill>
                  <a:schemeClr val="tx1"/>
                </a:solidFill>
              </a:rPr>
              <a:t> da parte </a:t>
            </a:r>
            <a:r>
              <a:rPr lang="en-US" sz="2800" b="1" dirty="0" err="1">
                <a:solidFill>
                  <a:schemeClr val="tx1"/>
                </a:solidFill>
              </a:rPr>
              <a:t>daquele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que</a:t>
            </a:r>
            <a:r>
              <a:rPr lang="en-US" sz="2800" b="1" dirty="0">
                <a:solidFill>
                  <a:schemeClr val="tx1"/>
                </a:solidFill>
              </a:rPr>
              <a:t> é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que</a:t>
            </a:r>
            <a:r>
              <a:rPr lang="en-US" b="1" dirty="0">
                <a:solidFill>
                  <a:schemeClr val="tx1"/>
                </a:solidFill>
              </a:rPr>
              <a:t> era e </a:t>
            </a:r>
            <a:r>
              <a:rPr lang="en-US" b="1" dirty="0" err="1">
                <a:solidFill>
                  <a:schemeClr val="tx1"/>
                </a:solidFill>
              </a:rPr>
              <a:t>que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há</a:t>
            </a:r>
            <a:r>
              <a:rPr lang="en-US" b="1" dirty="0">
                <a:solidFill>
                  <a:schemeClr val="tx1"/>
                </a:solidFill>
              </a:rPr>
              <a:t> de </a:t>
            </a:r>
            <a:r>
              <a:rPr lang="en-US" b="1" dirty="0" err="1">
                <a:solidFill>
                  <a:schemeClr val="tx1"/>
                </a:solidFill>
              </a:rPr>
              <a:t>vir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</a:p>
          <a:p>
            <a:r>
              <a:rPr lang="en-US" sz="2400" dirty="0">
                <a:solidFill>
                  <a:schemeClr val="tx1"/>
                </a:solidFill>
              </a:rPr>
              <a:t>dos 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</a:t>
            </a:r>
            <a:r>
              <a:rPr lang="en-US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espíritos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que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estão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diante</a:t>
            </a:r>
            <a:r>
              <a:rPr lang="en-US" sz="2400" dirty="0">
                <a:solidFill>
                  <a:schemeClr val="tx1"/>
                </a:solidFill>
              </a:rPr>
              <a:t> do </a:t>
            </a:r>
            <a:r>
              <a:rPr lang="en-US" sz="2400" dirty="0" err="1">
                <a:solidFill>
                  <a:schemeClr val="tx1"/>
                </a:solidFill>
              </a:rPr>
              <a:t>seu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trono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</a:p>
          <a:p>
            <a:r>
              <a:rPr lang="en-US" sz="2400" dirty="0">
                <a:solidFill>
                  <a:schemeClr val="tx1"/>
                </a:solidFill>
              </a:rPr>
              <a:t>e de Jesus Cristo, </a:t>
            </a:r>
            <a:r>
              <a:rPr lang="en-US" sz="2400" dirty="0" err="1">
                <a:solidFill>
                  <a:schemeClr val="tx1"/>
                </a:solidFill>
              </a:rPr>
              <a:t>que</a:t>
            </a:r>
            <a:r>
              <a:rPr lang="en-US" sz="2400" dirty="0">
                <a:solidFill>
                  <a:schemeClr val="tx1"/>
                </a:solidFill>
              </a:rPr>
              <a:t> é a </a:t>
            </a:r>
            <a:r>
              <a:rPr lang="en-US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testemunha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fiel</a:t>
            </a:r>
            <a:r>
              <a:rPr lang="en-US" sz="2400" dirty="0">
                <a:solidFill>
                  <a:schemeClr val="tx1"/>
                </a:solidFill>
              </a:rPr>
              <a:t>, o </a:t>
            </a:r>
            <a:r>
              <a:rPr lang="en-US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primogenito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dentre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mortos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e o </a:t>
            </a:r>
            <a:r>
              <a:rPr lang="en-US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soberano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dos </a:t>
            </a:r>
            <a:r>
              <a:rPr lang="en-US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reis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 terra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</a:p>
          <a:p>
            <a:r>
              <a:rPr lang="en-US" sz="2800" dirty="0" err="1">
                <a:solidFill>
                  <a:schemeClr val="tx1"/>
                </a:solidFill>
              </a:rPr>
              <a:t>Ele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nos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ama</a:t>
            </a:r>
            <a:r>
              <a:rPr lang="en-US" sz="2800" dirty="0">
                <a:solidFill>
                  <a:schemeClr val="tx1"/>
                </a:solidFill>
              </a:rPr>
              <a:t> e </a:t>
            </a:r>
            <a:r>
              <a:rPr lang="en-US" sz="2800" dirty="0" err="1">
                <a:solidFill>
                  <a:schemeClr val="tx1"/>
                </a:solidFill>
              </a:rPr>
              <a:t>nos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libertou</a:t>
            </a:r>
            <a:r>
              <a:rPr lang="en-US" sz="2800" dirty="0">
                <a:solidFill>
                  <a:schemeClr val="tx1"/>
                </a:solidFill>
              </a:rPr>
              <a:t> dos </a:t>
            </a:r>
            <a:r>
              <a:rPr lang="en-US" sz="2800" dirty="0" err="1">
                <a:solidFill>
                  <a:schemeClr val="tx1"/>
                </a:solidFill>
              </a:rPr>
              <a:t>nossos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pecados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por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meio</a:t>
            </a:r>
            <a:r>
              <a:rPr lang="en-US" sz="2800" dirty="0">
                <a:solidFill>
                  <a:schemeClr val="tx1"/>
                </a:solidFill>
              </a:rPr>
              <a:t> do </a:t>
            </a:r>
            <a:r>
              <a:rPr lang="en-US" sz="2800" dirty="0" err="1">
                <a:solidFill>
                  <a:schemeClr val="tx1"/>
                </a:solidFill>
              </a:rPr>
              <a:t>seu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sangue</a:t>
            </a:r>
            <a:r>
              <a:rPr lang="en-US" sz="2800" dirty="0">
                <a:solidFill>
                  <a:schemeClr val="tx1"/>
                </a:solidFill>
              </a:rPr>
              <a:t>, e </a:t>
            </a:r>
            <a:r>
              <a:rPr lang="en-US" sz="2800" dirty="0" err="1">
                <a:solidFill>
                  <a:schemeClr val="tx1"/>
                </a:solidFill>
              </a:rPr>
              <a:t>nos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constituiu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reino</a:t>
            </a:r>
            <a:r>
              <a:rPr lang="en-US" sz="2800" dirty="0">
                <a:solidFill>
                  <a:schemeClr val="tx1"/>
                </a:solidFill>
              </a:rPr>
              <a:t> de </a:t>
            </a:r>
            <a:r>
              <a:rPr lang="en-US" sz="2800" dirty="0" err="1">
                <a:solidFill>
                  <a:schemeClr val="tx1"/>
                </a:solidFill>
              </a:rPr>
              <a:t>sacerdotes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para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servir</a:t>
            </a:r>
            <a:r>
              <a:rPr lang="en-US" sz="2800" dirty="0">
                <a:solidFill>
                  <a:schemeClr val="tx1"/>
                </a:solidFill>
              </a:rPr>
              <a:t> a </a:t>
            </a:r>
            <a:r>
              <a:rPr lang="en-US" sz="2800" dirty="0" err="1">
                <a:solidFill>
                  <a:schemeClr val="tx1"/>
                </a:solidFill>
              </a:rPr>
              <a:t>seu</a:t>
            </a:r>
            <a:r>
              <a:rPr lang="en-US" sz="2800" dirty="0">
                <a:solidFill>
                  <a:schemeClr val="tx1"/>
                </a:solidFill>
              </a:rPr>
              <a:t> Deus e </a:t>
            </a:r>
            <a:r>
              <a:rPr lang="en-US" sz="2800" dirty="0" err="1">
                <a:solidFill>
                  <a:schemeClr val="tx1"/>
                </a:solidFill>
              </a:rPr>
              <a:t>Pai</a:t>
            </a:r>
            <a:r>
              <a:rPr lang="en-US" sz="3600" b="1" i="1" u="sng" dirty="0">
                <a:solidFill>
                  <a:srgbClr val="0000FF"/>
                </a:solidFill>
              </a:rPr>
              <a:t>.</a:t>
            </a:r>
          </a:p>
          <a:p>
            <a:r>
              <a:rPr lang="en-US" sz="2400" dirty="0">
                <a:solidFill>
                  <a:schemeClr val="tx1"/>
                </a:solidFill>
              </a:rPr>
              <a:t>A </a:t>
            </a:r>
            <a:r>
              <a:rPr lang="en-US" sz="2400" dirty="0" err="1">
                <a:solidFill>
                  <a:schemeClr val="tx1"/>
                </a:solidFill>
              </a:rPr>
              <a:t>ele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sejam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glória</a:t>
            </a:r>
            <a:r>
              <a:rPr lang="en-US" sz="2400" dirty="0">
                <a:solidFill>
                  <a:schemeClr val="tx1"/>
                </a:solidFill>
              </a:rPr>
              <a:t> e </a:t>
            </a:r>
            <a:r>
              <a:rPr lang="en-US" sz="2400" dirty="0" err="1">
                <a:solidFill>
                  <a:schemeClr val="tx1"/>
                </a:solidFill>
              </a:rPr>
              <a:t>poder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para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todo</a:t>
            </a:r>
            <a:r>
              <a:rPr lang="en-US" sz="2400" dirty="0">
                <a:solidFill>
                  <a:schemeClr val="tx1"/>
                </a:solidFill>
              </a:rPr>
              <a:t> o </a:t>
            </a:r>
            <a:r>
              <a:rPr lang="en-US" sz="2400" dirty="0" err="1">
                <a:solidFill>
                  <a:schemeClr val="tx1"/>
                </a:solidFill>
              </a:rPr>
              <a:t>sempre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r>
              <a:rPr lang="en-US" sz="2400" dirty="0" err="1">
                <a:solidFill>
                  <a:schemeClr val="tx1"/>
                </a:solidFill>
              </a:rPr>
              <a:t>Amém</a:t>
            </a:r>
            <a:r>
              <a:rPr lang="en-US" sz="2400" dirty="0">
                <a:solidFill>
                  <a:schemeClr val="tx1"/>
                </a:solidFill>
              </a:rPr>
              <a:t>!</a:t>
            </a:r>
            <a:endParaRPr lang="pt-B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44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  <a:defRPr/>
            </a:pPr>
            <a:r>
              <a:rPr lang="pt-B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“O número sete é a própria assinatura de Deus e indica plenitude e perfeição”.   </a:t>
            </a:r>
            <a:b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3600" dirty="0"/>
              <a:t>                       </a:t>
            </a:r>
            <a:r>
              <a:rPr lang="pt-BR" sz="2000" dirty="0"/>
              <a:t>(Ellen G. White, </a:t>
            </a:r>
            <a:r>
              <a:rPr lang="pt-BR" sz="2000" i="1" dirty="0"/>
              <a:t>Atos dos Apóstolos</a:t>
            </a:r>
            <a:r>
              <a:rPr lang="pt-BR" sz="2000" dirty="0"/>
              <a:t>, 585)</a:t>
            </a:r>
            <a:r>
              <a:rPr lang="pt-BR" sz="3600" dirty="0"/>
              <a:t> </a:t>
            </a:r>
            <a:br>
              <a:rPr lang="pt-BR" sz="3600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988840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pt-BR" dirty="0"/>
              <a:t>O número sete no Apocalipse </a:t>
            </a:r>
          </a:p>
          <a:p>
            <a:r>
              <a:rPr lang="pt-BR" dirty="0" err="1"/>
              <a:t>Apoc</a:t>
            </a:r>
            <a:r>
              <a:rPr lang="pt-BR" dirty="0"/>
              <a:t>. 1:4 Sete igrejas </a:t>
            </a:r>
          </a:p>
          <a:p>
            <a:r>
              <a:rPr lang="pt-BR" dirty="0" err="1"/>
              <a:t>Apoc</a:t>
            </a:r>
            <a:r>
              <a:rPr lang="pt-BR" dirty="0"/>
              <a:t>. 1:4 Sete espíritos </a:t>
            </a:r>
          </a:p>
          <a:p>
            <a:r>
              <a:rPr lang="pt-BR" dirty="0" err="1"/>
              <a:t>Apoc</a:t>
            </a:r>
            <a:r>
              <a:rPr lang="pt-BR" dirty="0"/>
              <a:t>. 1:12 Sete candeeiros </a:t>
            </a:r>
          </a:p>
          <a:p>
            <a:r>
              <a:rPr lang="pt-BR" dirty="0" err="1"/>
              <a:t>Apoc</a:t>
            </a:r>
            <a:r>
              <a:rPr lang="pt-BR" dirty="0"/>
              <a:t>. 1:16 Sete estrelas </a:t>
            </a:r>
          </a:p>
          <a:p>
            <a:r>
              <a:rPr lang="pt-BR" dirty="0" err="1"/>
              <a:t>Apoc</a:t>
            </a:r>
            <a:r>
              <a:rPr lang="pt-BR" dirty="0"/>
              <a:t>. 5:1 Sete selos </a:t>
            </a:r>
          </a:p>
          <a:p>
            <a:r>
              <a:rPr lang="pt-BR" dirty="0" err="1"/>
              <a:t>Apoc</a:t>
            </a:r>
            <a:r>
              <a:rPr lang="pt-BR" dirty="0"/>
              <a:t>. 5:6 Sete chifres e sete selos </a:t>
            </a:r>
          </a:p>
          <a:p>
            <a:r>
              <a:rPr lang="pt-BR" dirty="0" err="1"/>
              <a:t>Apoc</a:t>
            </a:r>
            <a:r>
              <a:rPr lang="pt-BR" dirty="0"/>
              <a:t>. 8:2 Sete anjos com sete trombetas </a:t>
            </a:r>
          </a:p>
          <a:p>
            <a:r>
              <a:rPr lang="pt-BR" dirty="0" err="1"/>
              <a:t>Apoc</a:t>
            </a:r>
            <a:r>
              <a:rPr lang="pt-BR" dirty="0"/>
              <a:t>. 10:3 Sete trovões </a:t>
            </a:r>
          </a:p>
          <a:p>
            <a:r>
              <a:rPr lang="pt-BR" dirty="0" err="1"/>
              <a:t>Apoc</a:t>
            </a:r>
            <a:r>
              <a:rPr lang="pt-BR" dirty="0"/>
              <a:t>. 12:3 Sete cabeças com sete coroas </a:t>
            </a:r>
          </a:p>
          <a:p>
            <a:r>
              <a:rPr lang="pt-BR" dirty="0" err="1"/>
              <a:t>Apoc</a:t>
            </a:r>
            <a:r>
              <a:rPr lang="pt-BR" dirty="0"/>
              <a:t>. 15:1 Sete anjos com as sete últimas pragas </a:t>
            </a:r>
          </a:p>
          <a:p>
            <a:r>
              <a:rPr lang="pt-BR" dirty="0" err="1"/>
              <a:t>Apoc</a:t>
            </a:r>
            <a:r>
              <a:rPr lang="pt-BR" dirty="0"/>
              <a:t>. 17:9 Sete montes </a:t>
            </a:r>
          </a:p>
          <a:p>
            <a:r>
              <a:rPr lang="pt-BR" dirty="0" err="1"/>
              <a:t>Apoc</a:t>
            </a:r>
            <a:r>
              <a:rPr lang="pt-BR" dirty="0"/>
              <a:t>. 17:10 Sete reis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1848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br>
              <a:rPr lang="pt-BR" dirty="0"/>
            </a:br>
            <a:r>
              <a:rPr lang="pt-BR" dirty="0"/>
              <a:t>O uso do número sete na Bíblia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196752"/>
            <a:ext cx="8856984" cy="5472608"/>
          </a:xfrm>
        </p:spPr>
        <p:txBody>
          <a:bodyPr>
            <a:noAutofit/>
          </a:bodyPr>
          <a:lstStyle/>
          <a:p>
            <a:r>
              <a:rPr lang="pt-BR" sz="2000" dirty="0"/>
              <a:t>Gên. 2:2   Semana de sete dias </a:t>
            </a:r>
          </a:p>
          <a:p>
            <a:r>
              <a:rPr lang="pt-BR" sz="2000" dirty="0"/>
              <a:t>Gên. 7:2     Animais limpos tomados para a arca de sete em sete</a:t>
            </a:r>
          </a:p>
          <a:p>
            <a:r>
              <a:rPr lang="pt-BR" sz="2000" dirty="0" err="1"/>
              <a:t>Êxo</a:t>
            </a:r>
            <a:r>
              <a:rPr lang="pt-BR" sz="2000" dirty="0"/>
              <a:t>. 25:37 Sete lâmpadas para o candeeiro </a:t>
            </a:r>
          </a:p>
          <a:p>
            <a:r>
              <a:rPr lang="pt-BR" sz="2000" dirty="0"/>
              <a:t>Lev. 4:6     Sangue espargido sete vezes </a:t>
            </a:r>
          </a:p>
          <a:p>
            <a:r>
              <a:rPr lang="pt-BR" sz="2000" dirty="0"/>
              <a:t>Lev. 14:16 Óleo espargido sete vezes </a:t>
            </a:r>
          </a:p>
          <a:p>
            <a:r>
              <a:rPr lang="pt-BR" sz="2000" dirty="0"/>
              <a:t>Lev. 23:15 Sete sábados </a:t>
            </a:r>
          </a:p>
          <a:p>
            <a:r>
              <a:rPr lang="pt-BR" sz="2000" dirty="0"/>
              <a:t>Lev. 23:39  Festa de sete dias </a:t>
            </a:r>
          </a:p>
          <a:p>
            <a:r>
              <a:rPr lang="pt-BR" sz="2000" dirty="0"/>
              <a:t>Núm. 12:15 Levariam sete dias fora do acampamento </a:t>
            </a:r>
          </a:p>
          <a:p>
            <a:r>
              <a:rPr lang="pt-BR" sz="2000" dirty="0" err="1"/>
              <a:t>Deut</a:t>
            </a:r>
            <a:r>
              <a:rPr lang="pt-BR" sz="2000" dirty="0"/>
              <a:t>. 15:1   Livres dos credores depois de sete anos </a:t>
            </a:r>
          </a:p>
          <a:p>
            <a:r>
              <a:rPr lang="pt-BR" sz="2000" dirty="0" err="1"/>
              <a:t>Jos</a:t>
            </a:r>
            <a:r>
              <a:rPr lang="pt-BR" sz="2000" dirty="0"/>
              <a:t>. 6:4        Sete sacerdotes diante da arca </a:t>
            </a:r>
          </a:p>
          <a:p>
            <a:r>
              <a:rPr lang="pt-BR" sz="2000" dirty="0" err="1"/>
              <a:t>Jos</a:t>
            </a:r>
            <a:r>
              <a:rPr lang="pt-BR" sz="2000" dirty="0"/>
              <a:t>. 6:15     Jericó rodeada sete vezes </a:t>
            </a:r>
          </a:p>
          <a:p>
            <a:r>
              <a:rPr lang="pt-BR" sz="2000" dirty="0"/>
              <a:t>Rute 4:15   Sete filhos </a:t>
            </a:r>
          </a:p>
          <a:p>
            <a:r>
              <a:rPr lang="pt-BR" sz="2000" dirty="0"/>
              <a:t>Jó 42:8         Sete bezerros e sete carneiros </a:t>
            </a:r>
          </a:p>
          <a:p>
            <a:r>
              <a:rPr lang="pt-BR" sz="2000" dirty="0"/>
              <a:t>Sal. 119:164 Louvor a Deus sete vezes ao dia </a:t>
            </a:r>
          </a:p>
          <a:p>
            <a:r>
              <a:rPr lang="pt-BR" sz="2000" dirty="0"/>
              <a:t>Atos 6:3      Sete diáconos </a:t>
            </a:r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712848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9" name="Picture 3" descr="O0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141" name="Rectangle 5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458200" cy="4077072"/>
          </a:xfrm>
          <a:noFill/>
          <a:ln/>
          <a:effectLst>
            <a:outerShdw dist="35921" dir="2700000" algn="ctr" rotWithShape="0">
              <a:srgbClr val="000000"/>
            </a:outerShdw>
          </a:effectLst>
        </p:spPr>
        <p:txBody>
          <a:bodyPr>
            <a:normAutofit fontScale="90000"/>
          </a:bodyPr>
          <a:lstStyle/>
          <a:p>
            <a:r>
              <a:rPr lang="pt-BR" sz="6000" b="1" dirty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Os sete espíritos 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representam 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a </a:t>
            </a:r>
            <a:r>
              <a:rPr lang="pt-BR" sz="6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plenitude do Espírito Santo.</a:t>
            </a:r>
            <a:endParaRPr lang="pt-PT" sz="6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65E22EB-56AB-4857-A8F1-1FB566BE1A9F}"/>
              </a:ext>
            </a:extLst>
          </p:cNvPr>
          <p:cNvSpPr txBox="1">
            <a:spLocks noChangeArrowheads="1"/>
          </p:cNvSpPr>
          <p:nvPr/>
        </p:nvSpPr>
        <p:spPr>
          <a:xfrm>
            <a:off x="251520" y="3789040"/>
            <a:ext cx="8587680" cy="245949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4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800" b="1" dirty="0">
                <a:solidFill>
                  <a:srgbClr val="0000FF"/>
                </a:solidFill>
                <a:latin typeface="Arial Narrow" pitchFamily="34" charset="0"/>
                <a:cs typeface="Times New Roman" pitchFamily="18" charset="0"/>
              </a:rPr>
              <a:t>Referem-se </a:t>
            </a:r>
            <a:br>
              <a:rPr lang="pt-BR" sz="12800" b="1" dirty="0">
                <a:solidFill>
                  <a:srgbClr val="0000FF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12800" b="1" dirty="0">
                <a:solidFill>
                  <a:srgbClr val="0000FF"/>
                </a:solidFill>
                <a:latin typeface="Arial Narrow" pitchFamily="34" charset="0"/>
                <a:cs typeface="Times New Roman" pitchFamily="18" charset="0"/>
              </a:rPr>
              <a:t>à </a:t>
            </a:r>
            <a:r>
              <a:rPr lang="pt-BR" sz="144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onipresença do do Espírito Santo</a:t>
            </a:r>
            <a:r>
              <a:rPr lang="pt-BR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.</a:t>
            </a:r>
            <a:br>
              <a:rPr lang="pt-BR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</a:br>
            <a:br>
              <a:rPr lang="pt-BR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</a:br>
            <a:endParaRPr lang="pt-PT" sz="28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11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2800" dirty="0"/>
              <a:t> “</a:t>
            </a:r>
            <a:r>
              <a:rPr lang="pt-BR" sz="2800" i="1" dirty="0"/>
              <a:t>E da parte de Jesus Cristo... </a:t>
            </a:r>
            <a:r>
              <a:rPr lang="pt-BR" sz="2800" i="1" u="sng" dirty="0"/>
              <a:t>o </a:t>
            </a:r>
            <a:r>
              <a:rPr lang="pt-BR" sz="40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Primogênito dos mortos</a:t>
            </a:r>
            <a:r>
              <a:rPr lang="pt-B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(1:5)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28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2800" dirty="0"/>
              <a:t>Significa que </a:t>
            </a:r>
            <a:r>
              <a:rPr lang="pt-BR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 é o mais importante dentre todos os que passaram pela morte</a:t>
            </a:r>
            <a:r>
              <a:rPr lang="pt-BR" sz="2800" dirty="0"/>
              <a:t>, cuja ressurreição é o tipo e penhor da ressurreição de todos os justos mortos. </a:t>
            </a:r>
          </a:p>
        </p:txBody>
      </p:sp>
    </p:spTree>
    <p:extLst>
      <p:ext uri="{BB962C8B-B14F-4D97-AF65-F5344CB8AC3E}">
        <p14:creationId xmlns:p14="http://schemas.microsoft.com/office/powerpoint/2010/main" val="1808133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27584" y="332657"/>
            <a:ext cx="7772400" cy="100811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</a:t>
            </a:r>
            <a:r>
              <a:rPr lang="en-US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amor</a:t>
            </a:r>
            <a:r>
              <a:rPr 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Jesus é </a:t>
            </a:r>
            <a:r>
              <a:rPr lang="en-US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constante</a:t>
            </a:r>
            <a:r>
              <a:rPr 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Passado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Presente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Futuro</a:t>
            </a:r>
            <a:endParaRPr lang="pt-B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5506" y="2060848"/>
            <a:ext cx="8892988" cy="381642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“</a:t>
            </a:r>
            <a:r>
              <a:rPr lang="en-US" sz="4400" dirty="0" err="1">
                <a:solidFill>
                  <a:schemeClr val="tx1"/>
                </a:solidFill>
              </a:rPr>
              <a:t>Ele</a:t>
            </a:r>
            <a:r>
              <a:rPr lang="en-US" sz="4400" dirty="0">
                <a:solidFill>
                  <a:schemeClr val="tx1"/>
                </a:solidFill>
              </a:rPr>
              <a:t> </a:t>
            </a:r>
            <a:r>
              <a:rPr lang="en-US" sz="4400" dirty="0" err="1">
                <a:solidFill>
                  <a:schemeClr val="tx1"/>
                </a:solidFill>
              </a:rPr>
              <a:t>nos</a:t>
            </a:r>
            <a:r>
              <a:rPr lang="en-US" sz="4400" dirty="0">
                <a:solidFill>
                  <a:schemeClr val="tx1"/>
                </a:solidFill>
              </a:rPr>
              <a:t> </a:t>
            </a:r>
            <a:r>
              <a:rPr lang="en-US" sz="4400" dirty="0" err="1">
                <a:solidFill>
                  <a:schemeClr val="tx1"/>
                </a:solidFill>
              </a:rPr>
              <a:t>ama</a:t>
            </a:r>
            <a:r>
              <a:rPr lang="en-US" sz="4400" dirty="0">
                <a:solidFill>
                  <a:schemeClr val="tx1"/>
                </a:solidFill>
              </a:rPr>
              <a:t> e </a:t>
            </a:r>
            <a:r>
              <a:rPr lang="en-US" sz="4400" dirty="0" err="1">
                <a:solidFill>
                  <a:schemeClr val="tx1"/>
                </a:solidFill>
              </a:rPr>
              <a:t>nos</a:t>
            </a:r>
            <a:r>
              <a:rPr lang="en-US" sz="4400" dirty="0">
                <a:solidFill>
                  <a:schemeClr val="tx1"/>
                </a:solidFill>
              </a:rPr>
              <a:t> </a:t>
            </a:r>
            <a:r>
              <a:rPr lang="en-US" sz="4400" dirty="0" err="1">
                <a:solidFill>
                  <a:schemeClr val="tx1"/>
                </a:solidFill>
              </a:rPr>
              <a:t>libertou</a:t>
            </a:r>
            <a:r>
              <a:rPr lang="en-US" sz="4400" dirty="0">
                <a:solidFill>
                  <a:schemeClr val="tx1"/>
                </a:solidFill>
              </a:rPr>
              <a:t> dos </a:t>
            </a:r>
            <a:r>
              <a:rPr lang="en-US" sz="4400" dirty="0" err="1">
                <a:solidFill>
                  <a:schemeClr val="tx1"/>
                </a:solidFill>
              </a:rPr>
              <a:t>nossos</a:t>
            </a:r>
            <a:r>
              <a:rPr lang="en-US" sz="4400" dirty="0">
                <a:solidFill>
                  <a:schemeClr val="tx1"/>
                </a:solidFill>
              </a:rPr>
              <a:t> </a:t>
            </a:r>
            <a:r>
              <a:rPr lang="en-US" sz="4400" dirty="0" err="1">
                <a:solidFill>
                  <a:schemeClr val="tx1"/>
                </a:solidFill>
              </a:rPr>
              <a:t>pecados</a:t>
            </a:r>
            <a:r>
              <a:rPr lang="en-US" sz="4400" dirty="0">
                <a:solidFill>
                  <a:schemeClr val="tx1"/>
                </a:solidFill>
              </a:rPr>
              <a:t> por </a:t>
            </a:r>
            <a:r>
              <a:rPr lang="en-US" sz="4400" dirty="0" err="1">
                <a:solidFill>
                  <a:schemeClr val="tx1"/>
                </a:solidFill>
              </a:rPr>
              <a:t>meio</a:t>
            </a:r>
            <a:r>
              <a:rPr lang="en-US" sz="4400" dirty="0">
                <a:solidFill>
                  <a:schemeClr val="tx1"/>
                </a:solidFill>
              </a:rPr>
              <a:t> do </a:t>
            </a:r>
            <a:r>
              <a:rPr lang="en-US" sz="4400" dirty="0" err="1">
                <a:solidFill>
                  <a:schemeClr val="tx1"/>
                </a:solidFill>
              </a:rPr>
              <a:t>seu</a:t>
            </a:r>
            <a:r>
              <a:rPr lang="en-US" sz="4400" dirty="0">
                <a:solidFill>
                  <a:schemeClr val="tx1"/>
                </a:solidFill>
              </a:rPr>
              <a:t> </a:t>
            </a:r>
            <a:r>
              <a:rPr lang="en-US" sz="4400" dirty="0" err="1">
                <a:solidFill>
                  <a:schemeClr val="tx1"/>
                </a:solidFill>
              </a:rPr>
              <a:t>sangue</a:t>
            </a:r>
            <a:r>
              <a:rPr lang="en-US" sz="4400" dirty="0">
                <a:solidFill>
                  <a:schemeClr val="tx1"/>
                </a:solidFill>
              </a:rPr>
              <a:t>, e </a:t>
            </a:r>
            <a:r>
              <a:rPr lang="en-US" sz="4400" dirty="0" err="1">
                <a:solidFill>
                  <a:schemeClr val="tx1"/>
                </a:solidFill>
              </a:rPr>
              <a:t>nos</a:t>
            </a:r>
            <a:r>
              <a:rPr lang="en-US" sz="4400" dirty="0">
                <a:solidFill>
                  <a:schemeClr val="tx1"/>
                </a:solidFill>
              </a:rPr>
              <a:t> </a:t>
            </a:r>
            <a:r>
              <a:rPr lang="en-US" sz="4400" dirty="0" err="1">
                <a:solidFill>
                  <a:schemeClr val="tx1"/>
                </a:solidFill>
              </a:rPr>
              <a:t>constituiu</a:t>
            </a:r>
            <a:r>
              <a:rPr lang="en-US" sz="4400" dirty="0">
                <a:solidFill>
                  <a:schemeClr val="tx1"/>
                </a:solidFill>
              </a:rPr>
              <a:t> </a:t>
            </a:r>
            <a:r>
              <a:rPr lang="en-US" sz="4400" dirty="0" err="1">
                <a:solidFill>
                  <a:schemeClr val="tx1"/>
                </a:solidFill>
              </a:rPr>
              <a:t>reino</a:t>
            </a:r>
            <a:r>
              <a:rPr lang="en-US" sz="4400" dirty="0">
                <a:solidFill>
                  <a:schemeClr val="tx1"/>
                </a:solidFill>
              </a:rPr>
              <a:t> de </a:t>
            </a:r>
            <a:r>
              <a:rPr lang="en-US" sz="4400" dirty="0" err="1">
                <a:solidFill>
                  <a:schemeClr val="tx1"/>
                </a:solidFill>
              </a:rPr>
              <a:t>sacerdotes</a:t>
            </a:r>
            <a:r>
              <a:rPr lang="en-US" sz="4400" dirty="0">
                <a:solidFill>
                  <a:schemeClr val="tx1"/>
                </a:solidFill>
              </a:rPr>
              <a:t> para </a:t>
            </a:r>
            <a:r>
              <a:rPr lang="en-US" sz="4400" dirty="0" err="1">
                <a:solidFill>
                  <a:schemeClr val="tx1"/>
                </a:solidFill>
              </a:rPr>
              <a:t>servir</a:t>
            </a:r>
            <a:r>
              <a:rPr lang="en-US" sz="4400" dirty="0">
                <a:solidFill>
                  <a:schemeClr val="tx1"/>
                </a:solidFill>
              </a:rPr>
              <a:t> a </a:t>
            </a:r>
            <a:r>
              <a:rPr lang="en-US" sz="4400" dirty="0" err="1">
                <a:solidFill>
                  <a:schemeClr val="tx1"/>
                </a:solidFill>
              </a:rPr>
              <a:t>seu</a:t>
            </a:r>
            <a:r>
              <a:rPr lang="en-US" sz="4400" dirty="0">
                <a:solidFill>
                  <a:schemeClr val="tx1"/>
                </a:solidFill>
              </a:rPr>
              <a:t> Deus e Pai</a:t>
            </a:r>
            <a:r>
              <a:rPr lang="en-US" sz="5400" dirty="0">
                <a:solidFill>
                  <a:schemeClr val="tx1"/>
                </a:solidFill>
              </a:rPr>
              <a:t>……”</a:t>
            </a:r>
            <a:endParaRPr lang="pt-BR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772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5A6A0CE-3488-454C-B65F-2149E6C87E8C}"/>
              </a:ext>
            </a:extLst>
          </p:cNvPr>
          <p:cNvSpPr txBox="1"/>
          <p:nvPr/>
        </p:nvSpPr>
        <p:spPr>
          <a:xfrm>
            <a:off x="539553" y="188640"/>
            <a:ext cx="3168352" cy="830997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Quinta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5BADCE3-D117-4274-AB7E-907F38329C5F}"/>
              </a:ext>
            </a:extLst>
          </p:cNvPr>
          <p:cNvSpPr txBox="1"/>
          <p:nvPr/>
        </p:nvSpPr>
        <p:spPr>
          <a:xfrm>
            <a:off x="571396" y="2875002"/>
            <a:ext cx="8193973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nota tônica do Apocalipse</a:t>
            </a:r>
            <a:endParaRPr kumimoji="0" lang="pt-B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3783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27584" y="332657"/>
            <a:ext cx="7772400" cy="1008112"/>
          </a:xfrm>
        </p:spPr>
        <p:txBody>
          <a:bodyPr/>
          <a:lstStyle/>
          <a:p>
            <a:r>
              <a:rPr lang="en-US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Apocalipse</a:t>
            </a:r>
            <a:r>
              <a:rPr 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Capítulo</a:t>
            </a:r>
            <a:r>
              <a:rPr 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1:7</a:t>
            </a:r>
            <a:endParaRPr lang="pt-BR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9512" y="1628800"/>
            <a:ext cx="8712968" cy="4392488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 err="1">
                <a:solidFill>
                  <a:schemeClr val="tx1"/>
                </a:solidFill>
              </a:rPr>
              <a:t>Eis</a:t>
            </a:r>
            <a:r>
              <a:rPr lang="en-US" sz="4000" dirty="0">
                <a:solidFill>
                  <a:schemeClr val="tx1"/>
                </a:solidFill>
              </a:rPr>
              <a:t> que </a:t>
            </a:r>
            <a:r>
              <a:rPr lang="en-US" sz="4000" dirty="0" err="1">
                <a:solidFill>
                  <a:schemeClr val="tx1"/>
                </a:solidFill>
              </a:rPr>
              <a:t>ele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vem</a:t>
            </a:r>
            <a:r>
              <a:rPr lang="en-US" sz="4000" dirty="0">
                <a:solidFill>
                  <a:schemeClr val="tx1"/>
                </a:solidFill>
              </a:rPr>
              <a:t> com as </a:t>
            </a:r>
            <a:r>
              <a:rPr lang="en-US" sz="4000" dirty="0" err="1">
                <a:solidFill>
                  <a:schemeClr val="tx1"/>
                </a:solidFill>
              </a:rPr>
              <a:t>nuvens</a:t>
            </a:r>
            <a:r>
              <a:rPr lang="en-US" sz="4000" dirty="0">
                <a:solidFill>
                  <a:schemeClr val="tx1"/>
                </a:solidFill>
              </a:rPr>
              <a:t>, e </a:t>
            </a:r>
            <a:r>
              <a:rPr lang="en-US" sz="40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todo</a:t>
            </a:r>
            <a:r>
              <a:rPr lang="en-US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olho</a:t>
            </a:r>
            <a:r>
              <a:rPr lang="en-US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</a:t>
            </a:r>
            <a:r>
              <a:rPr lang="en-US" sz="40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verá</a:t>
            </a:r>
            <a:r>
              <a:rPr lang="en-US" sz="4000" dirty="0">
                <a:solidFill>
                  <a:schemeClr val="tx1"/>
                </a:solidFill>
              </a:rPr>
              <a:t>,</a:t>
            </a:r>
          </a:p>
          <a:p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Até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mesmo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aqueles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traspassaram</a:t>
            </a:r>
            <a:r>
              <a:rPr lang="en-US" sz="4000" dirty="0">
                <a:solidFill>
                  <a:schemeClr val="tx1"/>
                </a:solidFill>
              </a:rPr>
              <a:t>;</a:t>
            </a:r>
          </a:p>
          <a:p>
            <a:r>
              <a:rPr lang="en-US" sz="4000" dirty="0">
                <a:solidFill>
                  <a:schemeClr val="tx1"/>
                </a:solidFill>
              </a:rPr>
              <a:t>E </a:t>
            </a:r>
            <a:r>
              <a:rPr lang="en-US" sz="4000" dirty="0" err="1">
                <a:solidFill>
                  <a:schemeClr val="tx1"/>
                </a:solidFill>
              </a:rPr>
              <a:t>todos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os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povos</a:t>
            </a:r>
            <a:r>
              <a:rPr lang="en-US" sz="4000" dirty="0">
                <a:solidFill>
                  <a:schemeClr val="tx1"/>
                </a:solidFill>
              </a:rPr>
              <a:t> da terra se </a:t>
            </a:r>
            <a:r>
              <a:rPr lang="en-US" sz="4000" dirty="0" err="1">
                <a:solidFill>
                  <a:schemeClr val="tx1"/>
                </a:solidFill>
              </a:rPr>
              <a:t>lamentarão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por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causa</a:t>
            </a:r>
            <a:r>
              <a:rPr lang="en-US" sz="4000" dirty="0">
                <a:solidFill>
                  <a:schemeClr val="tx1"/>
                </a:solidFill>
              </a:rPr>
              <a:t> dele.</a:t>
            </a:r>
          </a:p>
          <a:p>
            <a:r>
              <a:rPr lang="en-US" sz="4000" dirty="0" err="1">
                <a:solidFill>
                  <a:schemeClr val="tx1"/>
                </a:solidFill>
              </a:rPr>
              <a:t>Assim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será</a:t>
            </a:r>
            <a:r>
              <a:rPr lang="en-US" sz="4000" dirty="0">
                <a:solidFill>
                  <a:schemeClr val="tx1"/>
                </a:solidFill>
              </a:rPr>
              <a:t>!</a:t>
            </a:r>
          </a:p>
          <a:p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Amém</a:t>
            </a:r>
            <a:r>
              <a:rPr lang="en-US" sz="4000" dirty="0">
                <a:solidFill>
                  <a:schemeClr val="tx1"/>
                </a:solidFill>
              </a:rPr>
              <a:t>.</a:t>
            </a:r>
            <a:endParaRPr lang="pt-BR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49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0528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84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31692" y="543076"/>
            <a:ext cx="4860032" cy="64633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pt-BR" sz="3600" b="1" dirty="0">
                <a:solidFill>
                  <a:srgbClr val="FFFF00"/>
                </a:solidFill>
                <a:latin typeface="Tahoma" pitchFamily="34" charset="0"/>
              </a:rPr>
              <a:t>Pessoal e Corporal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0" y="1447800"/>
            <a:ext cx="4355975" cy="51717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110000"/>
              </a:lnSpc>
              <a:spcBef>
                <a:spcPct val="50000"/>
              </a:spcBef>
            </a:pPr>
            <a:r>
              <a:rPr lang="pt-BR" sz="3200" b="1" dirty="0">
                <a:solidFill>
                  <a:schemeClr val="bg1"/>
                </a:solidFill>
                <a:latin typeface="Arial" charset="0"/>
              </a:rPr>
              <a:t>“...por que estais olhando para as alturas? Esse mesmo Jesus que dentre vós foi assunto ao Céu, virá assim do modo como     O vistes subir”</a:t>
            </a:r>
          </a:p>
          <a:p>
            <a:pPr algn="r">
              <a:lnSpc>
                <a:spcPct val="110000"/>
              </a:lnSpc>
              <a:spcBef>
                <a:spcPct val="50000"/>
              </a:spcBef>
            </a:pPr>
            <a:r>
              <a:rPr lang="pt-BR" sz="32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pt-BR" sz="2400" b="1" dirty="0">
                <a:solidFill>
                  <a:schemeClr val="bg1"/>
                </a:solidFill>
                <a:latin typeface="Arial" charset="0"/>
              </a:rPr>
              <a:t>(Atos 1:11).</a:t>
            </a:r>
            <a:endParaRPr lang="pt-BR" sz="3200" b="1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49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 autoUpdateAnimBg="0"/>
      <p:bldP spid="14342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1" name="Picture 3" descr="0809053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213" name="Rectangle 5"/>
          <p:cNvSpPr>
            <a:spLocks noGrp="1" noChangeArrowheads="1"/>
          </p:cNvSpPr>
          <p:nvPr>
            <p:ph type="title"/>
          </p:nvPr>
        </p:nvSpPr>
        <p:spPr>
          <a:xfrm>
            <a:off x="76200" y="457200"/>
            <a:ext cx="4038600" cy="5486400"/>
          </a:xfrm>
          <a:noFill/>
          <a:ln/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Jesus está voltando à Terra por causa de Seu povo. 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"Ele vem com as nuvens e todo olho O verá."</a:t>
            </a:r>
            <a:r>
              <a:rPr lang="pt-PT" b="1" dirty="0">
                <a:solidFill>
                  <a:srgbClr val="FFFF00"/>
                </a:solidFill>
                <a:latin typeface="Arial Narrow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5303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88640"/>
            <a:ext cx="8712968" cy="640871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  <a:defRPr/>
            </a:pPr>
            <a:endParaRPr lang="pt-BR" sz="18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2800" dirty="0"/>
              <a:t>Assim como Cristo ascendeu em nuvens de anjos, assim Ele também voltará...Jesus na nuvem, avança como poderoso vencedor (</a:t>
            </a:r>
            <a:r>
              <a:rPr lang="pt-BR" sz="2800" dirty="0" err="1"/>
              <a:t>Mt</a:t>
            </a:r>
            <a:r>
              <a:rPr lang="pt-BR" sz="2800" dirty="0"/>
              <a:t> 24:24-27).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´Não há possibilidade de ser imitada esta vinda.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2800" dirty="0">
                <a:latin typeface="Arial Black" pitchFamily="34" charset="0"/>
              </a:rPr>
              <a:t>Será conhecida universalmente, testemunhada pelo mundo inteiro</a:t>
            </a:r>
            <a:r>
              <a:rPr lang="pt-BR" sz="2800" dirty="0"/>
              <a:t>`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2800" dirty="0"/>
              <a:t>(Ellen G. White, </a:t>
            </a:r>
            <a:r>
              <a:rPr lang="pt-BR" sz="2800" i="1" dirty="0">
                <a:solidFill>
                  <a:srgbClr val="0000FF"/>
                </a:solidFill>
              </a:rPr>
              <a:t>O Grande Conflito</a:t>
            </a:r>
            <a:r>
              <a:rPr lang="pt-BR" sz="2800" dirty="0">
                <a:solidFill>
                  <a:srgbClr val="0000FF"/>
                </a:solidFill>
              </a:rPr>
              <a:t>, 625</a:t>
            </a:r>
            <a:r>
              <a:rPr lang="pt-BR" sz="2800" dirty="0"/>
              <a:t>). 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28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2800" dirty="0"/>
              <a:t>“Abrem-se sepulturas e ´</a:t>
            </a:r>
            <a:r>
              <a:rPr lang="pt-BR" sz="2800" i="1" dirty="0"/>
              <a:t>muitos dos que dormem no pó da terra ressuscitarão, uns para a vida eterna  outros para vergonha e desprezo eterno</a:t>
            </a:r>
            <a:r>
              <a:rPr lang="pt-BR" sz="2800" dirty="0"/>
              <a:t>`(</a:t>
            </a:r>
            <a:r>
              <a:rPr lang="pt-BR" sz="2800" dirty="0" err="1"/>
              <a:t>Dn</a:t>
            </a:r>
            <a:r>
              <a:rPr lang="pt-BR" sz="2800" dirty="0"/>
              <a:t> 12:2). 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28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2800" dirty="0"/>
              <a:t>“Todos os que morreram na fé da mensagem do terceiro anjo (desde 1844) saem do túmulo glorificados”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2800" dirty="0"/>
              <a:t>(</a:t>
            </a:r>
            <a:r>
              <a:rPr lang="pt-BR" sz="2800" dirty="0">
                <a:solidFill>
                  <a:srgbClr val="0000FF"/>
                </a:solidFill>
              </a:rPr>
              <a:t>Ellen G. White, </a:t>
            </a:r>
            <a:r>
              <a:rPr lang="pt-BR" sz="2800" i="1" dirty="0">
                <a:solidFill>
                  <a:srgbClr val="0000FF"/>
                </a:solidFill>
              </a:rPr>
              <a:t>O Grande Conflito</a:t>
            </a:r>
            <a:r>
              <a:rPr lang="pt-BR" sz="2800" dirty="0">
                <a:solidFill>
                  <a:srgbClr val="0000FF"/>
                </a:solidFill>
              </a:rPr>
              <a:t>, 625</a:t>
            </a:r>
            <a:r>
              <a:rPr lang="pt-BR" sz="2800" dirty="0"/>
              <a:t>). 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28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2800" dirty="0"/>
              <a:t>. Esta é uma </a:t>
            </a:r>
            <a:r>
              <a:rPr lang="pt-B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ressurreição especial </a:t>
            </a:r>
            <a:r>
              <a:rPr lang="pt-BR" sz="2800" dirty="0"/>
              <a:t>que terá lugar um pouco antes da volta de Jesus</a:t>
            </a:r>
            <a:r>
              <a:rPr lang="pt-BR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790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16632"/>
            <a:ext cx="8568952" cy="6741368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2400" dirty="0"/>
              <a:t>“... </a:t>
            </a:r>
            <a:r>
              <a:rPr lang="pt-BR" sz="2400" i="1" dirty="0"/>
              <a:t>até os mesmos que o traspassaram</a:t>
            </a:r>
            <a:r>
              <a:rPr lang="pt-BR" sz="2400" dirty="0"/>
              <a:t>”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pt-BR" sz="24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2400" dirty="0"/>
              <a:t>Os que </a:t>
            </a:r>
            <a:r>
              <a:rPr lang="pt-BR" sz="2400" dirty="0" err="1"/>
              <a:t>dEle</a:t>
            </a:r>
            <a:r>
              <a:rPr lang="pt-BR" sz="2400" dirty="0"/>
              <a:t> zombaram e o feriram;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2400" dirty="0"/>
              <a:t>Os sacerdotes e príncipes;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2400" dirty="0"/>
              <a:t>Pilatos, Herodes;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24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2400" dirty="0"/>
              <a:t>E os mais acérrimos inimigos de Sua verdade e povo.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1600" dirty="0"/>
              <a:t>     (Ellen G. White, </a:t>
            </a:r>
            <a:r>
              <a:rPr lang="pt-BR" sz="1600" i="1" dirty="0"/>
              <a:t>O Desejado de Todas as Nações</a:t>
            </a:r>
            <a:r>
              <a:rPr lang="pt-BR" sz="1600" dirty="0"/>
              <a:t>, 711)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pt-BR" sz="16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3600" dirty="0"/>
              <a:t>Estes ressuscitam </a:t>
            </a:r>
            <a:r>
              <a:rPr lang="pt-BR" sz="3600" dirty="0">
                <a:solidFill>
                  <a:srgbClr val="FF0000"/>
                </a:solidFill>
              </a:rPr>
              <a:t>apenas para contemplarem a vinda de Jesus em glória.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Morrerão em seguida </a:t>
            </a:r>
            <a:r>
              <a:rPr lang="pt-BR" sz="3600" dirty="0"/>
              <a:t>para ao final do milênio serem novamente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3600" dirty="0"/>
              <a:t>chamados a fim de ouvir a sentença final.</a:t>
            </a:r>
          </a:p>
        </p:txBody>
      </p:sp>
    </p:spTree>
    <p:extLst>
      <p:ext uri="{BB962C8B-B14F-4D97-AF65-F5344CB8AC3E}">
        <p14:creationId xmlns:p14="http://schemas.microsoft.com/office/powerpoint/2010/main" val="771177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27584" y="332657"/>
            <a:ext cx="7772400" cy="1008112"/>
          </a:xfrm>
        </p:spPr>
        <p:txBody>
          <a:bodyPr/>
          <a:lstStyle/>
          <a:p>
            <a:r>
              <a:rPr lang="en-US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Apocalipse</a:t>
            </a:r>
            <a:r>
              <a:rPr 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Capítulo</a:t>
            </a:r>
            <a:r>
              <a:rPr 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1:8</a:t>
            </a:r>
            <a:endParaRPr lang="pt-BR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3528" y="1628800"/>
            <a:ext cx="8424936" cy="4392488"/>
          </a:xfrm>
        </p:spPr>
        <p:txBody>
          <a:bodyPr>
            <a:normAutofit lnSpcReduction="10000"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Eu </a:t>
            </a:r>
            <a:r>
              <a:rPr lang="en-US" sz="3600" dirty="0" err="1">
                <a:solidFill>
                  <a:schemeClr val="tx1"/>
                </a:solidFill>
              </a:rPr>
              <a:t>sou</a:t>
            </a:r>
            <a:r>
              <a:rPr lang="en-US" sz="3600" dirty="0">
                <a:solidFill>
                  <a:schemeClr val="tx1"/>
                </a:solidFill>
              </a:rPr>
              <a:t> o 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Alfa</a:t>
            </a:r>
            <a:r>
              <a:rPr lang="en-US" sz="3600" dirty="0">
                <a:solidFill>
                  <a:schemeClr val="tx1"/>
                </a:solidFill>
              </a:rPr>
              <a:t> e o </a:t>
            </a:r>
            <a:r>
              <a:rPr lang="en-US" sz="4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Ômega</a:t>
            </a:r>
            <a:r>
              <a:rPr lang="en-US" sz="3600" dirty="0">
                <a:solidFill>
                  <a:schemeClr val="tx1"/>
                </a:solidFill>
              </a:rPr>
              <a:t>, </a:t>
            </a:r>
            <a:r>
              <a:rPr lang="en-US" sz="3600" dirty="0" err="1">
                <a:solidFill>
                  <a:schemeClr val="tx1"/>
                </a:solidFill>
              </a:rPr>
              <a:t>diz</a:t>
            </a:r>
            <a:r>
              <a:rPr lang="en-US" sz="3600" dirty="0">
                <a:solidFill>
                  <a:schemeClr val="tx1"/>
                </a:solidFill>
              </a:rPr>
              <a:t> o </a:t>
            </a:r>
            <a:r>
              <a:rPr lang="en-US" sz="3600" dirty="0" err="1">
                <a:solidFill>
                  <a:schemeClr val="tx1"/>
                </a:solidFill>
              </a:rPr>
              <a:t>Senhor</a:t>
            </a:r>
            <a:r>
              <a:rPr lang="en-US" sz="3600" dirty="0">
                <a:solidFill>
                  <a:schemeClr val="tx1"/>
                </a:solidFill>
              </a:rPr>
              <a:t> Deus,</a:t>
            </a:r>
          </a:p>
          <a:p>
            <a:endParaRPr lang="en-US" sz="3600" dirty="0">
              <a:solidFill>
                <a:schemeClr val="tx1"/>
              </a:solidFill>
            </a:endParaRPr>
          </a:p>
          <a:p>
            <a:r>
              <a:rPr lang="en-US" sz="3600" dirty="0">
                <a:solidFill>
                  <a:schemeClr val="tx1"/>
                </a:solidFill>
              </a:rPr>
              <a:t>O </a:t>
            </a:r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é</a:t>
            </a:r>
            <a:r>
              <a:rPr lang="en-US" sz="3600" dirty="0">
                <a:solidFill>
                  <a:schemeClr val="tx1"/>
                </a:solidFill>
              </a:rPr>
              <a:t>, </a:t>
            </a:r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</a:t>
            </a:r>
            <a:r>
              <a:rPr lang="en-US" sz="4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era </a:t>
            </a:r>
            <a:r>
              <a:rPr lang="en-US" sz="3600" dirty="0">
                <a:solidFill>
                  <a:schemeClr val="tx1"/>
                </a:solidFill>
              </a:rPr>
              <a:t>e </a:t>
            </a:r>
            <a:r>
              <a:rPr 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</a:t>
            </a:r>
            <a:r>
              <a:rPr 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há</a:t>
            </a:r>
            <a:r>
              <a:rPr 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</a:t>
            </a:r>
            <a:r>
              <a:rPr lang="en-US" sz="3600" dirty="0">
                <a:solidFill>
                  <a:schemeClr val="tx1"/>
                </a:solidFill>
              </a:rPr>
              <a:t>,</a:t>
            </a:r>
          </a:p>
          <a:p>
            <a:r>
              <a:rPr lang="en-US" sz="3600" dirty="0">
                <a:solidFill>
                  <a:schemeClr val="tx1"/>
                </a:solidFill>
              </a:rPr>
              <a:t>O </a:t>
            </a:r>
            <a:r>
              <a:rPr lang="en-US" sz="3600" dirty="0" err="1">
                <a:solidFill>
                  <a:schemeClr val="tx1"/>
                </a:solidFill>
              </a:rPr>
              <a:t>Todo-poderoso</a:t>
            </a:r>
            <a:r>
              <a:rPr lang="en-US" sz="3600" dirty="0">
                <a:solidFill>
                  <a:schemeClr val="tx1"/>
                </a:solidFill>
              </a:rPr>
              <a:t>.</a:t>
            </a:r>
            <a:endParaRPr lang="pt-BR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1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60648"/>
            <a:ext cx="8784976" cy="6408712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endParaRPr lang="pt-BR" sz="2000" i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2400" i="1" dirty="0"/>
              <a:t>Antes que Abraão existisse, Eu Sou</a:t>
            </a:r>
            <a:r>
              <a:rPr lang="pt-BR" sz="2400" dirty="0"/>
              <a:t> (</a:t>
            </a:r>
            <a:r>
              <a:rPr lang="pt-BR" sz="2400" dirty="0" err="1"/>
              <a:t>Jo</a:t>
            </a:r>
            <a:r>
              <a:rPr lang="pt-BR" sz="2400" dirty="0"/>
              <a:t> 8:58)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pt-BR" sz="24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2400" i="1" dirty="0"/>
              <a:t>Porque se não credes que Eu Sou morrereis nos vossos pecados</a:t>
            </a:r>
            <a:r>
              <a:rPr lang="pt-BR" sz="2400" dirty="0"/>
              <a:t> (</a:t>
            </a:r>
            <a:r>
              <a:rPr lang="pt-BR" sz="2400" dirty="0" err="1"/>
              <a:t>Jo</a:t>
            </a:r>
            <a:r>
              <a:rPr lang="pt-BR" sz="2400" dirty="0"/>
              <a:t> 8:24)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pt-BR" sz="24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2400" i="1" dirty="0"/>
              <a:t>Para que quando acontecer, acrediteis que Eu Sou</a:t>
            </a:r>
            <a:r>
              <a:rPr lang="pt-BR" sz="2400" dirty="0"/>
              <a:t> (</a:t>
            </a:r>
            <a:r>
              <a:rPr lang="pt-BR" sz="2400" dirty="0" err="1"/>
              <a:t>Jo</a:t>
            </a:r>
            <a:r>
              <a:rPr lang="pt-BR" sz="2400" dirty="0"/>
              <a:t> 13:19)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pt-BR" sz="2400" dirty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3600" dirty="0">
                <a:solidFill>
                  <a:srgbClr val="0000FF"/>
                </a:solidFill>
              </a:rPr>
              <a:t>“Foi Cristo que do Monte </a:t>
            </a:r>
            <a:r>
              <a:rPr lang="pt-BR" sz="3600" dirty="0" err="1">
                <a:solidFill>
                  <a:srgbClr val="0000FF"/>
                </a:solidFill>
              </a:rPr>
              <a:t>Horebe</a:t>
            </a:r>
            <a:r>
              <a:rPr lang="pt-BR" sz="3600" dirty="0">
                <a:solidFill>
                  <a:srgbClr val="0000FF"/>
                </a:solidFill>
              </a:rPr>
              <a:t> falou a Moisés, dizendo: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  Sou o que Sou</a:t>
            </a:r>
            <a:r>
              <a:rPr lang="pt-BR" sz="3600" dirty="0">
                <a:solidFill>
                  <a:srgbClr val="0000FF"/>
                </a:solidFill>
              </a:rPr>
              <a:t>”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3600" dirty="0"/>
              <a:t>(</a:t>
            </a:r>
            <a:r>
              <a:rPr lang="pt-BR" sz="2000" dirty="0">
                <a:solidFill>
                  <a:srgbClr val="FF0000"/>
                </a:solidFill>
              </a:rPr>
              <a:t>Ellen G. White, </a:t>
            </a:r>
            <a:r>
              <a:rPr lang="pt-BR" sz="2000" i="1" dirty="0">
                <a:solidFill>
                  <a:srgbClr val="FF0000"/>
                </a:solidFill>
              </a:rPr>
              <a:t>O Desejado de Todas as Nações</a:t>
            </a:r>
            <a:r>
              <a:rPr lang="pt-BR" sz="3600" dirty="0"/>
              <a:t>).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pt-BR" sz="20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“Eu Sou” </a:t>
            </a:r>
            <a:r>
              <a:rPr lang="pt-BR" dirty="0"/>
              <a:t>significa que o seu possuidor é o Eterno, </a:t>
            </a:r>
            <a:r>
              <a:rPr lang="pt-B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Existente por Si mesmo, </a:t>
            </a:r>
            <a:r>
              <a:rPr lang="pt-BR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Incriado</a:t>
            </a:r>
            <a:r>
              <a:rPr lang="pt-BR" dirty="0"/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349277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191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27584" y="332657"/>
            <a:ext cx="7772400" cy="1008112"/>
          </a:xfrm>
        </p:spPr>
        <p:txBody>
          <a:bodyPr/>
          <a:lstStyle/>
          <a:p>
            <a:r>
              <a:rPr lang="en-US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Apocalipse</a:t>
            </a:r>
            <a:r>
              <a:rPr 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Capítulo</a:t>
            </a:r>
            <a:r>
              <a:rPr 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01</a:t>
            </a:r>
            <a:endParaRPr lang="pt-BR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96750"/>
            <a:ext cx="7507025" cy="5630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55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1324</TotalTime>
  <Words>2338</Words>
  <Application>Microsoft Office PowerPoint</Application>
  <PresentationFormat>Apresentação na tela (4:3)</PresentationFormat>
  <Paragraphs>226</Paragraphs>
  <Slides>59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59</vt:i4>
      </vt:variant>
    </vt:vector>
  </HeadingPairs>
  <TitlesOfParts>
    <vt:vector size="68" baseType="lpstr">
      <vt:lpstr>Arial</vt:lpstr>
      <vt:lpstr>Arial Black</vt:lpstr>
      <vt:lpstr>Arial Narrow</vt:lpstr>
      <vt:lpstr>Calibri</vt:lpstr>
      <vt:lpstr>Helvetica Neue</vt:lpstr>
      <vt:lpstr>Tahoma</vt:lpstr>
      <vt:lpstr>Wingdings</vt:lpstr>
      <vt:lpstr>Tema do Office</vt:lpstr>
      <vt:lpstr>Image</vt:lpstr>
      <vt:lpstr>O Livro do Apocalipse          Lição 01 – O Evangelho de Patmos</vt:lpstr>
      <vt:lpstr>A BÍBLIA É A PALAVRA DE DEUS  “A LUZ MAIOR”</vt:lpstr>
      <vt:lpstr>RECOMENDAÇÃO ESPECIAL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Apocalipse Capítulo 01:3</vt:lpstr>
      <vt:lpstr>Feliz aquele que lê</vt:lpstr>
      <vt:lpstr>Felizes aqueles que ouvem</vt:lpstr>
      <vt:lpstr>Guardam o que nela está escrito</vt:lpstr>
      <vt:lpstr>Apresentação do PowerPoint</vt:lpstr>
      <vt:lpstr>Quem são os Felizes?</vt:lpstr>
      <vt:lpstr>Apresentação do PowerPoint</vt:lpstr>
      <vt:lpstr>Apresentação do PowerPoint</vt:lpstr>
      <vt:lpstr>Apocalipse Capítulo 01:1-2</vt:lpstr>
      <vt:lpstr>Apresentação do PowerPoint</vt:lpstr>
      <vt:lpstr>Apocalipse  (Revelação no original grego) significa simplesmente desvendar, revelar ou mostrar algo. </vt:lpstr>
      <vt:lpstr>  Quem é seu autor?  João  ANO 90-95 dC. </vt:lpstr>
      <vt:lpstr>Para quem ele foi escrito?</vt:lpstr>
      <vt:lpstr>  Quem entregou a mensagem do Apocalipse a João?  </vt:lpstr>
      <vt:lpstr>O nome do Anjo enviado por Cristo a João</vt:lpstr>
      <vt:lpstr>Apresentação do PowerPoint</vt:lpstr>
      <vt:lpstr>Apresentação do PowerPoint</vt:lpstr>
      <vt:lpstr>Apresentação do PowerPoint</vt:lpstr>
      <vt:lpstr>Quatro propósitos básicos: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Daniel e João usam Símbolos e Figuras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Apocalipse Capítulo 01:4 a 6 </vt:lpstr>
      <vt:lpstr>“O número sete é a própria assinatura de Deus e indica plenitude e perfeição”.                           (Ellen G. White, Atos dos Apóstolos, 585)  </vt:lpstr>
      <vt:lpstr> O uso do número sete na Bíblia </vt:lpstr>
      <vt:lpstr>Os sete espíritos   representam  a plenitude do Espírito Santo.</vt:lpstr>
      <vt:lpstr>Apresentação do PowerPoint</vt:lpstr>
      <vt:lpstr>O amor de Jesus é constante. Passado – Presente - Futuro</vt:lpstr>
      <vt:lpstr>Apresentação do PowerPoint</vt:lpstr>
      <vt:lpstr>Apocalipse Capítulo 1:7</vt:lpstr>
      <vt:lpstr>Apresentação do PowerPoint</vt:lpstr>
      <vt:lpstr>Apresentação do PowerPoint</vt:lpstr>
      <vt:lpstr>Jesus está voltando à Terra por causa de Seu povo.  "Ele vem com as nuvens e todo olho O verá." </vt:lpstr>
      <vt:lpstr>Apresentação do PowerPoint</vt:lpstr>
      <vt:lpstr>Apresentação do PowerPoint</vt:lpstr>
      <vt:lpstr>Apocalipse Capítulo 1:8</vt:lpstr>
      <vt:lpstr>Apresentação do PowerPoint</vt:lpstr>
      <vt:lpstr>Apresentação do PowerPoint</vt:lpstr>
      <vt:lpstr>Apocalipse Capítulo 01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Apocalipse Capítulo 01</dc:title>
  <dc:creator>user</dc:creator>
  <cp:lastModifiedBy>jose ferreira Neto</cp:lastModifiedBy>
  <cp:revision>134</cp:revision>
  <dcterms:created xsi:type="dcterms:W3CDTF">2013-04-18T22:31:36Z</dcterms:created>
  <dcterms:modified xsi:type="dcterms:W3CDTF">2018-12-27T11:02:56Z</dcterms:modified>
</cp:coreProperties>
</file>