
<file path=[Content_Types].xml><?xml version="1.0" encoding="utf-8"?>
<Types xmlns="http://schemas.openxmlformats.org/package/2006/content-types">
  <Default Extension="emf" ContentType="image/x-emf"/>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handoutMasterIdLst>
    <p:handoutMasterId r:id="rId77"/>
  </p:handoutMasterIdLst>
  <p:sldIdLst>
    <p:sldId id="266" r:id="rId2"/>
    <p:sldId id="414" r:id="rId3"/>
    <p:sldId id="288" r:id="rId4"/>
    <p:sldId id="287" r:id="rId5"/>
    <p:sldId id="289" r:id="rId6"/>
    <p:sldId id="415" r:id="rId7"/>
    <p:sldId id="416" r:id="rId8"/>
    <p:sldId id="417" r:id="rId9"/>
    <p:sldId id="418" r:id="rId10"/>
    <p:sldId id="419" r:id="rId11"/>
    <p:sldId id="420" r:id="rId12"/>
    <p:sldId id="421" r:id="rId13"/>
    <p:sldId id="422" r:id="rId14"/>
    <p:sldId id="423" r:id="rId15"/>
    <p:sldId id="424" r:id="rId16"/>
    <p:sldId id="425" r:id="rId17"/>
    <p:sldId id="426" r:id="rId18"/>
    <p:sldId id="427" r:id="rId19"/>
    <p:sldId id="428" r:id="rId20"/>
    <p:sldId id="429" r:id="rId21"/>
    <p:sldId id="430" r:id="rId22"/>
    <p:sldId id="431" r:id="rId23"/>
    <p:sldId id="432" r:id="rId24"/>
    <p:sldId id="433" r:id="rId25"/>
    <p:sldId id="434" r:id="rId26"/>
    <p:sldId id="435" r:id="rId27"/>
    <p:sldId id="436" r:id="rId28"/>
    <p:sldId id="440" r:id="rId29"/>
    <p:sldId id="441" r:id="rId30"/>
    <p:sldId id="442" r:id="rId31"/>
    <p:sldId id="443" r:id="rId32"/>
    <p:sldId id="444" r:id="rId33"/>
    <p:sldId id="445" r:id="rId34"/>
    <p:sldId id="446" r:id="rId35"/>
    <p:sldId id="447" r:id="rId36"/>
    <p:sldId id="448" r:id="rId37"/>
    <p:sldId id="449" r:id="rId38"/>
    <p:sldId id="450" r:id="rId39"/>
    <p:sldId id="451" r:id="rId40"/>
    <p:sldId id="452" r:id="rId41"/>
    <p:sldId id="453" r:id="rId42"/>
    <p:sldId id="454" r:id="rId43"/>
    <p:sldId id="455" r:id="rId44"/>
    <p:sldId id="456" r:id="rId45"/>
    <p:sldId id="467" r:id="rId46"/>
    <p:sldId id="468" r:id="rId47"/>
    <p:sldId id="469" r:id="rId48"/>
    <p:sldId id="460" r:id="rId49"/>
    <p:sldId id="461" r:id="rId50"/>
    <p:sldId id="462" r:id="rId51"/>
    <p:sldId id="463" r:id="rId52"/>
    <p:sldId id="464" r:id="rId53"/>
    <p:sldId id="465" r:id="rId54"/>
    <p:sldId id="470" r:id="rId55"/>
    <p:sldId id="471" r:id="rId56"/>
    <p:sldId id="472" r:id="rId57"/>
    <p:sldId id="473" r:id="rId58"/>
    <p:sldId id="474" r:id="rId59"/>
    <p:sldId id="475" r:id="rId60"/>
    <p:sldId id="476" r:id="rId61"/>
    <p:sldId id="477" r:id="rId62"/>
    <p:sldId id="478" r:id="rId63"/>
    <p:sldId id="479" r:id="rId64"/>
    <p:sldId id="480" r:id="rId65"/>
    <p:sldId id="481" r:id="rId66"/>
    <p:sldId id="482" r:id="rId67"/>
    <p:sldId id="483" r:id="rId68"/>
    <p:sldId id="484" r:id="rId69"/>
    <p:sldId id="485" r:id="rId70"/>
    <p:sldId id="486" r:id="rId71"/>
    <p:sldId id="487" r:id="rId72"/>
    <p:sldId id="488" r:id="rId73"/>
    <p:sldId id="489" r:id="rId74"/>
    <p:sldId id="490" r:id="rId75"/>
  </p:sldIdLst>
  <p:sldSz cx="9144000" cy="6858000" type="screen4x3"/>
  <p:notesSz cx="6881813" cy="9296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266"/>
            <p14:sldId id="414"/>
            <p14:sldId id="288"/>
            <p14:sldId id="287"/>
            <p14:sldId id="289"/>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33"/>
            <p14:sldId id="434"/>
            <p14:sldId id="435"/>
            <p14:sldId id="436"/>
            <p14:sldId id="440"/>
            <p14:sldId id="441"/>
            <p14:sldId id="442"/>
            <p14:sldId id="443"/>
            <p14:sldId id="444"/>
            <p14:sldId id="445"/>
            <p14:sldId id="446"/>
            <p14:sldId id="447"/>
            <p14:sldId id="448"/>
            <p14:sldId id="449"/>
            <p14:sldId id="450"/>
            <p14:sldId id="451"/>
            <p14:sldId id="452"/>
            <p14:sldId id="453"/>
            <p14:sldId id="454"/>
            <p14:sldId id="455"/>
            <p14:sldId id="456"/>
            <p14:sldId id="467"/>
            <p14:sldId id="468"/>
            <p14:sldId id="469"/>
            <p14:sldId id="460"/>
            <p14:sldId id="461"/>
            <p14:sldId id="462"/>
            <p14:sldId id="463"/>
            <p14:sldId id="464"/>
            <p14:sldId id="465"/>
            <p14:sldId id="470"/>
            <p14:sldId id="471"/>
            <p14:sldId id="472"/>
            <p14:sldId id="473"/>
            <p14:sldId id="474"/>
            <p14:sldId id="475"/>
            <p14:sldId id="476"/>
            <p14:sldId id="477"/>
            <p14:sldId id="478"/>
            <p14:sldId id="479"/>
            <p14:sldId id="480"/>
            <p14:sldId id="481"/>
            <p14:sldId id="482"/>
            <p14:sldId id="483"/>
            <p14:sldId id="484"/>
            <p14:sldId id="485"/>
            <p14:sldId id="486"/>
            <p14:sldId id="487"/>
            <p14:sldId id="488"/>
            <p14:sldId id="489"/>
            <p14:sldId id="490"/>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0" autoAdjust="0"/>
    <p:restoredTop sz="94660"/>
  </p:normalViewPr>
  <p:slideViewPr>
    <p:cSldViewPr>
      <p:cViewPr varScale="1">
        <p:scale>
          <a:sx n="85" d="100"/>
          <a:sy n="85" d="100"/>
        </p:scale>
        <p:origin x="87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22/3/2019</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‹nº›</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3/22/2019</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‹nº›</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22/03/2019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22/03/2019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4400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848" y="72703"/>
            <a:ext cx="2749578" cy="4364409"/>
          </a:xfrm>
          <a:prstGeom prst="rect">
            <a:avLst/>
          </a:prstGeom>
        </p:spPr>
      </p:pic>
    </p:spTree>
    <p:extLst>
      <p:ext uri="{BB962C8B-B14F-4D97-AF65-F5344CB8AC3E}">
        <p14:creationId xmlns:p14="http://schemas.microsoft.com/office/powerpoint/2010/main" val="1236440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Rectangle 4"/>
          <p:cNvSpPr/>
          <p:nvPr/>
        </p:nvSpPr>
        <p:spPr>
          <a:xfrm>
            <a:off x="1115616" y="620688"/>
            <a:ext cx="7128792" cy="1384995"/>
          </a:xfrm>
          <a:prstGeom prst="rect">
            <a:avLst/>
          </a:prstGeom>
          <a:noFill/>
        </p:spPr>
        <p:txBody>
          <a:bodyPr wrap="square">
            <a:spAutoFit/>
          </a:bodyPr>
          <a:lstStyle/>
          <a:p>
            <a:pPr marL="0" lvl="2" algn="ctr" fontAlgn="auto">
              <a:spcBef>
                <a:spcPts val="0"/>
              </a:spcBef>
              <a:spcAft>
                <a:spcPts val="0"/>
              </a:spcAft>
              <a:defRPr/>
            </a:pPr>
            <a:r>
              <a:rPr lang="es-419" sz="42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Rounded MT Bold" panose="020F0704030504030204" pitchFamily="34" charset="0"/>
              </a:rPr>
              <a:t>JUICIO SOBRE BABILONIA</a:t>
            </a:r>
          </a:p>
        </p:txBody>
      </p:sp>
      <p:pic>
        <p:nvPicPr>
          <p:cNvPr id="4" name="Picture 3"/>
          <p:cNvPicPr>
            <a:picLocks noChangeAspect="1"/>
          </p:cNvPicPr>
          <p:nvPr/>
        </p:nvPicPr>
        <p:blipFill rotWithShape="1">
          <a:blip r:embed="rId2"/>
          <a:srcRect l="12788" r="10941"/>
          <a:stretch/>
        </p:blipFill>
        <p:spPr>
          <a:xfrm>
            <a:off x="2123728" y="2276872"/>
            <a:ext cx="5256584" cy="2736304"/>
          </a:xfrm>
          <a:prstGeom prst="rect">
            <a:avLst/>
          </a:prstGeom>
          <a:effectLst>
            <a:softEdge rad="127000"/>
          </a:effectLst>
        </p:spPr>
      </p:pic>
    </p:spTree>
    <p:extLst>
      <p:ext uri="{BB962C8B-B14F-4D97-AF65-F5344CB8AC3E}">
        <p14:creationId xmlns:p14="http://schemas.microsoft.com/office/powerpoint/2010/main" val="2238264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581688" y="-27384"/>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18:4, 5</a:t>
            </a:r>
          </a:p>
        </p:txBody>
      </p:sp>
      <p:sp>
        <p:nvSpPr>
          <p:cNvPr id="8" name="2 CuadroTexto"/>
          <p:cNvSpPr txBox="1"/>
          <p:nvPr/>
        </p:nvSpPr>
        <p:spPr>
          <a:xfrm>
            <a:off x="-23432" y="476672"/>
            <a:ext cx="9150547" cy="1375826"/>
          </a:xfrm>
          <a:prstGeom prst="rect">
            <a:avLst/>
          </a:prstGeom>
          <a:noFill/>
        </p:spPr>
        <p:txBody>
          <a:bodyPr wrap="square" rtlCol="0">
            <a:spAutoFit/>
          </a:bodyPr>
          <a:lstStyle/>
          <a:p>
            <a:pPr algn="ctr">
              <a:lnSpc>
                <a:spcPts val="2500"/>
              </a:lnSpc>
            </a:pPr>
            <a:r>
              <a:rPr lang="es-419" sz="2400" dirty="0">
                <a:solidFill>
                  <a:schemeClr val="bg1"/>
                </a:solidFill>
              </a:rPr>
              <a:t>Y oí otra voz del cielo, que decía: Salid de ella, pueblo mío, para que no seáis partícipes de sus pecados, ni recibáis parte de sus plagas; porque sus pecados han llegado hasta el cielo, y Dios se ha acordado de sus maldades.</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Tree>
    <p:extLst>
      <p:ext uri="{BB962C8B-B14F-4D97-AF65-F5344CB8AC3E}">
        <p14:creationId xmlns:p14="http://schemas.microsoft.com/office/powerpoint/2010/main" val="4219567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Vino entonces uno de los siete ángeles que tenían las siete copas, y habló conmigo diciéndome: Ven acá, y te mostraré la sentencia contra la gran ramera, la que está sentada sobre muchas aguas</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Tree>
    <p:extLst>
      <p:ext uri="{BB962C8B-B14F-4D97-AF65-F5344CB8AC3E}">
        <p14:creationId xmlns:p14="http://schemas.microsoft.com/office/powerpoint/2010/main" val="26058780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habló conmigo diciéndome: Ven acá, y te mostraré la sentencia contra la gran ramera, la que está sentada sobre muchas aguas</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Tree>
    <p:extLst>
      <p:ext uri="{BB962C8B-B14F-4D97-AF65-F5344CB8AC3E}">
        <p14:creationId xmlns:p14="http://schemas.microsoft.com/office/powerpoint/2010/main" val="190746523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chemeClr val="bg1"/>
                </a:solidFill>
              </a:rPr>
              <a:t>la que está sentada sobre muchas aguas</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Tree>
    <p:extLst>
      <p:ext uri="{BB962C8B-B14F-4D97-AF65-F5344CB8AC3E}">
        <p14:creationId xmlns:p14="http://schemas.microsoft.com/office/powerpoint/2010/main" val="258629971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chemeClr val="bg1"/>
                </a:solidFill>
              </a:rPr>
              <a:t>Levantad bandera sobre los muros de Babilonia, reforzad la guardia, poned centinelas, disponed celadas; porque deliberó Jehová, y aun pondrá en efecto lo que ha dicho contra los moradores de Babilonia. Tú, la que moras entre muchas aguas, rica en tesoros, ha venido tu fin, la medida de tu codicia. </a:t>
            </a:r>
          </a:p>
        </p:txBody>
      </p:sp>
    </p:spTree>
    <p:extLst>
      <p:ext uri="{BB962C8B-B14F-4D97-AF65-F5344CB8AC3E}">
        <p14:creationId xmlns:p14="http://schemas.microsoft.com/office/powerpoint/2010/main" val="2647639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reforzad la guardia, poned centinelas, disponed celadas; porque deliberó Jehová, y aun pondrá en efecto lo que ha dicho contra los moradores de Babilonia. Tú, la que moras entre muchas aguas, rica en tesoros, ha venido tu fin, la medida de tu codicia. </a:t>
            </a:r>
          </a:p>
        </p:txBody>
      </p:sp>
    </p:spTree>
    <p:extLst>
      <p:ext uri="{BB962C8B-B14F-4D97-AF65-F5344CB8AC3E}">
        <p14:creationId xmlns:p14="http://schemas.microsoft.com/office/powerpoint/2010/main" val="361542485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chemeClr val="bg1"/>
                </a:solidFill>
              </a:rPr>
              <a:t>porque deliberó Jehová, y aun pondrá en efecto lo que ha dicho contra los moradores de Babilonia. Tú, la que moras entre muchas aguas, rica en tesoros, ha venido tu fin, la medida de tu codicia. </a:t>
            </a:r>
          </a:p>
        </p:txBody>
      </p:sp>
    </p:spTree>
    <p:extLst>
      <p:ext uri="{BB962C8B-B14F-4D97-AF65-F5344CB8AC3E}">
        <p14:creationId xmlns:p14="http://schemas.microsoft.com/office/powerpoint/2010/main" val="165444187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chemeClr val="bg1"/>
                </a:solidFill>
              </a:rPr>
              <a:t>Tú, la que moras entre muchas aguas, rica en tesoros, ha venido tu fin, la medida de tu codicia. </a:t>
            </a:r>
          </a:p>
        </p:txBody>
      </p:sp>
    </p:spTree>
    <p:extLst>
      <p:ext uri="{BB962C8B-B14F-4D97-AF65-F5344CB8AC3E}">
        <p14:creationId xmlns:p14="http://schemas.microsoft.com/office/powerpoint/2010/main" val="294953662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rgbClr val="00B0F0"/>
                </a:solidFill>
              </a:rPr>
              <a:t>Tú, la que moras entre muchas aguas, </a:t>
            </a:r>
            <a:r>
              <a:rPr lang="es-419" sz="2400" dirty="0">
                <a:solidFill>
                  <a:schemeClr val="bg1"/>
                </a:solidFill>
              </a:rPr>
              <a:t>rica en tesoros, ha venido tu fin, la medida de tu codicia. </a:t>
            </a:r>
          </a:p>
        </p:txBody>
      </p:sp>
    </p:spTree>
    <p:extLst>
      <p:ext uri="{BB962C8B-B14F-4D97-AF65-F5344CB8AC3E}">
        <p14:creationId xmlns:p14="http://schemas.microsoft.com/office/powerpoint/2010/main" val="175313516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rgbClr val="00B0F0"/>
                </a:solidFill>
              </a:rPr>
              <a:t>Tú, la que moras entre muchas aguas, </a:t>
            </a:r>
            <a:r>
              <a:rPr lang="es-419" sz="2400" dirty="0">
                <a:solidFill>
                  <a:srgbClr val="FFFF00"/>
                </a:solidFill>
              </a:rPr>
              <a:t>rica en tesoros, ha venido tu fin, la medida de tu codicia. </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chemeClr val="bg1"/>
                </a:solidFill>
              </a:rPr>
              <a:t>Me dijo también: Las aguas que has visto donde la ramera se sienta, son pueblos, muchedumbres, naciones y lenguas. </a:t>
            </a:r>
          </a:p>
        </p:txBody>
      </p:sp>
    </p:spTree>
    <p:extLst>
      <p:ext uri="{BB962C8B-B14F-4D97-AF65-F5344CB8AC3E}">
        <p14:creationId xmlns:p14="http://schemas.microsoft.com/office/powerpoint/2010/main" val="3505452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rgbClr val="00B0F0"/>
                </a:solidFill>
              </a:rPr>
              <a:t>Tú, la que moras entre muchas aguas, </a:t>
            </a:r>
            <a:r>
              <a:rPr lang="es-419" sz="2400" dirty="0">
                <a:solidFill>
                  <a:srgbClr val="FFFF00"/>
                </a:solidFill>
              </a:rPr>
              <a:t>rica en tesoros, ha venido tu fin, la medida de tu codicia. </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chemeClr val="bg1"/>
                </a:solidFill>
              </a:rPr>
              <a:t>son pueblos, muchedumbres, naciones y lenguas. </a:t>
            </a:r>
          </a:p>
        </p:txBody>
      </p:sp>
    </p:spTree>
    <p:extLst>
      <p:ext uri="{BB962C8B-B14F-4D97-AF65-F5344CB8AC3E}">
        <p14:creationId xmlns:p14="http://schemas.microsoft.com/office/powerpoint/2010/main" val="48538414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rgbClr val="00B0F0"/>
                </a:solidFill>
              </a:rPr>
              <a:t>Tú, la que moras entre muchas aguas, </a:t>
            </a:r>
            <a:r>
              <a:rPr lang="es-419" sz="2400" dirty="0">
                <a:solidFill>
                  <a:srgbClr val="FFFF00"/>
                </a:solidFill>
              </a:rPr>
              <a:t>rica en tesoros, ha venido tu fin, la medida de tu codicia. </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chemeClr val="bg1"/>
                </a:solidFill>
              </a:rPr>
              <a:t>on</a:t>
            </a:r>
            <a:r>
              <a:rPr lang="es-419" sz="2400" dirty="0">
                <a:solidFill>
                  <a:schemeClr val="bg1"/>
                </a:solidFill>
              </a:rPr>
              <a:t> la cual han fornicado los reyes de la tierra, y los moradores de la tierra se han embriagado con el vino de su fornicación.</a:t>
            </a:r>
          </a:p>
        </p:txBody>
      </p:sp>
    </p:spTree>
    <p:extLst>
      <p:ext uri="{BB962C8B-B14F-4D97-AF65-F5344CB8AC3E}">
        <p14:creationId xmlns:p14="http://schemas.microsoft.com/office/powerpoint/2010/main" val="4528203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rgbClr val="00B0F0"/>
                </a:solidFill>
              </a:rPr>
              <a:t>Tú, la que moras entre muchas aguas, </a:t>
            </a:r>
            <a:r>
              <a:rPr lang="es-419" sz="2400" dirty="0">
                <a:solidFill>
                  <a:srgbClr val="FFFF00"/>
                </a:solidFill>
              </a:rPr>
              <a:t>rica en tesoros, ha venido tu fin, la medida de tu codicia. </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los reyes de la tierra, y los moradores de la tierra se han embriagado con el vino de su fornicación.</a:t>
            </a:r>
          </a:p>
        </p:txBody>
      </p:sp>
    </p:spTree>
    <p:extLst>
      <p:ext uri="{BB962C8B-B14F-4D97-AF65-F5344CB8AC3E}">
        <p14:creationId xmlns:p14="http://schemas.microsoft.com/office/powerpoint/2010/main" val="199754827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rgbClr val="00B0F0"/>
                </a:solidFill>
              </a:rPr>
              <a:t>Tú, la que moras entre muchas aguas, </a:t>
            </a:r>
            <a:r>
              <a:rPr lang="es-419" sz="2400" dirty="0">
                <a:solidFill>
                  <a:srgbClr val="FFFF00"/>
                </a:solidFill>
              </a:rPr>
              <a:t>rica en tesoros, ha venido tu fin, la medida de tu codicia. </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chemeClr val="bg1"/>
                </a:solidFill>
              </a:rPr>
              <a:t>y los moradores de la tierra 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Tree>
    <p:extLst>
      <p:ext uri="{BB962C8B-B14F-4D97-AF65-F5344CB8AC3E}">
        <p14:creationId xmlns:p14="http://schemas.microsoft.com/office/powerpoint/2010/main" val="2048860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rgbClr val="00B0F0"/>
                </a:solidFill>
              </a:rPr>
              <a:t>Tú, la que moras entre muchas aguas, </a:t>
            </a:r>
            <a:r>
              <a:rPr lang="es-419" sz="2400" dirty="0">
                <a:solidFill>
                  <a:srgbClr val="FFFF00"/>
                </a:solidFill>
              </a:rPr>
              <a:t>rica en tesoros, ha venido tu fin, la medida de tu codicia. </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rgbClr val="92D050"/>
                </a:solidFill>
              </a:rPr>
              <a:t>y los moradores de la tierra</a:t>
            </a:r>
            <a:r>
              <a:rPr lang="es-419" sz="2400" dirty="0">
                <a:solidFill>
                  <a:schemeClr val="bg1"/>
                </a:solidFill>
              </a:rPr>
              <a:t> 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Tree>
    <p:extLst>
      <p:ext uri="{BB962C8B-B14F-4D97-AF65-F5344CB8AC3E}">
        <p14:creationId xmlns:p14="http://schemas.microsoft.com/office/powerpoint/2010/main" val="348185269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395536" y="1365663"/>
            <a:ext cx="39431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Jeremías 51:12, 13</a:t>
            </a:r>
          </a:p>
        </p:txBody>
      </p:sp>
      <p:sp>
        <p:nvSpPr>
          <p:cNvPr id="6" name="2 CuadroTexto"/>
          <p:cNvSpPr txBox="1"/>
          <p:nvPr/>
        </p:nvSpPr>
        <p:spPr>
          <a:xfrm>
            <a:off x="0" y="1869719"/>
            <a:ext cx="4716016" cy="2977738"/>
          </a:xfrm>
          <a:prstGeom prst="rect">
            <a:avLst/>
          </a:prstGeom>
          <a:noFill/>
        </p:spPr>
        <p:txBody>
          <a:bodyPr wrap="square" rtlCol="0">
            <a:spAutoFit/>
          </a:bodyPr>
          <a:lstStyle/>
          <a:p>
            <a:pPr algn="ctr">
              <a:lnSpc>
                <a:spcPts val="2500"/>
              </a:lnSpc>
            </a:pPr>
            <a:r>
              <a:rPr lang="es-419" sz="2400" dirty="0">
                <a:solidFill>
                  <a:srgbClr val="FFFF00"/>
                </a:solidFill>
              </a:rPr>
              <a:t>Levantad bandera sobre los muros de Babilonia,</a:t>
            </a:r>
            <a:r>
              <a:rPr lang="es-419" sz="2400" dirty="0">
                <a:solidFill>
                  <a:schemeClr val="bg1"/>
                </a:solidFill>
              </a:rPr>
              <a:t> </a:t>
            </a:r>
            <a:r>
              <a:rPr lang="es-419" sz="2400" dirty="0">
                <a:solidFill>
                  <a:srgbClr val="00B0F0"/>
                </a:solidFill>
              </a:rPr>
              <a:t>reforzad la guardia, poned centinelas, disponed celadas; </a:t>
            </a:r>
            <a:r>
              <a:rPr lang="es-419" sz="2400" dirty="0">
                <a:solidFill>
                  <a:srgbClr val="FFFF00"/>
                </a:solidFill>
              </a:rPr>
              <a:t>porque deliberó Jehová, y aun pondrá en efecto lo que ha dicho contra los moradores de Babilonia. </a:t>
            </a:r>
            <a:r>
              <a:rPr lang="es-419" sz="2400" dirty="0">
                <a:solidFill>
                  <a:srgbClr val="00B0F0"/>
                </a:solidFill>
              </a:rPr>
              <a:t>Tú, la que moras entre muchas aguas, </a:t>
            </a:r>
            <a:r>
              <a:rPr lang="es-419" sz="2400" dirty="0">
                <a:solidFill>
                  <a:srgbClr val="FFFF00"/>
                </a:solidFill>
              </a:rPr>
              <a:t>rica en tesoros, ha venido tu fin, la medida de tu codicia. </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rgbClr val="92D050"/>
                </a:solidFill>
              </a:rPr>
              <a:t>y los moradores de la tierra</a:t>
            </a:r>
            <a:r>
              <a:rPr lang="es-419" sz="2400" dirty="0">
                <a:solidFill>
                  <a:schemeClr val="bg1"/>
                </a:solidFill>
              </a:rPr>
              <a:t> </a:t>
            </a:r>
            <a:r>
              <a:rPr lang="es-419" sz="2400" dirty="0">
                <a:solidFill>
                  <a:srgbClr val="FFFF00"/>
                </a:solidFill>
              </a:rPr>
              <a:t>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Tree>
    <p:extLst>
      <p:ext uri="{BB962C8B-B14F-4D97-AF65-F5344CB8AC3E}">
        <p14:creationId xmlns:p14="http://schemas.microsoft.com/office/powerpoint/2010/main" val="397822510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630891" y="1365663"/>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14:8</a:t>
            </a:r>
          </a:p>
        </p:txBody>
      </p:sp>
      <p:sp>
        <p:nvSpPr>
          <p:cNvPr id="6" name="2 CuadroTexto"/>
          <p:cNvSpPr txBox="1"/>
          <p:nvPr/>
        </p:nvSpPr>
        <p:spPr>
          <a:xfrm>
            <a:off x="0" y="1869719"/>
            <a:ext cx="4716016" cy="1696426"/>
          </a:xfrm>
          <a:prstGeom prst="rect">
            <a:avLst/>
          </a:prstGeom>
          <a:noFill/>
        </p:spPr>
        <p:txBody>
          <a:bodyPr wrap="square" rtlCol="0">
            <a:spAutoFit/>
          </a:bodyPr>
          <a:lstStyle/>
          <a:p>
            <a:pPr algn="ctr">
              <a:lnSpc>
                <a:spcPts val="2500"/>
              </a:lnSpc>
            </a:pPr>
            <a:r>
              <a:rPr lang="es-419" sz="2400" dirty="0">
                <a:solidFill>
                  <a:schemeClr val="bg1"/>
                </a:solidFill>
              </a:rPr>
              <a:t>Otro ángel le siguió, diciendo: Ha caído, ha caído Babilonia, la gran ciudad, porque ha hecho beber a todas las naciones del vino del furor de su fornicación.</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rgbClr val="92D050"/>
                </a:solidFill>
              </a:rPr>
              <a:t>y los moradores de la tierra</a:t>
            </a:r>
            <a:r>
              <a:rPr lang="es-419" sz="2400" dirty="0">
                <a:solidFill>
                  <a:schemeClr val="bg1"/>
                </a:solidFill>
              </a:rPr>
              <a:t> </a:t>
            </a:r>
            <a:r>
              <a:rPr lang="es-419" sz="2400" dirty="0">
                <a:solidFill>
                  <a:srgbClr val="FFFF00"/>
                </a:solidFill>
              </a:rPr>
              <a:t>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Tree>
    <p:extLst>
      <p:ext uri="{BB962C8B-B14F-4D97-AF65-F5344CB8AC3E}">
        <p14:creationId xmlns:p14="http://schemas.microsoft.com/office/powerpoint/2010/main" val="4112292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630891" y="1365663"/>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14:8</a:t>
            </a:r>
          </a:p>
        </p:txBody>
      </p:sp>
      <p:sp>
        <p:nvSpPr>
          <p:cNvPr id="6" name="2 CuadroTexto"/>
          <p:cNvSpPr txBox="1"/>
          <p:nvPr/>
        </p:nvSpPr>
        <p:spPr>
          <a:xfrm>
            <a:off x="0" y="1869719"/>
            <a:ext cx="4716016" cy="1696426"/>
          </a:xfrm>
          <a:prstGeom prst="rect">
            <a:avLst/>
          </a:prstGeom>
          <a:noFill/>
        </p:spPr>
        <p:txBody>
          <a:bodyPr wrap="square" rtlCol="0">
            <a:spAutoFit/>
          </a:bodyPr>
          <a:lstStyle/>
          <a:p>
            <a:pPr algn="ctr">
              <a:lnSpc>
                <a:spcPts val="2500"/>
              </a:lnSpc>
            </a:pPr>
            <a:r>
              <a:rPr lang="es-419" sz="2400" dirty="0">
                <a:solidFill>
                  <a:srgbClr val="FFFF00"/>
                </a:solidFill>
              </a:rPr>
              <a:t>Otro ángel le siguió, diciendo: Ha caído, ha caído Babilonia,</a:t>
            </a:r>
            <a:r>
              <a:rPr lang="es-419" sz="2400" dirty="0">
                <a:solidFill>
                  <a:schemeClr val="bg1"/>
                </a:solidFill>
              </a:rPr>
              <a:t> </a:t>
            </a:r>
            <a:r>
              <a:rPr lang="es-419" sz="2400" dirty="0">
                <a:solidFill>
                  <a:srgbClr val="FFFF00"/>
                </a:solidFill>
              </a:rPr>
              <a:t>la gran ciudad,</a:t>
            </a:r>
            <a:r>
              <a:rPr lang="es-419" sz="2400" dirty="0">
                <a:solidFill>
                  <a:schemeClr val="bg1"/>
                </a:solidFill>
              </a:rPr>
              <a:t> porque ha hecho beber a todas las naciones del vino del furor de su fornicación.</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rgbClr val="92D050"/>
                </a:solidFill>
              </a:rPr>
              <a:t>y los moradores de la tierra</a:t>
            </a:r>
            <a:r>
              <a:rPr lang="es-419" sz="2400" dirty="0">
                <a:solidFill>
                  <a:schemeClr val="bg1"/>
                </a:solidFill>
              </a:rPr>
              <a:t> </a:t>
            </a:r>
            <a:r>
              <a:rPr lang="es-419" sz="2400" dirty="0">
                <a:solidFill>
                  <a:srgbClr val="FFFF00"/>
                </a:solidFill>
              </a:rPr>
              <a:t>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Tree>
    <p:extLst>
      <p:ext uri="{BB962C8B-B14F-4D97-AF65-F5344CB8AC3E}">
        <p14:creationId xmlns:p14="http://schemas.microsoft.com/office/powerpoint/2010/main" val="353452761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630891" y="1365663"/>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14:8</a:t>
            </a:r>
          </a:p>
        </p:txBody>
      </p:sp>
      <p:sp>
        <p:nvSpPr>
          <p:cNvPr id="6" name="2 CuadroTexto"/>
          <p:cNvSpPr txBox="1"/>
          <p:nvPr/>
        </p:nvSpPr>
        <p:spPr>
          <a:xfrm>
            <a:off x="0" y="1869719"/>
            <a:ext cx="4716016" cy="1696426"/>
          </a:xfrm>
          <a:prstGeom prst="rect">
            <a:avLst/>
          </a:prstGeom>
          <a:noFill/>
        </p:spPr>
        <p:txBody>
          <a:bodyPr wrap="square" rtlCol="0">
            <a:spAutoFit/>
          </a:bodyPr>
          <a:lstStyle/>
          <a:p>
            <a:pPr algn="ctr">
              <a:lnSpc>
                <a:spcPts val="2500"/>
              </a:lnSpc>
            </a:pPr>
            <a:r>
              <a:rPr lang="es-419" sz="2400" dirty="0">
                <a:solidFill>
                  <a:srgbClr val="FFFF00"/>
                </a:solidFill>
              </a:rPr>
              <a:t>Otro ángel le siguió, diciendo: Ha caído, ha caído Babilonia,</a:t>
            </a:r>
            <a:r>
              <a:rPr lang="es-419" sz="2400" dirty="0">
                <a:solidFill>
                  <a:schemeClr val="bg1"/>
                </a:solidFill>
              </a:rPr>
              <a:t> </a:t>
            </a:r>
            <a:r>
              <a:rPr lang="es-419" sz="2400" dirty="0">
                <a:solidFill>
                  <a:srgbClr val="FFFF00"/>
                </a:solidFill>
              </a:rPr>
              <a:t>la gran ciudad,</a:t>
            </a:r>
            <a:r>
              <a:rPr lang="es-419" sz="2400" dirty="0">
                <a:solidFill>
                  <a:schemeClr val="bg1"/>
                </a:solidFill>
              </a:rPr>
              <a:t> </a:t>
            </a:r>
            <a:r>
              <a:rPr lang="es-419" sz="2400" dirty="0">
                <a:solidFill>
                  <a:srgbClr val="00B0F0"/>
                </a:solidFill>
              </a:rPr>
              <a:t>porque ha hecho beber a todas las naciones del vino del furor de su fornicación.</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rgbClr val="92D050"/>
                </a:solidFill>
              </a:rPr>
              <a:t>y los moradores de la tierra</a:t>
            </a:r>
            <a:r>
              <a:rPr lang="es-419" sz="2400" dirty="0">
                <a:solidFill>
                  <a:schemeClr val="bg1"/>
                </a:solidFill>
              </a:rPr>
              <a:t> </a:t>
            </a:r>
            <a:r>
              <a:rPr lang="es-419" sz="2400" dirty="0">
                <a:solidFill>
                  <a:srgbClr val="FFFF00"/>
                </a:solidFill>
              </a:rPr>
              <a:t>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Tree>
    <p:extLst>
      <p:ext uri="{BB962C8B-B14F-4D97-AF65-F5344CB8AC3E}">
        <p14:creationId xmlns:p14="http://schemas.microsoft.com/office/powerpoint/2010/main" val="4125611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630891" y="1365663"/>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17:3</a:t>
            </a:r>
          </a:p>
        </p:txBody>
      </p:sp>
      <p:sp>
        <p:nvSpPr>
          <p:cNvPr id="6" name="2 CuadroTexto"/>
          <p:cNvSpPr txBox="1"/>
          <p:nvPr/>
        </p:nvSpPr>
        <p:spPr>
          <a:xfrm>
            <a:off x="144016" y="1869719"/>
            <a:ext cx="4427984" cy="1696426"/>
          </a:xfrm>
          <a:prstGeom prst="rect">
            <a:avLst/>
          </a:prstGeom>
          <a:noFill/>
        </p:spPr>
        <p:txBody>
          <a:bodyPr wrap="square" rtlCol="0">
            <a:spAutoFit/>
          </a:bodyPr>
          <a:lstStyle/>
          <a:p>
            <a:pPr algn="ctr">
              <a:lnSpc>
                <a:spcPts val="2500"/>
              </a:lnSpc>
            </a:pPr>
            <a:r>
              <a:rPr lang="es-419" sz="2400" dirty="0">
                <a:solidFill>
                  <a:schemeClr val="bg1"/>
                </a:solidFill>
              </a:rPr>
              <a:t>Y me llevó en el Espíritu al desierto; y vi a una mujer sentada sobre una bestia escarlata llena de nombres de blasfemia, que tenía siete cabezas y diez cuernos.</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rgbClr val="92D050"/>
                </a:solidFill>
              </a:rPr>
              <a:t>y los moradores de la tierra</a:t>
            </a:r>
            <a:r>
              <a:rPr lang="es-419" sz="2400" dirty="0">
                <a:solidFill>
                  <a:schemeClr val="bg1"/>
                </a:solidFill>
              </a:rPr>
              <a:t> </a:t>
            </a:r>
            <a:r>
              <a:rPr lang="es-419" sz="2400" dirty="0">
                <a:solidFill>
                  <a:srgbClr val="FFFF00"/>
                </a:solidFill>
              </a:rPr>
              <a:t>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Tree>
    <p:extLst>
      <p:ext uri="{BB962C8B-B14F-4D97-AF65-F5344CB8AC3E}">
        <p14:creationId xmlns:p14="http://schemas.microsoft.com/office/powerpoint/2010/main" val="7098210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630891" y="1365663"/>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17:3</a:t>
            </a:r>
          </a:p>
        </p:txBody>
      </p:sp>
      <p:sp>
        <p:nvSpPr>
          <p:cNvPr id="6" name="2 CuadroTexto"/>
          <p:cNvSpPr txBox="1"/>
          <p:nvPr/>
        </p:nvSpPr>
        <p:spPr>
          <a:xfrm>
            <a:off x="144016" y="1869719"/>
            <a:ext cx="4427984" cy="1696426"/>
          </a:xfrm>
          <a:prstGeom prst="rect">
            <a:avLst/>
          </a:prstGeom>
          <a:noFill/>
        </p:spPr>
        <p:txBody>
          <a:bodyPr wrap="square" rtlCol="0">
            <a:spAutoFit/>
          </a:bodyPr>
          <a:lstStyle/>
          <a:p>
            <a:pPr algn="ctr">
              <a:lnSpc>
                <a:spcPts val="2500"/>
              </a:lnSpc>
            </a:pPr>
            <a:r>
              <a:rPr lang="es-419" sz="2400" dirty="0">
                <a:solidFill>
                  <a:srgbClr val="FFFF00"/>
                </a:solidFill>
              </a:rPr>
              <a:t>Y me llevó en el Espíritu al desierto;</a:t>
            </a:r>
            <a:r>
              <a:rPr lang="es-419" sz="2400" dirty="0">
                <a:solidFill>
                  <a:schemeClr val="bg1"/>
                </a:solidFill>
              </a:rPr>
              <a:t> y vi a una mujer sentada sobre una bestia escarlata llena de nombres de blasfemia, que tenía siete cabezas y diez cuernos.</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rgbClr val="92D050"/>
                </a:solidFill>
              </a:rPr>
              <a:t>y los moradores de la tierra</a:t>
            </a:r>
            <a:r>
              <a:rPr lang="es-419" sz="2400" dirty="0">
                <a:solidFill>
                  <a:schemeClr val="bg1"/>
                </a:solidFill>
              </a:rPr>
              <a:t> </a:t>
            </a:r>
            <a:r>
              <a:rPr lang="es-419" sz="2400" dirty="0">
                <a:solidFill>
                  <a:srgbClr val="FFFF00"/>
                </a:solidFill>
              </a:rPr>
              <a:t>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Tree>
    <p:extLst>
      <p:ext uri="{BB962C8B-B14F-4D97-AF65-F5344CB8AC3E}">
        <p14:creationId xmlns:p14="http://schemas.microsoft.com/office/powerpoint/2010/main" val="162072578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5" name="1 CuadroTexto"/>
          <p:cNvSpPr txBox="1"/>
          <p:nvPr/>
        </p:nvSpPr>
        <p:spPr>
          <a:xfrm>
            <a:off x="630891" y="1365663"/>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17:3</a:t>
            </a:r>
          </a:p>
        </p:txBody>
      </p:sp>
      <p:sp>
        <p:nvSpPr>
          <p:cNvPr id="6" name="2 CuadroTexto"/>
          <p:cNvSpPr txBox="1"/>
          <p:nvPr/>
        </p:nvSpPr>
        <p:spPr>
          <a:xfrm>
            <a:off x="144016" y="1869719"/>
            <a:ext cx="4427984" cy="1696426"/>
          </a:xfrm>
          <a:prstGeom prst="rect">
            <a:avLst/>
          </a:prstGeom>
          <a:noFill/>
        </p:spPr>
        <p:txBody>
          <a:bodyPr wrap="square" rtlCol="0">
            <a:spAutoFit/>
          </a:bodyPr>
          <a:lstStyle/>
          <a:p>
            <a:pPr algn="ctr">
              <a:lnSpc>
                <a:spcPts val="2500"/>
              </a:lnSpc>
            </a:pPr>
            <a:r>
              <a:rPr lang="es-419" sz="2400" dirty="0">
                <a:solidFill>
                  <a:srgbClr val="FFFF00"/>
                </a:solidFill>
              </a:rPr>
              <a:t>Y me llevó en el Espíritu al desierto;</a:t>
            </a:r>
            <a:r>
              <a:rPr lang="es-419" sz="2400" dirty="0">
                <a:solidFill>
                  <a:schemeClr val="bg1"/>
                </a:solidFill>
              </a:rPr>
              <a:t> </a:t>
            </a:r>
            <a:r>
              <a:rPr lang="es-419" sz="2400" dirty="0">
                <a:solidFill>
                  <a:srgbClr val="00B0F0"/>
                </a:solidFill>
              </a:rPr>
              <a:t>y vi a una mujer sentada sobre una bestia escarlata</a:t>
            </a:r>
            <a:r>
              <a:rPr lang="es-419" sz="2400" dirty="0">
                <a:solidFill>
                  <a:schemeClr val="bg1"/>
                </a:solidFill>
              </a:rPr>
              <a:t> llena de nombres de blasfemia, que tenía siete cabezas y diez cuernos.</a:t>
            </a:r>
          </a:p>
        </p:txBody>
      </p:sp>
      <p:sp>
        <p:nvSpPr>
          <p:cNvPr id="9" name="1 CuadroTexto"/>
          <p:cNvSpPr txBox="1"/>
          <p:nvPr/>
        </p:nvSpPr>
        <p:spPr>
          <a:xfrm>
            <a:off x="5226219" y="16200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17:15</a:t>
            </a:r>
          </a:p>
        </p:txBody>
      </p:sp>
      <p:sp>
        <p:nvSpPr>
          <p:cNvPr id="11" name="2 CuadroTexto"/>
          <p:cNvSpPr txBox="1"/>
          <p:nvPr/>
        </p:nvSpPr>
        <p:spPr>
          <a:xfrm>
            <a:off x="5440941" y="2236630"/>
            <a:ext cx="3523547" cy="1696426"/>
          </a:xfrm>
          <a:prstGeom prst="rect">
            <a:avLst/>
          </a:prstGeom>
          <a:noFill/>
        </p:spPr>
        <p:txBody>
          <a:bodyPr wrap="square" rtlCol="0">
            <a:spAutoFit/>
          </a:bodyPr>
          <a:lstStyle/>
          <a:p>
            <a:pPr algn="ctr">
              <a:lnSpc>
                <a:spcPts val="2500"/>
              </a:lnSpc>
            </a:pPr>
            <a:r>
              <a:rPr lang="es-419" sz="2400" dirty="0">
                <a:solidFill>
                  <a:srgbClr val="FFFF00"/>
                </a:solidFill>
              </a:rPr>
              <a:t>Me dijo también: Las aguas que has visto donde la ramera se sienta, </a:t>
            </a:r>
            <a:r>
              <a:rPr lang="es-419" sz="2400" dirty="0">
                <a:solidFill>
                  <a:srgbClr val="00B0F0"/>
                </a:solidFill>
              </a:rPr>
              <a:t>son pueblos, muchedumbres, naciones y lenguas.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3" name="1 CuadroTexto"/>
          <p:cNvSpPr txBox="1"/>
          <p:nvPr/>
        </p:nvSpPr>
        <p:spPr>
          <a:xfrm>
            <a:off x="2633930" y="5508521"/>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17:2</a:t>
            </a:r>
          </a:p>
        </p:txBody>
      </p:sp>
      <p:sp>
        <p:nvSpPr>
          <p:cNvPr id="14" name="2 CuadroTexto"/>
          <p:cNvSpPr txBox="1"/>
          <p:nvPr/>
        </p:nvSpPr>
        <p:spPr>
          <a:xfrm>
            <a:off x="-23432" y="6079842"/>
            <a:ext cx="9147818" cy="733534"/>
          </a:xfrm>
          <a:prstGeom prst="rect">
            <a:avLst/>
          </a:prstGeom>
          <a:noFill/>
        </p:spPr>
        <p:txBody>
          <a:bodyPr wrap="square" rtlCol="0">
            <a:spAutoFit/>
          </a:bodyPr>
          <a:lstStyle/>
          <a:p>
            <a:pPr algn="ctr">
              <a:lnSpc>
                <a:spcPts val="2500"/>
              </a:lnSpc>
            </a:pPr>
            <a:r>
              <a:rPr lang="en-US" sz="2400" dirty="0">
                <a:solidFill>
                  <a:schemeClr val="bg1"/>
                </a:solidFill>
              </a:rPr>
              <a:t>C</a:t>
            </a:r>
            <a:r>
              <a:rPr lang="es-419" sz="2400" dirty="0" err="1">
                <a:solidFill>
                  <a:srgbClr val="FFFF00"/>
                </a:solidFill>
              </a:rPr>
              <a:t>on</a:t>
            </a:r>
            <a:r>
              <a:rPr lang="es-419" sz="2400" dirty="0">
                <a:solidFill>
                  <a:srgbClr val="FFFF00"/>
                </a:solidFill>
              </a:rPr>
              <a:t> la cual han fornicado</a:t>
            </a:r>
            <a:r>
              <a:rPr lang="es-419" sz="2400" dirty="0">
                <a:solidFill>
                  <a:schemeClr val="bg1"/>
                </a:solidFill>
              </a:rPr>
              <a:t> </a:t>
            </a:r>
            <a:r>
              <a:rPr lang="es-419" sz="2400" dirty="0">
                <a:solidFill>
                  <a:srgbClr val="00B0F0"/>
                </a:solidFill>
              </a:rPr>
              <a:t>los reyes de la tierra, </a:t>
            </a:r>
            <a:r>
              <a:rPr lang="es-419" sz="2400" dirty="0">
                <a:solidFill>
                  <a:srgbClr val="92D050"/>
                </a:solidFill>
              </a:rPr>
              <a:t>y los moradores de la tierra</a:t>
            </a:r>
            <a:r>
              <a:rPr lang="es-419" sz="2400" dirty="0">
                <a:solidFill>
                  <a:schemeClr val="bg1"/>
                </a:solidFill>
              </a:rPr>
              <a:t> </a:t>
            </a:r>
            <a:r>
              <a:rPr lang="es-419" sz="2400" dirty="0">
                <a:solidFill>
                  <a:srgbClr val="FFFF00"/>
                </a:solidFill>
              </a:rPr>
              <a:t>se han embriagado con el vino de su fornicación.</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Tree>
    <p:extLst>
      <p:ext uri="{BB962C8B-B14F-4D97-AF65-F5344CB8AC3E}">
        <p14:creationId xmlns:p14="http://schemas.microsoft.com/office/powerpoint/2010/main" val="4545138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chemeClr val="bg1"/>
                </a:solidFill>
              </a:rPr>
              <a:t>Y la mujer estaba vestida de púrpura y escarlata, y adornada de oro de piedras preciosas y de perlas, y tenía en la mano un cáliz de oro lleno de abominaciones y de la inmundicia de su fornicación; y en su frente un nombre escrito, un misterio: BABILONIA LA GRANDE, 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Tree>
    <p:extLst>
      <p:ext uri="{BB962C8B-B14F-4D97-AF65-F5344CB8AC3E}">
        <p14:creationId xmlns:p14="http://schemas.microsoft.com/office/powerpoint/2010/main" val="260998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y adornada de oro de piedras preciosas y de perlas, y tenía en la mano un cáliz de oro lleno de abominaciones y de la inmundicia de su fornicación; y en su frente un nombre escrito, un misterio: BABILONIA LA GRANDE, 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Tree>
    <p:extLst>
      <p:ext uri="{BB962C8B-B14F-4D97-AF65-F5344CB8AC3E}">
        <p14:creationId xmlns:p14="http://schemas.microsoft.com/office/powerpoint/2010/main" val="278983317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y tenía en la mano un cáliz de oro lleno de abominaciones y de la inmundicia de su fornicación; y en su frente un nombre escrito, un misterio: BABILONIA LA GRANDE, 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Tree>
    <p:extLst>
      <p:ext uri="{BB962C8B-B14F-4D97-AF65-F5344CB8AC3E}">
        <p14:creationId xmlns:p14="http://schemas.microsoft.com/office/powerpoint/2010/main" val="395101471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y en su frente un nombre escrito, un misterio: BABILONIA LA GRANDE, 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Tree>
    <p:extLst>
      <p:ext uri="{BB962C8B-B14F-4D97-AF65-F5344CB8AC3E}">
        <p14:creationId xmlns:p14="http://schemas.microsoft.com/office/powerpoint/2010/main" val="284805878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BABILONIA LA GRANDE, 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Tree>
    <p:extLst>
      <p:ext uri="{BB962C8B-B14F-4D97-AF65-F5344CB8AC3E}">
        <p14:creationId xmlns:p14="http://schemas.microsoft.com/office/powerpoint/2010/main" val="246044722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chemeClr val="bg1"/>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Tree>
    <p:extLst>
      <p:ext uri="{BB962C8B-B14F-4D97-AF65-F5344CB8AC3E}">
        <p14:creationId xmlns:p14="http://schemas.microsoft.com/office/powerpoint/2010/main" val="12837678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Vi a la mujer ebria de la sangre de los santos, y de la sangre de los mártires de Jesús; y cuando la vi, quedé asombrado con gran asombro. </a:t>
            </a:r>
          </a:p>
        </p:txBody>
      </p:sp>
    </p:spTree>
    <p:extLst>
      <p:ext uri="{BB962C8B-B14F-4D97-AF65-F5344CB8AC3E}">
        <p14:creationId xmlns:p14="http://schemas.microsoft.com/office/powerpoint/2010/main" val="41709149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chemeClr val="bg1"/>
                </a:solidFill>
              </a:rPr>
              <a:t>y de la sangre de los mártires de Jesús; y cuando la vi, quedé asombrado con gran asombro. </a:t>
            </a:r>
          </a:p>
        </p:txBody>
      </p:sp>
    </p:spTree>
    <p:extLst>
      <p:ext uri="{BB962C8B-B14F-4D97-AF65-F5344CB8AC3E}">
        <p14:creationId xmlns:p14="http://schemas.microsoft.com/office/powerpoint/2010/main" val="133263144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y cuando la vi, quedé asombrado con gran asombro. </a:t>
            </a:r>
          </a:p>
        </p:txBody>
      </p:sp>
    </p:spTree>
    <p:extLst>
      <p:ext uri="{BB962C8B-B14F-4D97-AF65-F5344CB8AC3E}">
        <p14:creationId xmlns:p14="http://schemas.microsoft.com/office/powerpoint/2010/main" val="299845346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rgbClr val="FFFF00"/>
                </a:solidFill>
              </a:rPr>
              <a:t>Vino entonces uno de los siete ángeles que tenían las siete copas, </a:t>
            </a:r>
            <a:r>
              <a:rPr lang="es-419" sz="2400" dirty="0">
                <a:solidFill>
                  <a:schemeClr val="bg1"/>
                </a:solidFill>
              </a:rPr>
              <a:t>y </a:t>
            </a:r>
            <a:r>
              <a:rPr lang="es-419" sz="2400" dirty="0">
                <a:solidFill>
                  <a:srgbClr val="00B0F0"/>
                </a:solidFill>
              </a:rPr>
              <a:t>habló conmigo diciéndome: Ven acá, y te mostraré la sentencia contra la gran ramera, </a:t>
            </a:r>
            <a:r>
              <a:rPr lang="es-419" sz="2400" dirty="0">
                <a:solidFill>
                  <a:srgbClr val="FFFF00"/>
                </a:solidFill>
              </a:rPr>
              <a:t>la que está sentada sobre muchas aguas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47023713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¿Por qué te asombras? Yo te diré el misterio de la mujer, y de la bestia que la trae, la cual tiene las siete cabezas y los diez cuernos</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13941742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chemeClr val="bg1"/>
                </a:solidFill>
              </a:rPr>
              <a:t>Yo te diré el misterio de la mujer, y de la bestia que la trae, la cual tiene las siete cabezas y los diez cuernos</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4168007864"/>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y de la bestia que la trae, la cual tiene las siete cabezas y los diez cuernos</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196327854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chemeClr val="bg1"/>
                </a:solidFill>
              </a:rPr>
              <a:t>la cual tiene las siete cabezas y los diez cuernos</a:t>
            </a:r>
            <a:r>
              <a:rPr lang="en-US" sz="2400" dirty="0">
                <a:solidFill>
                  <a:schemeClr val="bg1"/>
                </a:solidFill>
              </a:rPr>
              <a:t>.</a:t>
            </a:r>
            <a:endParaRPr lang="es-419" sz="2400" dirty="0">
              <a:solidFill>
                <a:schemeClr val="bg1"/>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2594512002"/>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430283" y="1404065"/>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17:4, 5</a:t>
            </a:r>
          </a:p>
        </p:txBody>
      </p:sp>
      <p:sp>
        <p:nvSpPr>
          <p:cNvPr id="11" name="2 CuadroTexto"/>
          <p:cNvSpPr txBox="1"/>
          <p:nvPr/>
        </p:nvSpPr>
        <p:spPr>
          <a:xfrm>
            <a:off x="0" y="1916832"/>
            <a:ext cx="4673786" cy="3298339"/>
          </a:xfrm>
          <a:prstGeom prst="rect">
            <a:avLst/>
          </a:prstGeom>
          <a:noFill/>
        </p:spPr>
        <p:txBody>
          <a:bodyPr wrap="square" rtlCol="0">
            <a:spAutoFit/>
          </a:bodyPr>
          <a:lstStyle/>
          <a:p>
            <a:pPr algn="ctr">
              <a:lnSpc>
                <a:spcPts val="2500"/>
              </a:lnSpc>
            </a:pPr>
            <a:r>
              <a:rPr lang="es-419" sz="2400" dirty="0">
                <a:solidFill>
                  <a:srgbClr val="FFFF00"/>
                </a:solidFill>
              </a:rPr>
              <a:t>Y la mujer estaba vestida de púrpura y escarlata,</a:t>
            </a:r>
            <a:r>
              <a:rPr lang="es-419" sz="2400" dirty="0">
                <a:solidFill>
                  <a:schemeClr val="bg1"/>
                </a:solidFill>
              </a:rPr>
              <a:t> </a:t>
            </a:r>
            <a:r>
              <a:rPr lang="es-419" sz="2400" dirty="0">
                <a:solidFill>
                  <a:srgbClr val="00B0F0"/>
                </a:solidFill>
              </a:rPr>
              <a:t>y adornada de oro de piedras preciosas y de perlas,</a:t>
            </a:r>
            <a:r>
              <a:rPr lang="es-419" sz="2400" dirty="0">
                <a:solidFill>
                  <a:schemeClr val="bg1"/>
                </a:solidFill>
              </a:rPr>
              <a:t> </a:t>
            </a:r>
            <a:r>
              <a:rPr lang="es-419" sz="2400" dirty="0">
                <a:solidFill>
                  <a:srgbClr val="FFFF00"/>
                </a:solidFill>
              </a:rPr>
              <a:t>y tenía en la mano un cáliz de oro lleno de abominaciones y de la inmundicia de su fornicación;</a:t>
            </a:r>
            <a:r>
              <a:rPr lang="es-419" sz="2400" dirty="0">
                <a:solidFill>
                  <a:schemeClr val="bg1"/>
                </a:solidFill>
              </a:rPr>
              <a:t> </a:t>
            </a:r>
            <a:r>
              <a:rPr lang="es-419" sz="2400" dirty="0">
                <a:solidFill>
                  <a:srgbClr val="00B0F0"/>
                </a:solidFill>
              </a:rPr>
              <a:t>y en su frente un nombre escrito, un misterio:</a:t>
            </a:r>
            <a:r>
              <a:rPr lang="es-419" sz="2400" dirty="0">
                <a:solidFill>
                  <a:schemeClr val="bg1"/>
                </a:solidFill>
              </a:rPr>
              <a:t> </a:t>
            </a:r>
            <a:r>
              <a:rPr lang="es-419" sz="2400" dirty="0">
                <a:solidFill>
                  <a:srgbClr val="92D050"/>
                </a:solidFill>
              </a:rPr>
              <a:t>BABILONIA LA GRANDE, </a:t>
            </a:r>
            <a:r>
              <a:rPr lang="es-419" sz="2400" dirty="0">
                <a:solidFill>
                  <a:srgbClr val="FFFF00"/>
                </a:solidFill>
              </a:rPr>
              <a:t>LA MADRE DE LAS RAMERAS Y DE LAS ABOMINACIONES DE LA TIERRA.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130494358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1"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chemeClr val="bg1"/>
                </a:solidFill>
              </a:rPr>
              <a:t>La bestia que has visto, era, y no es; y está para subir del abismo e ir a perdición; y los moradores de la tierra, aquellos cuyos nombres no están escritos desde la fundación del mundo en el libro de la vida, se asombrarán viendo la bestia que era y no es, y será.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41740043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1"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era, y no es; y está para subir del abismo e ir a perdición; y los moradores de la tierra, aquellos cuyos nombres no están escritos desde la fundación del mundo en el libro de la vida, se asombrarán viendo la bestia que era y no es, y será.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909334953"/>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1"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chemeClr val="bg1"/>
                </a:solidFill>
              </a:rPr>
              <a:t>del abismo e ir a perdición; y los moradores de la tierra, aquellos cuyos nombres no están escritos desde la fundación del mundo en el libro de la vida, se asombrarán viendo la bestia que era y no es, y será.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185953082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1"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se asombrarán viendo la bestia que era y no es, y será.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364784946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1"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chemeClr val="bg1"/>
                </a:solidFill>
              </a:rPr>
              <a:t>era y no es, y será.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Tree>
    <p:extLst>
      <p:ext uri="{BB962C8B-B14F-4D97-AF65-F5344CB8AC3E}">
        <p14:creationId xmlns:p14="http://schemas.microsoft.com/office/powerpoint/2010/main" val="60324122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1"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
        <p:nvSpPr>
          <p:cNvPr id="18" name="1 CuadroTexto"/>
          <p:cNvSpPr txBox="1"/>
          <p:nvPr/>
        </p:nvSpPr>
        <p:spPr>
          <a:xfrm>
            <a:off x="5519695" y="1196752"/>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a:t>
            </a:r>
          </a:p>
        </p:txBody>
      </p:sp>
      <p:sp>
        <p:nvSpPr>
          <p:cNvPr id="19" name="2 CuadroTexto"/>
          <p:cNvSpPr txBox="1"/>
          <p:nvPr/>
        </p:nvSpPr>
        <p:spPr>
          <a:xfrm>
            <a:off x="5148064" y="1668527"/>
            <a:ext cx="3995936" cy="2336537"/>
          </a:xfrm>
          <a:prstGeom prst="rect">
            <a:avLst/>
          </a:prstGeom>
          <a:noFill/>
        </p:spPr>
        <p:txBody>
          <a:bodyPr wrap="square" rtlCol="0">
            <a:spAutoFit/>
          </a:bodyPr>
          <a:lstStyle/>
          <a:p>
            <a:pPr algn="ctr">
              <a:lnSpc>
                <a:spcPts val="2500"/>
              </a:lnSpc>
            </a:pPr>
            <a:r>
              <a:rPr lang="es-419" sz="2400" dirty="0">
                <a:solidFill>
                  <a:schemeClr val="bg1"/>
                </a:solidFill>
              </a:rPr>
              <a:t>Juan, a las siete iglesias que están en Asia: Gracia y paz a vosotros, del que es y que era y que ha de venir, y de los siete espíritus que están delante de su trono</a:t>
            </a:r>
            <a:r>
              <a:rPr lang="en-US" sz="2400" dirty="0">
                <a:solidFill>
                  <a:schemeClr val="bg1"/>
                </a:solidFill>
              </a:rPr>
              <a:t>.</a:t>
            </a:r>
            <a:endParaRPr lang="es-419" sz="2400" dirty="0">
              <a:solidFill>
                <a:schemeClr val="bg1"/>
              </a:solidFill>
            </a:endParaRPr>
          </a:p>
          <a:p>
            <a:pPr algn="ctr">
              <a:lnSpc>
                <a:spcPts val="2500"/>
              </a:lnSpc>
            </a:pPr>
            <a:endParaRPr lang="es-419" sz="2400" dirty="0">
              <a:solidFill>
                <a:schemeClr val="bg1"/>
              </a:solidFill>
            </a:endParaRPr>
          </a:p>
        </p:txBody>
      </p:sp>
    </p:spTree>
    <p:extLst>
      <p:ext uri="{BB962C8B-B14F-4D97-AF65-F5344CB8AC3E}">
        <p14:creationId xmlns:p14="http://schemas.microsoft.com/office/powerpoint/2010/main" val="11794913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2815628" y="542374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17:6</a:t>
            </a:r>
          </a:p>
        </p:txBody>
      </p:sp>
      <p:sp>
        <p:nvSpPr>
          <p:cNvPr id="14" name="2 CuadroTexto"/>
          <p:cNvSpPr txBox="1"/>
          <p:nvPr/>
        </p:nvSpPr>
        <p:spPr>
          <a:xfrm>
            <a:off x="0" y="6078751"/>
            <a:ext cx="9124386" cy="734625"/>
          </a:xfrm>
          <a:prstGeom prst="rect">
            <a:avLst/>
          </a:prstGeom>
          <a:noFill/>
        </p:spPr>
        <p:txBody>
          <a:bodyPr wrap="square" rtlCol="0">
            <a:spAutoFit/>
          </a:bodyPr>
          <a:lstStyle/>
          <a:p>
            <a:pPr algn="ctr">
              <a:lnSpc>
                <a:spcPts val="2500"/>
              </a:lnSpc>
            </a:pPr>
            <a:r>
              <a:rPr lang="es-419" sz="2400" dirty="0">
                <a:solidFill>
                  <a:schemeClr val="bg1"/>
                </a:solidFill>
              </a:rPr>
              <a:t> </a:t>
            </a:r>
            <a:r>
              <a:rPr lang="es-419" sz="2400" dirty="0">
                <a:solidFill>
                  <a:srgbClr val="FFFF00"/>
                </a:solidFill>
              </a:rPr>
              <a:t>Vi a la mujer ebria de la sangre de los santos, </a:t>
            </a:r>
            <a:r>
              <a:rPr lang="es-419" sz="2400" dirty="0">
                <a:solidFill>
                  <a:srgbClr val="00B0F0"/>
                </a:solidFill>
              </a:rPr>
              <a:t>y de la sangre de los mártires de Jesús;</a:t>
            </a:r>
            <a:r>
              <a:rPr lang="es-419" sz="2400" dirty="0">
                <a:solidFill>
                  <a:schemeClr val="bg1"/>
                </a:solidFill>
              </a:rPr>
              <a:t> </a:t>
            </a:r>
            <a:r>
              <a:rPr lang="es-419" sz="2400" dirty="0">
                <a:solidFill>
                  <a:srgbClr val="92D050"/>
                </a:solidFill>
              </a:rPr>
              <a:t>y cuando la vi, quedé asombrado con gran asombro. </a:t>
            </a:r>
          </a:p>
        </p:txBody>
      </p:sp>
      <p:sp>
        <p:nvSpPr>
          <p:cNvPr id="18" name="1 CuadroTexto"/>
          <p:cNvSpPr txBox="1"/>
          <p:nvPr/>
        </p:nvSpPr>
        <p:spPr>
          <a:xfrm>
            <a:off x="5519695" y="1196752"/>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a:t>
            </a:r>
          </a:p>
        </p:txBody>
      </p:sp>
      <p:sp>
        <p:nvSpPr>
          <p:cNvPr id="19" name="2 CuadroTexto"/>
          <p:cNvSpPr txBox="1"/>
          <p:nvPr/>
        </p:nvSpPr>
        <p:spPr>
          <a:xfrm>
            <a:off x="5148064" y="1668527"/>
            <a:ext cx="3995936" cy="2336537"/>
          </a:xfrm>
          <a:prstGeom prst="rect">
            <a:avLst/>
          </a:prstGeom>
          <a:noFill/>
        </p:spPr>
        <p:txBody>
          <a:bodyPr wrap="square" rtlCol="0">
            <a:spAutoFit/>
          </a:bodyPr>
          <a:lstStyle/>
          <a:p>
            <a:pPr algn="ctr">
              <a:lnSpc>
                <a:spcPts val="2500"/>
              </a:lnSpc>
            </a:pPr>
            <a:r>
              <a:rPr lang="es-419" sz="2400" dirty="0">
                <a:solidFill>
                  <a:schemeClr val="bg1"/>
                </a:solidFill>
              </a:rPr>
              <a:t>Juan, a las siete iglesias que están en Asia: Gracia y paz a vosotros, </a:t>
            </a:r>
            <a:r>
              <a:rPr lang="es-419" sz="2400" dirty="0">
                <a:solidFill>
                  <a:srgbClr val="FFFF00"/>
                </a:solidFill>
              </a:rPr>
              <a:t>del que es y que era y que ha de venir, </a:t>
            </a:r>
            <a:r>
              <a:rPr lang="es-419" sz="2400" dirty="0">
                <a:solidFill>
                  <a:schemeClr val="bg1"/>
                </a:solidFill>
              </a:rPr>
              <a:t>y de los siete espíritus que están delante de su trono</a:t>
            </a:r>
            <a:r>
              <a:rPr lang="en-US" sz="2400" dirty="0">
                <a:solidFill>
                  <a:schemeClr val="bg1"/>
                </a:solidFill>
              </a:rPr>
              <a:t>.</a:t>
            </a:r>
            <a:endParaRPr lang="es-419" sz="2400" dirty="0">
              <a:solidFill>
                <a:schemeClr val="bg1"/>
              </a:solidFill>
            </a:endParaRPr>
          </a:p>
          <a:p>
            <a:pPr algn="ctr">
              <a:lnSpc>
                <a:spcPts val="2500"/>
              </a:lnSpc>
            </a:pPr>
            <a:endParaRPr lang="es-419" sz="2400" dirty="0">
              <a:solidFill>
                <a:schemeClr val="bg1"/>
              </a:solidFill>
            </a:endParaRP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Tree>
    <p:extLst>
      <p:ext uri="{BB962C8B-B14F-4D97-AF65-F5344CB8AC3E}">
        <p14:creationId xmlns:p14="http://schemas.microsoft.com/office/powerpoint/2010/main" val="2518656342"/>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755576"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13:2, 3</a:t>
            </a:r>
          </a:p>
        </p:txBody>
      </p:sp>
      <p:sp>
        <p:nvSpPr>
          <p:cNvPr id="14" name="2 CuadroTexto"/>
          <p:cNvSpPr txBox="1"/>
          <p:nvPr/>
        </p:nvSpPr>
        <p:spPr>
          <a:xfrm>
            <a:off x="-36512" y="5438641"/>
            <a:ext cx="9252520" cy="1374735"/>
          </a:xfrm>
          <a:prstGeom prst="rect">
            <a:avLst/>
          </a:prstGeom>
          <a:noFill/>
        </p:spPr>
        <p:txBody>
          <a:bodyPr wrap="square" rtlCol="0">
            <a:spAutoFit/>
          </a:bodyPr>
          <a:lstStyle/>
          <a:p>
            <a:pPr algn="ctr">
              <a:lnSpc>
                <a:spcPts val="2500"/>
              </a:lnSpc>
            </a:pPr>
            <a:r>
              <a:rPr lang="es-419" sz="2380" dirty="0">
                <a:solidFill>
                  <a:schemeClr val="bg1"/>
                </a:solidFill>
              </a:rPr>
              <a:t>Y la bestia que vi era semejante a un leopardo, y sus pies como de oso, y su boca como boca de león. Y el dragón le dio su poder y su trono, y grande autoridad. Vi una de sus cabezas como herida de muerte, pero su herida mortal fue sanada; y se maravilló toda la tierra en pos de la bestia</a:t>
            </a:r>
            <a:r>
              <a:rPr lang="en-US" sz="2380" dirty="0">
                <a:solidFill>
                  <a:schemeClr val="bg1"/>
                </a:solidFill>
              </a:rPr>
              <a:t>.</a:t>
            </a:r>
            <a:r>
              <a:rPr lang="es-419" sz="2380" dirty="0">
                <a:solidFill>
                  <a:schemeClr val="bg1"/>
                </a:solidFill>
              </a:rPr>
              <a:t> </a:t>
            </a:r>
          </a:p>
        </p:txBody>
      </p:sp>
      <p:sp>
        <p:nvSpPr>
          <p:cNvPr id="18" name="1 CuadroTexto"/>
          <p:cNvSpPr txBox="1"/>
          <p:nvPr/>
        </p:nvSpPr>
        <p:spPr>
          <a:xfrm>
            <a:off x="5519695" y="1196752"/>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a:t>
            </a:r>
          </a:p>
        </p:txBody>
      </p:sp>
      <p:sp>
        <p:nvSpPr>
          <p:cNvPr id="19" name="2 CuadroTexto"/>
          <p:cNvSpPr txBox="1"/>
          <p:nvPr/>
        </p:nvSpPr>
        <p:spPr>
          <a:xfrm>
            <a:off x="5148064" y="1668527"/>
            <a:ext cx="3995936" cy="2336537"/>
          </a:xfrm>
          <a:prstGeom prst="rect">
            <a:avLst/>
          </a:prstGeom>
          <a:noFill/>
        </p:spPr>
        <p:txBody>
          <a:bodyPr wrap="square" rtlCol="0">
            <a:spAutoFit/>
          </a:bodyPr>
          <a:lstStyle/>
          <a:p>
            <a:pPr algn="ctr">
              <a:lnSpc>
                <a:spcPts val="2500"/>
              </a:lnSpc>
            </a:pPr>
            <a:r>
              <a:rPr lang="es-419" sz="2400" dirty="0">
                <a:solidFill>
                  <a:schemeClr val="bg1"/>
                </a:solidFill>
              </a:rPr>
              <a:t>Juan, a las siete iglesias que están en Asia: Gracia y paz a vosotros, </a:t>
            </a:r>
            <a:r>
              <a:rPr lang="es-419" sz="2400" dirty="0">
                <a:solidFill>
                  <a:srgbClr val="FFFF00"/>
                </a:solidFill>
              </a:rPr>
              <a:t>del que es y que era y que ha de venir, </a:t>
            </a:r>
            <a:r>
              <a:rPr lang="es-419" sz="2400" dirty="0">
                <a:solidFill>
                  <a:schemeClr val="bg1"/>
                </a:solidFill>
              </a:rPr>
              <a:t>y de los siete espíritus que están delante de su trono</a:t>
            </a:r>
            <a:r>
              <a:rPr lang="en-US" sz="2400" dirty="0">
                <a:solidFill>
                  <a:schemeClr val="bg1"/>
                </a:solidFill>
              </a:rPr>
              <a:t>.</a:t>
            </a:r>
            <a:endParaRPr lang="es-419" sz="2400" dirty="0">
              <a:solidFill>
                <a:schemeClr val="bg1"/>
              </a:solidFill>
            </a:endParaRPr>
          </a:p>
          <a:p>
            <a:pPr algn="ctr">
              <a:lnSpc>
                <a:spcPts val="2500"/>
              </a:lnSpc>
            </a:pPr>
            <a:endParaRPr lang="es-419" sz="2400" dirty="0">
              <a:solidFill>
                <a:schemeClr val="bg1"/>
              </a:solidFill>
            </a:endParaRP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Tree>
    <p:extLst>
      <p:ext uri="{BB962C8B-B14F-4D97-AF65-F5344CB8AC3E}">
        <p14:creationId xmlns:p14="http://schemas.microsoft.com/office/powerpoint/2010/main" val="31880098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755576"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13:2, 3</a:t>
            </a:r>
          </a:p>
        </p:txBody>
      </p:sp>
      <p:sp>
        <p:nvSpPr>
          <p:cNvPr id="14" name="2 CuadroTexto"/>
          <p:cNvSpPr txBox="1"/>
          <p:nvPr/>
        </p:nvSpPr>
        <p:spPr>
          <a:xfrm>
            <a:off x="-36512" y="5438641"/>
            <a:ext cx="9252520" cy="1374735"/>
          </a:xfrm>
          <a:prstGeom prst="rect">
            <a:avLst/>
          </a:prstGeom>
          <a:noFill/>
        </p:spPr>
        <p:txBody>
          <a:bodyPr wrap="square" rtlCol="0">
            <a:spAutoFit/>
          </a:bodyPr>
          <a:lstStyle/>
          <a:p>
            <a:pPr algn="ctr">
              <a:lnSpc>
                <a:spcPts val="2500"/>
              </a:lnSpc>
            </a:pPr>
            <a:r>
              <a:rPr lang="es-419" sz="2380" dirty="0">
                <a:solidFill>
                  <a:srgbClr val="FFFF00"/>
                </a:solidFill>
              </a:rPr>
              <a:t>Y la bestia que vi era semejante a un leopardo, y sus pies como de oso, y su boca como boca de león.</a:t>
            </a:r>
            <a:r>
              <a:rPr lang="es-419" sz="2380" dirty="0">
                <a:solidFill>
                  <a:schemeClr val="bg1"/>
                </a:solidFill>
              </a:rPr>
              <a:t> Y el dragón le dio su poder y su trono, y grande autoridad. Vi una de sus cabezas como herida de muerte, pero su herida mortal fue sanada; y se maravilló toda la tierra en pos de la bestia</a:t>
            </a:r>
            <a:r>
              <a:rPr lang="en-US" sz="2380" dirty="0">
                <a:solidFill>
                  <a:schemeClr val="bg1"/>
                </a:solidFill>
              </a:rPr>
              <a:t>.</a:t>
            </a:r>
            <a:r>
              <a:rPr lang="es-419" sz="2380" dirty="0">
                <a:solidFill>
                  <a:schemeClr val="bg1"/>
                </a:solidFill>
              </a:rPr>
              <a:t> </a:t>
            </a:r>
          </a:p>
        </p:txBody>
      </p:sp>
      <p:sp>
        <p:nvSpPr>
          <p:cNvPr id="18" name="1 CuadroTexto"/>
          <p:cNvSpPr txBox="1"/>
          <p:nvPr/>
        </p:nvSpPr>
        <p:spPr>
          <a:xfrm>
            <a:off x="5519695" y="1196752"/>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a:t>
            </a:r>
          </a:p>
        </p:txBody>
      </p:sp>
      <p:sp>
        <p:nvSpPr>
          <p:cNvPr id="19" name="2 CuadroTexto"/>
          <p:cNvSpPr txBox="1"/>
          <p:nvPr/>
        </p:nvSpPr>
        <p:spPr>
          <a:xfrm>
            <a:off x="5148064" y="1668527"/>
            <a:ext cx="3995936" cy="2336537"/>
          </a:xfrm>
          <a:prstGeom prst="rect">
            <a:avLst/>
          </a:prstGeom>
          <a:noFill/>
        </p:spPr>
        <p:txBody>
          <a:bodyPr wrap="square" rtlCol="0">
            <a:spAutoFit/>
          </a:bodyPr>
          <a:lstStyle/>
          <a:p>
            <a:pPr algn="ctr">
              <a:lnSpc>
                <a:spcPts val="2500"/>
              </a:lnSpc>
            </a:pPr>
            <a:r>
              <a:rPr lang="es-419" sz="2400" dirty="0">
                <a:solidFill>
                  <a:schemeClr val="bg1"/>
                </a:solidFill>
              </a:rPr>
              <a:t>Juan, a las siete iglesias que están en Asia: Gracia y paz a vosotros, </a:t>
            </a:r>
            <a:r>
              <a:rPr lang="es-419" sz="2400" dirty="0">
                <a:solidFill>
                  <a:srgbClr val="FFFF00"/>
                </a:solidFill>
              </a:rPr>
              <a:t>del que es y que era y que ha de venir, </a:t>
            </a:r>
            <a:r>
              <a:rPr lang="es-419" sz="2400" dirty="0">
                <a:solidFill>
                  <a:schemeClr val="bg1"/>
                </a:solidFill>
              </a:rPr>
              <a:t>y de los siete espíritus que están delante de su trono</a:t>
            </a:r>
            <a:r>
              <a:rPr lang="en-US" sz="2400" dirty="0">
                <a:solidFill>
                  <a:schemeClr val="bg1"/>
                </a:solidFill>
              </a:rPr>
              <a:t>.</a:t>
            </a:r>
            <a:endParaRPr lang="es-419" sz="2400" dirty="0">
              <a:solidFill>
                <a:schemeClr val="bg1"/>
              </a:solidFill>
            </a:endParaRPr>
          </a:p>
          <a:p>
            <a:pPr algn="ctr">
              <a:lnSpc>
                <a:spcPts val="2500"/>
              </a:lnSpc>
            </a:pPr>
            <a:endParaRPr lang="es-419" sz="2400" dirty="0">
              <a:solidFill>
                <a:schemeClr val="bg1"/>
              </a:solidFill>
            </a:endParaRP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Tree>
    <p:extLst>
      <p:ext uri="{BB962C8B-B14F-4D97-AF65-F5344CB8AC3E}">
        <p14:creationId xmlns:p14="http://schemas.microsoft.com/office/powerpoint/2010/main" val="79835994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755576"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13:2, 3</a:t>
            </a:r>
          </a:p>
        </p:txBody>
      </p:sp>
      <p:sp>
        <p:nvSpPr>
          <p:cNvPr id="14" name="2 CuadroTexto"/>
          <p:cNvSpPr txBox="1"/>
          <p:nvPr/>
        </p:nvSpPr>
        <p:spPr>
          <a:xfrm>
            <a:off x="-36512" y="5438641"/>
            <a:ext cx="9252520" cy="1374735"/>
          </a:xfrm>
          <a:prstGeom prst="rect">
            <a:avLst/>
          </a:prstGeom>
          <a:noFill/>
        </p:spPr>
        <p:txBody>
          <a:bodyPr wrap="square" rtlCol="0">
            <a:spAutoFit/>
          </a:bodyPr>
          <a:lstStyle/>
          <a:p>
            <a:pPr algn="ctr">
              <a:lnSpc>
                <a:spcPts val="2500"/>
              </a:lnSpc>
            </a:pPr>
            <a:r>
              <a:rPr lang="es-419" sz="2380" dirty="0">
                <a:solidFill>
                  <a:srgbClr val="FFFF00"/>
                </a:solidFill>
              </a:rPr>
              <a:t>Y la bestia que vi era semejante a un leopardo, y sus pies como de oso, y su boca como boca de león.</a:t>
            </a:r>
            <a:r>
              <a:rPr lang="es-419" sz="2380" dirty="0">
                <a:solidFill>
                  <a:schemeClr val="bg1"/>
                </a:solidFill>
              </a:rPr>
              <a:t> </a:t>
            </a:r>
            <a:r>
              <a:rPr lang="es-419" sz="2380" dirty="0">
                <a:solidFill>
                  <a:srgbClr val="00B0F0"/>
                </a:solidFill>
              </a:rPr>
              <a:t>Y el dragón le dio su poder y su trono, y grande autoridad. </a:t>
            </a:r>
            <a:r>
              <a:rPr lang="es-419" sz="2380" dirty="0">
                <a:solidFill>
                  <a:schemeClr val="bg1"/>
                </a:solidFill>
              </a:rPr>
              <a:t>Vi una de sus cabezas como herida de muerte, pero su herida mortal fue sanada; y se maravilló toda la tierra en pos de la bestia</a:t>
            </a:r>
            <a:r>
              <a:rPr lang="en-US" sz="2380" dirty="0">
                <a:solidFill>
                  <a:schemeClr val="bg1"/>
                </a:solidFill>
              </a:rPr>
              <a:t>.</a:t>
            </a:r>
            <a:r>
              <a:rPr lang="es-419" sz="2380" dirty="0">
                <a:solidFill>
                  <a:schemeClr val="bg1"/>
                </a:solidFill>
              </a:rPr>
              <a:t> </a:t>
            </a:r>
          </a:p>
        </p:txBody>
      </p:sp>
      <p:sp>
        <p:nvSpPr>
          <p:cNvPr id="18" name="1 CuadroTexto"/>
          <p:cNvSpPr txBox="1"/>
          <p:nvPr/>
        </p:nvSpPr>
        <p:spPr>
          <a:xfrm>
            <a:off x="5519695" y="1196752"/>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a:t>
            </a:r>
          </a:p>
        </p:txBody>
      </p:sp>
      <p:sp>
        <p:nvSpPr>
          <p:cNvPr id="19" name="2 CuadroTexto"/>
          <p:cNvSpPr txBox="1"/>
          <p:nvPr/>
        </p:nvSpPr>
        <p:spPr>
          <a:xfrm>
            <a:off x="5148064" y="1668527"/>
            <a:ext cx="3995936" cy="2336537"/>
          </a:xfrm>
          <a:prstGeom prst="rect">
            <a:avLst/>
          </a:prstGeom>
          <a:noFill/>
        </p:spPr>
        <p:txBody>
          <a:bodyPr wrap="square" rtlCol="0">
            <a:spAutoFit/>
          </a:bodyPr>
          <a:lstStyle/>
          <a:p>
            <a:pPr algn="ctr">
              <a:lnSpc>
                <a:spcPts val="2500"/>
              </a:lnSpc>
            </a:pPr>
            <a:r>
              <a:rPr lang="es-419" sz="2400" dirty="0">
                <a:solidFill>
                  <a:schemeClr val="bg1"/>
                </a:solidFill>
              </a:rPr>
              <a:t>Juan, a las siete iglesias que están en Asia: Gracia y paz a vosotros, </a:t>
            </a:r>
            <a:r>
              <a:rPr lang="es-419" sz="2400" dirty="0">
                <a:solidFill>
                  <a:srgbClr val="FFFF00"/>
                </a:solidFill>
              </a:rPr>
              <a:t>del que es y que era y que ha de venir, </a:t>
            </a:r>
            <a:r>
              <a:rPr lang="es-419" sz="2400" dirty="0">
                <a:solidFill>
                  <a:schemeClr val="bg1"/>
                </a:solidFill>
              </a:rPr>
              <a:t>y de los siete espíritus que están delante de su trono</a:t>
            </a:r>
            <a:r>
              <a:rPr lang="en-US" sz="2400" dirty="0">
                <a:solidFill>
                  <a:schemeClr val="bg1"/>
                </a:solidFill>
              </a:rPr>
              <a:t>.</a:t>
            </a:r>
            <a:endParaRPr lang="es-419" sz="2400" dirty="0">
              <a:solidFill>
                <a:schemeClr val="bg1"/>
              </a:solidFill>
            </a:endParaRPr>
          </a:p>
          <a:p>
            <a:pPr algn="ctr">
              <a:lnSpc>
                <a:spcPts val="2500"/>
              </a:lnSpc>
            </a:pPr>
            <a:endParaRPr lang="es-419" sz="2400" dirty="0">
              <a:solidFill>
                <a:schemeClr val="bg1"/>
              </a:solidFill>
            </a:endParaRP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Tree>
    <p:extLst>
      <p:ext uri="{BB962C8B-B14F-4D97-AF65-F5344CB8AC3E}">
        <p14:creationId xmlns:p14="http://schemas.microsoft.com/office/powerpoint/2010/main" val="3218309668"/>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755576"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13:2, 3</a:t>
            </a:r>
          </a:p>
        </p:txBody>
      </p:sp>
      <p:sp>
        <p:nvSpPr>
          <p:cNvPr id="14" name="2 CuadroTexto"/>
          <p:cNvSpPr txBox="1"/>
          <p:nvPr/>
        </p:nvSpPr>
        <p:spPr>
          <a:xfrm>
            <a:off x="-36512" y="5438641"/>
            <a:ext cx="9252520" cy="1374735"/>
          </a:xfrm>
          <a:prstGeom prst="rect">
            <a:avLst/>
          </a:prstGeom>
          <a:noFill/>
        </p:spPr>
        <p:txBody>
          <a:bodyPr wrap="square" rtlCol="0">
            <a:spAutoFit/>
          </a:bodyPr>
          <a:lstStyle/>
          <a:p>
            <a:pPr algn="ctr">
              <a:lnSpc>
                <a:spcPts val="2500"/>
              </a:lnSpc>
            </a:pPr>
            <a:r>
              <a:rPr lang="es-419" sz="2380" dirty="0">
                <a:solidFill>
                  <a:srgbClr val="FFFF00"/>
                </a:solidFill>
              </a:rPr>
              <a:t>Y la bestia que vi era semejante a un leopardo, y sus pies como de oso, y su boca como boca de león.</a:t>
            </a:r>
            <a:r>
              <a:rPr lang="es-419" sz="2380" dirty="0">
                <a:solidFill>
                  <a:schemeClr val="bg1"/>
                </a:solidFill>
              </a:rPr>
              <a:t> </a:t>
            </a:r>
            <a:r>
              <a:rPr lang="es-419" sz="2380" dirty="0">
                <a:solidFill>
                  <a:srgbClr val="00B0F0"/>
                </a:solidFill>
              </a:rPr>
              <a:t>Y el dragón le dio su poder y su trono, y grande autoridad. </a:t>
            </a:r>
            <a:r>
              <a:rPr lang="es-419" sz="2380" dirty="0">
                <a:solidFill>
                  <a:srgbClr val="92D050"/>
                </a:solidFill>
              </a:rPr>
              <a:t>Vi una de sus cabezas como herida de muerte, </a:t>
            </a:r>
            <a:r>
              <a:rPr lang="es-419" sz="2380" dirty="0">
                <a:solidFill>
                  <a:schemeClr val="bg1"/>
                </a:solidFill>
              </a:rPr>
              <a:t>pero su herida mortal fue sanada; y se maravilló toda la tierra en pos de la bestia</a:t>
            </a:r>
            <a:r>
              <a:rPr lang="en-US" sz="2380" dirty="0">
                <a:solidFill>
                  <a:schemeClr val="bg1"/>
                </a:solidFill>
              </a:rPr>
              <a:t>.</a:t>
            </a:r>
            <a:r>
              <a:rPr lang="es-419" sz="2380" dirty="0">
                <a:solidFill>
                  <a:schemeClr val="bg1"/>
                </a:solidFill>
              </a:rPr>
              <a:t> </a:t>
            </a:r>
          </a:p>
        </p:txBody>
      </p:sp>
      <p:sp>
        <p:nvSpPr>
          <p:cNvPr id="18" name="1 CuadroTexto"/>
          <p:cNvSpPr txBox="1"/>
          <p:nvPr/>
        </p:nvSpPr>
        <p:spPr>
          <a:xfrm>
            <a:off x="5519695" y="1196752"/>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a:t>
            </a:r>
          </a:p>
        </p:txBody>
      </p:sp>
      <p:sp>
        <p:nvSpPr>
          <p:cNvPr id="19" name="2 CuadroTexto"/>
          <p:cNvSpPr txBox="1"/>
          <p:nvPr/>
        </p:nvSpPr>
        <p:spPr>
          <a:xfrm>
            <a:off x="5148064" y="1668527"/>
            <a:ext cx="3995936" cy="2336537"/>
          </a:xfrm>
          <a:prstGeom prst="rect">
            <a:avLst/>
          </a:prstGeom>
          <a:noFill/>
        </p:spPr>
        <p:txBody>
          <a:bodyPr wrap="square" rtlCol="0">
            <a:spAutoFit/>
          </a:bodyPr>
          <a:lstStyle/>
          <a:p>
            <a:pPr algn="ctr">
              <a:lnSpc>
                <a:spcPts val="2500"/>
              </a:lnSpc>
            </a:pPr>
            <a:r>
              <a:rPr lang="es-419" sz="2400" dirty="0">
                <a:solidFill>
                  <a:schemeClr val="bg1"/>
                </a:solidFill>
              </a:rPr>
              <a:t>Juan, a las siete iglesias que están en Asia: Gracia y paz a vosotros, </a:t>
            </a:r>
            <a:r>
              <a:rPr lang="es-419" sz="2400" dirty="0">
                <a:solidFill>
                  <a:srgbClr val="FFFF00"/>
                </a:solidFill>
              </a:rPr>
              <a:t>del que es y que era y que ha de venir, </a:t>
            </a:r>
            <a:r>
              <a:rPr lang="es-419" sz="2400" dirty="0">
                <a:solidFill>
                  <a:schemeClr val="bg1"/>
                </a:solidFill>
              </a:rPr>
              <a:t>y de los siete espíritus que están delante de su trono</a:t>
            </a:r>
            <a:r>
              <a:rPr lang="en-US" sz="2400" dirty="0">
                <a:solidFill>
                  <a:schemeClr val="bg1"/>
                </a:solidFill>
              </a:rPr>
              <a:t>.</a:t>
            </a:r>
            <a:endParaRPr lang="es-419" sz="2400" dirty="0">
              <a:solidFill>
                <a:schemeClr val="bg1"/>
              </a:solidFill>
            </a:endParaRPr>
          </a:p>
          <a:p>
            <a:pPr algn="ctr">
              <a:lnSpc>
                <a:spcPts val="2500"/>
              </a:lnSpc>
            </a:pPr>
            <a:endParaRPr lang="es-419" sz="2400" dirty="0">
              <a:solidFill>
                <a:schemeClr val="bg1"/>
              </a:solidFill>
            </a:endParaRP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Tree>
    <p:extLst>
      <p:ext uri="{BB962C8B-B14F-4D97-AF65-F5344CB8AC3E}">
        <p14:creationId xmlns:p14="http://schemas.microsoft.com/office/powerpoint/2010/main" val="980570895"/>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17:7</a:t>
            </a: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a:solidFill>
                  <a:schemeClr val="bg1"/>
                </a:solidFill>
              </a:rPr>
              <a:t>Y el ángel me dijo: </a:t>
            </a:r>
            <a:r>
              <a:rPr lang="es-419" sz="2400" dirty="0">
                <a:solidFill>
                  <a:srgbClr val="FFFF00"/>
                </a:solidFill>
              </a:rPr>
              <a:t>¿Por qué te asombras? </a:t>
            </a:r>
            <a:r>
              <a:rPr lang="es-419" sz="2400" dirty="0">
                <a:solidFill>
                  <a:srgbClr val="00B0F0"/>
                </a:solidFill>
              </a:rPr>
              <a:t>Yo te diré el misterio de la mujer,</a:t>
            </a:r>
            <a:r>
              <a:rPr lang="es-419" sz="2400" dirty="0">
                <a:solidFill>
                  <a:schemeClr val="bg1"/>
                </a:solidFill>
              </a:rPr>
              <a:t> </a:t>
            </a:r>
            <a:r>
              <a:rPr lang="es-419" sz="2400" dirty="0">
                <a:solidFill>
                  <a:srgbClr val="92D050"/>
                </a:solidFill>
              </a:rPr>
              <a:t>y de la bestia que la trae, </a:t>
            </a:r>
            <a:r>
              <a:rPr lang="es-419" sz="2400" dirty="0">
                <a:solidFill>
                  <a:srgbClr val="FFFF00"/>
                </a:solidFill>
              </a:rPr>
              <a:t>la cual tiene las siete cabezas y los diez cuernos</a:t>
            </a:r>
            <a:r>
              <a:rPr lang="en-US" sz="2400" dirty="0">
                <a:solidFill>
                  <a:srgbClr val="FFFF00"/>
                </a:solidFill>
              </a:rPr>
              <a:t>.</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13" name="1 CuadroTexto"/>
          <p:cNvSpPr txBox="1"/>
          <p:nvPr/>
        </p:nvSpPr>
        <p:spPr>
          <a:xfrm>
            <a:off x="755576" y="4860449"/>
            <a:ext cx="394691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13:2, 3</a:t>
            </a:r>
          </a:p>
        </p:txBody>
      </p:sp>
      <p:sp>
        <p:nvSpPr>
          <p:cNvPr id="14" name="2 CuadroTexto"/>
          <p:cNvSpPr txBox="1"/>
          <p:nvPr/>
        </p:nvSpPr>
        <p:spPr>
          <a:xfrm>
            <a:off x="-36512" y="5438641"/>
            <a:ext cx="9252520" cy="1374735"/>
          </a:xfrm>
          <a:prstGeom prst="rect">
            <a:avLst/>
          </a:prstGeom>
          <a:noFill/>
        </p:spPr>
        <p:txBody>
          <a:bodyPr wrap="square" rtlCol="0">
            <a:spAutoFit/>
          </a:bodyPr>
          <a:lstStyle/>
          <a:p>
            <a:pPr algn="ctr">
              <a:lnSpc>
                <a:spcPts val="2500"/>
              </a:lnSpc>
            </a:pPr>
            <a:r>
              <a:rPr lang="es-419" sz="2380" dirty="0">
                <a:solidFill>
                  <a:srgbClr val="FFFF00"/>
                </a:solidFill>
              </a:rPr>
              <a:t>Y la bestia que vi era semejante a un leopardo, y sus pies como de oso, y su boca como boca de león.</a:t>
            </a:r>
            <a:r>
              <a:rPr lang="es-419" sz="2380" dirty="0">
                <a:solidFill>
                  <a:schemeClr val="bg1"/>
                </a:solidFill>
              </a:rPr>
              <a:t> </a:t>
            </a:r>
            <a:r>
              <a:rPr lang="es-419" sz="2380" dirty="0">
                <a:solidFill>
                  <a:srgbClr val="00B0F0"/>
                </a:solidFill>
              </a:rPr>
              <a:t>Y el dragón le dio su poder y su trono, y grande autoridad. </a:t>
            </a:r>
            <a:r>
              <a:rPr lang="es-419" sz="2380" dirty="0">
                <a:solidFill>
                  <a:srgbClr val="92D050"/>
                </a:solidFill>
              </a:rPr>
              <a:t>Vi una de sus cabezas como herida de muerte, </a:t>
            </a:r>
            <a:r>
              <a:rPr lang="es-419" sz="2380" dirty="0">
                <a:solidFill>
                  <a:srgbClr val="FFFF00"/>
                </a:solidFill>
              </a:rPr>
              <a:t>pero su herida mortal fue sanada; y se maravilló toda la tierra en pos de la bestia</a:t>
            </a:r>
            <a:r>
              <a:rPr lang="en-US" sz="2380" dirty="0">
                <a:solidFill>
                  <a:srgbClr val="FFFF00"/>
                </a:solidFill>
              </a:rPr>
              <a:t>.</a:t>
            </a:r>
            <a:r>
              <a:rPr lang="es-419" sz="2380" dirty="0">
                <a:solidFill>
                  <a:srgbClr val="FFFF00"/>
                </a:solidFill>
              </a:rPr>
              <a:t> </a:t>
            </a:r>
          </a:p>
        </p:txBody>
      </p:sp>
      <p:sp>
        <p:nvSpPr>
          <p:cNvPr id="18" name="1 CuadroTexto"/>
          <p:cNvSpPr txBox="1"/>
          <p:nvPr/>
        </p:nvSpPr>
        <p:spPr>
          <a:xfrm>
            <a:off x="5519695" y="1196752"/>
            <a:ext cx="322876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1:4</a:t>
            </a:r>
          </a:p>
        </p:txBody>
      </p:sp>
      <p:sp>
        <p:nvSpPr>
          <p:cNvPr id="19" name="2 CuadroTexto"/>
          <p:cNvSpPr txBox="1"/>
          <p:nvPr/>
        </p:nvSpPr>
        <p:spPr>
          <a:xfrm>
            <a:off x="5148064" y="1668527"/>
            <a:ext cx="3995936" cy="2336537"/>
          </a:xfrm>
          <a:prstGeom prst="rect">
            <a:avLst/>
          </a:prstGeom>
          <a:noFill/>
        </p:spPr>
        <p:txBody>
          <a:bodyPr wrap="square" rtlCol="0">
            <a:spAutoFit/>
          </a:bodyPr>
          <a:lstStyle/>
          <a:p>
            <a:pPr algn="ctr">
              <a:lnSpc>
                <a:spcPts val="2500"/>
              </a:lnSpc>
            </a:pPr>
            <a:r>
              <a:rPr lang="es-419" sz="2400" dirty="0">
                <a:solidFill>
                  <a:schemeClr val="bg1"/>
                </a:solidFill>
              </a:rPr>
              <a:t>Juan, a las siete iglesias que están en Asia: Gracia y paz a vosotros, </a:t>
            </a:r>
            <a:r>
              <a:rPr lang="es-419" sz="2400" dirty="0">
                <a:solidFill>
                  <a:srgbClr val="FFFF00"/>
                </a:solidFill>
              </a:rPr>
              <a:t>del que es y que era y que ha de venir, </a:t>
            </a:r>
            <a:r>
              <a:rPr lang="es-419" sz="2400" dirty="0">
                <a:solidFill>
                  <a:schemeClr val="bg1"/>
                </a:solidFill>
              </a:rPr>
              <a:t>y de los siete espíritus que están delante de su trono</a:t>
            </a:r>
            <a:r>
              <a:rPr lang="en-US" sz="2400" dirty="0">
                <a:solidFill>
                  <a:schemeClr val="bg1"/>
                </a:solidFill>
              </a:rPr>
              <a:t>.</a:t>
            </a:r>
            <a:endParaRPr lang="es-419" sz="2400" dirty="0">
              <a:solidFill>
                <a:schemeClr val="bg1"/>
              </a:solidFill>
            </a:endParaRPr>
          </a:p>
          <a:p>
            <a:pPr algn="ctr">
              <a:lnSpc>
                <a:spcPts val="2500"/>
              </a:lnSpc>
            </a:pPr>
            <a:endParaRPr lang="es-419" sz="2400" dirty="0">
              <a:solidFill>
                <a:schemeClr val="bg1"/>
              </a:solidFill>
            </a:endParaRP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Tree>
    <p:extLst>
      <p:ext uri="{BB962C8B-B14F-4D97-AF65-F5344CB8AC3E}">
        <p14:creationId xmlns:p14="http://schemas.microsoft.com/office/powerpoint/2010/main" val="4294030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17:9</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chemeClr val="bg1"/>
                </a:solidFill>
              </a:rPr>
              <a:t>Esto, para la mente que tenga sabiduría: Las siete cabezas son siete montes, sobre los cuales se sienta la mujer</a:t>
            </a:r>
            <a:r>
              <a:rPr lang="en-US" sz="2400" dirty="0">
                <a:solidFill>
                  <a:schemeClr val="bg1"/>
                </a:solidFill>
              </a:rPr>
              <a:t>.</a:t>
            </a:r>
            <a:r>
              <a:rPr lang="es-419" sz="2400" dirty="0">
                <a:solidFill>
                  <a:schemeClr val="bg1"/>
                </a:solidFill>
              </a:rPr>
              <a:t>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Tree>
    <p:extLst>
      <p:ext uri="{BB962C8B-B14F-4D97-AF65-F5344CB8AC3E}">
        <p14:creationId xmlns:p14="http://schemas.microsoft.com/office/powerpoint/2010/main" val="40726035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17:9</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Esto, para la mente que tenga sabiduría:</a:t>
            </a:r>
            <a:r>
              <a:rPr lang="es-419" sz="2400" dirty="0">
                <a:solidFill>
                  <a:schemeClr val="bg1"/>
                </a:solidFill>
              </a:rPr>
              <a:t> Las siete cabezas son siete montes, sobre los cuales se sienta la mujer</a:t>
            </a:r>
            <a:r>
              <a:rPr lang="en-US" sz="2400" dirty="0">
                <a:solidFill>
                  <a:schemeClr val="bg1"/>
                </a:solidFill>
              </a:rPr>
              <a:t>.</a:t>
            </a:r>
            <a:r>
              <a:rPr lang="es-419" sz="2400" dirty="0">
                <a:solidFill>
                  <a:schemeClr val="bg1"/>
                </a:solidFill>
              </a:rPr>
              <a:t>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Tree>
    <p:extLst>
      <p:ext uri="{BB962C8B-B14F-4D97-AF65-F5344CB8AC3E}">
        <p14:creationId xmlns:p14="http://schemas.microsoft.com/office/powerpoint/2010/main" val="848159700"/>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17:9</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Esto, para la mente que tenga sabiduría:</a:t>
            </a:r>
            <a:r>
              <a:rPr lang="es-419" sz="2400" dirty="0">
                <a:solidFill>
                  <a:schemeClr val="bg1"/>
                </a:solidFill>
              </a:rPr>
              <a:t> </a:t>
            </a:r>
            <a:r>
              <a:rPr lang="es-419" sz="2400" dirty="0">
                <a:solidFill>
                  <a:srgbClr val="00B0F0"/>
                </a:solidFill>
              </a:rPr>
              <a:t>Las siete cabezas son siete montes,</a:t>
            </a:r>
            <a:r>
              <a:rPr lang="es-419" sz="2400" dirty="0">
                <a:solidFill>
                  <a:schemeClr val="bg1"/>
                </a:solidFill>
              </a:rPr>
              <a:t> sobre los cuales se sienta la mujer</a:t>
            </a:r>
            <a:r>
              <a:rPr lang="en-US" sz="2400" dirty="0">
                <a:solidFill>
                  <a:schemeClr val="bg1"/>
                </a:solidFill>
              </a:rPr>
              <a:t>.</a:t>
            </a:r>
            <a:r>
              <a:rPr lang="es-419" sz="2400" dirty="0">
                <a:solidFill>
                  <a:schemeClr val="bg1"/>
                </a:solidFill>
              </a:rPr>
              <a:t>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Tree>
    <p:extLst>
      <p:ext uri="{BB962C8B-B14F-4D97-AF65-F5344CB8AC3E}">
        <p14:creationId xmlns:p14="http://schemas.microsoft.com/office/powerpoint/2010/main" val="45530991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17:9</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Esto, para la mente que tenga sabiduría:</a:t>
            </a:r>
            <a:r>
              <a:rPr lang="es-419" sz="2400" dirty="0">
                <a:solidFill>
                  <a:schemeClr val="bg1"/>
                </a:solidFill>
              </a:rPr>
              <a:t> </a:t>
            </a:r>
            <a:r>
              <a:rPr lang="es-419" sz="2400" dirty="0">
                <a:solidFill>
                  <a:srgbClr val="00B0F0"/>
                </a:solidFill>
              </a:rPr>
              <a:t>Las siete cabezas son siete montes,</a:t>
            </a:r>
            <a:r>
              <a:rPr lang="es-419" sz="2400" dirty="0">
                <a:solidFill>
                  <a:schemeClr val="bg1"/>
                </a:solidFill>
              </a:rPr>
              <a:t> </a:t>
            </a:r>
            <a:r>
              <a:rPr lang="es-419" sz="2400" dirty="0">
                <a:solidFill>
                  <a:srgbClr val="92D050"/>
                </a:solidFill>
              </a:rPr>
              <a:t>sobre los cuales se sienta la mujer</a:t>
            </a:r>
            <a:r>
              <a:rPr lang="en-US" sz="2400" dirty="0">
                <a:solidFill>
                  <a:srgbClr val="92D050"/>
                </a:solidFill>
              </a:rPr>
              <a:t>.</a:t>
            </a:r>
            <a:r>
              <a:rPr lang="es-419" sz="2400" dirty="0">
                <a:solidFill>
                  <a:srgbClr val="92D050"/>
                </a:solidFill>
              </a:rPr>
              <a:t>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chemeClr val="bg1"/>
                </a:solidFill>
              </a:rPr>
              <a:t>Y</a:t>
            </a:r>
            <a:r>
              <a:rPr lang="es-419" sz="2400" dirty="0">
                <a:solidFill>
                  <a:schemeClr val="bg1"/>
                </a:solidFill>
              </a:rPr>
              <a:t> son siete reyes. Cinco de ellos han caído; uno es, y el otro aún no ha venido; y cuando venga, es necesario que dure breve tiempo</a:t>
            </a:r>
            <a:r>
              <a:rPr lang="en-US" sz="2400" dirty="0">
                <a:solidFill>
                  <a:schemeClr val="bg1"/>
                </a:solidFill>
              </a:rPr>
              <a:t>.</a:t>
            </a:r>
            <a:r>
              <a:rPr lang="es-419" sz="2400" dirty="0">
                <a:solidFill>
                  <a:schemeClr val="bg1"/>
                </a:solidFill>
              </a:rPr>
              <a:t> </a:t>
            </a:r>
          </a:p>
        </p:txBody>
      </p:sp>
    </p:spTree>
    <p:extLst>
      <p:ext uri="{BB962C8B-B14F-4D97-AF65-F5344CB8AC3E}">
        <p14:creationId xmlns:p14="http://schemas.microsoft.com/office/powerpoint/2010/main" val="398476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17:9</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Esto, para la mente que tenga sabiduría:</a:t>
            </a:r>
            <a:r>
              <a:rPr lang="es-419" sz="2400" dirty="0">
                <a:solidFill>
                  <a:schemeClr val="bg1"/>
                </a:solidFill>
              </a:rPr>
              <a:t> </a:t>
            </a:r>
            <a:r>
              <a:rPr lang="es-419" sz="2400" dirty="0">
                <a:solidFill>
                  <a:srgbClr val="00B0F0"/>
                </a:solidFill>
              </a:rPr>
              <a:t>Las siete cabezas son siete montes,</a:t>
            </a:r>
            <a:r>
              <a:rPr lang="es-419" sz="2400" dirty="0">
                <a:solidFill>
                  <a:schemeClr val="bg1"/>
                </a:solidFill>
              </a:rPr>
              <a:t> </a:t>
            </a:r>
            <a:r>
              <a:rPr lang="es-419" sz="2400" dirty="0">
                <a:solidFill>
                  <a:srgbClr val="92D050"/>
                </a:solidFill>
              </a:rPr>
              <a:t>sobre los cuales se sienta la mujer</a:t>
            </a:r>
            <a:r>
              <a:rPr lang="en-US" sz="2400" dirty="0">
                <a:solidFill>
                  <a:srgbClr val="92D050"/>
                </a:solidFill>
              </a:rPr>
              <a:t>.</a:t>
            </a:r>
            <a:r>
              <a:rPr lang="es-419" sz="2400" dirty="0">
                <a:solidFill>
                  <a:srgbClr val="92D050"/>
                </a:solidFill>
              </a:rPr>
              <a:t>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son siete reyes. </a:t>
            </a:r>
            <a:r>
              <a:rPr lang="es-419" sz="2400" dirty="0">
                <a:solidFill>
                  <a:schemeClr val="bg1"/>
                </a:solidFill>
              </a:rPr>
              <a:t>Cinco de ellos han caído; uno es, y el otro aún no ha venido; y cuando venga, es necesario que dure breve tiempo</a:t>
            </a:r>
            <a:r>
              <a:rPr lang="en-US" sz="2400" dirty="0">
                <a:solidFill>
                  <a:schemeClr val="bg1"/>
                </a:solidFill>
              </a:rPr>
              <a:t>.</a:t>
            </a:r>
            <a:r>
              <a:rPr lang="es-419" sz="2400" dirty="0">
                <a:solidFill>
                  <a:schemeClr val="bg1"/>
                </a:solidFill>
              </a:rPr>
              <a:t> </a:t>
            </a:r>
          </a:p>
        </p:txBody>
      </p:sp>
    </p:spTree>
    <p:extLst>
      <p:ext uri="{BB962C8B-B14F-4D97-AF65-F5344CB8AC3E}">
        <p14:creationId xmlns:p14="http://schemas.microsoft.com/office/powerpoint/2010/main" val="1708966509"/>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17:9</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Esto, para la mente que tenga sabiduría:</a:t>
            </a:r>
            <a:r>
              <a:rPr lang="es-419" sz="2400" dirty="0">
                <a:solidFill>
                  <a:schemeClr val="bg1"/>
                </a:solidFill>
              </a:rPr>
              <a:t> </a:t>
            </a:r>
            <a:r>
              <a:rPr lang="es-419" sz="2400" dirty="0">
                <a:solidFill>
                  <a:srgbClr val="00B0F0"/>
                </a:solidFill>
              </a:rPr>
              <a:t>Las siete cabezas son siete montes,</a:t>
            </a:r>
            <a:r>
              <a:rPr lang="es-419" sz="2400" dirty="0">
                <a:solidFill>
                  <a:schemeClr val="bg1"/>
                </a:solidFill>
              </a:rPr>
              <a:t> </a:t>
            </a:r>
            <a:r>
              <a:rPr lang="es-419" sz="2400" dirty="0">
                <a:solidFill>
                  <a:srgbClr val="92D050"/>
                </a:solidFill>
              </a:rPr>
              <a:t>sobre los cuales se sienta la mujer</a:t>
            </a:r>
            <a:r>
              <a:rPr lang="en-US" sz="2400" dirty="0">
                <a:solidFill>
                  <a:srgbClr val="92D050"/>
                </a:solidFill>
              </a:rPr>
              <a:t>.</a:t>
            </a:r>
            <a:r>
              <a:rPr lang="es-419" sz="2400" dirty="0">
                <a:solidFill>
                  <a:srgbClr val="92D050"/>
                </a:solidFill>
              </a:rPr>
              <a:t>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son siete reyes. </a:t>
            </a:r>
            <a:r>
              <a:rPr lang="es-419" sz="2400" dirty="0">
                <a:solidFill>
                  <a:srgbClr val="00B0F0"/>
                </a:solidFill>
              </a:rPr>
              <a:t>Cinco de ellos han caído; </a:t>
            </a:r>
            <a:r>
              <a:rPr lang="es-419" sz="2400" dirty="0">
                <a:solidFill>
                  <a:schemeClr val="bg1"/>
                </a:solidFill>
              </a:rPr>
              <a:t>uno es, y el otro aún no ha venido; y cuando venga, es necesario que dure breve tiempo</a:t>
            </a:r>
            <a:r>
              <a:rPr lang="en-US" sz="2400" dirty="0">
                <a:solidFill>
                  <a:schemeClr val="bg1"/>
                </a:solidFill>
              </a:rPr>
              <a:t>.</a:t>
            </a:r>
            <a:r>
              <a:rPr lang="es-419" sz="2400" dirty="0">
                <a:solidFill>
                  <a:schemeClr val="bg1"/>
                </a:solidFill>
              </a:rPr>
              <a:t> </a:t>
            </a:r>
          </a:p>
        </p:txBody>
      </p:sp>
      <p:sp>
        <p:nvSpPr>
          <p:cNvPr id="23" name="Rectangle 22"/>
          <p:cNvSpPr/>
          <p:nvPr/>
        </p:nvSpPr>
        <p:spPr>
          <a:xfrm>
            <a:off x="0" y="6059130"/>
            <a:ext cx="4785296" cy="682238"/>
          </a:xfrm>
          <a:prstGeom prst="rect">
            <a:avLst/>
          </a:prstGeom>
          <a:solidFill>
            <a:srgbClr val="002060"/>
          </a:solidFill>
          <a:ln>
            <a:solidFill>
              <a:schemeClr val="bg1"/>
            </a:solidFill>
          </a:ln>
        </p:spPr>
        <p:txBody>
          <a:bodyPr wrap="square">
            <a:spAutoFit/>
          </a:bodyPr>
          <a:lstStyle/>
          <a:p>
            <a:pPr>
              <a:lnSpc>
                <a:spcPts val="2300"/>
              </a:lnSpc>
            </a:pPr>
            <a:r>
              <a:rPr lang="en-US" sz="2100">
                <a:solidFill>
                  <a:schemeClr val="bg1"/>
                </a:solidFill>
                <a:latin typeface="Adelle Basic Lt"/>
              </a:rPr>
              <a:t>Los </a:t>
            </a:r>
            <a:r>
              <a:rPr lang="en-US" sz="2100">
                <a:solidFill>
                  <a:srgbClr val="FFFF00"/>
                </a:solidFill>
                <a:latin typeface="Adelle Basic Lt"/>
              </a:rPr>
              <a:t>5 reinos caidos </a:t>
            </a:r>
            <a:r>
              <a:rPr lang="en-US" sz="2100">
                <a:solidFill>
                  <a:schemeClr val="bg1"/>
                </a:solidFill>
                <a:latin typeface="Adelle Basic Lt"/>
              </a:rPr>
              <a:t>son </a:t>
            </a:r>
            <a:r>
              <a:rPr lang="es-419" sz="2100">
                <a:solidFill>
                  <a:schemeClr val="bg1"/>
                </a:solidFill>
                <a:latin typeface="Adelle Basic Lt"/>
              </a:rPr>
              <a:t>Egipto</a:t>
            </a:r>
            <a:r>
              <a:rPr lang="es-419" sz="2100" dirty="0">
                <a:solidFill>
                  <a:schemeClr val="bg1"/>
                </a:solidFill>
                <a:latin typeface="Adelle Basic Lt"/>
              </a:rPr>
              <a:t>, Asiria, Babilonia, </a:t>
            </a:r>
            <a:r>
              <a:rPr lang="es-419" sz="2100" dirty="0" err="1">
                <a:solidFill>
                  <a:schemeClr val="bg1"/>
                </a:solidFill>
                <a:latin typeface="Adelle Basic Lt"/>
              </a:rPr>
              <a:t>Medopersia</a:t>
            </a:r>
            <a:r>
              <a:rPr lang="es-419" sz="2100" dirty="0">
                <a:solidFill>
                  <a:schemeClr val="bg1"/>
                </a:solidFill>
                <a:latin typeface="Adelle Basic Lt"/>
              </a:rPr>
              <a:t> y Grecia.</a:t>
            </a:r>
            <a:endParaRPr lang="es-419" sz="2100" dirty="0">
              <a:solidFill>
                <a:schemeClr val="bg1"/>
              </a:solidFill>
            </a:endParaRPr>
          </a:p>
        </p:txBody>
      </p:sp>
    </p:spTree>
    <p:extLst>
      <p:ext uri="{BB962C8B-B14F-4D97-AF65-F5344CB8AC3E}">
        <p14:creationId xmlns:p14="http://schemas.microsoft.com/office/powerpoint/2010/main" val="17158049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17:9</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Esto, para la mente que tenga sabiduría:</a:t>
            </a:r>
            <a:r>
              <a:rPr lang="es-419" sz="2400" dirty="0">
                <a:solidFill>
                  <a:schemeClr val="bg1"/>
                </a:solidFill>
              </a:rPr>
              <a:t> </a:t>
            </a:r>
            <a:r>
              <a:rPr lang="es-419" sz="2400" dirty="0">
                <a:solidFill>
                  <a:srgbClr val="00B0F0"/>
                </a:solidFill>
              </a:rPr>
              <a:t>Las siete cabezas son siete montes,</a:t>
            </a:r>
            <a:r>
              <a:rPr lang="es-419" sz="2400" dirty="0">
                <a:solidFill>
                  <a:schemeClr val="bg1"/>
                </a:solidFill>
              </a:rPr>
              <a:t> </a:t>
            </a:r>
            <a:r>
              <a:rPr lang="es-419" sz="2400" dirty="0">
                <a:solidFill>
                  <a:srgbClr val="92D050"/>
                </a:solidFill>
              </a:rPr>
              <a:t>sobre los cuales se sienta la mujer</a:t>
            </a:r>
            <a:r>
              <a:rPr lang="en-US" sz="2400" dirty="0">
                <a:solidFill>
                  <a:srgbClr val="92D050"/>
                </a:solidFill>
              </a:rPr>
              <a:t>.</a:t>
            </a:r>
            <a:r>
              <a:rPr lang="es-419" sz="2400" dirty="0">
                <a:solidFill>
                  <a:srgbClr val="92D050"/>
                </a:solidFill>
              </a:rPr>
              <a:t>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son siete reyes. </a:t>
            </a:r>
            <a:r>
              <a:rPr lang="es-419" sz="2400" dirty="0">
                <a:solidFill>
                  <a:srgbClr val="00B0F0"/>
                </a:solidFill>
              </a:rPr>
              <a:t>Cinco de ellos han caído; </a:t>
            </a:r>
            <a:r>
              <a:rPr lang="es-419" sz="2400" dirty="0">
                <a:solidFill>
                  <a:srgbClr val="92D050"/>
                </a:solidFill>
              </a:rPr>
              <a:t>uno es, </a:t>
            </a:r>
            <a:r>
              <a:rPr lang="es-419" sz="2400" dirty="0">
                <a:solidFill>
                  <a:schemeClr val="bg1"/>
                </a:solidFill>
              </a:rPr>
              <a:t>y el otro aún no ha venido; y cuando venga, es necesario que dure breve tiempo</a:t>
            </a:r>
            <a:r>
              <a:rPr lang="en-US" sz="2400" dirty="0">
                <a:solidFill>
                  <a:schemeClr val="bg1"/>
                </a:solidFill>
              </a:rPr>
              <a:t>.</a:t>
            </a:r>
            <a:r>
              <a:rPr lang="es-419" sz="2400" dirty="0">
                <a:solidFill>
                  <a:schemeClr val="bg1"/>
                </a:solidFill>
              </a:rPr>
              <a:t> </a:t>
            </a:r>
          </a:p>
        </p:txBody>
      </p:sp>
      <p:sp>
        <p:nvSpPr>
          <p:cNvPr id="14" name="Rectangle 13"/>
          <p:cNvSpPr/>
          <p:nvPr/>
        </p:nvSpPr>
        <p:spPr>
          <a:xfrm>
            <a:off x="0" y="6059130"/>
            <a:ext cx="4785296" cy="682238"/>
          </a:xfrm>
          <a:prstGeom prst="rect">
            <a:avLst/>
          </a:prstGeom>
          <a:solidFill>
            <a:srgbClr val="002060"/>
          </a:solidFill>
          <a:ln>
            <a:solidFill>
              <a:schemeClr val="bg1"/>
            </a:solidFill>
          </a:ln>
        </p:spPr>
        <p:txBody>
          <a:bodyPr wrap="square">
            <a:spAutoFit/>
          </a:bodyPr>
          <a:lstStyle/>
          <a:p>
            <a:pPr>
              <a:lnSpc>
                <a:spcPts val="2300"/>
              </a:lnSpc>
            </a:pPr>
            <a:r>
              <a:rPr lang="en-US" sz="2100">
                <a:solidFill>
                  <a:schemeClr val="bg1"/>
                </a:solidFill>
                <a:latin typeface="Adelle Basic Lt"/>
              </a:rPr>
              <a:t>Los </a:t>
            </a:r>
            <a:r>
              <a:rPr lang="en-US" sz="2100">
                <a:solidFill>
                  <a:srgbClr val="FFFF00"/>
                </a:solidFill>
                <a:latin typeface="Adelle Basic Lt"/>
              </a:rPr>
              <a:t>5 reinos caidos </a:t>
            </a:r>
            <a:r>
              <a:rPr lang="en-US" sz="2100">
                <a:solidFill>
                  <a:schemeClr val="bg1"/>
                </a:solidFill>
                <a:latin typeface="Adelle Basic Lt"/>
              </a:rPr>
              <a:t>son </a:t>
            </a:r>
            <a:r>
              <a:rPr lang="es-419" sz="2100">
                <a:solidFill>
                  <a:schemeClr val="bg1"/>
                </a:solidFill>
                <a:latin typeface="Adelle Basic Lt"/>
              </a:rPr>
              <a:t>Egipto</a:t>
            </a:r>
            <a:r>
              <a:rPr lang="es-419" sz="2100" dirty="0">
                <a:solidFill>
                  <a:schemeClr val="bg1"/>
                </a:solidFill>
                <a:latin typeface="Adelle Basic Lt"/>
              </a:rPr>
              <a:t>, Asiria, Babilonia, </a:t>
            </a:r>
            <a:r>
              <a:rPr lang="es-419" sz="2100" dirty="0" err="1">
                <a:solidFill>
                  <a:schemeClr val="bg1"/>
                </a:solidFill>
                <a:latin typeface="Adelle Basic Lt"/>
              </a:rPr>
              <a:t>Medopersia</a:t>
            </a:r>
            <a:r>
              <a:rPr lang="es-419" sz="2100" dirty="0">
                <a:solidFill>
                  <a:schemeClr val="bg1"/>
                </a:solidFill>
                <a:latin typeface="Adelle Basic Lt"/>
              </a:rPr>
              <a:t> y Grecia.</a:t>
            </a:r>
            <a:endParaRPr lang="es-419" sz="2100" dirty="0">
              <a:solidFill>
                <a:schemeClr val="bg1"/>
              </a:solidFill>
            </a:endParaRPr>
          </a:p>
        </p:txBody>
      </p:sp>
      <p:sp>
        <p:nvSpPr>
          <p:cNvPr id="22" name="Rectangle 21"/>
          <p:cNvSpPr/>
          <p:nvPr/>
        </p:nvSpPr>
        <p:spPr>
          <a:xfrm>
            <a:off x="0" y="5292690"/>
            <a:ext cx="4785296" cy="656590"/>
          </a:xfrm>
          <a:prstGeom prst="rect">
            <a:avLst/>
          </a:prstGeom>
          <a:solidFill>
            <a:srgbClr val="002060"/>
          </a:solidFill>
          <a:ln>
            <a:solidFill>
              <a:schemeClr val="bg1"/>
            </a:solidFill>
          </a:ln>
        </p:spPr>
        <p:txBody>
          <a:bodyPr wrap="square">
            <a:spAutoFit/>
          </a:bodyPr>
          <a:lstStyle/>
          <a:p>
            <a:pPr>
              <a:lnSpc>
                <a:spcPts val="2200"/>
              </a:lnSpc>
            </a:pPr>
            <a:r>
              <a:rPr lang="es-419" sz="2100" dirty="0">
                <a:solidFill>
                  <a:schemeClr val="bg1"/>
                </a:solidFill>
                <a:latin typeface="Adelle Basic Lt"/>
              </a:rPr>
              <a:t>El reino “</a:t>
            </a:r>
            <a:r>
              <a:rPr lang="es-419" sz="2100" dirty="0">
                <a:solidFill>
                  <a:srgbClr val="FFFF00"/>
                </a:solidFill>
                <a:latin typeface="Adelle Basic Lt"/>
              </a:rPr>
              <a:t>uno es</a:t>
            </a:r>
            <a:r>
              <a:rPr lang="es-419" sz="2100" dirty="0">
                <a:solidFill>
                  <a:schemeClr val="bg1"/>
                </a:solidFill>
                <a:latin typeface="Adelle Basic Lt"/>
              </a:rPr>
              <a:t>” </a:t>
            </a:r>
            <a:r>
              <a:rPr lang="en-US" sz="2100" dirty="0" err="1">
                <a:solidFill>
                  <a:schemeClr val="bg1"/>
                </a:solidFill>
                <a:latin typeface="Adelle Basic Lt"/>
              </a:rPr>
              <a:t>es</a:t>
            </a:r>
            <a:r>
              <a:rPr lang="es-419" sz="2100" dirty="0">
                <a:solidFill>
                  <a:schemeClr val="bg1"/>
                </a:solidFill>
                <a:latin typeface="Adelle Basic Lt"/>
              </a:rPr>
              <a:t> el Imperio Romano de la era de Juan.</a:t>
            </a:r>
            <a:endParaRPr lang="es-419" sz="2100" dirty="0">
              <a:solidFill>
                <a:schemeClr val="bg1"/>
              </a:solidFill>
            </a:endParaRPr>
          </a:p>
        </p:txBody>
      </p:sp>
    </p:spTree>
    <p:extLst>
      <p:ext uri="{BB962C8B-B14F-4D97-AF65-F5344CB8AC3E}">
        <p14:creationId xmlns:p14="http://schemas.microsoft.com/office/powerpoint/2010/main" val="2631574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818931"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17:9</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Esto, para la mente que tenga sabiduría:</a:t>
            </a:r>
            <a:r>
              <a:rPr lang="es-419" sz="2400" dirty="0">
                <a:solidFill>
                  <a:schemeClr val="bg1"/>
                </a:solidFill>
              </a:rPr>
              <a:t> </a:t>
            </a:r>
            <a:r>
              <a:rPr lang="es-419" sz="2400" dirty="0">
                <a:solidFill>
                  <a:srgbClr val="00B0F0"/>
                </a:solidFill>
              </a:rPr>
              <a:t>Las siete cabezas son siete montes,</a:t>
            </a:r>
            <a:r>
              <a:rPr lang="es-419" sz="2400" dirty="0">
                <a:solidFill>
                  <a:schemeClr val="bg1"/>
                </a:solidFill>
              </a:rPr>
              <a:t> </a:t>
            </a:r>
            <a:r>
              <a:rPr lang="es-419" sz="2400" dirty="0">
                <a:solidFill>
                  <a:srgbClr val="92D050"/>
                </a:solidFill>
              </a:rPr>
              <a:t>sobre los cuales se sienta la mujer</a:t>
            </a:r>
            <a:r>
              <a:rPr lang="en-US" sz="2400" dirty="0">
                <a:solidFill>
                  <a:srgbClr val="92D050"/>
                </a:solidFill>
              </a:rPr>
              <a:t>.</a:t>
            </a:r>
            <a:r>
              <a:rPr lang="es-419" sz="2400" dirty="0">
                <a:solidFill>
                  <a:srgbClr val="92D050"/>
                </a:solidFill>
              </a:rPr>
              <a:t>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son siete reyes. </a:t>
            </a:r>
            <a:r>
              <a:rPr lang="es-419" sz="2400" dirty="0">
                <a:solidFill>
                  <a:srgbClr val="00B0F0"/>
                </a:solidFill>
              </a:rPr>
              <a:t>Cinco de ellos han caído; </a:t>
            </a:r>
            <a:r>
              <a:rPr lang="es-419" sz="2400" dirty="0">
                <a:solidFill>
                  <a:srgbClr val="92D050"/>
                </a:solidFill>
              </a:rPr>
              <a:t>uno es, </a:t>
            </a:r>
            <a:r>
              <a:rPr lang="es-419" sz="2400" dirty="0">
                <a:solidFill>
                  <a:srgbClr val="FFFF00"/>
                </a:solidFill>
              </a:rPr>
              <a:t>y el otro aún no ha venido;</a:t>
            </a:r>
            <a:r>
              <a:rPr lang="es-419" sz="2400" dirty="0">
                <a:solidFill>
                  <a:schemeClr val="bg1"/>
                </a:solidFill>
              </a:rPr>
              <a:t> y cuando venga, es necesario que dure breve tiempo</a:t>
            </a:r>
            <a:r>
              <a:rPr lang="en-US" sz="2400" dirty="0">
                <a:solidFill>
                  <a:schemeClr val="bg1"/>
                </a:solidFill>
              </a:rPr>
              <a:t>.</a:t>
            </a:r>
            <a:r>
              <a:rPr lang="es-419" sz="2400" dirty="0">
                <a:solidFill>
                  <a:schemeClr val="bg1"/>
                </a:solidFill>
              </a:rPr>
              <a:t> </a:t>
            </a:r>
          </a:p>
        </p:txBody>
      </p:sp>
      <p:sp>
        <p:nvSpPr>
          <p:cNvPr id="2" name="Rectangle 1"/>
          <p:cNvSpPr/>
          <p:nvPr/>
        </p:nvSpPr>
        <p:spPr>
          <a:xfrm>
            <a:off x="0" y="6059130"/>
            <a:ext cx="4785296" cy="682238"/>
          </a:xfrm>
          <a:prstGeom prst="rect">
            <a:avLst/>
          </a:prstGeom>
          <a:solidFill>
            <a:srgbClr val="002060"/>
          </a:solidFill>
          <a:ln>
            <a:solidFill>
              <a:schemeClr val="bg1"/>
            </a:solidFill>
          </a:ln>
        </p:spPr>
        <p:txBody>
          <a:bodyPr wrap="square">
            <a:spAutoFit/>
          </a:bodyPr>
          <a:lstStyle/>
          <a:p>
            <a:pPr>
              <a:lnSpc>
                <a:spcPts val="2300"/>
              </a:lnSpc>
            </a:pPr>
            <a:r>
              <a:rPr lang="en-US" sz="2100" dirty="0">
                <a:solidFill>
                  <a:schemeClr val="bg1"/>
                </a:solidFill>
                <a:latin typeface="Adelle Basic Lt"/>
              </a:rPr>
              <a:t>Los </a:t>
            </a:r>
            <a:r>
              <a:rPr lang="en-US" sz="2100" dirty="0">
                <a:solidFill>
                  <a:srgbClr val="FFFF00"/>
                </a:solidFill>
                <a:latin typeface="Adelle Basic Lt"/>
              </a:rPr>
              <a:t>5 </a:t>
            </a:r>
            <a:r>
              <a:rPr lang="en-US" sz="2100" dirty="0" err="1">
                <a:solidFill>
                  <a:srgbClr val="FFFF00"/>
                </a:solidFill>
                <a:latin typeface="Adelle Basic Lt"/>
              </a:rPr>
              <a:t>reinos</a:t>
            </a:r>
            <a:r>
              <a:rPr lang="en-US" sz="2100" dirty="0">
                <a:solidFill>
                  <a:srgbClr val="FFFF00"/>
                </a:solidFill>
                <a:latin typeface="Adelle Basic Lt"/>
              </a:rPr>
              <a:t> </a:t>
            </a:r>
            <a:r>
              <a:rPr lang="en-US" sz="2100" dirty="0" err="1">
                <a:solidFill>
                  <a:srgbClr val="FFFF00"/>
                </a:solidFill>
                <a:latin typeface="Adelle Basic Lt"/>
              </a:rPr>
              <a:t>caidos</a:t>
            </a:r>
            <a:r>
              <a:rPr lang="en-US" sz="2100" dirty="0">
                <a:solidFill>
                  <a:srgbClr val="FFFF00"/>
                </a:solidFill>
                <a:latin typeface="Adelle Basic Lt"/>
              </a:rPr>
              <a:t> </a:t>
            </a:r>
            <a:r>
              <a:rPr lang="en-US" sz="2100" dirty="0">
                <a:solidFill>
                  <a:schemeClr val="bg1"/>
                </a:solidFill>
                <a:latin typeface="Adelle Basic Lt"/>
              </a:rPr>
              <a:t>son </a:t>
            </a:r>
            <a:r>
              <a:rPr lang="es-419" sz="2100" dirty="0">
                <a:solidFill>
                  <a:schemeClr val="bg1"/>
                </a:solidFill>
                <a:latin typeface="Adelle Basic Lt"/>
              </a:rPr>
              <a:t>Egipto, Asiria, Babilonia, </a:t>
            </a:r>
            <a:r>
              <a:rPr lang="es-419" sz="2100" dirty="0" err="1">
                <a:solidFill>
                  <a:schemeClr val="bg1"/>
                </a:solidFill>
                <a:latin typeface="Adelle Basic Lt"/>
              </a:rPr>
              <a:t>Medopersia</a:t>
            </a:r>
            <a:r>
              <a:rPr lang="es-419" sz="2100" dirty="0">
                <a:solidFill>
                  <a:schemeClr val="bg1"/>
                </a:solidFill>
                <a:latin typeface="Adelle Basic Lt"/>
              </a:rPr>
              <a:t> y Grecia.</a:t>
            </a:r>
            <a:endParaRPr lang="es-419" sz="2100" dirty="0">
              <a:solidFill>
                <a:schemeClr val="bg1"/>
              </a:solidFill>
            </a:endParaRPr>
          </a:p>
        </p:txBody>
      </p:sp>
      <p:sp>
        <p:nvSpPr>
          <p:cNvPr id="22" name="Rectangle 21"/>
          <p:cNvSpPr/>
          <p:nvPr/>
        </p:nvSpPr>
        <p:spPr>
          <a:xfrm>
            <a:off x="0" y="5292690"/>
            <a:ext cx="4785296" cy="656590"/>
          </a:xfrm>
          <a:prstGeom prst="rect">
            <a:avLst/>
          </a:prstGeom>
          <a:solidFill>
            <a:srgbClr val="002060"/>
          </a:solidFill>
          <a:ln>
            <a:solidFill>
              <a:schemeClr val="bg1"/>
            </a:solidFill>
          </a:ln>
        </p:spPr>
        <p:txBody>
          <a:bodyPr wrap="square">
            <a:spAutoFit/>
          </a:bodyPr>
          <a:lstStyle/>
          <a:p>
            <a:pPr>
              <a:lnSpc>
                <a:spcPts val="2200"/>
              </a:lnSpc>
            </a:pPr>
            <a:r>
              <a:rPr lang="es-419" sz="2100" dirty="0">
                <a:solidFill>
                  <a:schemeClr val="bg1"/>
                </a:solidFill>
                <a:latin typeface="Adelle Basic Lt"/>
              </a:rPr>
              <a:t>El reino “</a:t>
            </a:r>
            <a:r>
              <a:rPr lang="es-419" sz="2100" dirty="0">
                <a:solidFill>
                  <a:srgbClr val="FFFF00"/>
                </a:solidFill>
                <a:latin typeface="Adelle Basic Lt"/>
              </a:rPr>
              <a:t>uno es</a:t>
            </a:r>
            <a:r>
              <a:rPr lang="es-419" sz="2100" dirty="0">
                <a:solidFill>
                  <a:schemeClr val="bg1"/>
                </a:solidFill>
                <a:latin typeface="Adelle Basic Lt"/>
              </a:rPr>
              <a:t>” </a:t>
            </a:r>
            <a:r>
              <a:rPr lang="en-US" sz="2100" dirty="0" err="1">
                <a:solidFill>
                  <a:schemeClr val="bg1"/>
                </a:solidFill>
                <a:latin typeface="Adelle Basic Lt"/>
              </a:rPr>
              <a:t>es</a:t>
            </a:r>
            <a:r>
              <a:rPr lang="es-419" sz="2100" dirty="0">
                <a:solidFill>
                  <a:schemeClr val="bg1"/>
                </a:solidFill>
                <a:latin typeface="Adelle Basic Lt"/>
              </a:rPr>
              <a:t> el Imperio Romano de la era de Juan.</a:t>
            </a:r>
            <a:endParaRPr lang="es-419" sz="2100" dirty="0">
              <a:solidFill>
                <a:schemeClr val="bg1"/>
              </a:solidFill>
            </a:endParaRPr>
          </a:p>
        </p:txBody>
      </p:sp>
      <p:sp>
        <p:nvSpPr>
          <p:cNvPr id="23" name="Rectangle 22"/>
          <p:cNvSpPr/>
          <p:nvPr/>
        </p:nvSpPr>
        <p:spPr>
          <a:xfrm>
            <a:off x="-23432" y="4509120"/>
            <a:ext cx="4808728" cy="656590"/>
          </a:xfrm>
          <a:prstGeom prst="rect">
            <a:avLst/>
          </a:prstGeom>
          <a:solidFill>
            <a:srgbClr val="002060"/>
          </a:solidFill>
          <a:ln>
            <a:solidFill>
              <a:schemeClr val="bg1"/>
            </a:solidFill>
          </a:ln>
        </p:spPr>
        <p:txBody>
          <a:bodyPr wrap="square">
            <a:spAutoFit/>
          </a:bodyPr>
          <a:lstStyle/>
          <a:p>
            <a:pPr>
              <a:lnSpc>
                <a:spcPts val="2200"/>
              </a:lnSpc>
            </a:pPr>
            <a:r>
              <a:rPr lang="es-419" sz="2100" dirty="0">
                <a:solidFill>
                  <a:schemeClr val="bg1"/>
                </a:solidFill>
                <a:latin typeface="Adelle Basic Lt"/>
              </a:rPr>
              <a:t>El </a:t>
            </a:r>
            <a:r>
              <a:rPr lang="en-US" sz="2100" dirty="0">
                <a:solidFill>
                  <a:schemeClr val="bg1"/>
                </a:solidFill>
                <a:latin typeface="Adelle Basic Lt"/>
              </a:rPr>
              <a:t>7mo.</a:t>
            </a:r>
            <a:r>
              <a:rPr lang="es-419" sz="2100" dirty="0">
                <a:solidFill>
                  <a:schemeClr val="bg1"/>
                </a:solidFill>
                <a:latin typeface="Adelle Basic Lt"/>
              </a:rPr>
              <a:t> reino que “</a:t>
            </a:r>
            <a:r>
              <a:rPr lang="es-419" sz="2100" dirty="0">
                <a:solidFill>
                  <a:srgbClr val="FFFF00"/>
                </a:solidFill>
                <a:latin typeface="Adelle Basic Lt"/>
              </a:rPr>
              <a:t>aún no ha venido</a:t>
            </a:r>
            <a:r>
              <a:rPr lang="es-419" sz="2100" dirty="0">
                <a:solidFill>
                  <a:schemeClr val="bg1"/>
                </a:solidFill>
                <a:latin typeface="Adelle Basic Lt"/>
              </a:rPr>
              <a:t>” es la bestia de Apocalipsis 13</a:t>
            </a:r>
            <a:r>
              <a:rPr lang="en-US" sz="2100" dirty="0">
                <a:solidFill>
                  <a:schemeClr val="bg1"/>
                </a:solidFill>
                <a:latin typeface="Adelle Basic Lt"/>
              </a:rPr>
              <a:t>.</a:t>
            </a:r>
            <a:endParaRPr lang="es-419" sz="2100" dirty="0">
              <a:solidFill>
                <a:schemeClr val="bg1"/>
              </a:solidFill>
            </a:endParaRPr>
          </a:p>
        </p:txBody>
      </p:sp>
    </p:spTree>
    <p:extLst>
      <p:ext uri="{BB962C8B-B14F-4D97-AF65-F5344CB8AC3E}">
        <p14:creationId xmlns:p14="http://schemas.microsoft.com/office/powerpoint/2010/main" val="2603325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17:11</a:t>
            </a: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chemeClr val="bg1"/>
                </a:solidFill>
              </a:rPr>
              <a:t>La bestia que era, y no es, es también el octavo; y es de entre los siete, y va a la perdición.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son siete reyes. </a:t>
            </a:r>
            <a:r>
              <a:rPr lang="es-419" sz="2400" dirty="0">
                <a:solidFill>
                  <a:srgbClr val="00B0F0"/>
                </a:solidFill>
              </a:rPr>
              <a:t>Cinco de ellos han caído; </a:t>
            </a:r>
            <a:r>
              <a:rPr lang="es-419" sz="2400" dirty="0">
                <a:solidFill>
                  <a:srgbClr val="92D050"/>
                </a:solidFill>
              </a:rPr>
              <a:t>uno es, </a:t>
            </a:r>
            <a:r>
              <a:rPr lang="es-419" sz="2400" dirty="0">
                <a:solidFill>
                  <a:srgbClr val="FFFF00"/>
                </a:solidFill>
              </a:rPr>
              <a:t>y el otro aún no ha venido;</a:t>
            </a:r>
            <a:r>
              <a:rPr lang="es-419" sz="2400" dirty="0">
                <a:solidFill>
                  <a:schemeClr val="bg1"/>
                </a:solidFill>
              </a:rPr>
              <a:t> y cuando venga, es necesario que dure breve tiempo</a:t>
            </a:r>
            <a:r>
              <a:rPr lang="en-US" sz="2400" dirty="0">
                <a:solidFill>
                  <a:schemeClr val="bg1"/>
                </a:solidFill>
              </a:rPr>
              <a:t>.</a:t>
            </a:r>
            <a:r>
              <a:rPr lang="es-419" sz="2400" dirty="0">
                <a:solidFill>
                  <a:schemeClr val="bg1"/>
                </a:solidFill>
              </a:rPr>
              <a:t> </a:t>
            </a:r>
          </a:p>
        </p:txBody>
      </p:sp>
      <p:sp>
        <p:nvSpPr>
          <p:cNvPr id="2" name="Rectangle 1"/>
          <p:cNvSpPr/>
          <p:nvPr/>
        </p:nvSpPr>
        <p:spPr>
          <a:xfrm>
            <a:off x="0" y="6059130"/>
            <a:ext cx="4785296" cy="682238"/>
          </a:xfrm>
          <a:prstGeom prst="rect">
            <a:avLst/>
          </a:prstGeom>
          <a:solidFill>
            <a:srgbClr val="002060"/>
          </a:solidFill>
          <a:ln>
            <a:solidFill>
              <a:schemeClr val="bg1"/>
            </a:solidFill>
          </a:ln>
        </p:spPr>
        <p:txBody>
          <a:bodyPr wrap="square">
            <a:spAutoFit/>
          </a:bodyPr>
          <a:lstStyle/>
          <a:p>
            <a:pPr>
              <a:lnSpc>
                <a:spcPts val="2300"/>
              </a:lnSpc>
            </a:pPr>
            <a:r>
              <a:rPr lang="en-US" sz="2100">
                <a:solidFill>
                  <a:schemeClr val="bg1"/>
                </a:solidFill>
                <a:latin typeface="Adelle Basic Lt"/>
              </a:rPr>
              <a:t>Los </a:t>
            </a:r>
            <a:r>
              <a:rPr lang="en-US" sz="2100">
                <a:solidFill>
                  <a:srgbClr val="FFFF00"/>
                </a:solidFill>
                <a:latin typeface="Adelle Basic Lt"/>
              </a:rPr>
              <a:t>5 reinos caidos </a:t>
            </a:r>
            <a:r>
              <a:rPr lang="en-US" sz="2100">
                <a:solidFill>
                  <a:schemeClr val="bg1"/>
                </a:solidFill>
                <a:latin typeface="Adelle Basic Lt"/>
              </a:rPr>
              <a:t>son </a:t>
            </a:r>
            <a:r>
              <a:rPr lang="es-419" sz="2100">
                <a:solidFill>
                  <a:schemeClr val="bg1"/>
                </a:solidFill>
                <a:latin typeface="Adelle Basic Lt"/>
              </a:rPr>
              <a:t>Egipto</a:t>
            </a:r>
            <a:r>
              <a:rPr lang="es-419" sz="2100" dirty="0">
                <a:solidFill>
                  <a:schemeClr val="bg1"/>
                </a:solidFill>
                <a:latin typeface="Adelle Basic Lt"/>
              </a:rPr>
              <a:t>, Asiria, Babilonia, </a:t>
            </a:r>
            <a:r>
              <a:rPr lang="es-419" sz="2100" dirty="0" err="1">
                <a:solidFill>
                  <a:schemeClr val="bg1"/>
                </a:solidFill>
                <a:latin typeface="Adelle Basic Lt"/>
              </a:rPr>
              <a:t>Medopersia</a:t>
            </a:r>
            <a:r>
              <a:rPr lang="es-419" sz="2100" dirty="0">
                <a:solidFill>
                  <a:schemeClr val="bg1"/>
                </a:solidFill>
                <a:latin typeface="Adelle Basic Lt"/>
              </a:rPr>
              <a:t> y Grecia.</a:t>
            </a:r>
            <a:endParaRPr lang="es-419" sz="2100" dirty="0">
              <a:solidFill>
                <a:schemeClr val="bg1"/>
              </a:solidFill>
            </a:endParaRPr>
          </a:p>
        </p:txBody>
      </p:sp>
      <p:sp>
        <p:nvSpPr>
          <p:cNvPr id="22" name="Rectangle 21"/>
          <p:cNvSpPr/>
          <p:nvPr/>
        </p:nvSpPr>
        <p:spPr>
          <a:xfrm>
            <a:off x="0" y="5292690"/>
            <a:ext cx="4785296" cy="656590"/>
          </a:xfrm>
          <a:prstGeom prst="rect">
            <a:avLst/>
          </a:prstGeom>
          <a:solidFill>
            <a:srgbClr val="002060"/>
          </a:solidFill>
          <a:ln>
            <a:solidFill>
              <a:schemeClr val="bg1"/>
            </a:solidFill>
          </a:ln>
        </p:spPr>
        <p:txBody>
          <a:bodyPr wrap="square">
            <a:spAutoFit/>
          </a:bodyPr>
          <a:lstStyle/>
          <a:p>
            <a:pPr>
              <a:lnSpc>
                <a:spcPts val="2200"/>
              </a:lnSpc>
            </a:pPr>
            <a:r>
              <a:rPr lang="es-419" sz="2100" dirty="0">
                <a:solidFill>
                  <a:schemeClr val="bg1"/>
                </a:solidFill>
                <a:latin typeface="Adelle Basic Lt"/>
              </a:rPr>
              <a:t>El reino “</a:t>
            </a:r>
            <a:r>
              <a:rPr lang="es-419" sz="2100" dirty="0">
                <a:solidFill>
                  <a:srgbClr val="FFFF00"/>
                </a:solidFill>
                <a:latin typeface="Adelle Basic Lt"/>
              </a:rPr>
              <a:t>uno es</a:t>
            </a:r>
            <a:r>
              <a:rPr lang="es-419" sz="2100" dirty="0">
                <a:solidFill>
                  <a:schemeClr val="bg1"/>
                </a:solidFill>
                <a:latin typeface="Adelle Basic Lt"/>
              </a:rPr>
              <a:t>” </a:t>
            </a:r>
            <a:r>
              <a:rPr lang="en-US" sz="2100" dirty="0" err="1">
                <a:solidFill>
                  <a:schemeClr val="bg1"/>
                </a:solidFill>
                <a:latin typeface="Adelle Basic Lt"/>
              </a:rPr>
              <a:t>es</a:t>
            </a:r>
            <a:r>
              <a:rPr lang="es-419" sz="2100" dirty="0">
                <a:solidFill>
                  <a:schemeClr val="bg1"/>
                </a:solidFill>
                <a:latin typeface="Adelle Basic Lt"/>
              </a:rPr>
              <a:t> el Imperio Romano de la era de Juan.</a:t>
            </a:r>
            <a:endParaRPr lang="es-419" sz="2100" dirty="0">
              <a:solidFill>
                <a:schemeClr val="bg1"/>
              </a:solidFill>
            </a:endParaRPr>
          </a:p>
        </p:txBody>
      </p:sp>
      <p:sp>
        <p:nvSpPr>
          <p:cNvPr id="23" name="Rectangle 22"/>
          <p:cNvSpPr/>
          <p:nvPr/>
        </p:nvSpPr>
        <p:spPr>
          <a:xfrm>
            <a:off x="-23432" y="4509120"/>
            <a:ext cx="4808728" cy="656590"/>
          </a:xfrm>
          <a:prstGeom prst="rect">
            <a:avLst/>
          </a:prstGeom>
          <a:solidFill>
            <a:srgbClr val="002060"/>
          </a:solidFill>
          <a:ln>
            <a:solidFill>
              <a:schemeClr val="bg1"/>
            </a:solidFill>
          </a:ln>
        </p:spPr>
        <p:txBody>
          <a:bodyPr wrap="square">
            <a:spAutoFit/>
          </a:bodyPr>
          <a:lstStyle/>
          <a:p>
            <a:pPr>
              <a:lnSpc>
                <a:spcPts val="2200"/>
              </a:lnSpc>
            </a:pPr>
            <a:r>
              <a:rPr lang="es-419" sz="2100">
                <a:solidFill>
                  <a:schemeClr val="bg1"/>
                </a:solidFill>
                <a:latin typeface="Adelle Basic Lt"/>
              </a:rPr>
              <a:t>El </a:t>
            </a:r>
            <a:r>
              <a:rPr lang="en-US" sz="2100">
                <a:solidFill>
                  <a:schemeClr val="bg1"/>
                </a:solidFill>
                <a:latin typeface="Adelle Basic Lt"/>
              </a:rPr>
              <a:t>7mo.</a:t>
            </a:r>
            <a:r>
              <a:rPr lang="es-419" sz="2100">
                <a:solidFill>
                  <a:schemeClr val="bg1"/>
                </a:solidFill>
                <a:latin typeface="Adelle Basic Lt"/>
              </a:rPr>
              <a:t> reino que “</a:t>
            </a:r>
            <a:r>
              <a:rPr lang="es-419" sz="2100">
                <a:solidFill>
                  <a:srgbClr val="FFFF00"/>
                </a:solidFill>
                <a:latin typeface="Adelle Basic Lt"/>
              </a:rPr>
              <a:t>aún no ha venido</a:t>
            </a:r>
            <a:r>
              <a:rPr lang="es-419" sz="2100">
                <a:solidFill>
                  <a:schemeClr val="bg1"/>
                </a:solidFill>
                <a:latin typeface="Adelle Basic Lt"/>
              </a:rPr>
              <a:t>” es la bestia de Apocalipsis 13</a:t>
            </a:r>
            <a:r>
              <a:rPr lang="en-US" sz="2100">
                <a:solidFill>
                  <a:schemeClr val="bg1"/>
                </a:solidFill>
                <a:latin typeface="Adelle Basic Lt"/>
              </a:rPr>
              <a:t>.</a:t>
            </a:r>
            <a:endParaRPr lang="es-419" sz="2100" dirty="0">
              <a:solidFill>
                <a:schemeClr val="bg1"/>
              </a:solidFill>
            </a:endParaRPr>
          </a:p>
        </p:txBody>
      </p:sp>
    </p:spTree>
    <p:extLst>
      <p:ext uri="{BB962C8B-B14F-4D97-AF65-F5344CB8AC3E}">
        <p14:creationId xmlns:p14="http://schemas.microsoft.com/office/powerpoint/2010/main" val="16634159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La bestia que era, y no es, </a:t>
            </a:r>
            <a:r>
              <a:rPr lang="es-419" sz="2400" dirty="0">
                <a:solidFill>
                  <a:schemeClr val="bg1"/>
                </a:solidFill>
              </a:rPr>
              <a:t>es también el octavo; y es de entre los siete, y va a la perdición.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son siete reyes. </a:t>
            </a:r>
            <a:r>
              <a:rPr lang="es-419" sz="2400" dirty="0">
                <a:solidFill>
                  <a:srgbClr val="00B0F0"/>
                </a:solidFill>
              </a:rPr>
              <a:t>Cinco de ellos han caído; </a:t>
            </a:r>
            <a:r>
              <a:rPr lang="es-419" sz="2400" dirty="0">
                <a:solidFill>
                  <a:srgbClr val="92D050"/>
                </a:solidFill>
              </a:rPr>
              <a:t>uno es, </a:t>
            </a:r>
            <a:r>
              <a:rPr lang="es-419" sz="2400" dirty="0">
                <a:solidFill>
                  <a:srgbClr val="FFFF00"/>
                </a:solidFill>
              </a:rPr>
              <a:t>y el otro aún no ha venido;</a:t>
            </a:r>
            <a:r>
              <a:rPr lang="es-419" sz="2400" dirty="0">
                <a:solidFill>
                  <a:schemeClr val="bg1"/>
                </a:solidFill>
              </a:rPr>
              <a:t> y cuando venga, es necesario que dure breve tiempo</a:t>
            </a:r>
            <a:r>
              <a:rPr lang="en-US" sz="2400" dirty="0">
                <a:solidFill>
                  <a:schemeClr val="bg1"/>
                </a:solidFill>
              </a:rPr>
              <a:t>.</a:t>
            </a:r>
            <a:r>
              <a:rPr lang="es-419" sz="2400" dirty="0">
                <a:solidFill>
                  <a:schemeClr val="bg1"/>
                </a:solidFill>
              </a:rPr>
              <a:t> </a:t>
            </a:r>
          </a:p>
        </p:txBody>
      </p:sp>
      <p:sp>
        <p:nvSpPr>
          <p:cNvPr id="2" name="Rectangle 1"/>
          <p:cNvSpPr/>
          <p:nvPr/>
        </p:nvSpPr>
        <p:spPr>
          <a:xfrm>
            <a:off x="0" y="6059130"/>
            <a:ext cx="4785296" cy="682238"/>
          </a:xfrm>
          <a:prstGeom prst="rect">
            <a:avLst/>
          </a:prstGeom>
          <a:solidFill>
            <a:srgbClr val="002060"/>
          </a:solidFill>
          <a:ln>
            <a:solidFill>
              <a:schemeClr val="bg1"/>
            </a:solidFill>
          </a:ln>
        </p:spPr>
        <p:txBody>
          <a:bodyPr wrap="square">
            <a:spAutoFit/>
          </a:bodyPr>
          <a:lstStyle/>
          <a:p>
            <a:pPr>
              <a:lnSpc>
                <a:spcPts val="2300"/>
              </a:lnSpc>
            </a:pPr>
            <a:r>
              <a:rPr lang="en-US" sz="2100">
                <a:solidFill>
                  <a:schemeClr val="bg1"/>
                </a:solidFill>
                <a:latin typeface="Adelle Basic Lt"/>
              </a:rPr>
              <a:t>Los </a:t>
            </a:r>
            <a:r>
              <a:rPr lang="en-US" sz="2100">
                <a:solidFill>
                  <a:srgbClr val="FFFF00"/>
                </a:solidFill>
                <a:latin typeface="Adelle Basic Lt"/>
              </a:rPr>
              <a:t>5 reinos caidos </a:t>
            </a:r>
            <a:r>
              <a:rPr lang="en-US" sz="2100">
                <a:solidFill>
                  <a:schemeClr val="bg1"/>
                </a:solidFill>
                <a:latin typeface="Adelle Basic Lt"/>
              </a:rPr>
              <a:t>son </a:t>
            </a:r>
            <a:r>
              <a:rPr lang="es-419" sz="2100">
                <a:solidFill>
                  <a:schemeClr val="bg1"/>
                </a:solidFill>
                <a:latin typeface="Adelle Basic Lt"/>
              </a:rPr>
              <a:t>Egipto</a:t>
            </a:r>
            <a:r>
              <a:rPr lang="es-419" sz="2100" dirty="0">
                <a:solidFill>
                  <a:schemeClr val="bg1"/>
                </a:solidFill>
                <a:latin typeface="Adelle Basic Lt"/>
              </a:rPr>
              <a:t>, Asiria, Babilonia, </a:t>
            </a:r>
            <a:r>
              <a:rPr lang="es-419" sz="2100" dirty="0" err="1">
                <a:solidFill>
                  <a:schemeClr val="bg1"/>
                </a:solidFill>
                <a:latin typeface="Adelle Basic Lt"/>
              </a:rPr>
              <a:t>Medopersia</a:t>
            </a:r>
            <a:r>
              <a:rPr lang="es-419" sz="2100" dirty="0">
                <a:solidFill>
                  <a:schemeClr val="bg1"/>
                </a:solidFill>
                <a:latin typeface="Adelle Basic Lt"/>
              </a:rPr>
              <a:t> y Grecia.</a:t>
            </a:r>
            <a:endParaRPr lang="es-419" sz="2100" dirty="0">
              <a:solidFill>
                <a:schemeClr val="bg1"/>
              </a:solidFill>
            </a:endParaRPr>
          </a:p>
        </p:txBody>
      </p:sp>
      <p:sp>
        <p:nvSpPr>
          <p:cNvPr id="22" name="Rectangle 21"/>
          <p:cNvSpPr/>
          <p:nvPr/>
        </p:nvSpPr>
        <p:spPr>
          <a:xfrm>
            <a:off x="0" y="5292690"/>
            <a:ext cx="4785296" cy="656590"/>
          </a:xfrm>
          <a:prstGeom prst="rect">
            <a:avLst/>
          </a:prstGeom>
          <a:solidFill>
            <a:srgbClr val="002060"/>
          </a:solidFill>
          <a:ln>
            <a:solidFill>
              <a:schemeClr val="bg1"/>
            </a:solidFill>
          </a:ln>
        </p:spPr>
        <p:txBody>
          <a:bodyPr wrap="square">
            <a:spAutoFit/>
          </a:bodyPr>
          <a:lstStyle/>
          <a:p>
            <a:pPr>
              <a:lnSpc>
                <a:spcPts val="2200"/>
              </a:lnSpc>
            </a:pPr>
            <a:r>
              <a:rPr lang="es-419" sz="2100" dirty="0">
                <a:solidFill>
                  <a:schemeClr val="bg1"/>
                </a:solidFill>
                <a:latin typeface="Adelle Basic Lt"/>
              </a:rPr>
              <a:t>El reino “</a:t>
            </a:r>
            <a:r>
              <a:rPr lang="es-419" sz="2100" dirty="0">
                <a:solidFill>
                  <a:srgbClr val="FFFF00"/>
                </a:solidFill>
                <a:latin typeface="Adelle Basic Lt"/>
              </a:rPr>
              <a:t>uno es</a:t>
            </a:r>
            <a:r>
              <a:rPr lang="es-419" sz="2100" dirty="0">
                <a:solidFill>
                  <a:schemeClr val="bg1"/>
                </a:solidFill>
                <a:latin typeface="Adelle Basic Lt"/>
              </a:rPr>
              <a:t>” </a:t>
            </a:r>
            <a:r>
              <a:rPr lang="en-US" sz="2100" dirty="0" err="1">
                <a:solidFill>
                  <a:schemeClr val="bg1"/>
                </a:solidFill>
                <a:latin typeface="Adelle Basic Lt"/>
              </a:rPr>
              <a:t>es</a:t>
            </a:r>
            <a:r>
              <a:rPr lang="es-419" sz="2100" dirty="0">
                <a:solidFill>
                  <a:schemeClr val="bg1"/>
                </a:solidFill>
                <a:latin typeface="Adelle Basic Lt"/>
              </a:rPr>
              <a:t> el Imperio Romano de la era de Juan.</a:t>
            </a:r>
            <a:endParaRPr lang="es-419" sz="2100" dirty="0">
              <a:solidFill>
                <a:schemeClr val="bg1"/>
              </a:solidFill>
            </a:endParaRPr>
          </a:p>
        </p:txBody>
      </p:sp>
      <p:sp>
        <p:nvSpPr>
          <p:cNvPr id="23" name="Rectangle 22"/>
          <p:cNvSpPr/>
          <p:nvPr/>
        </p:nvSpPr>
        <p:spPr>
          <a:xfrm>
            <a:off x="-23432" y="4509120"/>
            <a:ext cx="4808728" cy="656590"/>
          </a:xfrm>
          <a:prstGeom prst="rect">
            <a:avLst/>
          </a:prstGeom>
          <a:solidFill>
            <a:srgbClr val="002060"/>
          </a:solidFill>
          <a:ln>
            <a:solidFill>
              <a:schemeClr val="bg1"/>
            </a:solidFill>
          </a:ln>
        </p:spPr>
        <p:txBody>
          <a:bodyPr wrap="square">
            <a:spAutoFit/>
          </a:bodyPr>
          <a:lstStyle/>
          <a:p>
            <a:pPr>
              <a:lnSpc>
                <a:spcPts val="2200"/>
              </a:lnSpc>
            </a:pPr>
            <a:r>
              <a:rPr lang="es-419" sz="2100">
                <a:solidFill>
                  <a:schemeClr val="bg1"/>
                </a:solidFill>
                <a:latin typeface="Adelle Basic Lt"/>
              </a:rPr>
              <a:t>El </a:t>
            </a:r>
            <a:r>
              <a:rPr lang="en-US" sz="2100">
                <a:solidFill>
                  <a:schemeClr val="bg1"/>
                </a:solidFill>
                <a:latin typeface="Adelle Basic Lt"/>
              </a:rPr>
              <a:t>7mo.</a:t>
            </a:r>
            <a:r>
              <a:rPr lang="es-419" sz="2100">
                <a:solidFill>
                  <a:schemeClr val="bg1"/>
                </a:solidFill>
                <a:latin typeface="Adelle Basic Lt"/>
              </a:rPr>
              <a:t> reino que “</a:t>
            </a:r>
            <a:r>
              <a:rPr lang="es-419" sz="2100">
                <a:solidFill>
                  <a:srgbClr val="FFFF00"/>
                </a:solidFill>
                <a:latin typeface="Adelle Basic Lt"/>
              </a:rPr>
              <a:t>aún no ha venido</a:t>
            </a:r>
            <a:r>
              <a:rPr lang="es-419" sz="2100">
                <a:solidFill>
                  <a:schemeClr val="bg1"/>
                </a:solidFill>
                <a:latin typeface="Adelle Basic Lt"/>
              </a:rPr>
              <a:t>” es la bestia de Apocalipsis 13</a:t>
            </a:r>
            <a:r>
              <a:rPr lang="en-US" sz="2100">
                <a:solidFill>
                  <a:schemeClr val="bg1"/>
                </a:solidFill>
                <a:latin typeface="Adelle Basic Lt"/>
              </a:rPr>
              <a:t>.</a:t>
            </a:r>
            <a:endParaRPr lang="es-419" sz="2100" dirty="0">
              <a:solidFill>
                <a:schemeClr val="bg1"/>
              </a:solidFill>
            </a:endParaRPr>
          </a:p>
        </p:txBody>
      </p:sp>
      <p:sp>
        <p:nvSpPr>
          <p:cNvPr id="3" name="Rounded Rectangle 2"/>
          <p:cNvSpPr/>
          <p:nvPr/>
        </p:nvSpPr>
        <p:spPr>
          <a:xfrm>
            <a:off x="1043608" y="4221088"/>
            <a:ext cx="1584176" cy="288032"/>
          </a:xfrm>
          <a:prstGeom prst="round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11190866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La bestia que era, y no es, </a:t>
            </a:r>
            <a:r>
              <a:rPr lang="es-419" sz="2400" dirty="0">
                <a:solidFill>
                  <a:srgbClr val="00B0F0"/>
                </a:solidFill>
              </a:rPr>
              <a:t>es también el octavo; </a:t>
            </a:r>
            <a:r>
              <a:rPr lang="es-419" sz="2400" dirty="0">
                <a:solidFill>
                  <a:schemeClr val="bg1"/>
                </a:solidFill>
              </a:rPr>
              <a:t>y es de entre los siete, y va a la perdición.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son siete reyes. </a:t>
            </a:r>
            <a:r>
              <a:rPr lang="es-419" sz="2400" dirty="0">
                <a:solidFill>
                  <a:srgbClr val="00B0F0"/>
                </a:solidFill>
              </a:rPr>
              <a:t>Cinco de ellos han caído; </a:t>
            </a:r>
            <a:r>
              <a:rPr lang="es-419" sz="2400" dirty="0">
                <a:solidFill>
                  <a:srgbClr val="92D050"/>
                </a:solidFill>
              </a:rPr>
              <a:t>uno es, </a:t>
            </a:r>
            <a:r>
              <a:rPr lang="es-419" sz="2400" dirty="0">
                <a:solidFill>
                  <a:srgbClr val="FFFF00"/>
                </a:solidFill>
              </a:rPr>
              <a:t>y el otro aún no ha venido;</a:t>
            </a:r>
            <a:r>
              <a:rPr lang="es-419" sz="2400" dirty="0">
                <a:solidFill>
                  <a:schemeClr val="bg1"/>
                </a:solidFill>
              </a:rPr>
              <a:t> y cuando venga, es necesario que dure breve tiempo</a:t>
            </a:r>
            <a:r>
              <a:rPr lang="en-US" sz="2400" dirty="0">
                <a:solidFill>
                  <a:schemeClr val="bg1"/>
                </a:solidFill>
              </a:rPr>
              <a:t>.</a:t>
            </a:r>
            <a:r>
              <a:rPr lang="es-419" sz="2400" dirty="0">
                <a:solidFill>
                  <a:schemeClr val="bg1"/>
                </a:solidFill>
              </a:rPr>
              <a:t> </a:t>
            </a:r>
          </a:p>
        </p:txBody>
      </p:sp>
      <p:sp>
        <p:nvSpPr>
          <p:cNvPr id="2" name="Rectangle 1"/>
          <p:cNvSpPr/>
          <p:nvPr/>
        </p:nvSpPr>
        <p:spPr>
          <a:xfrm>
            <a:off x="0" y="6059130"/>
            <a:ext cx="4785296" cy="682238"/>
          </a:xfrm>
          <a:prstGeom prst="rect">
            <a:avLst/>
          </a:prstGeom>
          <a:solidFill>
            <a:srgbClr val="002060"/>
          </a:solidFill>
          <a:ln>
            <a:solidFill>
              <a:schemeClr val="bg1"/>
            </a:solidFill>
          </a:ln>
        </p:spPr>
        <p:txBody>
          <a:bodyPr wrap="square">
            <a:spAutoFit/>
          </a:bodyPr>
          <a:lstStyle/>
          <a:p>
            <a:pPr>
              <a:lnSpc>
                <a:spcPts val="2300"/>
              </a:lnSpc>
            </a:pPr>
            <a:r>
              <a:rPr lang="en-US" sz="2100">
                <a:solidFill>
                  <a:schemeClr val="bg1"/>
                </a:solidFill>
                <a:latin typeface="Adelle Basic Lt"/>
              </a:rPr>
              <a:t>Los </a:t>
            </a:r>
            <a:r>
              <a:rPr lang="en-US" sz="2100">
                <a:solidFill>
                  <a:srgbClr val="FFFF00"/>
                </a:solidFill>
                <a:latin typeface="Adelle Basic Lt"/>
              </a:rPr>
              <a:t>5 reinos caidos </a:t>
            </a:r>
            <a:r>
              <a:rPr lang="en-US" sz="2100">
                <a:solidFill>
                  <a:schemeClr val="bg1"/>
                </a:solidFill>
                <a:latin typeface="Adelle Basic Lt"/>
              </a:rPr>
              <a:t>son </a:t>
            </a:r>
            <a:r>
              <a:rPr lang="es-419" sz="2100">
                <a:solidFill>
                  <a:schemeClr val="bg1"/>
                </a:solidFill>
                <a:latin typeface="Adelle Basic Lt"/>
              </a:rPr>
              <a:t>Egipto</a:t>
            </a:r>
            <a:r>
              <a:rPr lang="es-419" sz="2100" dirty="0">
                <a:solidFill>
                  <a:schemeClr val="bg1"/>
                </a:solidFill>
                <a:latin typeface="Adelle Basic Lt"/>
              </a:rPr>
              <a:t>, Asiria, Babilonia, </a:t>
            </a:r>
            <a:r>
              <a:rPr lang="es-419" sz="2100" dirty="0" err="1">
                <a:solidFill>
                  <a:schemeClr val="bg1"/>
                </a:solidFill>
                <a:latin typeface="Adelle Basic Lt"/>
              </a:rPr>
              <a:t>Medopersia</a:t>
            </a:r>
            <a:r>
              <a:rPr lang="es-419" sz="2100" dirty="0">
                <a:solidFill>
                  <a:schemeClr val="bg1"/>
                </a:solidFill>
                <a:latin typeface="Adelle Basic Lt"/>
              </a:rPr>
              <a:t> y Grecia.</a:t>
            </a:r>
            <a:endParaRPr lang="es-419" sz="2100" dirty="0">
              <a:solidFill>
                <a:schemeClr val="bg1"/>
              </a:solidFill>
            </a:endParaRPr>
          </a:p>
        </p:txBody>
      </p:sp>
      <p:sp>
        <p:nvSpPr>
          <p:cNvPr id="22" name="Rectangle 21"/>
          <p:cNvSpPr/>
          <p:nvPr/>
        </p:nvSpPr>
        <p:spPr>
          <a:xfrm>
            <a:off x="0" y="5292690"/>
            <a:ext cx="4785296" cy="656590"/>
          </a:xfrm>
          <a:prstGeom prst="rect">
            <a:avLst/>
          </a:prstGeom>
          <a:solidFill>
            <a:srgbClr val="002060"/>
          </a:solidFill>
          <a:ln>
            <a:solidFill>
              <a:schemeClr val="bg1"/>
            </a:solidFill>
          </a:ln>
        </p:spPr>
        <p:txBody>
          <a:bodyPr wrap="square">
            <a:spAutoFit/>
          </a:bodyPr>
          <a:lstStyle/>
          <a:p>
            <a:pPr>
              <a:lnSpc>
                <a:spcPts val="2200"/>
              </a:lnSpc>
            </a:pPr>
            <a:r>
              <a:rPr lang="es-419" sz="2100" dirty="0">
                <a:solidFill>
                  <a:schemeClr val="bg1"/>
                </a:solidFill>
                <a:latin typeface="Adelle Basic Lt"/>
              </a:rPr>
              <a:t>El reino “</a:t>
            </a:r>
            <a:r>
              <a:rPr lang="es-419" sz="2100" dirty="0">
                <a:solidFill>
                  <a:srgbClr val="FFFF00"/>
                </a:solidFill>
                <a:latin typeface="Adelle Basic Lt"/>
              </a:rPr>
              <a:t>uno es</a:t>
            </a:r>
            <a:r>
              <a:rPr lang="es-419" sz="2100" dirty="0">
                <a:solidFill>
                  <a:schemeClr val="bg1"/>
                </a:solidFill>
                <a:latin typeface="Adelle Basic Lt"/>
              </a:rPr>
              <a:t>” </a:t>
            </a:r>
            <a:r>
              <a:rPr lang="en-US" sz="2100" dirty="0" err="1">
                <a:solidFill>
                  <a:schemeClr val="bg1"/>
                </a:solidFill>
                <a:latin typeface="Adelle Basic Lt"/>
              </a:rPr>
              <a:t>es</a:t>
            </a:r>
            <a:r>
              <a:rPr lang="es-419" sz="2100" dirty="0">
                <a:solidFill>
                  <a:schemeClr val="bg1"/>
                </a:solidFill>
                <a:latin typeface="Adelle Basic Lt"/>
              </a:rPr>
              <a:t> el Imperio Romano de la era de Juan.</a:t>
            </a:r>
            <a:endParaRPr lang="es-419" sz="2100" dirty="0">
              <a:solidFill>
                <a:schemeClr val="bg1"/>
              </a:solidFill>
            </a:endParaRPr>
          </a:p>
        </p:txBody>
      </p:sp>
      <p:sp>
        <p:nvSpPr>
          <p:cNvPr id="23" name="Rectangle 22"/>
          <p:cNvSpPr/>
          <p:nvPr/>
        </p:nvSpPr>
        <p:spPr>
          <a:xfrm>
            <a:off x="-23432" y="4509120"/>
            <a:ext cx="4808728" cy="656590"/>
          </a:xfrm>
          <a:prstGeom prst="rect">
            <a:avLst/>
          </a:prstGeom>
          <a:solidFill>
            <a:srgbClr val="002060"/>
          </a:solidFill>
          <a:ln>
            <a:solidFill>
              <a:schemeClr val="bg1"/>
            </a:solidFill>
          </a:ln>
        </p:spPr>
        <p:txBody>
          <a:bodyPr wrap="square">
            <a:spAutoFit/>
          </a:bodyPr>
          <a:lstStyle/>
          <a:p>
            <a:pPr>
              <a:lnSpc>
                <a:spcPts val="2200"/>
              </a:lnSpc>
            </a:pPr>
            <a:r>
              <a:rPr lang="es-419" sz="2100">
                <a:solidFill>
                  <a:schemeClr val="bg1"/>
                </a:solidFill>
                <a:latin typeface="Adelle Basic Lt"/>
              </a:rPr>
              <a:t>El </a:t>
            </a:r>
            <a:r>
              <a:rPr lang="en-US" sz="2100">
                <a:solidFill>
                  <a:schemeClr val="bg1"/>
                </a:solidFill>
                <a:latin typeface="Adelle Basic Lt"/>
              </a:rPr>
              <a:t>7mo.</a:t>
            </a:r>
            <a:r>
              <a:rPr lang="es-419" sz="2100">
                <a:solidFill>
                  <a:schemeClr val="bg1"/>
                </a:solidFill>
                <a:latin typeface="Adelle Basic Lt"/>
              </a:rPr>
              <a:t> reino que “</a:t>
            </a:r>
            <a:r>
              <a:rPr lang="es-419" sz="2100">
                <a:solidFill>
                  <a:srgbClr val="FFFF00"/>
                </a:solidFill>
                <a:latin typeface="Adelle Basic Lt"/>
              </a:rPr>
              <a:t>aún no ha venido</a:t>
            </a:r>
            <a:r>
              <a:rPr lang="es-419" sz="2100">
                <a:solidFill>
                  <a:schemeClr val="bg1"/>
                </a:solidFill>
                <a:latin typeface="Adelle Basic Lt"/>
              </a:rPr>
              <a:t>” es la bestia de Apocalipsis 13</a:t>
            </a:r>
            <a:r>
              <a:rPr lang="en-US" sz="2100">
                <a:solidFill>
                  <a:schemeClr val="bg1"/>
                </a:solidFill>
                <a:latin typeface="Adelle Basic Lt"/>
              </a:rPr>
              <a:t>.</a:t>
            </a:r>
            <a:endParaRPr lang="es-419" sz="2100" dirty="0">
              <a:solidFill>
                <a:schemeClr val="bg1"/>
              </a:solidFill>
            </a:endParaRPr>
          </a:p>
        </p:txBody>
      </p:sp>
      <p:sp>
        <p:nvSpPr>
          <p:cNvPr id="3" name="Rounded Rectangle 2"/>
          <p:cNvSpPr/>
          <p:nvPr/>
        </p:nvSpPr>
        <p:spPr>
          <a:xfrm>
            <a:off x="1043608" y="4221088"/>
            <a:ext cx="1584176" cy="288032"/>
          </a:xfrm>
          <a:prstGeom prst="round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595407547"/>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dirty="0">
                <a:solidFill>
                  <a:srgbClr val="FFFF00"/>
                </a:solidFill>
              </a:rPr>
              <a:t>La bestia que era, y no es, </a:t>
            </a:r>
            <a:r>
              <a:rPr lang="es-419" sz="2400" dirty="0">
                <a:solidFill>
                  <a:srgbClr val="00B0F0"/>
                </a:solidFill>
              </a:rPr>
              <a:t>es también el octavo; </a:t>
            </a:r>
            <a:r>
              <a:rPr lang="es-419" sz="2400" dirty="0">
                <a:solidFill>
                  <a:srgbClr val="FFFF00"/>
                </a:solidFill>
              </a:rPr>
              <a:t>y es de entre los siete, y va a la perdición. </a:t>
            </a: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9" name="1 CuadroTexto"/>
          <p:cNvSpPr txBox="1"/>
          <p:nvPr/>
        </p:nvSpPr>
        <p:spPr>
          <a:xfrm>
            <a:off x="611560" y="1404065"/>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17:8</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0" name="2 CuadroTexto"/>
          <p:cNvSpPr txBox="1"/>
          <p:nvPr/>
        </p:nvSpPr>
        <p:spPr>
          <a:xfrm>
            <a:off x="0" y="1916832"/>
            <a:ext cx="4673786" cy="2658228"/>
          </a:xfrm>
          <a:prstGeom prst="rect">
            <a:avLst/>
          </a:prstGeom>
          <a:noFill/>
        </p:spPr>
        <p:txBody>
          <a:bodyPr wrap="square" rtlCol="0">
            <a:spAutoFit/>
          </a:bodyPr>
          <a:lstStyle/>
          <a:p>
            <a:pPr algn="ctr">
              <a:lnSpc>
                <a:spcPts val="2500"/>
              </a:lnSpc>
            </a:pPr>
            <a:r>
              <a:rPr lang="es-419" sz="2400" dirty="0">
                <a:solidFill>
                  <a:srgbClr val="FFFF00"/>
                </a:solidFill>
              </a:rPr>
              <a:t>La bestia que has visto</a:t>
            </a:r>
            <a:r>
              <a:rPr lang="es-419" sz="2400" dirty="0">
                <a:solidFill>
                  <a:schemeClr val="bg1"/>
                </a:solidFill>
              </a:rPr>
              <a:t>, </a:t>
            </a:r>
            <a:r>
              <a:rPr lang="es-419" sz="2400" dirty="0">
                <a:solidFill>
                  <a:srgbClr val="00B0F0"/>
                </a:solidFill>
              </a:rPr>
              <a:t>era, y no es; y está para subir </a:t>
            </a:r>
            <a:r>
              <a:rPr lang="es-419" sz="2400" dirty="0">
                <a:solidFill>
                  <a:srgbClr val="92D050"/>
                </a:solidFill>
              </a:rPr>
              <a:t>del abismo e ir a perdición; y los moradores de la tierra, aquellos cuyos nombres no están escritos desde la fundación del mundo en el libro de la vida,</a:t>
            </a:r>
            <a:r>
              <a:rPr lang="es-419" sz="2400" dirty="0">
                <a:solidFill>
                  <a:schemeClr val="bg1"/>
                </a:solidFill>
              </a:rPr>
              <a:t> </a:t>
            </a:r>
            <a:r>
              <a:rPr lang="es-419" sz="2400" dirty="0">
                <a:solidFill>
                  <a:srgbClr val="FFFF00"/>
                </a:solidFill>
              </a:rPr>
              <a:t>se asombrarán viendo la bestia que </a:t>
            </a:r>
            <a:r>
              <a:rPr lang="es-419" sz="2400" dirty="0">
                <a:solidFill>
                  <a:srgbClr val="00B0F0"/>
                </a:solidFill>
              </a:rPr>
              <a:t>era y no es, y será. </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18" name="1 CuadroTexto"/>
          <p:cNvSpPr txBox="1"/>
          <p:nvPr/>
        </p:nvSpPr>
        <p:spPr>
          <a:xfrm>
            <a:off x="5154211" y="105273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17:10</a:t>
            </a:r>
          </a:p>
        </p:txBody>
      </p:sp>
      <p:sp>
        <p:nvSpPr>
          <p:cNvPr id="19" name="2 CuadroTexto"/>
          <p:cNvSpPr txBox="1"/>
          <p:nvPr/>
        </p:nvSpPr>
        <p:spPr>
          <a:xfrm>
            <a:off x="5204190" y="1556792"/>
            <a:ext cx="3688290" cy="1696426"/>
          </a:xfrm>
          <a:prstGeom prst="rect">
            <a:avLst/>
          </a:prstGeom>
          <a:noFill/>
        </p:spPr>
        <p:txBody>
          <a:bodyPr wrap="square" rtlCol="0">
            <a:spAutoFit/>
          </a:bodyPr>
          <a:lstStyle/>
          <a:p>
            <a:pPr algn="ctr">
              <a:lnSpc>
                <a:spcPts val="2500"/>
              </a:lnSpc>
            </a:pPr>
            <a:r>
              <a:rPr lang="en-US" sz="2400" dirty="0">
                <a:solidFill>
                  <a:srgbClr val="FFFF00"/>
                </a:solidFill>
              </a:rPr>
              <a:t>Y</a:t>
            </a:r>
            <a:r>
              <a:rPr lang="es-419" sz="2400" dirty="0">
                <a:solidFill>
                  <a:srgbClr val="FFFF00"/>
                </a:solidFill>
              </a:rPr>
              <a:t> son siete reyes. </a:t>
            </a:r>
            <a:r>
              <a:rPr lang="es-419" sz="2400" dirty="0">
                <a:solidFill>
                  <a:srgbClr val="00B0F0"/>
                </a:solidFill>
              </a:rPr>
              <a:t>Cinco de ellos han caído; </a:t>
            </a:r>
            <a:r>
              <a:rPr lang="es-419" sz="2400" dirty="0">
                <a:solidFill>
                  <a:srgbClr val="92D050"/>
                </a:solidFill>
              </a:rPr>
              <a:t>uno es, </a:t>
            </a:r>
            <a:r>
              <a:rPr lang="es-419" sz="2400" dirty="0">
                <a:solidFill>
                  <a:srgbClr val="FFFF00"/>
                </a:solidFill>
              </a:rPr>
              <a:t>y el otro aún no ha venido;</a:t>
            </a:r>
            <a:r>
              <a:rPr lang="es-419" sz="2400" dirty="0">
                <a:solidFill>
                  <a:schemeClr val="bg1"/>
                </a:solidFill>
              </a:rPr>
              <a:t> y cuando venga, es necesario que dure breve tiempo</a:t>
            </a:r>
            <a:r>
              <a:rPr lang="en-US" sz="2400" dirty="0">
                <a:solidFill>
                  <a:schemeClr val="bg1"/>
                </a:solidFill>
              </a:rPr>
              <a:t>.</a:t>
            </a:r>
            <a:r>
              <a:rPr lang="es-419" sz="2400" dirty="0">
                <a:solidFill>
                  <a:schemeClr val="bg1"/>
                </a:solidFill>
              </a:rPr>
              <a:t> </a:t>
            </a:r>
          </a:p>
        </p:txBody>
      </p:sp>
      <p:sp>
        <p:nvSpPr>
          <p:cNvPr id="2" name="Rectangle 1"/>
          <p:cNvSpPr/>
          <p:nvPr/>
        </p:nvSpPr>
        <p:spPr>
          <a:xfrm>
            <a:off x="0" y="6059130"/>
            <a:ext cx="4785296" cy="682238"/>
          </a:xfrm>
          <a:prstGeom prst="rect">
            <a:avLst/>
          </a:prstGeom>
          <a:solidFill>
            <a:srgbClr val="002060"/>
          </a:solidFill>
          <a:ln>
            <a:solidFill>
              <a:schemeClr val="bg1"/>
            </a:solidFill>
          </a:ln>
        </p:spPr>
        <p:txBody>
          <a:bodyPr wrap="square">
            <a:spAutoFit/>
          </a:bodyPr>
          <a:lstStyle/>
          <a:p>
            <a:pPr>
              <a:lnSpc>
                <a:spcPts val="2300"/>
              </a:lnSpc>
            </a:pPr>
            <a:r>
              <a:rPr lang="en-US" sz="2100">
                <a:solidFill>
                  <a:schemeClr val="bg1"/>
                </a:solidFill>
                <a:latin typeface="Adelle Basic Lt"/>
              </a:rPr>
              <a:t>Los </a:t>
            </a:r>
            <a:r>
              <a:rPr lang="en-US" sz="2100">
                <a:solidFill>
                  <a:srgbClr val="FFFF00"/>
                </a:solidFill>
                <a:latin typeface="Adelle Basic Lt"/>
              </a:rPr>
              <a:t>5 reinos caidos </a:t>
            </a:r>
            <a:r>
              <a:rPr lang="en-US" sz="2100">
                <a:solidFill>
                  <a:schemeClr val="bg1"/>
                </a:solidFill>
                <a:latin typeface="Adelle Basic Lt"/>
              </a:rPr>
              <a:t>son </a:t>
            </a:r>
            <a:r>
              <a:rPr lang="es-419" sz="2100">
                <a:solidFill>
                  <a:schemeClr val="bg1"/>
                </a:solidFill>
                <a:latin typeface="Adelle Basic Lt"/>
              </a:rPr>
              <a:t>Egipto</a:t>
            </a:r>
            <a:r>
              <a:rPr lang="es-419" sz="2100" dirty="0">
                <a:solidFill>
                  <a:schemeClr val="bg1"/>
                </a:solidFill>
                <a:latin typeface="Adelle Basic Lt"/>
              </a:rPr>
              <a:t>, Asiria, Babilonia, </a:t>
            </a:r>
            <a:r>
              <a:rPr lang="es-419" sz="2100" dirty="0" err="1">
                <a:solidFill>
                  <a:schemeClr val="bg1"/>
                </a:solidFill>
                <a:latin typeface="Adelle Basic Lt"/>
              </a:rPr>
              <a:t>Medopersia</a:t>
            </a:r>
            <a:r>
              <a:rPr lang="es-419" sz="2100" dirty="0">
                <a:solidFill>
                  <a:schemeClr val="bg1"/>
                </a:solidFill>
                <a:latin typeface="Adelle Basic Lt"/>
              </a:rPr>
              <a:t> y Grecia.</a:t>
            </a:r>
            <a:endParaRPr lang="es-419" sz="2100" dirty="0">
              <a:solidFill>
                <a:schemeClr val="bg1"/>
              </a:solidFill>
            </a:endParaRPr>
          </a:p>
        </p:txBody>
      </p:sp>
      <p:sp>
        <p:nvSpPr>
          <p:cNvPr id="22" name="Rectangle 21"/>
          <p:cNvSpPr/>
          <p:nvPr/>
        </p:nvSpPr>
        <p:spPr>
          <a:xfrm>
            <a:off x="0" y="5292690"/>
            <a:ext cx="4785296" cy="656590"/>
          </a:xfrm>
          <a:prstGeom prst="rect">
            <a:avLst/>
          </a:prstGeom>
          <a:solidFill>
            <a:srgbClr val="002060"/>
          </a:solidFill>
          <a:ln>
            <a:solidFill>
              <a:schemeClr val="bg1"/>
            </a:solidFill>
          </a:ln>
        </p:spPr>
        <p:txBody>
          <a:bodyPr wrap="square">
            <a:spAutoFit/>
          </a:bodyPr>
          <a:lstStyle/>
          <a:p>
            <a:pPr>
              <a:lnSpc>
                <a:spcPts val="2200"/>
              </a:lnSpc>
            </a:pPr>
            <a:r>
              <a:rPr lang="es-419" sz="2100" dirty="0">
                <a:solidFill>
                  <a:schemeClr val="bg1"/>
                </a:solidFill>
                <a:latin typeface="Adelle Basic Lt"/>
              </a:rPr>
              <a:t>El reino “</a:t>
            </a:r>
            <a:r>
              <a:rPr lang="es-419" sz="2100" dirty="0">
                <a:solidFill>
                  <a:srgbClr val="FFFF00"/>
                </a:solidFill>
                <a:latin typeface="Adelle Basic Lt"/>
              </a:rPr>
              <a:t>uno es</a:t>
            </a:r>
            <a:r>
              <a:rPr lang="es-419" sz="2100" dirty="0">
                <a:solidFill>
                  <a:schemeClr val="bg1"/>
                </a:solidFill>
                <a:latin typeface="Adelle Basic Lt"/>
              </a:rPr>
              <a:t>” </a:t>
            </a:r>
            <a:r>
              <a:rPr lang="en-US" sz="2100" dirty="0" err="1">
                <a:solidFill>
                  <a:schemeClr val="bg1"/>
                </a:solidFill>
                <a:latin typeface="Adelle Basic Lt"/>
              </a:rPr>
              <a:t>es</a:t>
            </a:r>
            <a:r>
              <a:rPr lang="es-419" sz="2100" dirty="0">
                <a:solidFill>
                  <a:schemeClr val="bg1"/>
                </a:solidFill>
                <a:latin typeface="Adelle Basic Lt"/>
              </a:rPr>
              <a:t> el Imperio Romano de la era de Juan.</a:t>
            </a:r>
            <a:endParaRPr lang="es-419" sz="2100" dirty="0">
              <a:solidFill>
                <a:schemeClr val="bg1"/>
              </a:solidFill>
            </a:endParaRPr>
          </a:p>
        </p:txBody>
      </p:sp>
      <p:sp>
        <p:nvSpPr>
          <p:cNvPr id="23" name="Rectangle 22"/>
          <p:cNvSpPr/>
          <p:nvPr/>
        </p:nvSpPr>
        <p:spPr>
          <a:xfrm>
            <a:off x="-23432" y="4509120"/>
            <a:ext cx="4808728" cy="656590"/>
          </a:xfrm>
          <a:prstGeom prst="rect">
            <a:avLst/>
          </a:prstGeom>
          <a:solidFill>
            <a:srgbClr val="002060"/>
          </a:solidFill>
          <a:ln>
            <a:solidFill>
              <a:schemeClr val="bg1"/>
            </a:solidFill>
          </a:ln>
        </p:spPr>
        <p:txBody>
          <a:bodyPr wrap="square">
            <a:spAutoFit/>
          </a:bodyPr>
          <a:lstStyle/>
          <a:p>
            <a:pPr>
              <a:lnSpc>
                <a:spcPts val="2200"/>
              </a:lnSpc>
            </a:pPr>
            <a:r>
              <a:rPr lang="es-419" sz="2100">
                <a:solidFill>
                  <a:schemeClr val="bg1"/>
                </a:solidFill>
                <a:latin typeface="Adelle Basic Lt"/>
              </a:rPr>
              <a:t>El </a:t>
            </a:r>
            <a:r>
              <a:rPr lang="en-US" sz="2100">
                <a:solidFill>
                  <a:schemeClr val="bg1"/>
                </a:solidFill>
                <a:latin typeface="Adelle Basic Lt"/>
              </a:rPr>
              <a:t>7mo.</a:t>
            </a:r>
            <a:r>
              <a:rPr lang="es-419" sz="2100">
                <a:solidFill>
                  <a:schemeClr val="bg1"/>
                </a:solidFill>
                <a:latin typeface="Adelle Basic Lt"/>
              </a:rPr>
              <a:t> reino que “</a:t>
            </a:r>
            <a:r>
              <a:rPr lang="es-419" sz="2100">
                <a:solidFill>
                  <a:srgbClr val="FFFF00"/>
                </a:solidFill>
                <a:latin typeface="Adelle Basic Lt"/>
              </a:rPr>
              <a:t>aún no ha venido</a:t>
            </a:r>
            <a:r>
              <a:rPr lang="es-419" sz="2100">
                <a:solidFill>
                  <a:schemeClr val="bg1"/>
                </a:solidFill>
                <a:latin typeface="Adelle Basic Lt"/>
              </a:rPr>
              <a:t>” es la bestia de Apocalipsis 13</a:t>
            </a:r>
            <a:r>
              <a:rPr lang="en-US" sz="2100">
                <a:solidFill>
                  <a:schemeClr val="bg1"/>
                </a:solidFill>
                <a:latin typeface="Adelle Basic Lt"/>
              </a:rPr>
              <a:t>.</a:t>
            </a:r>
            <a:endParaRPr lang="es-419" sz="2100" dirty="0">
              <a:solidFill>
                <a:schemeClr val="bg1"/>
              </a:solidFill>
            </a:endParaRPr>
          </a:p>
        </p:txBody>
      </p:sp>
      <p:sp>
        <p:nvSpPr>
          <p:cNvPr id="3" name="Rounded Rectangle 2"/>
          <p:cNvSpPr/>
          <p:nvPr/>
        </p:nvSpPr>
        <p:spPr>
          <a:xfrm>
            <a:off x="1043608" y="4221088"/>
            <a:ext cx="1584176" cy="288032"/>
          </a:xfrm>
          <a:prstGeom prst="round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90427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chemeClr val="bg1"/>
                </a:solidFill>
              </a:rPr>
              <a:t>Y los diez cuernos que has visto, son diez reyes, que aún no han recibido reino; pero por una hora recibirán autoridad como reyes juntamente con la bestia. Estos tienen un mismo propósito, y entregarán su poder y su autoridad a la bestia. </a:t>
            </a:r>
          </a:p>
        </p:txBody>
      </p:sp>
    </p:spTree>
    <p:extLst>
      <p:ext uri="{BB962C8B-B14F-4D97-AF65-F5344CB8AC3E}">
        <p14:creationId xmlns:p14="http://schemas.microsoft.com/office/powerpoint/2010/main" val="25013330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rgbClr val="FFFF00"/>
                </a:solidFill>
              </a:rPr>
              <a:t>Y los diez cuernos que has visto, son diez reyes,</a:t>
            </a:r>
            <a:r>
              <a:rPr lang="es-419" sz="2400">
                <a:solidFill>
                  <a:schemeClr val="bg1"/>
                </a:solidFill>
              </a:rPr>
              <a:t> que aún no han recibido reino; pero por una hora recibirán autoridad como reyes juntamente con la bestia. Estos tienen un mismo propósito, y entregarán su poder y su autoridad a la bestia. </a:t>
            </a:r>
          </a:p>
        </p:txBody>
      </p:sp>
    </p:spTree>
    <p:extLst>
      <p:ext uri="{BB962C8B-B14F-4D97-AF65-F5344CB8AC3E}">
        <p14:creationId xmlns:p14="http://schemas.microsoft.com/office/powerpoint/2010/main" val="154938089"/>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rgbClr val="FFFF00"/>
                </a:solidFill>
              </a:rPr>
              <a:t>Y los diez cuernos que has visto, son diez reyes,</a:t>
            </a:r>
            <a:r>
              <a:rPr lang="es-419" sz="2400">
                <a:solidFill>
                  <a:schemeClr val="bg1"/>
                </a:solidFill>
              </a:rPr>
              <a:t> </a:t>
            </a:r>
            <a:r>
              <a:rPr lang="es-419" sz="2400">
                <a:solidFill>
                  <a:srgbClr val="00B0F0"/>
                </a:solidFill>
              </a:rPr>
              <a:t>que aún no han recibido reino;</a:t>
            </a:r>
            <a:r>
              <a:rPr lang="es-419" sz="2400">
                <a:solidFill>
                  <a:schemeClr val="bg1"/>
                </a:solidFill>
              </a:rPr>
              <a:t> pero por una hora recibirán autoridad como reyes juntamente con la bestia. Estos tienen un mismo propósito, y entregarán su poder y su autoridad a la bestia. </a:t>
            </a:r>
          </a:p>
        </p:txBody>
      </p:sp>
    </p:spTree>
    <p:extLst>
      <p:ext uri="{BB962C8B-B14F-4D97-AF65-F5344CB8AC3E}">
        <p14:creationId xmlns:p14="http://schemas.microsoft.com/office/powerpoint/2010/main" val="387626690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rgbClr val="FFFF00"/>
                </a:solidFill>
              </a:rPr>
              <a:t>Y los diez cuernos que has visto, son diez reyes,</a:t>
            </a:r>
            <a:r>
              <a:rPr lang="es-419" sz="2400">
                <a:solidFill>
                  <a:schemeClr val="bg1"/>
                </a:solidFill>
              </a:rPr>
              <a:t> </a:t>
            </a:r>
            <a:r>
              <a:rPr lang="es-419" sz="2400">
                <a:solidFill>
                  <a:srgbClr val="00B0F0"/>
                </a:solidFill>
              </a:rPr>
              <a:t>que aún no han recibido reino;</a:t>
            </a:r>
            <a:r>
              <a:rPr lang="es-419" sz="2400">
                <a:solidFill>
                  <a:schemeClr val="bg1"/>
                </a:solidFill>
              </a:rPr>
              <a:t> </a:t>
            </a:r>
            <a:r>
              <a:rPr lang="es-419" sz="2400">
                <a:solidFill>
                  <a:srgbClr val="00B0F0"/>
                </a:solidFill>
              </a:rPr>
              <a:t>pero por una hora recibirán autoridad como reyes juntamente con la bestia. </a:t>
            </a:r>
            <a:r>
              <a:rPr lang="es-419" sz="2400">
                <a:solidFill>
                  <a:schemeClr val="bg1"/>
                </a:solidFill>
              </a:rPr>
              <a:t>Estos tienen un mismo propósito, y entregarán su poder y su autoridad a la bestia. </a:t>
            </a:r>
          </a:p>
        </p:txBody>
      </p:sp>
    </p:spTree>
    <p:extLst>
      <p:ext uri="{BB962C8B-B14F-4D97-AF65-F5344CB8AC3E}">
        <p14:creationId xmlns:p14="http://schemas.microsoft.com/office/powerpoint/2010/main" val="3152284350"/>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rgbClr val="FFFF00"/>
                </a:solidFill>
              </a:rPr>
              <a:t>Y los diez cuernos que has visto, son diez reyes,</a:t>
            </a:r>
            <a:r>
              <a:rPr lang="es-419" sz="2400">
                <a:solidFill>
                  <a:schemeClr val="bg1"/>
                </a:solidFill>
              </a:rPr>
              <a:t> </a:t>
            </a:r>
            <a:r>
              <a:rPr lang="es-419" sz="2400">
                <a:solidFill>
                  <a:srgbClr val="00B0F0"/>
                </a:solidFill>
              </a:rPr>
              <a:t>que aún no han recibido reino;</a:t>
            </a:r>
            <a:r>
              <a:rPr lang="es-419" sz="2400">
                <a:solidFill>
                  <a:schemeClr val="bg1"/>
                </a:solidFill>
              </a:rPr>
              <a:t> </a:t>
            </a:r>
            <a:r>
              <a:rPr lang="es-419" sz="2400">
                <a:solidFill>
                  <a:srgbClr val="00B0F0"/>
                </a:solidFill>
              </a:rPr>
              <a:t>pero por una hora recibirán autoridad como reyes juntamente con la bestia. </a:t>
            </a:r>
            <a:r>
              <a:rPr lang="es-419" sz="2400">
                <a:solidFill>
                  <a:srgbClr val="FFFF00"/>
                </a:solidFill>
              </a:rPr>
              <a:t>Estos tienen un mismo propósito, y entregarán su poder y su autoridad a la bestia. </a:t>
            </a:r>
          </a:p>
        </p:txBody>
      </p:sp>
      <p:sp>
        <p:nvSpPr>
          <p:cNvPr id="13" name="1 CuadroTexto"/>
          <p:cNvSpPr txBox="1"/>
          <p:nvPr/>
        </p:nvSpPr>
        <p:spPr>
          <a:xfrm>
            <a:off x="2684924" y="525689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17:14</a:t>
            </a:r>
          </a:p>
        </p:txBody>
      </p:sp>
      <p:sp>
        <p:nvSpPr>
          <p:cNvPr id="14" name="2 CuadroTexto"/>
          <p:cNvSpPr txBox="1"/>
          <p:nvPr/>
        </p:nvSpPr>
        <p:spPr>
          <a:xfrm>
            <a:off x="22746" y="5758151"/>
            <a:ext cx="9101640" cy="1055225"/>
          </a:xfrm>
          <a:prstGeom prst="rect">
            <a:avLst/>
          </a:prstGeom>
          <a:noFill/>
        </p:spPr>
        <p:txBody>
          <a:bodyPr wrap="square" rtlCol="0">
            <a:spAutoFit/>
          </a:bodyPr>
          <a:lstStyle/>
          <a:p>
            <a:pPr algn="ctr">
              <a:lnSpc>
                <a:spcPts val="2500"/>
              </a:lnSpc>
            </a:pPr>
            <a:r>
              <a:rPr lang="es-419" sz="2400" dirty="0">
                <a:solidFill>
                  <a:schemeClr val="bg1"/>
                </a:solidFill>
              </a:rPr>
              <a:t>Pelearán contra el Cordero, y el Cordero los vencerá, porque él es Señor de señores y Rey de reyes; y los que están con él son llamados y elegidos y fieles. </a:t>
            </a:r>
          </a:p>
        </p:txBody>
      </p:sp>
    </p:spTree>
    <p:extLst>
      <p:ext uri="{BB962C8B-B14F-4D97-AF65-F5344CB8AC3E}">
        <p14:creationId xmlns:p14="http://schemas.microsoft.com/office/powerpoint/2010/main" val="24433901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rgbClr val="FFFF00"/>
                </a:solidFill>
              </a:rPr>
              <a:t>Y los diez cuernos que has visto, son diez reyes,</a:t>
            </a:r>
            <a:r>
              <a:rPr lang="es-419" sz="2400">
                <a:solidFill>
                  <a:schemeClr val="bg1"/>
                </a:solidFill>
              </a:rPr>
              <a:t> </a:t>
            </a:r>
            <a:r>
              <a:rPr lang="es-419" sz="2400">
                <a:solidFill>
                  <a:srgbClr val="00B0F0"/>
                </a:solidFill>
              </a:rPr>
              <a:t>que aún no han recibido reino;</a:t>
            </a:r>
            <a:r>
              <a:rPr lang="es-419" sz="2400">
                <a:solidFill>
                  <a:schemeClr val="bg1"/>
                </a:solidFill>
              </a:rPr>
              <a:t> </a:t>
            </a:r>
            <a:r>
              <a:rPr lang="es-419" sz="2400">
                <a:solidFill>
                  <a:srgbClr val="00B0F0"/>
                </a:solidFill>
              </a:rPr>
              <a:t>pero por una hora recibirán autoridad como reyes juntamente con la bestia. </a:t>
            </a:r>
            <a:r>
              <a:rPr lang="es-419" sz="2400">
                <a:solidFill>
                  <a:srgbClr val="FFFF00"/>
                </a:solidFill>
              </a:rPr>
              <a:t>Estos tienen un mismo propósito, y entregarán su poder y su autoridad a la bestia. </a:t>
            </a:r>
          </a:p>
        </p:txBody>
      </p:sp>
      <p:sp>
        <p:nvSpPr>
          <p:cNvPr id="13" name="1 CuadroTexto"/>
          <p:cNvSpPr txBox="1"/>
          <p:nvPr/>
        </p:nvSpPr>
        <p:spPr>
          <a:xfrm>
            <a:off x="2684924" y="525689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17:14</a:t>
            </a:r>
          </a:p>
        </p:txBody>
      </p:sp>
      <p:sp>
        <p:nvSpPr>
          <p:cNvPr id="14" name="2 CuadroTexto"/>
          <p:cNvSpPr txBox="1"/>
          <p:nvPr/>
        </p:nvSpPr>
        <p:spPr>
          <a:xfrm>
            <a:off x="22746" y="5758151"/>
            <a:ext cx="9101640" cy="1055225"/>
          </a:xfrm>
          <a:prstGeom prst="rect">
            <a:avLst/>
          </a:prstGeom>
          <a:noFill/>
        </p:spPr>
        <p:txBody>
          <a:bodyPr wrap="square" rtlCol="0">
            <a:spAutoFit/>
          </a:bodyPr>
          <a:lstStyle/>
          <a:p>
            <a:pPr algn="ctr">
              <a:lnSpc>
                <a:spcPts val="2500"/>
              </a:lnSpc>
            </a:pPr>
            <a:r>
              <a:rPr lang="es-419" sz="2400" dirty="0">
                <a:solidFill>
                  <a:srgbClr val="FFFF00"/>
                </a:solidFill>
              </a:rPr>
              <a:t>Pelearán contra el Cordero, </a:t>
            </a:r>
            <a:r>
              <a:rPr lang="es-419" sz="2400" dirty="0">
                <a:solidFill>
                  <a:schemeClr val="bg1"/>
                </a:solidFill>
              </a:rPr>
              <a:t>y el Cordero los vencerá, porque él es Señor de señores y Rey de reyes; y los que están con él son llamados y elegidos y fieles. </a:t>
            </a:r>
          </a:p>
        </p:txBody>
      </p:sp>
    </p:spTree>
    <p:extLst>
      <p:ext uri="{BB962C8B-B14F-4D97-AF65-F5344CB8AC3E}">
        <p14:creationId xmlns:p14="http://schemas.microsoft.com/office/powerpoint/2010/main" val="4212904569"/>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rgbClr val="FFFF00"/>
                </a:solidFill>
              </a:rPr>
              <a:t>Y los diez cuernos que has visto, son diez reyes,</a:t>
            </a:r>
            <a:r>
              <a:rPr lang="es-419" sz="2400">
                <a:solidFill>
                  <a:schemeClr val="bg1"/>
                </a:solidFill>
              </a:rPr>
              <a:t> </a:t>
            </a:r>
            <a:r>
              <a:rPr lang="es-419" sz="2400">
                <a:solidFill>
                  <a:srgbClr val="00B0F0"/>
                </a:solidFill>
              </a:rPr>
              <a:t>que aún no han recibido reino;</a:t>
            </a:r>
            <a:r>
              <a:rPr lang="es-419" sz="2400">
                <a:solidFill>
                  <a:schemeClr val="bg1"/>
                </a:solidFill>
              </a:rPr>
              <a:t> </a:t>
            </a:r>
            <a:r>
              <a:rPr lang="es-419" sz="2400">
                <a:solidFill>
                  <a:srgbClr val="00B0F0"/>
                </a:solidFill>
              </a:rPr>
              <a:t>pero por una hora recibirán autoridad como reyes juntamente con la bestia. </a:t>
            </a:r>
            <a:r>
              <a:rPr lang="es-419" sz="2400">
                <a:solidFill>
                  <a:srgbClr val="FFFF00"/>
                </a:solidFill>
              </a:rPr>
              <a:t>Estos tienen un mismo propósito, y entregarán su poder y su autoridad a la bestia. </a:t>
            </a:r>
          </a:p>
        </p:txBody>
      </p:sp>
      <p:sp>
        <p:nvSpPr>
          <p:cNvPr id="13" name="1 CuadroTexto"/>
          <p:cNvSpPr txBox="1"/>
          <p:nvPr/>
        </p:nvSpPr>
        <p:spPr>
          <a:xfrm>
            <a:off x="2684924" y="525689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17:14</a:t>
            </a:r>
          </a:p>
        </p:txBody>
      </p:sp>
      <p:sp>
        <p:nvSpPr>
          <p:cNvPr id="14" name="2 CuadroTexto"/>
          <p:cNvSpPr txBox="1"/>
          <p:nvPr/>
        </p:nvSpPr>
        <p:spPr>
          <a:xfrm>
            <a:off x="22746" y="5758151"/>
            <a:ext cx="9101640" cy="1055225"/>
          </a:xfrm>
          <a:prstGeom prst="rect">
            <a:avLst/>
          </a:prstGeom>
          <a:noFill/>
        </p:spPr>
        <p:txBody>
          <a:bodyPr wrap="square" rtlCol="0">
            <a:spAutoFit/>
          </a:bodyPr>
          <a:lstStyle/>
          <a:p>
            <a:pPr algn="ctr">
              <a:lnSpc>
                <a:spcPts val="2500"/>
              </a:lnSpc>
            </a:pPr>
            <a:r>
              <a:rPr lang="es-419" sz="2400" dirty="0">
                <a:solidFill>
                  <a:srgbClr val="FFFF00"/>
                </a:solidFill>
              </a:rPr>
              <a:t>Pelearán contra el Cordero, </a:t>
            </a:r>
            <a:r>
              <a:rPr lang="es-419" sz="2400" dirty="0">
                <a:solidFill>
                  <a:srgbClr val="00B0F0"/>
                </a:solidFill>
              </a:rPr>
              <a:t>y el Cordero los vencerá, </a:t>
            </a:r>
            <a:r>
              <a:rPr lang="es-419" sz="2400" dirty="0">
                <a:solidFill>
                  <a:schemeClr val="bg1"/>
                </a:solidFill>
              </a:rPr>
              <a:t>porque él es Señor de señores y Rey de reyes; y los que están con él son llamados y elegidos y fieles. </a:t>
            </a:r>
          </a:p>
        </p:txBody>
      </p:sp>
    </p:spTree>
    <p:extLst>
      <p:ext uri="{BB962C8B-B14F-4D97-AF65-F5344CB8AC3E}">
        <p14:creationId xmlns:p14="http://schemas.microsoft.com/office/powerpoint/2010/main" val="233768228"/>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rgbClr val="FFFF00"/>
                </a:solidFill>
              </a:rPr>
              <a:t>Y los diez cuernos que has visto, son diez reyes,</a:t>
            </a:r>
            <a:r>
              <a:rPr lang="es-419" sz="2400">
                <a:solidFill>
                  <a:schemeClr val="bg1"/>
                </a:solidFill>
              </a:rPr>
              <a:t> </a:t>
            </a:r>
            <a:r>
              <a:rPr lang="es-419" sz="2400">
                <a:solidFill>
                  <a:srgbClr val="00B0F0"/>
                </a:solidFill>
              </a:rPr>
              <a:t>que aún no han recibido reino;</a:t>
            </a:r>
            <a:r>
              <a:rPr lang="es-419" sz="2400">
                <a:solidFill>
                  <a:schemeClr val="bg1"/>
                </a:solidFill>
              </a:rPr>
              <a:t> </a:t>
            </a:r>
            <a:r>
              <a:rPr lang="es-419" sz="2400">
                <a:solidFill>
                  <a:srgbClr val="00B0F0"/>
                </a:solidFill>
              </a:rPr>
              <a:t>pero por una hora recibirán autoridad como reyes juntamente con la bestia. </a:t>
            </a:r>
            <a:r>
              <a:rPr lang="es-419" sz="2400">
                <a:solidFill>
                  <a:srgbClr val="FFFF00"/>
                </a:solidFill>
              </a:rPr>
              <a:t>Estos tienen un mismo propósito, y entregarán su poder y su autoridad a la bestia. </a:t>
            </a:r>
          </a:p>
        </p:txBody>
      </p:sp>
      <p:sp>
        <p:nvSpPr>
          <p:cNvPr id="13" name="1 CuadroTexto"/>
          <p:cNvSpPr txBox="1"/>
          <p:nvPr/>
        </p:nvSpPr>
        <p:spPr>
          <a:xfrm>
            <a:off x="2684924" y="525689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17:14</a:t>
            </a:r>
          </a:p>
        </p:txBody>
      </p:sp>
      <p:sp>
        <p:nvSpPr>
          <p:cNvPr id="14" name="2 CuadroTexto"/>
          <p:cNvSpPr txBox="1"/>
          <p:nvPr/>
        </p:nvSpPr>
        <p:spPr>
          <a:xfrm>
            <a:off x="22746" y="5758151"/>
            <a:ext cx="9101640" cy="1055225"/>
          </a:xfrm>
          <a:prstGeom prst="rect">
            <a:avLst/>
          </a:prstGeom>
          <a:noFill/>
        </p:spPr>
        <p:txBody>
          <a:bodyPr wrap="square" rtlCol="0">
            <a:spAutoFit/>
          </a:bodyPr>
          <a:lstStyle/>
          <a:p>
            <a:pPr algn="ctr">
              <a:lnSpc>
                <a:spcPts val="2500"/>
              </a:lnSpc>
            </a:pPr>
            <a:r>
              <a:rPr lang="es-419" sz="2400" dirty="0">
                <a:solidFill>
                  <a:srgbClr val="FFFF00"/>
                </a:solidFill>
              </a:rPr>
              <a:t>Pelearán contra el Cordero, </a:t>
            </a:r>
            <a:r>
              <a:rPr lang="es-419" sz="2400" dirty="0">
                <a:solidFill>
                  <a:srgbClr val="00B0F0"/>
                </a:solidFill>
              </a:rPr>
              <a:t>y el Cordero los vencerá, </a:t>
            </a:r>
            <a:r>
              <a:rPr lang="es-419" sz="2400" dirty="0">
                <a:solidFill>
                  <a:srgbClr val="92D050"/>
                </a:solidFill>
              </a:rPr>
              <a:t>porque él es Señor de señores y Rey de reyes;</a:t>
            </a:r>
            <a:r>
              <a:rPr lang="es-419" sz="2400" dirty="0">
                <a:solidFill>
                  <a:schemeClr val="bg1"/>
                </a:solidFill>
              </a:rPr>
              <a:t> y los que están con él son llamados y elegidos y fieles. </a:t>
            </a:r>
          </a:p>
        </p:txBody>
      </p:sp>
    </p:spTree>
    <p:extLst>
      <p:ext uri="{BB962C8B-B14F-4D97-AF65-F5344CB8AC3E}">
        <p14:creationId xmlns:p14="http://schemas.microsoft.com/office/powerpoint/2010/main" val="3703780611"/>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3"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734625"/>
          </a:xfrm>
          <a:prstGeom prst="rect">
            <a:avLst/>
          </a:prstGeom>
          <a:noFill/>
        </p:spPr>
        <p:txBody>
          <a:bodyPr wrap="square" rtlCol="0">
            <a:spAutoFit/>
          </a:bodyPr>
          <a:lstStyle/>
          <a:p>
            <a:pPr algn="ctr">
              <a:lnSpc>
                <a:spcPts val="2500"/>
              </a:lnSpc>
            </a:pPr>
            <a:r>
              <a:rPr lang="es-419" sz="2400">
                <a:solidFill>
                  <a:srgbClr val="FFFF00"/>
                </a:solidFill>
              </a:rPr>
              <a:t>La bestia que era, y no es, </a:t>
            </a:r>
            <a:r>
              <a:rPr lang="es-419" sz="2400">
                <a:solidFill>
                  <a:srgbClr val="00B0F0"/>
                </a:solidFill>
              </a:rPr>
              <a:t>es también el octavo; </a:t>
            </a:r>
            <a:r>
              <a:rPr lang="es-419" sz="2400">
                <a:solidFill>
                  <a:srgbClr val="FFFF00"/>
                </a:solidFill>
              </a:rPr>
              <a:t>y es de entre los siete, y va a la perdición. </a:t>
            </a:r>
            <a:endParaRPr lang="es-419" sz="2400" dirty="0">
              <a:solidFill>
                <a:srgbClr val="FFFF00"/>
              </a:solidFill>
            </a:endParaRPr>
          </a:p>
        </p:txBody>
      </p:sp>
      <p:sp>
        <p:nvSpPr>
          <p:cNvPr id="10" name="TextBox 9">
            <a:extLst>
              <a:ext uri="{FF2B5EF4-FFF2-40B4-BE49-F238E27FC236}">
                <a16:creationId xmlns:a16="http://schemas.microsoft.com/office/drawing/2014/main"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Juicio sobre Babilonia</a:t>
            </a:r>
          </a:p>
        </p:txBody>
      </p:sp>
      <p:sp>
        <p:nvSpPr>
          <p:cNvPr id="12" name="TextBox 11">
            <a:extLst>
              <a:ext uri="{FF2B5EF4-FFF2-40B4-BE49-F238E27FC236}">
                <a16:creationId xmlns:a16="http://schemas.microsoft.com/office/drawing/2014/main" id="{997E62C1-7E1D-4954-8FF3-86EF6A3FA8DD}"/>
              </a:ext>
            </a:extLst>
          </p:cNvPr>
          <p:cNvSpPr txBox="1"/>
          <p:nvPr/>
        </p:nvSpPr>
        <p:spPr>
          <a:xfrm>
            <a:off x="4785296" y="465888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Gran Ramera=Babilonia espiritual</a:t>
            </a:r>
          </a:p>
        </p:txBody>
      </p:sp>
      <p:sp>
        <p:nvSpPr>
          <p:cNvPr id="15" name="TextBox 14">
            <a:extLst>
              <a:ext uri="{FF2B5EF4-FFF2-40B4-BE49-F238E27FC236}">
                <a16:creationId xmlns:a16="http://schemas.microsoft.com/office/drawing/2014/main" id="{997E62C1-7E1D-4954-8FF3-86EF6A3FA8DD}"/>
              </a:ext>
            </a:extLst>
          </p:cNvPr>
          <p:cNvSpPr txBox="1"/>
          <p:nvPr/>
        </p:nvSpPr>
        <p:spPr>
          <a:xfrm>
            <a:off x="4785296" y="432591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los gobernantes</a:t>
            </a:r>
          </a:p>
        </p:txBody>
      </p:sp>
      <p:sp>
        <p:nvSpPr>
          <p:cNvPr id="16" name="TextBox 15">
            <a:extLst>
              <a:ext uri="{FF2B5EF4-FFF2-40B4-BE49-F238E27FC236}">
                <a16:creationId xmlns:a16="http://schemas.microsoft.com/office/drawing/2014/main" id="{997E62C1-7E1D-4954-8FF3-86EF6A3FA8DD}"/>
              </a:ext>
            </a:extLst>
          </p:cNvPr>
          <p:cNvSpPr txBox="1"/>
          <p:nvPr/>
        </p:nvSpPr>
        <p:spPr>
          <a:xfrm>
            <a:off x="4785296" y="398841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Adultera con las masas</a:t>
            </a:r>
          </a:p>
        </p:txBody>
      </p:sp>
      <p:sp>
        <p:nvSpPr>
          <p:cNvPr id="17" name="TextBox 16">
            <a:extLst>
              <a:ext uri="{FF2B5EF4-FFF2-40B4-BE49-F238E27FC236}">
                <a16:creationId xmlns:a16="http://schemas.microsoft.com/office/drawing/2014/main" id="{997E62C1-7E1D-4954-8FF3-86EF6A3FA8DD}"/>
              </a:ext>
            </a:extLst>
          </p:cNvPr>
          <p:cNvSpPr txBox="1"/>
          <p:nvPr/>
        </p:nvSpPr>
        <p:spPr>
          <a:xfrm>
            <a:off x="4785296" y="3670911"/>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Se une a un poder político</a:t>
            </a:r>
          </a:p>
        </p:txBody>
      </p:sp>
      <p:sp>
        <p:nvSpPr>
          <p:cNvPr id="21" name="TextBox 20">
            <a:extLst>
              <a:ext uri="{FF2B5EF4-FFF2-40B4-BE49-F238E27FC236}">
                <a16:creationId xmlns:a16="http://schemas.microsoft.com/office/drawing/2014/main" id="{997E62C1-7E1D-4954-8FF3-86EF6A3FA8DD}"/>
              </a:ext>
            </a:extLst>
          </p:cNvPr>
          <p:cNvSpPr txBox="1"/>
          <p:nvPr/>
        </p:nvSpPr>
        <p:spPr>
          <a:xfrm>
            <a:off x="4785296" y="33315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a:latin typeface="Arial" panose="020B0604020202020204" pitchFamily="34" charset="0"/>
                <a:cs typeface="Arial" panose="020B0604020202020204" pitchFamily="34" charset="0"/>
              </a:rPr>
              <a:t> Era y no es, y será</a:t>
            </a:r>
          </a:p>
        </p:txBody>
      </p:sp>
      <p:sp>
        <p:nvSpPr>
          <p:cNvPr id="24" name="TextBox 23">
            <a:extLst>
              <a:ext uri="{FF2B5EF4-FFF2-40B4-BE49-F238E27FC236}">
                <a16:creationId xmlns:a16="http://schemas.microsoft.com/office/drawing/2014/main" id="{997E62C1-7E1D-4954-8FF3-86EF6A3FA8DD}"/>
              </a:ext>
            </a:extLst>
          </p:cNvPr>
          <p:cNvSpPr txBox="1"/>
          <p:nvPr/>
        </p:nvSpPr>
        <p:spPr>
          <a:xfrm>
            <a:off x="4785296" y="30004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a:latin typeface="Arial" panose="020B0604020202020204" pitchFamily="34" charset="0"/>
                <a:cs typeface="Arial" panose="020B0604020202020204" pitchFamily="34" charset="0"/>
              </a:rPr>
              <a:t> Es la bestia que ha sanado</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236719" y="112474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a:ln w="11430"/>
                <a:solidFill>
                  <a:schemeClr val="bg1"/>
                </a:solidFill>
                <a:effectLst>
                  <a:outerShdw blurRad="80000" dist="40000" dir="5040000" algn="tl">
                    <a:srgbClr val="000000">
                      <a:alpha val="30000"/>
                    </a:srgbClr>
                  </a:outerShdw>
                </a:effectLst>
                <a:latin typeface="Arial Rounded MT Bold" pitchFamily="34" charset="0"/>
              </a:rPr>
              <a:t>Apocalipsis 17:12, 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22746" y="1650789"/>
            <a:ext cx="4670947" cy="2337628"/>
          </a:xfrm>
          <a:prstGeom prst="rect">
            <a:avLst/>
          </a:prstGeom>
          <a:noFill/>
        </p:spPr>
        <p:txBody>
          <a:bodyPr wrap="square" rtlCol="0">
            <a:spAutoFit/>
          </a:bodyPr>
          <a:lstStyle/>
          <a:p>
            <a:pPr algn="ctr">
              <a:lnSpc>
                <a:spcPts val="2500"/>
              </a:lnSpc>
            </a:pPr>
            <a:r>
              <a:rPr lang="es-419" sz="2400">
                <a:solidFill>
                  <a:srgbClr val="FFFF00"/>
                </a:solidFill>
              </a:rPr>
              <a:t>Y los diez cuernos que has visto, son diez reyes,</a:t>
            </a:r>
            <a:r>
              <a:rPr lang="es-419" sz="2400">
                <a:solidFill>
                  <a:schemeClr val="bg1"/>
                </a:solidFill>
              </a:rPr>
              <a:t> </a:t>
            </a:r>
            <a:r>
              <a:rPr lang="es-419" sz="2400">
                <a:solidFill>
                  <a:srgbClr val="00B0F0"/>
                </a:solidFill>
              </a:rPr>
              <a:t>que aún no han recibido reino;</a:t>
            </a:r>
            <a:r>
              <a:rPr lang="es-419" sz="2400">
                <a:solidFill>
                  <a:schemeClr val="bg1"/>
                </a:solidFill>
              </a:rPr>
              <a:t> </a:t>
            </a:r>
            <a:r>
              <a:rPr lang="es-419" sz="2400">
                <a:solidFill>
                  <a:srgbClr val="00B0F0"/>
                </a:solidFill>
              </a:rPr>
              <a:t>pero por una hora recibirán autoridad como reyes juntamente con la bestia. </a:t>
            </a:r>
            <a:r>
              <a:rPr lang="es-419" sz="2400">
                <a:solidFill>
                  <a:srgbClr val="FFFF00"/>
                </a:solidFill>
              </a:rPr>
              <a:t>Estos tienen un mismo propósito, y entregarán su poder y su autoridad a la bestia. </a:t>
            </a:r>
          </a:p>
        </p:txBody>
      </p:sp>
      <p:sp>
        <p:nvSpPr>
          <p:cNvPr id="13" name="1 CuadroTexto"/>
          <p:cNvSpPr txBox="1"/>
          <p:nvPr/>
        </p:nvSpPr>
        <p:spPr>
          <a:xfrm>
            <a:off x="2684924" y="525689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17:14</a:t>
            </a:r>
          </a:p>
        </p:txBody>
      </p:sp>
      <p:sp>
        <p:nvSpPr>
          <p:cNvPr id="14" name="2 CuadroTexto"/>
          <p:cNvSpPr txBox="1"/>
          <p:nvPr/>
        </p:nvSpPr>
        <p:spPr>
          <a:xfrm>
            <a:off x="22746" y="5758151"/>
            <a:ext cx="9101640" cy="1055225"/>
          </a:xfrm>
          <a:prstGeom prst="rect">
            <a:avLst/>
          </a:prstGeom>
          <a:noFill/>
        </p:spPr>
        <p:txBody>
          <a:bodyPr wrap="square" rtlCol="0">
            <a:spAutoFit/>
          </a:bodyPr>
          <a:lstStyle/>
          <a:p>
            <a:pPr algn="ctr">
              <a:lnSpc>
                <a:spcPts val="2500"/>
              </a:lnSpc>
            </a:pPr>
            <a:r>
              <a:rPr lang="es-419" sz="2400" dirty="0">
                <a:solidFill>
                  <a:srgbClr val="FFFF00"/>
                </a:solidFill>
              </a:rPr>
              <a:t>Pelearán contra el Cordero, </a:t>
            </a:r>
            <a:r>
              <a:rPr lang="es-419" sz="2400" dirty="0">
                <a:solidFill>
                  <a:srgbClr val="00B0F0"/>
                </a:solidFill>
              </a:rPr>
              <a:t>y el Cordero los vencerá, </a:t>
            </a:r>
            <a:r>
              <a:rPr lang="es-419" sz="2400" dirty="0">
                <a:solidFill>
                  <a:srgbClr val="92D050"/>
                </a:solidFill>
              </a:rPr>
              <a:t>porque él es Señor de señores y Rey de reyes;</a:t>
            </a:r>
            <a:r>
              <a:rPr lang="es-419" sz="2400" dirty="0">
                <a:solidFill>
                  <a:schemeClr val="bg1"/>
                </a:solidFill>
              </a:rPr>
              <a:t> </a:t>
            </a:r>
            <a:r>
              <a:rPr lang="es-419" sz="2400" dirty="0">
                <a:solidFill>
                  <a:srgbClr val="FFFF00"/>
                </a:solidFill>
              </a:rPr>
              <a:t>y los que están con él son llamados y elegidos y fieles. </a:t>
            </a:r>
          </a:p>
        </p:txBody>
      </p:sp>
    </p:spTree>
    <p:extLst>
      <p:ext uri="{BB962C8B-B14F-4D97-AF65-F5344CB8AC3E}">
        <p14:creationId xmlns:p14="http://schemas.microsoft.com/office/powerpoint/2010/main" val="1853312836"/>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44827</TotalTime>
  <Words>11058</Words>
  <Application>Microsoft Office PowerPoint</Application>
  <PresentationFormat>Apresentação na tela (4:3)</PresentationFormat>
  <Paragraphs>746</Paragraphs>
  <Slides>74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74</vt:i4>
      </vt:variant>
    </vt:vector>
  </HeadingPairs>
  <TitlesOfParts>
    <vt:vector size="79" baseType="lpstr">
      <vt:lpstr>Adelle Basic Lt</vt:lpstr>
      <vt:lpstr>Arial</vt:lpstr>
      <vt:lpstr>Arial Rounded MT Bold</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jose ferreira Neto</cp:lastModifiedBy>
  <cp:revision>1156</cp:revision>
  <cp:lastPrinted>2019-02-25T16:44:51Z</cp:lastPrinted>
  <dcterms:created xsi:type="dcterms:W3CDTF">2010-07-01T16:38:21Z</dcterms:created>
  <dcterms:modified xsi:type="dcterms:W3CDTF">2019-03-22T22:37:11Z</dcterms:modified>
</cp:coreProperties>
</file>