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64" r:id="rId5"/>
    <p:sldId id="268" r:id="rId6"/>
    <p:sldId id="260" r:id="rId7"/>
    <p:sldId id="262" r:id="rId8"/>
    <p:sldId id="269" r:id="rId9"/>
    <p:sldId id="263"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oper Black" panose="0208090404030B020404" pitchFamily="18"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541A"/>
    <a:srgbClr val="DDD589"/>
    <a:srgbClr val="952623"/>
    <a:srgbClr val="CB171B"/>
    <a:srgbClr val="A71317"/>
    <a:srgbClr val="FE1E1C"/>
    <a:srgbClr val="144462"/>
    <a:srgbClr val="B7D6EF"/>
    <a:srgbClr val="EAF3FA"/>
    <a:srgbClr val="BCDF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312F26C-6488-4692-B859-273D78272808}" type="datetimeFigureOut">
              <a:rPr lang="es-ES" smtClean="0"/>
              <a:t>09/03/2019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161003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312F26C-6488-4692-B859-273D78272808}" type="datetimeFigureOut">
              <a:rPr lang="es-ES" smtClean="0"/>
              <a:t>09/03/2019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370837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D312F26C-6488-4692-B859-273D78272808}" type="datetimeFigureOut">
              <a:rPr lang="es-ES" smtClean="0"/>
              <a:t>09/03/2019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36995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312F26C-6488-4692-B859-273D78272808}" type="datetimeFigureOut">
              <a:rPr lang="es-ES" smtClean="0"/>
              <a:t>09/03/2019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135372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312F26C-6488-4692-B859-273D78272808}" type="datetimeFigureOut">
              <a:rPr lang="es-ES" smtClean="0"/>
              <a:t>09/03/2019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223299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312F26C-6488-4692-B859-273D78272808}" type="datetimeFigureOut">
              <a:rPr lang="es-ES" smtClean="0"/>
              <a:t>09/03/2019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194031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2F26C-6488-4692-B859-273D78272808}" type="datetimeFigureOut">
              <a:rPr lang="es-ES" smtClean="0"/>
              <a:t>09/03/2019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297325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D312F26C-6488-4692-B859-273D78272808}" type="datetimeFigureOut">
              <a:rPr lang="es-ES" smtClean="0"/>
              <a:t>09/03/2019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69976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D312F26C-6488-4692-B859-273D78272808}" type="datetimeFigureOut">
              <a:rPr lang="es-ES" smtClean="0"/>
              <a:t>09/03/2019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245727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312F26C-6488-4692-B859-273D78272808}" type="datetimeFigureOut">
              <a:rPr lang="es-ES" smtClean="0"/>
              <a:t>09/03/2019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408476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312F26C-6488-4692-B859-273D78272808}" type="datetimeFigureOut">
              <a:rPr lang="es-ES" smtClean="0"/>
              <a:t>09/03/2019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1983123-FE2D-46A5-ACD1-03718A5D4AA5}" type="slidenum">
              <a:rPr lang="es-ES" smtClean="0"/>
              <a:t>‹nº›</a:t>
            </a:fld>
            <a:endParaRPr lang="es-ES"/>
          </a:p>
        </p:txBody>
      </p:sp>
    </p:spTree>
    <p:extLst>
      <p:ext uri="{BB962C8B-B14F-4D97-AF65-F5344CB8AC3E}">
        <p14:creationId xmlns:p14="http://schemas.microsoft.com/office/powerpoint/2010/main" val="181002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12F26C-6488-4692-B859-273D78272808}" type="datetimeFigureOut">
              <a:rPr lang="es-ES" smtClean="0"/>
              <a:t>09/03/2019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83123-FE2D-46A5-ACD1-03718A5D4AA5}" type="slidenum">
              <a:rPr lang="es-ES" smtClean="0"/>
              <a:t>‹nº›</a:t>
            </a:fld>
            <a:endParaRPr lang="es-ES"/>
          </a:p>
        </p:txBody>
      </p:sp>
    </p:spTree>
    <p:extLst>
      <p:ext uri="{BB962C8B-B14F-4D97-AF65-F5344CB8AC3E}">
        <p14:creationId xmlns:p14="http://schemas.microsoft.com/office/powerpoint/2010/main" val="34792048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e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C67BDC6-26D8-4181-B4B0-7642396EC59D}"/>
              </a:ext>
            </a:extLst>
          </p:cNvPr>
          <p:cNvSpPr txBox="1"/>
          <p:nvPr/>
        </p:nvSpPr>
        <p:spPr>
          <a:xfrm>
            <a:off x="879566" y="51246"/>
            <a:ext cx="4772298" cy="1569660"/>
          </a:xfrm>
          <a:prstGeom prst="rect">
            <a:avLst/>
          </a:prstGeom>
          <a:noFill/>
        </p:spPr>
        <p:txBody>
          <a:bodyPr wrap="square" rtlCol="0">
            <a:spAutoFit/>
          </a:bodyPr>
          <a:lstStyle/>
          <a:p>
            <a:pPr algn="ctr"/>
            <a:r>
              <a:rPr lang="es-ES" sz="4800" b="1" dirty="0">
                <a:ln w="6600">
                  <a:solidFill>
                    <a:srgbClr val="CC2A25"/>
                  </a:solidFill>
                  <a:prstDash val="solid"/>
                </a:ln>
                <a:solidFill>
                  <a:srgbClr val="FFFFFF"/>
                </a:solidFill>
                <a:effectLst>
                  <a:outerShdw dist="38100" dir="2700000" algn="tl" rotWithShape="0">
                    <a:srgbClr val="CC2A25"/>
                  </a:outerShdw>
                </a:effectLst>
              </a:rPr>
              <a:t>JUICIO SOBRE BABILONIA</a:t>
            </a:r>
          </a:p>
        </p:txBody>
      </p:sp>
      <p:sp>
        <p:nvSpPr>
          <p:cNvPr id="5" name="CuadroTexto 4">
            <a:extLst>
              <a:ext uri="{FF2B5EF4-FFF2-40B4-BE49-F238E27FC236}">
                <a16:creationId xmlns:a16="http://schemas.microsoft.com/office/drawing/2014/main" id="{F5DA2935-AB82-49AC-B314-AD61470B3478}"/>
              </a:ext>
            </a:extLst>
          </p:cNvPr>
          <p:cNvSpPr txBox="1"/>
          <p:nvPr/>
        </p:nvSpPr>
        <p:spPr>
          <a:xfrm>
            <a:off x="5250177" y="6488668"/>
            <a:ext cx="3893823" cy="369332"/>
          </a:xfrm>
          <a:prstGeom prst="rect">
            <a:avLst/>
          </a:prstGeom>
          <a:noFill/>
        </p:spPr>
        <p:txBody>
          <a:bodyPr wrap="none" rtlCol="0">
            <a:spAutoFit/>
          </a:bodyPr>
          <a:lstStyle/>
          <a:p>
            <a:pPr algn="r"/>
            <a:r>
              <a:rPr lang="es-ES" b="1" dirty="0">
                <a:solidFill>
                  <a:schemeClr val="bg1"/>
                </a:solidFill>
                <a:effectLst>
                  <a:glow rad="127000">
                    <a:srgbClr val="4C3220"/>
                  </a:glow>
                </a:effectLst>
              </a:rPr>
              <a:t>Lección 12 para el 23 de marzo de 2019</a:t>
            </a:r>
          </a:p>
        </p:txBody>
      </p:sp>
    </p:spTree>
    <p:extLst>
      <p:ext uri="{BB962C8B-B14F-4D97-AF65-F5344CB8AC3E}">
        <p14:creationId xmlns:p14="http://schemas.microsoft.com/office/powerpoint/2010/main" val="408086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Blur radius="6"/>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1458E23-7B02-43C5-9CA2-82A232844C6F}"/>
              </a:ext>
            </a:extLst>
          </p:cNvPr>
          <p:cNvSpPr txBox="1"/>
          <p:nvPr/>
        </p:nvSpPr>
        <p:spPr>
          <a:xfrm>
            <a:off x="3579222" y="4541559"/>
            <a:ext cx="5556069" cy="2246769"/>
          </a:xfrm>
          <a:prstGeom prst="rect">
            <a:avLst/>
          </a:prstGeom>
          <a:noFill/>
        </p:spPr>
        <p:txBody>
          <a:bodyPr wrap="square" rtlCol="0">
            <a:spAutoFit/>
          </a:bodyPr>
          <a:lstStyle/>
          <a:p>
            <a:r>
              <a:rPr lang="es-ES" sz="2000" b="1" dirty="0"/>
              <a:t>Babilonia y sus aliados. Apocalipsis 17:1-2.</a:t>
            </a:r>
          </a:p>
          <a:p>
            <a:r>
              <a:rPr lang="es-ES" sz="2000" b="1" dirty="0"/>
              <a:t>Babilonia y la bestia escarlata. Apocalipsis 17:3-7.</a:t>
            </a:r>
          </a:p>
          <a:p>
            <a:r>
              <a:rPr lang="es-ES" sz="2000" b="1" dirty="0"/>
              <a:t>La bestia escarlata:</a:t>
            </a:r>
          </a:p>
          <a:p>
            <a:pPr lvl="1"/>
            <a:r>
              <a:rPr lang="es-ES" sz="2000" b="1" dirty="0"/>
              <a:t>Era, no es y está por subir. Apocalipsis 17:8.</a:t>
            </a:r>
          </a:p>
          <a:p>
            <a:pPr lvl="1"/>
            <a:r>
              <a:rPr lang="es-ES" sz="2000" b="1" dirty="0"/>
              <a:t>Las siete cabezas. Apocalipsis 17:9-11.</a:t>
            </a:r>
          </a:p>
          <a:p>
            <a:pPr lvl="1"/>
            <a:r>
              <a:rPr lang="es-ES" sz="2000" b="1" dirty="0"/>
              <a:t>Los diez cuernos. Apocalipsis 17:12-18.</a:t>
            </a:r>
          </a:p>
          <a:p>
            <a:r>
              <a:rPr lang="es-ES" sz="2000" b="1" dirty="0"/>
              <a:t>La victoria de Cristo. Apocalipsis 17:14.</a:t>
            </a:r>
          </a:p>
        </p:txBody>
      </p:sp>
      <p:sp>
        <p:nvSpPr>
          <p:cNvPr id="3" name="CuadroTexto 2">
            <a:extLst>
              <a:ext uri="{FF2B5EF4-FFF2-40B4-BE49-F238E27FC236}">
                <a16:creationId xmlns:a16="http://schemas.microsoft.com/office/drawing/2014/main" id="{C3D342D3-6D6A-4F13-A440-0D01B642F041}"/>
              </a:ext>
            </a:extLst>
          </p:cNvPr>
          <p:cNvSpPr txBox="1"/>
          <p:nvPr/>
        </p:nvSpPr>
        <p:spPr>
          <a:xfrm>
            <a:off x="108337" y="152332"/>
            <a:ext cx="4550749" cy="3554819"/>
          </a:xfrm>
          <a:prstGeom prst="rect">
            <a:avLst/>
          </a:prstGeom>
          <a:noFill/>
        </p:spPr>
        <p:txBody>
          <a:bodyPr wrap="square" rtlCol="0">
            <a:spAutoFit/>
          </a:bodyPr>
          <a:lstStyle/>
          <a:p>
            <a:pPr>
              <a:spcBef>
                <a:spcPts val="600"/>
              </a:spcBef>
            </a:pPr>
            <a:r>
              <a:rPr lang="es-ES" sz="2000" b="1" dirty="0"/>
              <a:t>En los últimos momentos de la Tierra, existirán tres grandes grupos o alianzas:</a:t>
            </a:r>
          </a:p>
          <a:p>
            <a:pPr marL="357188" indent="-357188">
              <a:spcBef>
                <a:spcPts val="600"/>
              </a:spcBef>
              <a:buClr>
                <a:srgbClr val="5A541A"/>
              </a:buClr>
              <a:buFont typeface="+mj-lt"/>
              <a:buAutoNum type="arabicPeriod"/>
            </a:pPr>
            <a:r>
              <a:rPr lang="es-ES" sz="2000" b="1" dirty="0"/>
              <a:t>Una alianza de religiones, conocida como Babilonia, la gran ramera.</a:t>
            </a:r>
          </a:p>
          <a:p>
            <a:pPr marL="357188" indent="-357188">
              <a:buClr>
                <a:srgbClr val="5A541A"/>
              </a:buClr>
              <a:buFont typeface="+mj-lt"/>
              <a:buAutoNum type="arabicPeriod"/>
            </a:pPr>
            <a:r>
              <a:rPr lang="es-ES" sz="2000" b="1" dirty="0"/>
              <a:t>Una alianza de poderes políticos, conocida como los reyes de la Tierra, las siete cabezas o los diez cuernos.</a:t>
            </a:r>
          </a:p>
          <a:p>
            <a:pPr marL="357188" indent="-357188">
              <a:buClr>
                <a:srgbClr val="5A541A"/>
              </a:buClr>
              <a:buFont typeface="+mj-lt"/>
              <a:buAutoNum type="arabicPeriod"/>
            </a:pPr>
            <a:r>
              <a:rPr lang="es-ES" sz="2000" b="1" dirty="0"/>
              <a:t>Una alianza de servidores de Dios, conocida como los sellados, los 144.000 o el remanente, los cuales son llamados y elegidos y fieles.</a:t>
            </a:r>
          </a:p>
        </p:txBody>
      </p:sp>
      <p:pic>
        <p:nvPicPr>
          <p:cNvPr id="6" name="Imagen 5">
            <a:extLst>
              <a:ext uri="{FF2B5EF4-FFF2-40B4-BE49-F238E27FC236}">
                <a16:creationId xmlns:a16="http://schemas.microsoft.com/office/drawing/2014/main" id="{3F8B2742-54C0-4D9F-BEA8-9DA5C395B021}"/>
              </a:ext>
            </a:extLst>
          </p:cNvPr>
          <p:cNvPicPr>
            <a:picLocks noChangeAspect="1"/>
          </p:cNvPicPr>
          <p:nvPr/>
        </p:nvPicPr>
        <p:blipFill>
          <a:blip r:embed="rId4"/>
          <a:stretch>
            <a:fillRect/>
          </a:stretch>
        </p:blipFill>
        <p:spPr>
          <a:xfrm>
            <a:off x="4754880" y="87053"/>
            <a:ext cx="4280783" cy="3616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ángulo 6">
            <a:extLst>
              <a:ext uri="{FF2B5EF4-FFF2-40B4-BE49-F238E27FC236}">
                <a16:creationId xmlns:a16="http://schemas.microsoft.com/office/drawing/2014/main" id="{A0D1DDD5-B361-4DA6-81A2-FDAC2ED9EE2A}"/>
              </a:ext>
            </a:extLst>
          </p:cNvPr>
          <p:cNvSpPr/>
          <p:nvPr/>
        </p:nvSpPr>
        <p:spPr>
          <a:xfrm>
            <a:off x="108337" y="3744353"/>
            <a:ext cx="8586401" cy="707886"/>
          </a:xfrm>
          <a:prstGeom prst="rect">
            <a:avLst/>
          </a:prstGeom>
        </p:spPr>
        <p:txBody>
          <a:bodyPr wrap="square">
            <a:spAutoFit/>
          </a:bodyPr>
          <a:lstStyle/>
          <a:p>
            <a:pPr>
              <a:spcBef>
                <a:spcPts val="600"/>
              </a:spcBef>
            </a:pPr>
            <a:r>
              <a:rPr lang="es-ES" sz="2000" b="1" dirty="0"/>
              <a:t>Apocalipsis 17 nos muestra la identidad de estos poderes, y asegura el triunfo definitivo de Cristo y sus fieles (v. 14).</a:t>
            </a:r>
          </a:p>
        </p:txBody>
      </p:sp>
      <p:pic>
        <p:nvPicPr>
          <p:cNvPr id="9" name="Imagen 8" descr="Imagen que contiene interior&#10;&#10;Descripción generada automáticamente">
            <a:extLst>
              <a:ext uri="{FF2B5EF4-FFF2-40B4-BE49-F238E27FC236}">
                <a16:creationId xmlns:a16="http://schemas.microsoft.com/office/drawing/2014/main" id="{9B155690-635B-4F0F-90D8-200C123174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337" y="4452239"/>
            <a:ext cx="3044165" cy="2379236"/>
          </a:xfrm>
          <a:prstGeom prst="rect">
            <a:avLst/>
          </a:prstGeom>
          <a:ln>
            <a:noFill/>
          </a:ln>
          <a:effectLst>
            <a:softEdge rad="112500"/>
          </a:effectLst>
        </p:spPr>
      </p:pic>
      <p:pic>
        <p:nvPicPr>
          <p:cNvPr id="31" name="Imagen 30">
            <a:extLst>
              <a:ext uri="{FF2B5EF4-FFF2-40B4-BE49-F238E27FC236}">
                <a16:creationId xmlns:a16="http://schemas.microsoft.com/office/drawing/2014/main" id="{7E33BBA0-5B86-48B9-9F07-14157BFF58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5702" y="4669946"/>
            <a:ext cx="233520" cy="182581"/>
          </a:xfrm>
          <a:prstGeom prst="rect">
            <a:avLst/>
          </a:prstGeom>
          <a:effectLst>
            <a:outerShdw blurRad="50800" dist="38100" dir="2700000" algn="tl" rotWithShape="0">
              <a:prstClr val="black">
                <a:alpha val="40000"/>
              </a:prstClr>
            </a:outerShdw>
          </a:effectLst>
          <a:scene3d>
            <a:camera prst="orthographicFront"/>
            <a:lightRig rig="threePt" dir="t"/>
          </a:scene3d>
          <a:sp3d>
            <a:bevelT w="165100" prst="coolSlant"/>
          </a:sp3d>
        </p:spPr>
      </p:pic>
      <p:pic>
        <p:nvPicPr>
          <p:cNvPr id="32" name="Imagen 31">
            <a:extLst>
              <a:ext uri="{FF2B5EF4-FFF2-40B4-BE49-F238E27FC236}">
                <a16:creationId xmlns:a16="http://schemas.microsoft.com/office/drawing/2014/main" id="{805BF5E4-C04E-4D85-912D-52D5FC0B5B4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45702" y="4967281"/>
            <a:ext cx="233520" cy="182581"/>
          </a:xfrm>
          <a:prstGeom prst="rect">
            <a:avLst/>
          </a:prstGeom>
          <a:effectLst>
            <a:outerShdw blurRad="50800" dist="38100" dir="2700000" algn="tl" rotWithShape="0">
              <a:prstClr val="black">
                <a:alpha val="40000"/>
              </a:prstClr>
            </a:outerShdw>
          </a:effectLst>
          <a:scene3d>
            <a:camera prst="orthographicFront"/>
            <a:lightRig rig="threePt" dir="t"/>
          </a:scene3d>
          <a:sp3d>
            <a:bevelT w="165100" prst="coolSlant"/>
          </a:sp3d>
        </p:spPr>
      </p:pic>
      <p:pic>
        <p:nvPicPr>
          <p:cNvPr id="33" name="Imagen 32">
            <a:extLst>
              <a:ext uri="{FF2B5EF4-FFF2-40B4-BE49-F238E27FC236}">
                <a16:creationId xmlns:a16="http://schemas.microsoft.com/office/drawing/2014/main" id="{61BBC13D-9848-4CCC-9DBA-33D348502EB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45702" y="6496960"/>
            <a:ext cx="233520" cy="182581"/>
          </a:xfrm>
          <a:prstGeom prst="rect">
            <a:avLst/>
          </a:prstGeom>
          <a:effectLst>
            <a:outerShdw blurRad="50800" dist="38100" dir="2700000" algn="tl" rotWithShape="0">
              <a:prstClr val="black">
                <a:alpha val="40000"/>
              </a:prstClr>
            </a:outerShdw>
          </a:effectLst>
          <a:scene3d>
            <a:camera prst="orthographicFront"/>
            <a:lightRig rig="threePt" dir="t"/>
          </a:scene3d>
          <a:sp3d>
            <a:bevelT w="165100" prst="coolSlant"/>
          </a:sp3d>
        </p:spPr>
      </p:pic>
      <p:pic>
        <p:nvPicPr>
          <p:cNvPr id="34" name="Imagen 33" descr="Imagen que contiene gráficos vectoriales&#10;&#10;Descripción generada automáticamente">
            <a:extLst>
              <a:ext uri="{FF2B5EF4-FFF2-40B4-BE49-F238E27FC236}">
                <a16:creationId xmlns:a16="http://schemas.microsoft.com/office/drawing/2014/main" id="{BDEECDF3-8D1F-4680-9483-ACDB1A1869A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45702" y="5264617"/>
            <a:ext cx="233520" cy="182581"/>
          </a:xfrm>
          <a:prstGeom prst="rect">
            <a:avLst/>
          </a:prstGeom>
          <a:effectLst>
            <a:outerShdw blurRad="50800" dist="38100" dir="2700000" algn="tl" rotWithShape="0">
              <a:prstClr val="black">
                <a:alpha val="40000"/>
              </a:prstClr>
            </a:outerShdw>
          </a:effectLst>
          <a:scene3d>
            <a:camera prst="orthographicFront"/>
            <a:lightRig rig="threePt" dir="t"/>
          </a:scene3d>
          <a:sp3d>
            <a:bevelT w="165100" prst="coolSlant"/>
          </a:sp3d>
        </p:spPr>
      </p:pic>
      <p:pic>
        <p:nvPicPr>
          <p:cNvPr id="36" name="Imagen 35">
            <a:extLst>
              <a:ext uri="{FF2B5EF4-FFF2-40B4-BE49-F238E27FC236}">
                <a16:creationId xmlns:a16="http://schemas.microsoft.com/office/drawing/2014/main" id="{9C7080F5-EECB-4CE1-88DE-E20E1578F2C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763025" y="5454531"/>
            <a:ext cx="187702" cy="415969"/>
          </a:xfrm>
          <a:prstGeom prst="rect">
            <a:avLst/>
          </a:prstGeom>
          <a:effectLst>
            <a:outerShdw blurRad="50800" dist="38100" dir="2700000" algn="tl" rotWithShape="0">
              <a:prstClr val="black">
                <a:alpha val="40000"/>
              </a:prstClr>
            </a:outerShdw>
          </a:effectLst>
        </p:spPr>
      </p:pic>
      <p:pic>
        <p:nvPicPr>
          <p:cNvPr id="37" name="Imagen 36">
            <a:extLst>
              <a:ext uri="{FF2B5EF4-FFF2-40B4-BE49-F238E27FC236}">
                <a16:creationId xmlns:a16="http://schemas.microsoft.com/office/drawing/2014/main" id="{3932E565-0209-4290-B3D2-2A368C11C2A0}"/>
              </a:ext>
            </a:extLst>
          </p:cNvPr>
          <p:cNvPicPr>
            <a:picLocks noChangeAspect="1"/>
          </p:cNvPicPr>
          <p:nvPr/>
        </p:nvPicPr>
        <p:blipFill>
          <a:blip r:embed="rId10"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6200000">
            <a:off x="3763025" y="5750621"/>
            <a:ext cx="187702" cy="415969"/>
          </a:xfrm>
          <a:prstGeom prst="rect">
            <a:avLst/>
          </a:prstGeom>
          <a:effectLst>
            <a:outerShdw blurRad="50800" dist="38100" dir="2700000" algn="tl" rotWithShape="0">
              <a:prstClr val="black">
                <a:alpha val="40000"/>
              </a:prstClr>
            </a:outerShdw>
          </a:effectLst>
        </p:spPr>
      </p:pic>
      <p:pic>
        <p:nvPicPr>
          <p:cNvPr id="38" name="Imagen 37">
            <a:extLst>
              <a:ext uri="{FF2B5EF4-FFF2-40B4-BE49-F238E27FC236}">
                <a16:creationId xmlns:a16="http://schemas.microsoft.com/office/drawing/2014/main" id="{A381ADA2-F522-452C-8FDC-D555CB143069}"/>
              </a:ext>
            </a:extLst>
          </p:cNvPr>
          <p:cNvPicPr>
            <a:picLocks noChangeAspect="1"/>
          </p:cNvPicPr>
          <p:nvPr/>
        </p:nvPicPr>
        <p:blipFill>
          <a:blip r:embed="rId10"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16200000">
            <a:off x="3763025" y="6046711"/>
            <a:ext cx="187702" cy="41596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3735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lef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txEl>
                                              <p:pRg st="0" end="0"/>
                                            </p:txEl>
                                          </p:spTgt>
                                        </p:tgtEl>
                                        <p:attrNameLst>
                                          <p:attrName>style.visibility</p:attrName>
                                        </p:attrNameLst>
                                      </p:cBhvr>
                                      <p:to>
                                        <p:strVal val="visible"/>
                                      </p:to>
                                    </p:set>
                                    <p:animEffect transition="in" filter="wipe(left)">
                                      <p:cBhvr>
                                        <p:cTn id="50" dur="500"/>
                                        <p:tgtEl>
                                          <p:spTgt spid="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txEl>
                                              <p:pRg st="1" end="1"/>
                                            </p:txEl>
                                          </p:spTgt>
                                        </p:tgtEl>
                                        <p:attrNameLst>
                                          <p:attrName>style.visibility</p:attrName>
                                        </p:attrNameLst>
                                      </p:cBhvr>
                                      <p:to>
                                        <p:strVal val="visible"/>
                                      </p:to>
                                    </p:set>
                                    <p:animEffect transition="in" filter="wipe(left)">
                                      <p:cBhvr>
                                        <p:cTn id="61" dur="500"/>
                                        <p:tgtEl>
                                          <p:spTgt spid="2">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2">
                                            <p:txEl>
                                              <p:pRg st="2" end="2"/>
                                            </p:txEl>
                                          </p:spTgt>
                                        </p:tgtEl>
                                        <p:attrNameLst>
                                          <p:attrName>style.visibility</p:attrName>
                                        </p:attrNameLst>
                                      </p:cBhvr>
                                      <p:to>
                                        <p:strVal val="visible"/>
                                      </p:to>
                                    </p:set>
                                    <p:animEffect transition="in" filter="wipe(left)">
                                      <p:cBhvr>
                                        <p:cTn id="72" dur="500"/>
                                        <p:tgtEl>
                                          <p:spTgt spid="2">
                                            <p:txEl>
                                              <p:pRg st="2" end="2"/>
                                            </p:txEl>
                                          </p:spTgt>
                                        </p:tgtEl>
                                      </p:cBhvr>
                                    </p:animEffect>
                                  </p:childTnLst>
                                </p:cTn>
                              </p:par>
                            </p:childTnLst>
                          </p:cTn>
                        </p:par>
                        <p:par>
                          <p:cTn id="73" fill="hold">
                            <p:stCondLst>
                              <p:cond delay="1000"/>
                            </p:stCondLst>
                            <p:childTnLst>
                              <p:par>
                                <p:cTn id="74" presetID="53" presetClass="entr" presetSubtype="16"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p:cTn id="76" dur="500" fill="hold"/>
                                        <p:tgtEl>
                                          <p:spTgt spid="36"/>
                                        </p:tgtEl>
                                        <p:attrNameLst>
                                          <p:attrName>ppt_w</p:attrName>
                                        </p:attrNameLst>
                                      </p:cBhvr>
                                      <p:tavLst>
                                        <p:tav tm="0">
                                          <p:val>
                                            <p:fltVal val="0"/>
                                          </p:val>
                                        </p:tav>
                                        <p:tav tm="100000">
                                          <p:val>
                                            <p:strVal val="#ppt_w"/>
                                          </p:val>
                                        </p:tav>
                                      </p:tavLst>
                                    </p:anim>
                                    <p:anim calcmode="lin" valueType="num">
                                      <p:cBhvr>
                                        <p:cTn id="77" dur="500" fill="hold"/>
                                        <p:tgtEl>
                                          <p:spTgt spid="36"/>
                                        </p:tgtEl>
                                        <p:attrNameLst>
                                          <p:attrName>ppt_h</p:attrName>
                                        </p:attrNameLst>
                                      </p:cBhvr>
                                      <p:tavLst>
                                        <p:tav tm="0">
                                          <p:val>
                                            <p:fltVal val="0"/>
                                          </p:val>
                                        </p:tav>
                                        <p:tav tm="100000">
                                          <p:val>
                                            <p:strVal val="#ppt_h"/>
                                          </p:val>
                                        </p:tav>
                                      </p:tavLst>
                                    </p:anim>
                                    <p:animEffect transition="in" filter="fade">
                                      <p:cBhvr>
                                        <p:cTn id="78" dur="500"/>
                                        <p:tgtEl>
                                          <p:spTgt spid="36"/>
                                        </p:tgtEl>
                                      </p:cBhvr>
                                    </p:animEffect>
                                  </p:childTnLst>
                                </p:cTn>
                              </p:par>
                            </p:childTnLst>
                          </p:cTn>
                        </p:par>
                        <p:par>
                          <p:cTn id="79" fill="hold">
                            <p:stCondLst>
                              <p:cond delay="1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par>
                          <p:cTn id="83" fill="hold">
                            <p:stCondLst>
                              <p:cond delay="2000"/>
                            </p:stCondLst>
                            <p:childTnLst>
                              <p:par>
                                <p:cTn id="84" presetID="53" presetClass="entr" presetSubtype="16" fill="hold" nodeType="after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p:cTn id="86" dur="500" fill="hold"/>
                                        <p:tgtEl>
                                          <p:spTgt spid="37"/>
                                        </p:tgtEl>
                                        <p:attrNameLst>
                                          <p:attrName>ppt_w</p:attrName>
                                        </p:attrNameLst>
                                      </p:cBhvr>
                                      <p:tavLst>
                                        <p:tav tm="0">
                                          <p:val>
                                            <p:fltVal val="0"/>
                                          </p:val>
                                        </p:tav>
                                        <p:tav tm="100000">
                                          <p:val>
                                            <p:strVal val="#ppt_w"/>
                                          </p:val>
                                        </p:tav>
                                      </p:tavLst>
                                    </p:anim>
                                    <p:anim calcmode="lin" valueType="num">
                                      <p:cBhvr>
                                        <p:cTn id="87" dur="500" fill="hold"/>
                                        <p:tgtEl>
                                          <p:spTgt spid="37"/>
                                        </p:tgtEl>
                                        <p:attrNameLst>
                                          <p:attrName>ppt_h</p:attrName>
                                        </p:attrNameLst>
                                      </p:cBhvr>
                                      <p:tavLst>
                                        <p:tav tm="0">
                                          <p:val>
                                            <p:fltVal val="0"/>
                                          </p:val>
                                        </p:tav>
                                        <p:tav tm="100000">
                                          <p:val>
                                            <p:strVal val="#ppt_h"/>
                                          </p:val>
                                        </p:tav>
                                      </p:tavLst>
                                    </p:anim>
                                    <p:animEffect transition="in" filter="fade">
                                      <p:cBhvr>
                                        <p:cTn id="88" dur="500"/>
                                        <p:tgtEl>
                                          <p:spTgt spid="37"/>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4" end="4"/>
                                            </p:txEl>
                                          </p:spTgt>
                                        </p:tgtEl>
                                        <p:attrNameLst>
                                          <p:attrName>style.visibility</p:attrName>
                                        </p:attrNameLst>
                                      </p:cBhvr>
                                      <p:to>
                                        <p:strVal val="visible"/>
                                      </p:to>
                                    </p:set>
                                    <p:animEffect transition="in" filter="wipe(left)">
                                      <p:cBhvr>
                                        <p:cTn id="92" dur="500"/>
                                        <p:tgtEl>
                                          <p:spTgt spid="2">
                                            <p:txEl>
                                              <p:pRg st="4" end="4"/>
                                            </p:txEl>
                                          </p:spTgt>
                                        </p:tgtEl>
                                      </p:cBhvr>
                                    </p:animEffect>
                                  </p:childTnLst>
                                </p:cTn>
                              </p:par>
                            </p:childTnLst>
                          </p:cTn>
                        </p:par>
                        <p:par>
                          <p:cTn id="93" fill="hold">
                            <p:stCondLst>
                              <p:cond delay="3000"/>
                            </p:stCondLst>
                            <p:childTnLst>
                              <p:par>
                                <p:cTn id="94" presetID="53" presetClass="entr" presetSubtype="16" fill="hold" nodeType="after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p:cTn id="96" dur="500" fill="hold"/>
                                        <p:tgtEl>
                                          <p:spTgt spid="38"/>
                                        </p:tgtEl>
                                        <p:attrNameLst>
                                          <p:attrName>ppt_w</p:attrName>
                                        </p:attrNameLst>
                                      </p:cBhvr>
                                      <p:tavLst>
                                        <p:tav tm="0">
                                          <p:val>
                                            <p:fltVal val="0"/>
                                          </p:val>
                                        </p:tav>
                                        <p:tav tm="100000">
                                          <p:val>
                                            <p:strVal val="#ppt_w"/>
                                          </p:val>
                                        </p:tav>
                                      </p:tavLst>
                                    </p:anim>
                                    <p:anim calcmode="lin" valueType="num">
                                      <p:cBhvr>
                                        <p:cTn id="97" dur="500" fill="hold"/>
                                        <p:tgtEl>
                                          <p:spTgt spid="38"/>
                                        </p:tgtEl>
                                        <p:attrNameLst>
                                          <p:attrName>ppt_h</p:attrName>
                                        </p:attrNameLst>
                                      </p:cBhvr>
                                      <p:tavLst>
                                        <p:tav tm="0">
                                          <p:val>
                                            <p:fltVal val="0"/>
                                          </p:val>
                                        </p:tav>
                                        <p:tav tm="100000">
                                          <p:val>
                                            <p:strVal val="#ppt_h"/>
                                          </p:val>
                                        </p:tav>
                                      </p:tavLst>
                                    </p:anim>
                                    <p:animEffect transition="in" filter="fade">
                                      <p:cBhvr>
                                        <p:cTn id="98" dur="500"/>
                                        <p:tgtEl>
                                          <p:spTgt spid="38"/>
                                        </p:tgtEl>
                                      </p:cBhvr>
                                    </p:animEffect>
                                  </p:childTnLst>
                                </p:cTn>
                              </p:par>
                            </p:childTnLst>
                          </p:cTn>
                        </p:par>
                        <p:par>
                          <p:cTn id="99" fill="hold">
                            <p:stCondLst>
                              <p:cond delay="3500"/>
                            </p:stCondLst>
                            <p:childTnLst>
                              <p:par>
                                <p:cTn id="100" presetID="22" presetClass="entr" presetSubtype="8" fill="hold" grpId="0" nodeType="afterEffect">
                                  <p:stCondLst>
                                    <p:cond delay="0"/>
                                  </p:stCondLst>
                                  <p:childTnLst>
                                    <p:set>
                                      <p:cBhvr>
                                        <p:cTn id="101" dur="1" fill="hold">
                                          <p:stCondLst>
                                            <p:cond delay="0"/>
                                          </p:stCondLst>
                                        </p:cTn>
                                        <p:tgtEl>
                                          <p:spTgt spid="2">
                                            <p:txEl>
                                              <p:pRg st="5" end="5"/>
                                            </p:txEl>
                                          </p:spTgt>
                                        </p:tgtEl>
                                        <p:attrNameLst>
                                          <p:attrName>style.visibility</p:attrName>
                                        </p:attrNameLst>
                                      </p:cBhvr>
                                      <p:to>
                                        <p:strVal val="visible"/>
                                      </p:to>
                                    </p:set>
                                    <p:animEffect transition="in" filter="wipe(left)">
                                      <p:cBhvr>
                                        <p:cTn id="102" dur="500"/>
                                        <p:tgtEl>
                                          <p:spTgt spid="2">
                                            <p:txEl>
                                              <p:pRg st="5" end="5"/>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nodeType="click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p:cTn id="107" dur="500" fill="hold"/>
                                        <p:tgtEl>
                                          <p:spTgt spid="33"/>
                                        </p:tgtEl>
                                        <p:attrNameLst>
                                          <p:attrName>ppt_w</p:attrName>
                                        </p:attrNameLst>
                                      </p:cBhvr>
                                      <p:tavLst>
                                        <p:tav tm="0">
                                          <p:val>
                                            <p:fltVal val="0"/>
                                          </p:val>
                                        </p:tav>
                                        <p:tav tm="100000">
                                          <p:val>
                                            <p:strVal val="#ppt_w"/>
                                          </p:val>
                                        </p:tav>
                                      </p:tavLst>
                                    </p:anim>
                                    <p:anim calcmode="lin" valueType="num">
                                      <p:cBhvr>
                                        <p:cTn id="108" dur="500" fill="hold"/>
                                        <p:tgtEl>
                                          <p:spTgt spid="33"/>
                                        </p:tgtEl>
                                        <p:attrNameLst>
                                          <p:attrName>ppt_h</p:attrName>
                                        </p:attrNameLst>
                                      </p:cBhvr>
                                      <p:tavLst>
                                        <p:tav tm="0">
                                          <p:val>
                                            <p:fltVal val="0"/>
                                          </p:val>
                                        </p:tav>
                                        <p:tav tm="100000">
                                          <p:val>
                                            <p:strVal val="#ppt_h"/>
                                          </p:val>
                                        </p:tav>
                                      </p:tavLst>
                                    </p:anim>
                                    <p:animEffect transition="in" filter="fade">
                                      <p:cBhvr>
                                        <p:cTn id="109" dur="500"/>
                                        <p:tgtEl>
                                          <p:spTgt spid="33"/>
                                        </p:tgtEl>
                                      </p:cBhvr>
                                    </p:animEffect>
                                  </p:childTnLst>
                                </p:cTn>
                              </p:par>
                            </p:childTnLst>
                          </p:cTn>
                        </p:par>
                        <p:par>
                          <p:cTn id="110" fill="hold">
                            <p:stCondLst>
                              <p:cond delay="500"/>
                            </p:stCondLst>
                            <p:childTnLst>
                              <p:par>
                                <p:cTn id="111" presetID="22" presetClass="entr" presetSubtype="8" fill="hold" grpId="0" nodeType="afterEffect">
                                  <p:stCondLst>
                                    <p:cond delay="0"/>
                                  </p:stCondLst>
                                  <p:childTnLst>
                                    <p:set>
                                      <p:cBhvr>
                                        <p:cTn id="112" dur="1" fill="hold">
                                          <p:stCondLst>
                                            <p:cond delay="0"/>
                                          </p:stCondLst>
                                        </p:cTn>
                                        <p:tgtEl>
                                          <p:spTgt spid="2">
                                            <p:txEl>
                                              <p:pRg st="6" end="6"/>
                                            </p:txEl>
                                          </p:spTgt>
                                        </p:tgtEl>
                                        <p:attrNameLst>
                                          <p:attrName>style.visibility</p:attrName>
                                        </p:attrNameLst>
                                      </p:cBhvr>
                                      <p:to>
                                        <p:strVal val="visible"/>
                                      </p:to>
                                    </p:set>
                                    <p:animEffect transition="in" filter="wipe(left)">
                                      <p:cBhvr>
                                        <p:cTn id="11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9DE5EAA-7FFC-41C7-A99B-0B913BF67782}"/>
              </a:ext>
            </a:extLst>
          </p:cNvPr>
          <p:cNvSpPr/>
          <p:nvPr/>
        </p:nvSpPr>
        <p:spPr>
          <a:xfrm>
            <a:off x="0" y="-43545"/>
            <a:ext cx="9143999" cy="769441"/>
          </a:xfrm>
          <a:prstGeom prst="rect">
            <a:avLst/>
          </a:prstGeom>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dirty="0">
                <a:ln/>
                <a:solidFill>
                  <a:srgbClr val="C51E0F"/>
                </a:solidFill>
              </a:rPr>
              <a:t>BABILONIA Y SUS ALIADOS</a:t>
            </a:r>
          </a:p>
        </p:txBody>
      </p:sp>
      <p:sp>
        <p:nvSpPr>
          <p:cNvPr id="3" name="Rectángulo 2">
            <a:extLst>
              <a:ext uri="{FF2B5EF4-FFF2-40B4-BE49-F238E27FC236}">
                <a16:creationId xmlns:a16="http://schemas.microsoft.com/office/drawing/2014/main" id="{E2BA3119-AB7A-405D-918B-BC5DAB9D17D0}"/>
              </a:ext>
            </a:extLst>
          </p:cNvPr>
          <p:cNvSpPr/>
          <p:nvPr/>
        </p:nvSpPr>
        <p:spPr>
          <a:xfrm>
            <a:off x="439782" y="642146"/>
            <a:ext cx="8264433" cy="646331"/>
          </a:xfrm>
          <a:prstGeom prst="rect">
            <a:avLst/>
          </a:prstGeom>
        </p:spPr>
        <p:txBody>
          <a:bodyPr wrap="square">
            <a:spAutoFit/>
          </a:bodyPr>
          <a:lstStyle/>
          <a:p>
            <a:r>
              <a:rPr lang="es-ES" b="1" dirty="0">
                <a:solidFill>
                  <a:srgbClr val="413375"/>
                </a:solidFill>
                <a:latin typeface="Comic Sans MS" panose="030F0702030302020204" pitchFamily="66" charset="0"/>
              </a:rPr>
              <a:t>“con la cual han fornicado los reyes de la tierra, y los moradores de la tierra se han embriagado con el vino de su fornicación” </a:t>
            </a:r>
            <a:r>
              <a:rPr lang="es-ES" sz="1600" b="1" dirty="0">
                <a:solidFill>
                  <a:srgbClr val="413375"/>
                </a:solidFill>
                <a:latin typeface="Comic Sans MS" panose="030F0702030302020204" pitchFamily="66" charset="0"/>
              </a:rPr>
              <a:t>(Apocalipsis 17:2)</a:t>
            </a:r>
            <a:endParaRPr lang="es-ES" b="1" dirty="0">
              <a:solidFill>
                <a:srgbClr val="413375"/>
              </a:solidFill>
              <a:latin typeface="Comic Sans MS" panose="030F0702030302020204" pitchFamily="66" charset="0"/>
            </a:endParaRPr>
          </a:p>
        </p:txBody>
      </p:sp>
      <p:sp>
        <p:nvSpPr>
          <p:cNvPr id="4" name="CuadroTexto 3">
            <a:extLst>
              <a:ext uri="{FF2B5EF4-FFF2-40B4-BE49-F238E27FC236}">
                <a16:creationId xmlns:a16="http://schemas.microsoft.com/office/drawing/2014/main" id="{229FBB64-A0A6-4746-97CC-E2BE5D1C19AF}"/>
              </a:ext>
            </a:extLst>
          </p:cNvPr>
          <p:cNvSpPr txBox="1"/>
          <p:nvPr/>
        </p:nvSpPr>
        <p:spPr>
          <a:xfrm>
            <a:off x="165462" y="1298370"/>
            <a:ext cx="6043749" cy="461665"/>
          </a:xfrm>
          <a:prstGeom prst="rect">
            <a:avLst/>
          </a:prstGeom>
          <a:noFill/>
        </p:spPr>
        <p:txBody>
          <a:bodyPr wrap="square" rtlCol="0">
            <a:spAutoFit/>
            <a:scene3d>
              <a:camera prst="orthographicFront"/>
              <a:lightRig rig="threePt" dir="t"/>
            </a:scene3d>
            <a:sp3d extrusionH="57150">
              <a:bevelT w="38100" h="38100"/>
            </a:sp3d>
          </a:bodyPr>
          <a:lstStyle/>
          <a:p>
            <a:pPr algn="ctr">
              <a:spcBef>
                <a:spcPts val="600"/>
              </a:spcBef>
            </a:pPr>
            <a:r>
              <a:rPr lang="es-ES" sz="2400" b="1" dirty="0">
                <a:solidFill>
                  <a:srgbClr val="C51E0F"/>
                </a:solidFill>
              </a:rPr>
              <a:t>¿Qué representa la mujer llamada Babilonia?</a:t>
            </a:r>
          </a:p>
        </p:txBody>
      </p:sp>
      <p:sp>
        <p:nvSpPr>
          <p:cNvPr id="5" name="CuadroTexto 4">
            <a:extLst>
              <a:ext uri="{FF2B5EF4-FFF2-40B4-BE49-F238E27FC236}">
                <a16:creationId xmlns:a16="http://schemas.microsoft.com/office/drawing/2014/main" id="{AECE74D7-73DF-4D61-BDF3-57590FCDE569}"/>
              </a:ext>
            </a:extLst>
          </p:cNvPr>
          <p:cNvSpPr txBox="1"/>
          <p:nvPr/>
        </p:nvSpPr>
        <p:spPr>
          <a:xfrm>
            <a:off x="165463" y="1699696"/>
            <a:ext cx="6104708" cy="1323439"/>
          </a:xfrm>
          <a:prstGeom prst="rect">
            <a:avLst/>
          </a:prstGeom>
          <a:noFill/>
        </p:spPr>
        <p:txBody>
          <a:bodyPr wrap="square" rtlCol="0">
            <a:spAutoFit/>
          </a:bodyPr>
          <a:lstStyle/>
          <a:p>
            <a:pPr>
              <a:spcBef>
                <a:spcPts val="600"/>
              </a:spcBef>
            </a:pPr>
            <a:r>
              <a:rPr lang="es-ES" sz="2000" b="1" dirty="0"/>
              <a:t>Al igual que la mujer de Apocalipsis 12 representa a la iglesia de Dios pura y fiel, Babilonia representa a la iglesia apóstata e infiel del tiempo del fin. Esta iglesia es, en realidad, la unión de muchas iglesias.</a:t>
            </a:r>
          </a:p>
        </p:txBody>
      </p:sp>
      <p:sp>
        <p:nvSpPr>
          <p:cNvPr id="6" name="CuadroTexto 5">
            <a:extLst>
              <a:ext uri="{FF2B5EF4-FFF2-40B4-BE49-F238E27FC236}">
                <a16:creationId xmlns:a16="http://schemas.microsoft.com/office/drawing/2014/main" id="{3FB26F26-312B-4404-9739-1618F13F7CC0}"/>
              </a:ext>
            </a:extLst>
          </p:cNvPr>
          <p:cNvSpPr txBox="1"/>
          <p:nvPr/>
        </p:nvSpPr>
        <p:spPr>
          <a:xfrm>
            <a:off x="165463" y="3041879"/>
            <a:ext cx="6043748" cy="461665"/>
          </a:xfrm>
          <a:prstGeom prst="rect">
            <a:avLst/>
          </a:prstGeom>
          <a:noFill/>
        </p:spPr>
        <p:txBody>
          <a:bodyPr wrap="square" rtlCol="0">
            <a:spAutoFit/>
            <a:scene3d>
              <a:camera prst="orthographicFront"/>
              <a:lightRig rig="threePt" dir="t"/>
            </a:scene3d>
            <a:sp3d extrusionH="57150">
              <a:bevelT w="38100" h="38100"/>
            </a:sp3d>
          </a:bodyPr>
          <a:lstStyle/>
          <a:p>
            <a:pPr algn="ctr">
              <a:spcBef>
                <a:spcPts val="600"/>
              </a:spcBef>
            </a:pPr>
            <a:r>
              <a:rPr lang="es-ES" sz="2400" b="1" dirty="0">
                <a:solidFill>
                  <a:srgbClr val="C51E0F"/>
                </a:solidFill>
              </a:rPr>
              <a:t>¿Quiénes son sus aliados?</a:t>
            </a:r>
          </a:p>
        </p:txBody>
      </p:sp>
      <p:sp>
        <p:nvSpPr>
          <p:cNvPr id="7" name="CuadroTexto 6">
            <a:extLst>
              <a:ext uri="{FF2B5EF4-FFF2-40B4-BE49-F238E27FC236}">
                <a16:creationId xmlns:a16="http://schemas.microsoft.com/office/drawing/2014/main" id="{53C062E4-781A-46C2-95D3-25B9B9DCD90A}"/>
              </a:ext>
            </a:extLst>
          </p:cNvPr>
          <p:cNvSpPr txBox="1"/>
          <p:nvPr/>
        </p:nvSpPr>
        <p:spPr>
          <a:xfrm>
            <a:off x="165462" y="3464234"/>
            <a:ext cx="6043749" cy="707886"/>
          </a:xfrm>
          <a:prstGeom prst="rect">
            <a:avLst/>
          </a:prstGeom>
          <a:noFill/>
        </p:spPr>
        <p:txBody>
          <a:bodyPr wrap="square" rtlCol="0">
            <a:spAutoFit/>
          </a:bodyPr>
          <a:lstStyle/>
          <a:p>
            <a:pPr>
              <a:spcBef>
                <a:spcPts val="600"/>
              </a:spcBef>
            </a:pPr>
            <a:r>
              <a:rPr lang="es-ES" sz="2000" b="1" dirty="0"/>
              <a:t>Según los versículos 1, 2 y 15, son muchedumbres divididas en dos grupos:</a:t>
            </a:r>
          </a:p>
        </p:txBody>
      </p:sp>
      <p:sp>
        <p:nvSpPr>
          <p:cNvPr id="8" name="CuadroTexto 7">
            <a:extLst>
              <a:ext uri="{FF2B5EF4-FFF2-40B4-BE49-F238E27FC236}">
                <a16:creationId xmlns:a16="http://schemas.microsoft.com/office/drawing/2014/main" id="{F1A0DF28-FF67-43A1-9A08-01DDEB8E1BA8}"/>
              </a:ext>
            </a:extLst>
          </p:cNvPr>
          <p:cNvSpPr txBox="1"/>
          <p:nvPr/>
        </p:nvSpPr>
        <p:spPr>
          <a:xfrm>
            <a:off x="3143796" y="4867784"/>
            <a:ext cx="3901434" cy="1631216"/>
          </a:xfrm>
          <a:prstGeom prst="rect">
            <a:avLst/>
          </a:prstGeom>
          <a:noFill/>
        </p:spPr>
        <p:txBody>
          <a:bodyPr wrap="square" rtlCol="0">
            <a:spAutoFit/>
          </a:bodyPr>
          <a:lstStyle/>
          <a:p>
            <a:pPr marL="269875" indent="-269875">
              <a:buFont typeface="+mj-lt"/>
              <a:buAutoNum type="arabicPeriod" startAt="2"/>
            </a:pPr>
            <a:r>
              <a:rPr lang="es-ES" sz="2000" b="1" i="1" u="sng" dirty="0">
                <a:solidFill>
                  <a:srgbClr val="413375"/>
                </a:solidFill>
              </a:rPr>
              <a:t>Los moradores de la tierra</a:t>
            </a:r>
            <a:r>
              <a:rPr lang="es-ES" sz="2000" b="1" dirty="0">
                <a:solidFill>
                  <a:srgbClr val="413375"/>
                </a:solidFill>
              </a:rPr>
              <a:t>. </a:t>
            </a:r>
            <a:r>
              <a:rPr lang="es-ES" sz="2000" b="1" dirty="0"/>
              <a:t>Todos aquellos que, embriagados por las falsas enseñanzas de Babilonia, adoren a la bestia y a su imagen.</a:t>
            </a:r>
          </a:p>
        </p:txBody>
      </p:sp>
      <p:pic>
        <p:nvPicPr>
          <p:cNvPr id="10" name="Imagen 9" descr="Imagen que contiene pared, ropa, persona, interior&#10;&#10;Descripción generada automáticamente">
            <a:extLst>
              <a:ext uri="{FF2B5EF4-FFF2-40B4-BE49-F238E27FC236}">
                <a16:creationId xmlns:a16="http://schemas.microsoft.com/office/drawing/2014/main" id="{1168F9E8-B34B-4F9E-A821-8E5242086C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3840" y="4854340"/>
            <a:ext cx="2873829" cy="19092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descr="Imagen que contiene persona&#10;&#10;Descripción generada automáticamente">
            <a:extLst>
              <a:ext uri="{FF2B5EF4-FFF2-40B4-BE49-F238E27FC236}">
                <a16:creationId xmlns:a16="http://schemas.microsoft.com/office/drawing/2014/main" id="{671DE99C-9AF0-453B-B06D-F4495F9B45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95635" y="1347824"/>
            <a:ext cx="2438400" cy="229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descr="Imagen que contiene interior, suelo, rojo&#10;&#10;Descripción generada automáticamente">
            <a:extLst>
              <a:ext uri="{FF2B5EF4-FFF2-40B4-BE49-F238E27FC236}">
                <a16:creationId xmlns:a16="http://schemas.microsoft.com/office/drawing/2014/main" id="{AB12AA43-DA90-4426-9F51-DD35F8A1D7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80065" y="3770394"/>
            <a:ext cx="1968138" cy="3008021"/>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15" name="Rectángulo 14">
            <a:extLst>
              <a:ext uri="{FF2B5EF4-FFF2-40B4-BE49-F238E27FC236}">
                <a16:creationId xmlns:a16="http://schemas.microsoft.com/office/drawing/2014/main" id="{5855B170-3C6F-45B1-80B1-1F7B9FBF42B3}"/>
              </a:ext>
            </a:extLst>
          </p:cNvPr>
          <p:cNvSpPr/>
          <p:nvPr/>
        </p:nvSpPr>
        <p:spPr>
          <a:xfrm>
            <a:off x="165462" y="4152324"/>
            <a:ext cx="6696892" cy="707886"/>
          </a:xfrm>
          <a:prstGeom prst="rect">
            <a:avLst/>
          </a:prstGeom>
        </p:spPr>
        <p:txBody>
          <a:bodyPr wrap="square">
            <a:spAutoFit/>
          </a:bodyPr>
          <a:lstStyle/>
          <a:p>
            <a:pPr marL="269875" indent="-269875">
              <a:buFont typeface="+mj-lt"/>
              <a:buAutoNum type="arabicPeriod"/>
            </a:pPr>
            <a:r>
              <a:rPr lang="es-ES" sz="2000" b="1" i="1" u="sng" dirty="0">
                <a:solidFill>
                  <a:srgbClr val="413375"/>
                </a:solidFill>
              </a:rPr>
              <a:t>Los reyes de la tierra</a:t>
            </a:r>
            <a:r>
              <a:rPr lang="es-ES" sz="2000" b="1" dirty="0">
                <a:solidFill>
                  <a:srgbClr val="413375"/>
                </a:solidFill>
              </a:rPr>
              <a:t>.</a:t>
            </a:r>
            <a:r>
              <a:rPr lang="es-ES" sz="2000" b="1" dirty="0"/>
              <a:t> Los dirigentes políticos que apoyarán a Babilonia con leyes político-religiosas.</a:t>
            </a:r>
          </a:p>
        </p:txBody>
      </p:sp>
    </p:spTree>
    <p:extLst>
      <p:ext uri="{BB962C8B-B14F-4D97-AF65-F5344CB8AC3E}">
        <p14:creationId xmlns:p14="http://schemas.microsoft.com/office/powerpoint/2010/main" val="47931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37"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900" decel="100000" fill="hold"/>
                                        <p:tgtEl>
                                          <p:spTgt spid="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48" dur="1000" fill="hold"/>
                                        <p:tgtEl>
                                          <p:spTgt spid="6"/>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900" decel="100000" fill="hold"/>
                                        <p:tgtEl>
                                          <p:spTgt spid="7"/>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randombar(horizontal)">
                                      <p:cBhvr>
                                        <p:cTn id="65" dur="500"/>
                                        <p:tgtEl>
                                          <p:spTgt spid="14"/>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randombar(horizontal)">
                                      <p:cBhvr>
                                        <p:cTn id="74" dur="500"/>
                                        <p:tgtEl>
                                          <p:spTgt spid="10"/>
                                        </p:tgtEl>
                                      </p:cBhvr>
                                    </p:animEffect>
                                  </p:childTnLst>
                                </p:cTn>
                              </p:par>
                            </p:childTnLst>
                          </p:cTn>
                        </p:par>
                        <p:par>
                          <p:cTn id="75" fill="hold">
                            <p:stCondLst>
                              <p:cond delay="500"/>
                            </p:stCondLst>
                            <p:childTnLst>
                              <p:par>
                                <p:cTn id="76" presetID="22" presetClass="entr" presetSubtype="8"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left)">
                                      <p:cBhvr>
                                        <p:cTn id="7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6F44CED-074F-4A34-99C1-8437EC94ADAD}"/>
              </a:ext>
            </a:extLst>
          </p:cNvPr>
          <p:cNvSpPr/>
          <p:nvPr/>
        </p:nvSpPr>
        <p:spPr>
          <a:xfrm>
            <a:off x="406037" y="1764383"/>
            <a:ext cx="8331926" cy="4154984"/>
          </a:xfrm>
          <a:prstGeom prst="rect">
            <a:avLst/>
          </a:prstGeom>
        </p:spPr>
        <p:txBody>
          <a:bodyPr wrap="square">
            <a:spAutoFit/>
          </a:bodyPr>
          <a:lstStyle/>
          <a:p>
            <a:pPr>
              <a:spcBef>
                <a:spcPts val="600"/>
              </a:spcBef>
            </a:pPr>
            <a:r>
              <a:rPr lang="es-ES" sz="2400" dirty="0">
                <a:latin typeface="Cooper Black" panose="0208090404030B020404" pitchFamily="18" charset="0"/>
              </a:rPr>
              <a:t>“Muchas de las iglesias protestantes están siguiendo el ejemplo de Roma, y se unen inicuamente con “los reyes de la tierra”. Así obran las iglesias del estado en sus relaciones con los gobiernos seculares, y otras denominaciones en su afán de captarse el favor del mundo. Y la expresión “Babilonia”—confusión—puede aplicarse acertadamente a esas congregaciones que, aunque declaran todas que sus doctrinas derivan de la Biblia, están sin embargo divididas en un sinnúmero de sectas, con credos y teorías muy opuestos”</a:t>
            </a:r>
          </a:p>
        </p:txBody>
      </p:sp>
      <p:sp>
        <p:nvSpPr>
          <p:cNvPr id="3" name="CuadroTexto 2">
            <a:extLst>
              <a:ext uri="{FF2B5EF4-FFF2-40B4-BE49-F238E27FC236}">
                <a16:creationId xmlns:a16="http://schemas.microsoft.com/office/drawing/2014/main" id="{E2455201-2F16-4CFA-8586-0A50027AF9F3}"/>
              </a:ext>
            </a:extLst>
          </p:cNvPr>
          <p:cNvSpPr txBox="1"/>
          <p:nvPr/>
        </p:nvSpPr>
        <p:spPr>
          <a:xfrm>
            <a:off x="4658231" y="6008914"/>
            <a:ext cx="4050340" cy="369332"/>
          </a:xfrm>
          <a:prstGeom prst="rect">
            <a:avLst/>
          </a:prstGeom>
          <a:noFill/>
        </p:spPr>
        <p:txBody>
          <a:bodyPr wrap="none" rtlCol="0">
            <a:spAutoFit/>
          </a:bodyPr>
          <a:lstStyle/>
          <a:p>
            <a:pPr algn="r"/>
            <a:r>
              <a:rPr lang="es-ES" b="1" dirty="0" err="1"/>
              <a:t>E.G.W</a:t>
            </a:r>
            <a:r>
              <a:rPr lang="es-ES" b="1" dirty="0"/>
              <a:t>. (El conflicto de los siglos, pg. 380)</a:t>
            </a:r>
          </a:p>
        </p:txBody>
      </p:sp>
    </p:spTree>
    <p:extLst>
      <p:ext uri="{BB962C8B-B14F-4D97-AF65-F5344CB8AC3E}">
        <p14:creationId xmlns:p14="http://schemas.microsoft.com/office/powerpoint/2010/main" val="68007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E26DCDEC-A612-4B73-A544-8A8E3A1A98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7596" y="1627275"/>
            <a:ext cx="3609935" cy="5230726"/>
          </a:xfrm>
          <a:prstGeom prst="rect">
            <a:avLst/>
          </a:prstGeom>
        </p:spPr>
      </p:pic>
      <p:sp>
        <p:nvSpPr>
          <p:cNvPr id="2" name="Rectángulo 1">
            <a:extLst>
              <a:ext uri="{FF2B5EF4-FFF2-40B4-BE49-F238E27FC236}">
                <a16:creationId xmlns:a16="http://schemas.microsoft.com/office/drawing/2014/main" id="{23F9C0A6-C5B5-40D8-B45F-BC2E56DB008D}"/>
              </a:ext>
            </a:extLst>
          </p:cNvPr>
          <p:cNvSpPr/>
          <p:nvPr/>
        </p:nvSpPr>
        <p:spPr>
          <a:xfrm>
            <a:off x="0" y="43545"/>
            <a:ext cx="7480663" cy="677108"/>
          </a:xfrm>
          <a:prstGeom prst="rect">
            <a:avLst/>
          </a:prstGeom>
        </p:spPr>
        <p:txBody>
          <a:bodyPr wrap="square">
            <a:spAutoFit/>
            <a:scene3d>
              <a:camera prst="orthographicFront"/>
              <a:lightRig rig="threePt" dir="t"/>
            </a:scene3d>
            <a:sp3d extrusionH="57150">
              <a:bevelT h="25400" prst="softRound"/>
            </a:sp3d>
          </a:bodyPr>
          <a:lstStyle/>
          <a:p>
            <a:pPr algn="ctr"/>
            <a:r>
              <a:rPr lang="es-ES" sz="3800" b="1" dirty="0">
                <a:ln w="22225">
                  <a:solidFill>
                    <a:schemeClr val="accent2"/>
                  </a:solidFill>
                  <a:prstDash val="solid"/>
                </a:ln>
                <a:solidFill>
                  <a:schemeClr val="accent2">
                    <a:lumMod val="40000"/>
                    <a:lumOff val="60000"/>
                  </a:schemeClr>
                </a:solidFill>
              </a:rPr>
              <a:t>BABILONIA Y LA BESTIA ESCARLATA</a:t>
            </a:r>
          </a:p>
        </p:txBody>
      </p:sp>
      <p:sp>
        <p:nvSpPr>
          <p:cNvPr id="3" name="Rectángulo 2">
            <a:extLst>
              <a:ext uri="{FF2B5EF4-FFF2-40B4-BE49-F238E27FC236}">
                <a16:creationId xmlns:a16="http://schemas.microsoft.com/office/drawing/2014/main" id="{5785CD47-02BE-4E00-8788-071A8BC41EE4}"/>
              </a:ext>
            </a:extLst>
          </p:cNvPr>
          <p:cNvSpPr/>
          <p:nvPr/>
        </p:nvSpPr>
        <p:spPr>
          <a:xfrm>
            <a:off x="64338" y="624108"/>
            <a:ext cx="7285695" cy="923330"/>
          </a:xfrm>
          <a:prstGeom prst="rect">
            <a:avLst/>
          </a:prstGeom>
        </p:spPr>
        <p:txBody>
          <a:bodyPr wrap="square">
            <a:spAutoFit/>
          </a:bodyPr>
          <a:lstStyle/>
          <a:p>
            <a:r>
              <a:rPr lang="es-ES" b="1" dirty="0">
                <a:solidFill>
                  <a:schemeClr val="accent6">
                    <a:lumMod val="50000"/>
                  </a:schemeClr>
                </a:solidFill>
                <a:latin typeface="Comic Sans MS" panose="030F0702030302020204" pitchFamily="66" charset="0"/>
              </a:rPr>
              <a:t>“Y me llevó en el Espíritu al desierto; y vi a una mujer sentada sobre una bestia escarlata llena de nombres de blasfemia, que tenía siete cabezas y diez cuernos” </a:t>
            </a:r>
            <a:r>
              <a:rPr lang="es-ES" sz="1600" b="1" dirty="0">
                <a:solidFill>
                  <a:schemeClr val="accent6">
                    <a:lumMod val="50000"/>
                  </a:schemeClr>
                </a:solidFill>
                <a:latin typeface="Comic Sans MS" panose="030F0702030302020204" pitchFamily="66" charset="0"/>
              </a:rPr>
              <a:t>(Apocalipsis 17:3)</a:t>
            </a:r>
            <a:endParaRPr lang="es-ES" b="1" dirty="0">
              <a:solidFill>
                <a:schemeClr val="accent6">
                  <a:lumMod val="50000"/>
                </a:schemeClr>
              </a:solidFill>
              <a:latin typeface="Comic Sans MS" panose="030F0702030302020204" pitchFamily="66" charset="0"/>
            </a:endParaRPr>
          </a:p>
        </p:txBody>
      </p:sp>
      <p:sp>
        <p:nvSpPr>
          <p:cNvPr id="4" name="CuadroTexto 3">
            <a:extLst>
              <a:ext uri="{FF2B5EF4-FFF2-40B4-BE49-F238E27FC236}">
                <a16:creationId xmlns:a16="http://schemas.microsoft.com/office/drawing/2014/main" id="{478CEA85-DF7A-455E-BF3E-CEDFDFF1DC2D}"/>
              </a:ext>
            </a:extLst>
          </p:cNvPr>
          <p:cNvSpPr txBox="1"/>
          <p:nvPr/>
        </p:nvSpPr>
        <p:spPr>
          <a:xfrm rot="16200000">
            <a:off x="-352057" y="3084176"/>
            <a:ext cx="2281849" cy="400110"/>
          </a:xfrm>
          <a:prstGeom prst="rect">
            <a:avLst/>
          </a:prstGeom>
          <a:noFill/>
        </p:spPr>
        <p:txBody>
          <a:bodyPr wrap="square" rtlCol="0">
            <a:spAutoFit/>
          </a:bodyPr>
          <a:lstStyle/>
          <a:p>
            <a:pPr algn="ctr"/>
            <a:r>
              <a:rPr lang="es-ES" sz="2000" b="1" dirty="0"/>
              <a:t>PODER RELIGIOSO</a:t>
            </a:r>
          </a:p>
        </p:txBody>
      </p:sp>
      <p:sp>
        <p:nvSpPr>
          <p:cNvPr id="5" name="CuadroTexto 4">
            <a:extLst>
              <a:ext uri="{FF2B5EF4-FFF2-40B4-BE49-F238E27FC236}">
                <a16:creationId xmlns:a16="http://schemas.microsoft.com/office/drawing/2014/main" id="{F7D09658-FED9-43BF-8480-FAD804502C71}"/>
              </a:ext>
            </a:extLst>
          </p:cNvPr>
          <p:cNvSpPr txBox="1"/>
          <p:nvPr/>
        </p:nvSpPr>
        <p:spPr>
          <a:xfrm rot="16200000">
            <a:off x="-839918" y="5564280"/>
            <a:ext cx="2111831" cy="400110"/>
          </a:xfrm>
          <a:prstGeom prst="rect">
            <a:avLst/>
          </a:prstGeom>
          <a:noFill/>
        </p:spPr>
        <p:txBody>
          <a:bodyPr wrap="square" rtlCol="0">
            <a:spAutoFit/>
          </a:bodyPr>
          <a:lstStyle/>
          <a:p>
            <a:pPr algn="ctr"/>
            <a:r>
              <a:rPr lang="es-ES" sz="2000" b="1" dirty="0"/>
              <a:t>PODER POLÍTICO</a:t>
            </a:r>
          </a:p>
        </p:txBody>
      </p:sp>
      <p:sp>
        <p:nvSpPr>
          <p:cNvPr id="6" name="Cerrar llave 5">
            <a:extLst>
              <a:ext uri="{FF2B5EF4-FFF2-40B4-BE49-F238E27FC236}">
                <a16:creationId xmlns:a16="http://schemas.microsoft.com/office/drawing/2014/main" id="{5C002C90-C490-4281-9907-D46911A79478}"/>
              </a:ext>
            </a:extLst>
          </p:cNvPr>
          <p:cNvSpPr/>
          <p:nvPr/>
        </p:nvSpPr>
        <p:spPr>
          <a:xfrm rot="10800000">
            <a:off x="1066568" y="1822292"/>
            <a:ext cx="400111" cy="2923878"/>
          </a:xfrm>
          <a:prstGeom prst="rightBrace">
            <a:avLst>
              <a:gd name="adj1" fmla="val 37280"/>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s-ES"/>
          </a:p>
        </p:txBody>
      </p:sp>
      <p:sp>
        <p:nvSpPr>
          <p:cNvPr id="7" name="Cerrar llave 6">
            <a:extLst>
              <a:ext uri="{FF2B5EF4-FFF2-40B4-BE49-F238E27FC236}">
                <a16:creationId xmlns:a16="http://schemas.microsoft.com/office/drawing/2014/main" id="{CADA474E-45E2-4569-BC23-9D11E342DF0B}"/>
              </a:ext>
            </a:extLst>
          </p:cNvPr>
          <p:cNvSpPr/>
          <p:nvPr/>
        </p:nvSpPr>
        <p:spPr>
          <a:xfrm rot="10800000">
            <a:off x="416052" y="4746168"/>
            <a:ext cx="258633" cy="2036333"/>
          </a:xfrm>
          <a:prstGeom prst="rightBrace">
            <a:avLst>
              <a:gd name="adj1" fmla="val 37280"/>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s-ES"/>
          </a:p>
        </p:txBody>
      </p:sp>
      <p:sp>
        <p:nvSpPr>
          <p:cNvPr id="8" name="CuadroTexto 7">
            <a:extLst>
              <a:ext uri="{FF2B5EF4-FFF2-40B4-BE49-F238E27FC236}">
                <a16:creationId xmlns:a16="http://schemas.microsoft.com/office/drawing/2014/main" id="{A21CAF5D-89C8-4B48-BEB5-7F69FAA1682F}"/>
              </a:ext>
            </a:extLst>
          </p:cNvPr>
          <p:cNvSpPr txBox="1"/>
          <p:nvPr/>
        </p:nvSpPr>
        <p:spPr>
          <a:xfrm>
            <a:off x="4197531" y="1662109"/>
            <a:ext cx="4930527" cy="5247590"/>
          </a:xfrm>
          <a:prstGeom prst="rect">
            <a:avLst/>
          </a:prstGeom>
          <a:noFill/>
        </p:spPr>
        <p:txBody>
          <a:bodyPr wrap="square" rtlCol="0">
            <a:spAutoFit/>
          </a:bodyPr>
          <a:lstStyle/>
          <a:p>
            <a:pPr>
              <a:spcBef>
                <a:spcPts val="600"/>
              </a:spcBef>
            </a:pPr>
            <a:r>
              <a:rPr lang="es-ES" sz="2000" b="1" dirty="0"/>
              <a:t>Mientras que Babilonia representa un poder religioso, la bestia representa poderes políticos.</a:t>
            </a:r>
          </a:p>
          <a:p>
            <a:pPr>
              <a:spcBef>
                <a:spcPts val="600"/>
              </a:spcBef>
            </a:pPr>
            <a:r>
              <a:rPr lang="es-ES" sz="2000" b="1" dirty="0"/>
              <a:t>Al contrario de lo que ocurría en tiempos pasados, en el tiempo del fin los poderes políticos y religiosos estarán claramente diferenciados.</a:t>
            </a:r>
          </a:p>
          <a:p>
            <a:pPr>
              <a:spcBef>
                <a:spcPts val="600"/>
              </a:spcBef>
            </a:pPr>
            <a:r>
              <a:rPr lang="es-ES" sz="2000" b="1" dirty="0"/>
              <a:t>El hecho de que Babilonia esté sentada sobre la bestia implica que la religión dominará sobre la política y la usará (nuevamente) para embriagarse de la sangre de los santos.</a:t>
            </a:r>
          </a:p>
          <a:p>
            <a:pPr>
              <a:spcBef>
                <a:spcPts val="600"/>
              </a:spcBef>
            </a:pPr>
            <a:r>
              <a:rPr lang="es-ES" sz="2000" b="1" dirty="0"/>
              <a:t>Pretendiendo ocupar el lugar del sumo sacerdote, Babilonia se viste con púrpura y carmesí, se adorna con joyas, y se coloca una diadema con una inscripción </a:t>
            </a:r>
            <a:r>
              <a:rPr lang="es-ES" b="1" dirty="0"/>
              <a:t>(ver Éxodo 28).</a:t>
            </a:r>
            <a:endParaRPr lang="es-ES" sz="2000" b="1" dirty="0"/>
          </a:p>
        </p:txBody>
      </p:sp>
      <p:pic>
        <p:nvPicPr>
          <p:cNvPr id="11" name="Imagen 10" descr="Imagen que contiene artrópodo, animal, invertebrado, interior&#10;&#10;Descripción generada automáticamente">
            <a:extLst>
              <a:ext uri="{FF2B5EF4-FFF2-40B4-BE49-F238E27FC236}">
                <a16:creationId xmlns:a16="http://schemas.microsoft.com/office/drawing/2014/main" id="{876F0102-B9C4-4661-ADD1-2D6BF2E72A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24735" y="52249"/>
            <a:ext cx="1912429" cy="1566315"/>
          </a:xfrm>
          <a:prstGeom prst="rect">
            <a:avLst/>
          </a:prstGeom>
        </p:spPr>
      </p:pic>
    </p:spTree>
    <p:extLst>
      <p:ext uri="{BB962C8B-B14F-4D97-AF65-F5344CB8AC3E}">
        <p14:creationId xmlns:p14="http://schemas.microsoft.com/office/powerpoint/2010/main" val="426348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anim calcmode="lin" valueType="num">
                                      <p:cBhvr>
                                        <p:cTn id="19" dur="500" fill="hold"/>
                                        <p:tgtEl>
                                          <p:spTgt spid="3"/>
                                        </p:tgtEl>
                                        <p:attrNameLst>
                                          <p:attrName>ppt_x</p:attrName>
                                        </p:attrNameLst>
                                      </p:cBhvr>
                                      <p:tavLst>
                                        <p:tav tm="0">
                                          <p:val>
                                            <p:fltVal val="0.5"/>
                                          </p:val>
                                        </p:tav>
                                        <p:tav tm="100000">
                                          <p:val>
                                            <p:strVal val="#ppt_x"/>
                                          </p:val>
                                        </p:tav>
                                      </p:tavLst>
                                    </p:anim>
                                    <p:anim calcmode="lin" valueType="num">
                                      <p:cBhvr>
                                        <p:cTn id="20" dur="500" fill="hold"/>
                                        <p:tgtEl>
                                          <p:spTgt spid="3"/>
                                        </p:tgtEl>
                                        <p:attrNameLst>
                                          <p:attrName>ppt_y</p:attrName>
                                        </p:attrNameLst>
                                      </p:cBhvr>
                                      <p:tavLst>
                                        <p:tav tm="0">
                                          <p:val>
                                            <p:fltVal val="0.5"/>
                                          </p:val>
                                        </p:tav>
                                        <p:tav tm="100000">
                                          <p:val>
                                            <p:strVal val="#ppt_y"/>
                                          </p:val>
                                        </p:tav>
                                      </p:tavLst>
                                    </p:anim>
                                  </p:childTnLst>
                                </p:cTn>
                              </p:par>
                              <p:par>
                                <p:cTn id="21" presetID="53" presetClass="entr" presetSubtype="52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fltVal val="0.5"/>
                                          </p:val>
                                        </p:tav>
                                        <p:tav tm="100000">
                                          <p:val>
                                            <p:strVal val="#ppt_x"/>
                                          </p:val>
                                        </p:tav>
                                      </p:tavLst>
                                    </p:anim>
                                    <p:anim calcmode="lin" valueType="num">
                                      <p:cBhvr>
                                        <p:cTn id="27"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4"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ppt_x</p:attrName>
                                        </p:attrNameLst>
                                      </p:cBhvr>
                                      <p:tavLst>
                                        <p:tav tm="0">
                                          <p:val>
                                            <p:strVal val="#ppt_x"/>
                                          </p:val>
                                        </p:tav>
                                        <p:tav tm="100000">
                                          <p:val>
                                            <p:strVal val="#ppt_x"/>
                                          </p:val>
                                        </p:tav>
                                      </p:tavLst>
                                    </p:anim>
                                    <p:anim calcmode="lin" valueType="num">
                                      <p:cBhvr>
                                        <p:cTn id="33" dur="500" fill="hold"/>
                                        <p:tgtEl>
                                          <p:spTgt spid="14"/>
                                        </p:tgtEl>
                                        <p:attrNameLst>
                                          <p:attrName>ppt_y</p:attrName>
                                        </p:attrNameLst>
                                      </p:cBhvr>
                                      <p:tavLst>
                                        <p:tav tm="0">
                                          <p:val>
                                            <p:strVal val="#ppt_y+#ppt_h/2"/>
                                          </p:val>
                                        </p:tav>
                                        <p:tav tm="100000">
                                          <p:val>
                                            <p:strVal val="#ppt_y"/>
                                          </p:val>
                                        </p:tav>
                                      </p:tavLst>
                                    </p:anim>
                                    <p:anim calcmode="lin" valueType="num">
                                      <p:cBhvr>
                                        <p:cTn id="34" dur="500" fill="hold"/>
                                        <p:tgtEl>
                                          <p:spTgt spid="14"/>
                                        </p:tgtEl>
                                        <p:attrNameLst>
                                          <p:attrName>ppt_w</p:attrName>
                                        </p:attrNameLst>
                                      </p:cBhvr>
                                      <p:tavLst>
                                        <p:tav tm="0">
                                          <p:val>
                                            <p:strVal val="#ppt_w"/>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wipe(left)">
                                      <p:cBhvr>
                                        <p:cTn id="39" dur="500"/>
                                        <p:tgtEl>
                                          <p:spTgt spid="8">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1000" fill="hold"/>
                                        <p:tgtEl>
                                          <p:spTgt spid="4"/>
                                        </p:tgtEl>
                                        <p:attrNameLst>
                                          <p:attrName>ppt_w</p:attrName>
                                        </p:attrNameLst>
                                      </p:cBhvr>
                                      <p:tavLst>
                                        <p:tav tm="0">
                                          <p:val>
                                            <p:fltVal val="0"/>
                                          </p:val>
                                        </p:tav>
                                        <p:tav tm="100000">
                                          <p:val>
                                            <p:strVal val="#ppt_w"/>
                                          </p:val>
                                        </p:tav>
                                      </p:tavLst>
                                    </p:anim>
                                    <p:anim calcmode="lin" valueType="num">
                                      <p:cBhvr>
                                        <p:cTn id="45" dur="1000" fill="hold"/>
                                        <p:tgtEl>
                                          <p:spTgt spid="4"/>
                                        </p:tgtEl>
                                        <p:attrNameLst>
                                          <p:attrName>ppt_h</p:attrName>
                                        </p:attrNameLst>
                                      </p:cBhvr>
                                      <p:tavLst>
                                        <p:tav tm="0">
                                          <p:val>
                                            <p:fltVal val="0"/>
                                          </p:val>
                                        </p:tav>
                                        <p:tav tm="100000">
                                          <p:val>
                                            <p:strVal val="#ppt_h"/>
                                          </p:val>
                                        </p:tav>
                                      </p:tavLst>
                                    </p:anim>
                                    <p:anim calcmode="lin" valueType="num">
                                      <p:cBhvr>
                                        <p:cTn id="46" dur="1000" fill="hold"/>
                                        <p:tgtEl>
                                          <p:spTgt spid="4"/>
                                        </p:tgtEl>
                                        <p:attrNameLst>
                                          <p:attrName>style.rotation</p:attrName>
                                        </p:attrNameLst>
                                      </p:cBhvr>
                                      <p:tavLst>
                                        <p:tav tm="0">
                                          <p:val>
                                            <p:fltVal val="90"/>
                                          </p:val>
                                        </p:tav>
                                        <p:tav tm="100000">
                                          <p:val>
                                            <p:fltVal val="0"/>
                                          </p:val>
                                        </p:tav>
                                      </p:tavLst>
                                    </p:anim>
                                    <p:animEffect transition="in" filter="fade">
                                      <p:cBhvr>
                                        <p:cTn id="47" dur="1000"/>
                                        <p:tgtEl>
                                          <p:spTgt spid="4"/>
                                        </p:tgtEl>
                                      </p:cBhvr>
                                    </p:animEffect>
                                  </p:childTnLst>
                                </p:cTn>
                              </p:par>
                            </p:childTnLst>
                          </p:cTn>
                        </p:par>
                        <p:par>
                          <p:cTn id="48" fill="hold">
                            <p:stCondLst>
                              <p:cond delay="1000"/>
                            </p:stCondLst>
                            <p:childTnLst>
                              <p:par>
                                <p:cTn id="49" presetID="17"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ppt_x</p:attrName>
                                        </p:attrNameLst>
                                      </p:cBhvr>
                                      <p:tavLst>
                                        <p:tav tm="0">
                                          <p:val>
                                            <p:strVal val="#ppt_x-#ppt_w/2"/>
                                          </p:val>
                                        </p:tav>
                                        <p:tav tm="100000">
                                          <p:val>
                                            <p:strVal val="#ppt_x"/>
                                          </p:val>
                                        </p:tav>
                                      </p:tavLst>
                                    </p:anim>
                                    <p:anim calcmode="lin" valueType="num">
                                      <p:cBhvr>
                                        <p:cTn id="52" dur="500" fill="hold"/>
                                        <p:tgtEl>
                                          <p:spTgt spid="6"/>
                                        </p:tgtEl>
                                        <p:attrNameLst>
                                          <p:attrName>ppt_y</p:attrName>
                                        </p:attrNameLst>
                                      </p:cBhvr>
                                      <p:tavLst>
                                        <p:tav tm="0">
                                          <p:val>
                                            <p:strVal val="#ppt_y"/>
                                          </p:val>
                                        </p:tav>
                                        <p:tav tm="100000">
                                          <p:val>
                                            <p:strVal val="#ppt_y"/>
                                          </p:val>
                                        </p:tav>
                                      </p:tavLst>
                                    </p:anim>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strVal val="#ppt_h"/>
                                          </p:val>
                                        </p:tav>
                                        <p:tav tm="100000">
                                          <p:val>
                                            <p:strVal val="#ppt_h"/>
                                          </p:val>
                                        </p:tav>
                                      </p:tavLst>
                                    </p:anim>
                                  </p:childTnLst>
                                </p:cTn>
                              </p:par>
                            </p:childTnLst>
                          </p:cTn>
                        </p:par>
                        <p:par>
                          <p:cTn id="55" fill="hold">
                            <p:stCondLst>
                              <p:cond delay="1500"/>
                            </p:stCondLst>
                            <p:childTnLst>
                              <p:par>
                                <p:cTn id="56" presetID="31" presetClass="entr" presetSubtype="0"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1000" fill="hold"/>
                                        <p:tgtEl>
                                          <p:spTgt spid="5"/>
                                        </p:tgtEl>
                                        <p:attrNameLst>
                                          <p:attrName>ppt_w</p:attrName>
                                        </p:attrNameLst>
                                      </p:cBhvr>
                                      <p:tavLst>
                                        <p:tav tm="0">
                                          <p:val>
                                            <p:fltVal val="0"/>
                                          </p:val>
                                        </p:tav>
                                        <p:tav tm="100000">
                                          <p:val>
                                            <p:strVal val="#ppt_w"/>
                                          </p:val>
                                        </p:tav>
                                      </p:tavLst>
                                    </p:anim>
                                    <p:anim calcmode="lin" valueType="num">
                                      <p:cBhvr>
                                        <p:cTn id="59" dur="1000" fill="hold"/>
                                        <p:tgtEl>
                                          <p:spTgt spid="5"/>
                                        </p:tgtEl>
                                        <p:attrNameLst>
                                          <p:attrName>ppt_h</p:attrName>
                                        </p:attrNameLst>
                                      </p:cBhvr>
                                      <p:tavLst>
                                        <p:tav tm="0">
                                          <p:val>
                                            <p:fltVal val="0"/>
                                          </p:val>
                                        </p:tav>
                                        <p:tav tm="100000">
                                          <p:val>
                                            <p:strVal val="#ppt_h"/>
                                          </p:val>
                                        </p:tav>
                                      </p:tavLst>
                                    </p:anim>
                                    <p:anim calcmode="lin" valueType="num">
                                      <p:cBhvr>
                                        <p:cTn id="60" dur="1000" fill="hold"/>
                                        <p:tgtEl>
                                          <p:spTgt spid="5"/>
                                        </p:tgtEl>
                                        <p:attrNameLst>
                                          <p:attrName>style.rotation</p:attrName>
                                        </p:attrNameLst>
                                      </p:cBhvr>
                                      <p:tavLst>
                                        <p:tav tm="0">
                                          <p:val>
                                            <p:fltVal val="90"/>
                                          </p:val>
                                        </p:tav>
                                        <p:tav tm="100000">
                                          <p:val>
                                            <p:fltVal val="0"/>
                                          </p:val>
                                        </p:tav>
                                      </p:tavLst>
                                    </p:anim>
                                    <p:animEffect transition="in" filter="fade">
                                      <p:cBhvr>
                                        <p:cTn id="61" dur="1000"/>
                                        <p:tgtEl>
                                          <p:spTgt spid="5"/>
                                        </p:tgtEl>
                                      </p:cBhvr>
                                    </p:animEffect>
                                  </p:childTnLst>
                                </p:cTn>
                              </p:par>
                            </p:childTnLst>
                          </p:cTn>
                        </p:par>
                        <p:par>
                          <p:cTn id="62" fill="hold">
                            <p:stCondLst>
                              <p:cond delay="2500"/>
                            </p:stCondLst>
                            <p:childTnLst>
                              <p:par>
                                <p:cTn id="63" presetID="17"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ppt_x</p:attrName>
                                        </p:attrNameLst>
                                      </p:cBhvr>
                                      <p:tavLst>
                                        <p:tav tm="0">
                                          <p:val>
                                            <p:strVal val="#ppt_x-#ppt_w/2"/>
                                          </p:val>
                                        </p:tav>
                                        <p:tav tm="100000">
                                          <p:val>
                                            <p:strVal val="#ppt_x"/>
                                          </p:val>
                                        </p:tav>
                                      </p:tavLst>
                                    </p:anim>
                                    <p:anim calcmode="lin" valueType="num">
                                      <p:cBhvr>
                                        <p:cTn id="66" dur="500" fill="hold"/>
                                        <p:tgtEl>
                                          <p:spTgt spid="7"/>
                                        </p:tgtEl>
                                        <p:attrNameLst>
                                          <p:attrName>ppt_y</p:attrName>
                                        </p:attrNameLst>
                                      </p:cBhvr>
                                      <p:tavLst>
                                        <p:tav tm="0">
                                          <p:val>
                                            <p:strVal val="#ppt_y"/>
                                          </p:val>
                                        </p:tav>
                                        <p:tav tm="100000">
                                          <p:val>
                                            <p:strVal val="#ppt_y"/>
                                          </p:val>
                                        </p:tav>
                                      </p:tavLst>
                                    </p:anim>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8">
                                            <p:txEl>
                                              <p:pRg st="1" end="1"/>
                                            </p:txEl>
                                          </p:spTgt>
                                        </p:tgtEl>
                                        <p:attrNameLst>
                                          <p:attrName>style.visibility</p:attrName>
                                        </p:attrNameLst>
                                      </p:cBhvr>
                                      <p:to>
                                        <p:strVal val="visible"/>
                                      </p:to>
                                    </p:set>
                                    <p:animEffect transition="in" filter="wipe(left)">
                                      <p:cBhvr>
                                        <p:cTn id="73" dur="500"/>
                                        <p:tgtEl>
                                          <p:spTgt spid="8">
                                            <p:txEl>
                                              <p:pRg st="1" end="1"/>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8">
                                            <p:txEl>
                                              <p:pRg st="2" end="2"/>
                                            </p:txEl>
                                          </p:spTgt>
                                        </p:tgtEl>
                                        <p:attrNameLst>
                                          <p:attrName>style.visibility</p:attrName>
                                        </p:attrNameLst>
                                      </p:cBhvr>
                                      <p:to>
                                        <p:strVal val="visible"/>
                                      </p:to>
                                    </p:set>
                                    <p:animEffect transition="in" filter="wipe(left)">
                                      <p:cBhvr>
                                        <p:cTn id="78" dur="500"/>
                                        <p:tgtEl>
                                          <p:spTgt spid="8">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8">
                                            <p:txEl>
                                              <p:pRg st="3" end="3"/>
                                            </p:txEl>
                                          </p:spTgt>
                                        </p:tgtEl>
                                        <p:attrNameLst>
                                          <p:attrName>style.visibility</p:attrName>
                                        </p:attrNameLst>
                                      </p:cBhvr>
                                      <p:to>
                                        <p:strVal val="visible"/>
                                      </p:to>
                                    </p:set>
                                    <p:animEffect transition="in" filter="wipe(left)">
                                      <p:cBhvr>
                                        <p:cTn id="83"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P spid="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CF4BA9F-B11D-4EF9-A5A9-E8204D7986F8}"/>
              </a:ext>
            </a:extLst>
          </p:cNvPr>
          <p:cNvSpPr/>
          <p:nvPr/>
        </p:nvSpPr>
        <p:spPr>
          <a:xfrm>
            <a:off x="0" y="-17418"/>
            <a:ext cx="9144000" cy="769441"/>
          </a:xfrm>
          <a:prstGeom prst="rect">
            <a:avLst/>
          </a:prstGeom>
        </p:spPr>
        <p:txBody>
          <a:bodyPr wrap="square">
            <a:spAutoFit/>
          </a:bodyPr>
          <a:lstStyle/>
          <a:p>
            <a:pPr algn="ctr"/>
            <a:r>
              <a:rPr lang="es-ES" sz="4400" b="1" spc="50" dirty="0">
                <a:ln w="0"/>
                <a:solidFill>
                  <a:schemeClr val="bg1"/>
                </a:solidFill>
                <a:effectLst>
                  <a:innerShdw blurRad="63500" dist="50800" dir="13500000">
                    <a:srgbClr val="000000">
                      <a:alpha val="50000"/>
                    </a:srgbClr>
                  </a:innerShdw>
                </a:effectLst>
              </a:rPr>
              <a:t>ERA, NO ES Y ESTÁ POR SUBIR</a:t>
            </a:r>
          </a:p>
        </p:txBody>
      </p:sp>
      <p:sp>
        <p:nvSpPr>
          <p:cNvPr id="3" name="Rectángulo 2">
            <a:extLst>
              <a:ext uri="{FF2B5EF4-FFF2-40B4-BE49-F238E27FC236}">
                <a16:creationId xmlns:a16="http://schemas.microsoft.com/office/drawing/2014/main" id="{EC63194A-94AF-4BCD-9FBC-100F59675891}"/>
              </a:ext>
            </a:extLst>
          </p:cNvPr>
          <p:cNvSpPr/>
          <p:nvPr/>
        </p:nvSpPr>
        <p:spPr>
          <a:xfrm>
            <a:off x="3099821" y="754789"/>
            <a:ext cx="5721962" cy="1754326"/>
          </a:xfrm>
          <a:prstGeom prst="rect">
            <a:avLst/>
          </a:prstGeom>
        </p:spPr>
        <p:txBody>
          <a:bodyPr wrap="square">
            <a:spAutoFit/>
          </a:bodyPr>
          <a:lstStyle/>
          <a:p>
            <a:r>
              <a:rPr lang="es-ES" b="1" dirty="0">
                <a:solidFill>
                  <a:srgbClr val="BCDFE2"/>
                </a:solidFill>
                <a:effectLst>
                  <a:glow rad="127000">
                    <a:srgbClr val="000609"/>
                  </a:glow>
                </a:effectLst>
                <a:latin typeface="Comic Sans MS" panose="030F0702030302020204" pitchFamily="66" charset="0"/>
              </a:rPr>
              <a:t>“La bestia que has visto, era, y no es; y está para subir del abismo e ir a perdición; y los moradores de la tierra, aquellos cuyos nombres no están escritos desde la fundación del mundo en el libro de la vida, se asombrarán viendo la bestia que era y no es, y será” </a:t>
            </a:r>
            <a:r>
              <a:rPr lang="es-ES" sz="1600" b="1" dirty="0">
                <a:solidFill>
                  <a:srgbClr val="BCDFE2"/>
                </a:solidFill>
                <a:effectLst>
                  <a:glow rad="127000">
                    <a:srgbClr val="000609"/>
                  </a:glow>
                </a:effectLst>
                <a:latin typeface="Comic Sans MS" panose="030F0702030302020204" pitchFamily="66" charset="0"/>
              </a:rPr>
              <a:t>(Apocalipsis 17:8)</a:t>
            </a:r>
          </a:p>
        </p:txBody>
      </p:sp>
      <p:sp>
        <p:nvSpPr>
          <p:cNvPr id="4" name="CuadroTexto 3">
            <a:extLst>
              <a:ext uri="{FF2B5EF4-FFF2-40B4-BE49-F238E27FC236}">
                <a16:creationId xmlns:a16="http://schemas.microsoft.com/office/drawing/2014/main" id="{851A48C1-4B23-4BB4-B427-3761A12E0EB7}"/>
              </a:ext>
            </a:extLst>
          </p:cNvPr>
          <p:cNvSpPr txBox="1"/>
          <p:nvPr/>
        </p:nvSpPr>
        <p:spPr>
          <a:xfrm>
            <a:off x="191588" y="2638690"/>
            <a:ext cx="4810397" cy="2631490"/>
          </a:xfrm>
          <a:prstGeom prst="rect">
            <a:avLst/>
          </a:prstGeom>
          <a:noFill/>
        </p:spPr>
        <p:txBody>
          <a:bodyPr wrap="square" rtlCol="0">
            <a:spAutoFit/>
          </a:bodyPr>
          <a:lstStyle/>
          <a:p>
            <a:pPr>
              <a:spcBef>
                <a:spcPts val="600"/>
              </a:spcBef>
            </a:pPr>
            <a:r>
              <a:rPr lang="es-ES" sz="2000" b="1" dirty="0">
                <a:solidFill>
                  <a:schemeClr val="bg1"/>
                </a:solidFill>
              </a:rPr>
              <a:t>Esta bestia, como el dragón y la bestia del mar, tiene siete cabezas y diez cuernos. Satanás está detrás de esta bestia, identificada más adelante como todos los poderes que oprimieron al pueblo de Dios.</a:t>
            </a:r>
          </a:p>
          <a:p>
            <a:pPr>
              <a:spcBef>
                <a:spcPts val="600"/>
              </a:spcBef>
            </a:pPr>
            <a:r>
              <a:rPr lang="es-ES" sz="2000" b="1" dirty="0">
                <a:solidFill>
                  <a:schemeClr val="bg1"/>
                </a:solidFill>
              </a:rPr>
              <a:t>Aunque pretende ser igual a Dios, “que es y que era y que ha de venir” (Ap. 1:8), él se manifiesta así:</a:t>
            </a:r>
          </a:p>
        </p:txBody>
      </p:sp>
      <p:sp>
        <p:nvSpPr>
          <p:cNvPr id="7" name="CuadroTexto 6">
            <a:extLst>
              <a:ext uri="{FF2B5EF4-FFF2-40B4-BE49-F238E27FC236}">
                <a16:creationId xmlns:a16="http://schemas.microsoft.com/office/drawing/2014/main" id="{DA5F4DE4-DEDB-45DF-B457-6D58DE005477}"/>
              </a:ext>
            </a:extLst>
          </p:cNvPr>
          <p:cNvSpPr txBox="1"/>
          <p:nvPr/>
        </p:nvSpPr>
        <p:spPr>
          <a:xfrm>
            <a:off x="26122" y="5211141"/>
            <a:ext cx="5172895" cy="1631216"/>
          </a:xfrm>
          <a:prstGeom prst="rect">
            <a:avLst/>
          </a:prstGeom>
          <a:noFill/>
        </p:spPr>
        <p:txBody>
          <a:bodyPr wrap="square" rtlCol="0">
            <a:spAutoFit/>
          </a:bodyPr>
          <a:lstStyle/>
          <a:p>
            <a:pPr marL="269875" indent="-269875">
              <a:buClr>
                <a:schemeClr val="accent3">
                  <a:lumMod val="60000"/>
                  <a:lumOff val="40000"/>
                </a:schemeClr>
              </a:buClr>
              <a:buFont typeface="+mj-lt"/>
              <a:buAutoNum type="arabicPeriod"/>
            </a:pPr>
            <a:r>
              <a:rPr lang="es-ES" sz="2000" b="1" dirty="0">
                <a:solidFill>
                  <a:schemeClr val="bg1"/>
                </a:solidFill>
              </a:rPr>
              <a:t>“Era”. Incluye a las cabezas que han sido y son en tiempo de Juan, es decir, hasta 1798.</a:t>
            </a:r>
          </a:p>
          <a:p>
            <a:pPr marL="269875" indent="-269875">
              <a:buClr>
                <a:schemeClr val="accent3">
                  <a:lumMod val="60000"/>
                  <a:lumOff val="40000"/>
                </a:schemeClr>
              </a:buClr>
              <a:buFont typeface="+mj-lt"/>
              <a:buAutoNum type="arabicPeriod"/>
            </a:pPr>
            <a:r>
              <a:rPr lang="es-ES" sz="2000" b="1" dirty="0">
                <a:solidFill>
                  <a:schemeClr val="bg1"/>
                </a:solidFill>
              </a:rPr>
              <a:t>“No es”. Recibe una herida mortal.</a:t>
            </a:r>
          </a:p>
          <a:p>
            <a:pPr marL="269875" indent="-269875">
              <a:buClr>
                <a:schemeClr val="accent3">
                  <a:lumMod val="60000"/>
                  <a:lumOff val="40000"/>
                </a:schemeClr>
              </a:buClr>
              <a:buFont typeface="+mj-lt"/>
              <a:buAutoNum type="arabicPeriod"/>
            </a:pPr>
            <a:r>
              <a:rPr lang="es-ES" sz="2000" b="1" dirty="0">
                <a:solidFill>
                  <a:schemeClr val="bg1"/>
                </a:solidFill>
              </a:rPr>
              <a:t>“Está por subir”. Recuperará nuevamente</a:t>
            </a:r>
            <a:br>
              <a:rPr lang="es-ES" sz="2000" b="1" dirty="0">
                <a:solidFill>
                  <a:schemeClr val="bg1"/>
                </a:solidFill>
              </a:rPr>
            </a:br>
            <a:r>
              <a:rPr lang="es-ES" sz="2000" b="1" dirty="0">
                <a:solidFill>
                  <a:schemeClr val="bg1"/>
                </a:solidFill>
              </a:rPr>
              <a:t>su poder.</a:t>
            </a:r>
          </a:p>
        </p:txBody>
      </p:sp>
      <p:pic>
        <p:nvPicPr>
          <p:cNvPr id="6" name="Imagen 5" descr="Imagen que contiene cielo, animal&#10;&#10;Descripción generada automáticamente">
            <a:extLst>
              <a:ext uri="{FF2B5EF4-FFF2-40B4-BE49-F238E27FC236}">
                <a16:creationId xmlns:a16="http://schemas.microsoft.com/office/drawing/2014/main" id="{7BD6D4AF-6A49-4256-8EFA-E3BD58F6EA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71653" y="2561369"/>
            <a:ext cx="3987437" cy="4187775"/>
          </a:xfrm>
          <a:prstGeom prst="ellipse">
            <a:avLst/>
          </a:prstGeom>
          <a:ln>
            <a:noFill/>
          </a:ln>
          <a:effectLst>
            <a:softEdge rad="112500"/>
          </a:effectLst>
        </p:spPr>
      </p:pic>
      <p:pic>
        <p:nvPicPr>
          <p:cNvPr id="9" name="Imagen 8" descr="Imagen que contiene cielo, foto, persona, exterior&#10;&#10;Descripción generada automáticamente">
            <a:extLst>
              <a:ext uri="{FF2B5EF4-FFF2-40B4-BE49-F238E27FC236}">
                <a16:creationId xmlns:a16="http://schemas.microsoft.com/office/drawing/2014/main" id="{9887BD8B-1F69-4E9D-BE04-FFDFA4C8A4D6}"/>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82875" y="752023"/>
            <a:ext cx="2786313" cy="1859915"/>
          </a:xfrm>
          <a:prstGeom prst="rect">
            <a:avLst/>
          </a:prstGeom>
        </p:spPr>
      </p:pic>
    </p:spTree>
    <p:extLst>
      <p:ext uri="{BB962C8B-B14F-4D97-AF65-F5344CB8AC3E}">
        <p14:creationId xmlns:p14="http://schemas.microsoft.com/office/powerpoint/2010/main" val="193616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900" decel="100000" fill="hold"/>
                                        <p:tgtEl>
                                          <p:spTgt spid="9"/>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1000"/>
                                        <p:tgtEl>
                                          <p:spTgt spid="4">
                                            <p:txEl>
                                              <p:pRg st="0" end="0"/>
                                            </p:txEl>
                                          </p:spTgt>
                                        </p:tgtEl>
                                      </p:cBhvr>
                                    </p:animEffect>
                                    <p:anim calcmode="lin" valueType="num">
                                      <p:cBhvr>
                                        <p:cTn id="2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fade">
                                      <p:cBhvr>
                                        <p:cTn id="35" dur="1000"/>
                                        <p:tgtEl>
                                          <p:spTgt spid="4">
                                            <p:txEl>
                                              <p:pRg st="1" end="1"/>
                                            </p:txEl>
                                          </p:spTgt>
                                        </p:tgtEl>
                                      </p:cBhvr>
                                    </p:animEffect>
                                    <p:anim calcmode="lin" valueType="num">
                                      <p:cBhvr>
                                        <p:cTn id="3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Effect transition="in" filter="wipe(left)">
                                      <p:cBhvr>
                                        <p:cTn id="43" dur="500"/>
                                        <p:tgtEl>
                                          <p:spTgt spid="7">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xEl>
                                              <p:pRg st="1" end="1"/>
                                            </p:txEl>
                                          </p:spTgt>
                                        </p:tgtEl>
                                        <p:attrNameLst>
                                          <p:attrName>style.visibility</p:attrName>
                                        </p:attrNameLst>
                                      </p:cBhvr>
                                      <p:to>
                                        <p:strVal val="visible"/>
                                      </p:to>
                                    </p:set>
                                    <p:animEffect transition="in" filter="wipe(left)">
                                      <p:cBhvr>
                                        <p:cTn id="48" dur="500"/>
                                        <p:tgtEl>
                                          <p:spTgt spid="7">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7">
                                            <p:txEl>
                                              <p:pRg st="2" end="2"/>
                                            </p:txEl>
                                          </p:spTgt>
                                        </p:tgtEl>
                                        <p:attrNameLst>
                                          <p:attrName>style.visibility</p:attrName>
                                        </p:attrNameLst>
                                      </p:cBhvr>
                                      <p:to>
                                        <p:strVal val="visible"/>
                                      </p:to>
                                    </p:set>
                                    <p:animEffect transition="in" filter="wipe(left)">
                                      <p:cBhvr>
                                        <p:cTn id="5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A061502-AD00-44E3-B71A-A53C322CC81C}"/>
              </a:ext>
            </a:extLst>
          </p:cNvPr>
          <p:cNvSpPr/>
          <p:nvPr/>
        </p:nvSpPr>
        <p:spPr>
          <a:xfrm>
            <a:off x="1071" y="5255"/>
            <a:ext cx="6487885" cy="769441"/>
          </a:xfrm>
          <a:prstGeom prst="rect">
            <a:avLst/>
          </a:prstGeom>
        </p:spPr>
        <p:txBody>
          <a:bodyPr wrap="square">
            <a:spAutoFit/>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13500000" algn="br" rotWithShape="0">
                    <a:prstClr val="black">
                      <a:alpha val="40000"/>
                    </a:prstClr>
                  </a:outerShdw>
                </a:effectLst>
              </a:rPr>
              <a:t>LAS SIETE CABEZAS</a:t>
            </a:r>
          </a:p>
        </p:txBody>
      </p:sp>
      <p:sp>
        <p:nvSpPr>
          <p:cNvPr id="3" name="Rectángulo 2">
            <a:extLst>
              <a:ext uri="{FF2B5EF4-FFF2-40B4-BE49-F238E27FC236}">
                <a16:creationId xmlns:a16="http://schemas.microsoft.com/office/drawing/2014/main" id="{7059A497-19F4-46CC-A388-CA8DEC029CD4}"/>
              </a:ext>
            </a:extLst>
          </p:cNvPr>
          <p:cNvSpPr/>
          <p:nvPr/>
        </p:nvSpPr>
        <p:spPr>
          <a:xfrm>
            <a:off x="175238" y="712791"/>
            <a:ext cx="6103641" cy="923330"/>
          </a:xfrm>
          <a:prstGeom prst="rect">
            <a:avLst/>
          </a:prstGeom>
          <a:gradFill>
            <a:gsLst>
              <a:gs pos="0">
                <a:srgbClr val="EAF3FA"/>
              </a:gs>
              <a:gs pos="46000">
                <a:srgbClr val="B7D6EF"/>
              </a:gs>
              <a:gs pos="100000">
                <a:schemeClr val="accent3">
                  <a:lumMod val="105000"/>
                  <a:satMod val="109000"/>
                  <a:tint val="81000"/>
                </a:schemeClr>
              </a:gs>
            </a:gsLst>
          </a:gra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b="1" dirty="0">
                <a:solidFill>
                  <a:srgbClr val="144462"/>
                </a:solidFill>
                <a:latin typeface="Comic Sans MS" panose="030F0702030302020204" pitchFamily="66" charset="0"/>
              </a:rPr>
              <a:t>“y son siete reyes. Cinco de ellos han caído; uno es, y el otro aún no ha venido; y cuando venga, es necesario que dure breve tiempo” </a:t>
            </a:r>
            <a:r>
              <a:rPr lang="es-ES" sz="1600" b="1" dirty="0">
                <a:solidFill>
                  <a:srgbClr val="144462"/>
                </a:solidFill>
                <a:latin typeface="Comic Sans MS" panose="030F0702030302020204" pitchFamily="66" charset="0"/>
              </a:rPr>
              <a:t>(Apocalipsis 17:10)</a:t>
            </a:r>
            <a:endParaRPr lang="es-ES" b="1" dirty="0">
              <a:solidFill>
                <a:srgbClr val="144462"/>
              </a:solidFill>
              <a:latin typeface="Comic Sans MS" panose="030F0702030302020204" pitchFamily="66" charset="0"/>
            </a:endParaRPr>
          </a:p>
        </p:txBody>
      </p:sp>
      <p:sp>
        <p:nvSpPr>
          <p:cNvPr id="4" name="CuadroTexto 3">
            <a:extLst>
              <a:ext uri="{FF2B5EF4-FFF2-40B4-BE49-F238E27FC236}">
                <a16:creationId xmlns:a16="http://schemas.microsoft.com/office/drawing/2014/main" id="{3D7364AF-1042-435B-9334-54E05FCC48CB}"/>
              </a:ext>
            </a:extLst>
          </p:cNvPr>
          <p:cNvSpPr txBox="1"/>
          <p:nvPr/>
        </p:nvSpPr>
        <p:spPr>
          <a:xfrm>
            <a:off x="4397828" y="1679538"/>
            <a:ext cx="4746172" cy="2015936"/>
          </a:xfrm>
          <a:prstGeom prst="rect">
            <a:avLst/>
          </a:prstGeom>
          <a:noFill/>
        </p:spPr>
        <p:txBody>
          <a:bodyPr wrap="square" rtlCol="0">
            <a:spAutoFit/>
          </a:bodyPr>
          <a:lstStyle/>
          <a:p>
            <a:pPr>
              <a:spcBef>
                <a:spcPts val="600"/>
              </a:spcBef>
            </a:pPr>
            <a:r>
              <a:rPr lang="es-ES" sz="2000" b="1" dirty="0"/>
              <a:t>Aunque se identifica inicialmente a la bestia con Roma, la ciudad de las siete colinas (v. 9), se añade una segunda interpretación (v. 10).</a:t>
            </a:r>
          </a:p>
          <a:p>
            <a:pPr>
              <a:spcBef>
                <a:spcPts val="600"/>
              </a:spcBef>
            </a:pPr>
            <a:r>
              <a:rPr lang="es-ES" sz="2000" b="1" dirty="0"/>
              <a:t>El sexto “rey”, que “es”, es Roma (la cuarta bestia de Daniel 7 y el cuerno de Daniel 8).</a:t>
            </a:r>
          </a:p>
        </p:txBody>
      </p:sp>
      <p:pic>
        <p:nvPicPr>
          <p:cNvPr id="10" name="Imagen 9" descr="Imagen que contiene interior, sentado&#10;&#10;Descripción generada automáticamente">
            <a:extLst>
              <a:ext uri="{FF2B5EF4-FFF2-40B4-BE49-F238E27FC236}">
                <a16:creationId xmlns:a16="http://schemas.microsoft.com/office/drawing/2014/main" id="{FA06EA61-D0C7-4C6E-8F73-7EA24FD5505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1365" y="1720120"/>
            <a:ext cx="2354595" cy="2043243"/>
          </a:xfrm>
          <a:prstGeom prst="roundRect">
            <a:avLst>
              <a:gd name="adj" fmla="val 8594"/>
            </a:avLst>
          </a:prstGeom>
          <a:solidFill>
            <a:srgbClr val="FFFFFF">
              <a:shade val="85000"/>
            </a:srgbClr>
          </a:solidFill>
          <a:ln>
            <a:noFill/>
          </a:ln>
          <a:effectLst/>
        </p:spPr>
      </p:pic>
      <p:pic>
        <p:nvPicPr>
          <p:cNvPr id="12" name="Imagen 11">
            <a:extLst>
              <a:ext uri="{FF2B5EF4-FFF2-40B4-BE49-F238E27FC236}">
                <a16:creationId xmlns:a16="http://schemas.microsoft.com/office/drawing/2014/main" id="{7C823BE9-269F-42AF-BB0A-B8FE942D02F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72406" y="1908708"/>
            <a:ext cx="1879419" cy="1352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Resultado de imagen de vaticano">
            <a:extLst>
              <a:ext uri="{FF2B5EF4-FFF2-40B4-BE49-F238E27FC236}">
                <a16:creationId xmlns:a16="http://schemas.microsoft.com/office/drawing/2014/main" id="{B65DA31A-0EBF-49D5-94D8-DE1401BA60EC}"/>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634445" y="3738484"/>
            <a:ext cx="3161891" cy="1657903"/>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p:spPr>
      </p:pic>
      <p:sp>
        <p:nvSpPr>
          <p:cNvPr id="13" name="Rectángulo 12">
            <a:extLst>
              <a:ext uri="{FF2B5EF4-FFF2-40B4-BE49-F238E27FC236}">
                <a16:creationId xmlns:a16="http://schemas.microsoft.com/office/drawing/2014/main" id="{193B6070-043F-436B-A3FD-8D2C0C7B73A3}"/>
              </a:ext>
            </a:extLst>
          </p:cNvPr>
          <p:cNvSpPr/>
          <p:nvPr/>
        </p:nvSpPr>
        <p:spPr>
          <a:xfrm>
            <a:off x="86404" y="3779473"/>
            <a:ext cx="5548041" cy="1015663"/>
          </a:xfrm>
          <a:prstGeom prst="rect">
            <a:avLst/>
          </a:prstGeom>
        </p:spPr>
        <p:txBody>
          <a:bodyPr wrap="square">
            <a:spAutoFit/>
          </a:bodyPr>
          <a:lstStyle/>
          <a:p>
            <a:pPr>
              <a:spcBef>
                <a:spcPts val="600"/>
              </a:spcBef>
            </a:pPr>
            <a:r>
              <a:rPr lang="es-ES" sz="2000" b="1" dirty="0"/>
              <a:t>Por tanto, los cinco que “han caído” son Egipto (primer imperio que oprimió al pueblo de Dios), Asiria, Babilonia, </a:t>
            </a:r>
            <a:r>
              <a:rPr lang="es-ES" sz="2000" b="1" dirty="0" err="1"/>
              <a:t>Medopersia</a:t>
            </a:r>
            <a:r>
              <a:rPr lang="es-ES" sz="2000" b="1" dirty="0"/>
              <a:t> y Grecia.</a:t>
            </a:r>
          </a:p>
        </p:txBody>
      </p:sp>
      <p:pic>
        <p:nvPicPr>
          <p:cNvPr id="1032" name="Picture 8" descr="Resultado de imagen de diferentes banderas">
            <a:extLst>
              <a:ext uri="{FF2B5EF4-FFF2-40B4-BE49-F238E27FC236}">
                <a16:creationId xmlns:a16="http://schemas.microsoft.com/office/drawing/2014/main" id="{8454D02D-BE36-42DC-A0D2-431DBCC49C0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04988" y="4853008"/>
            <a:ext cx="3239202" cy="19395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E96FDD0D-C8A0-4665-B5B5-19C8E97FBBDA}"/>
              </a:ext>
            </a:extLst>
          </p:cNvPr>
          <p:cNvSpPr/>
          <p:nvPr/>
        </p:nvSpPr>
        <p:spPr>
          <a:xfrm>
            <a:off x="3675017" y="5439397"/>
            <a:ext cx="5451565" cy="1400383"/>
          </a:xfrm>
          <a:prstGeom prst="rect">
            <a:avLst/>
          </a:prstGeom>
        </p:spPr>
        <p:txBody>
          <a:bodyPr wrap="square">
            <a:spAutoFit/>
          </a:bodyPr>
          <a:lstStyle/>
          <a:p>
            <a:pPr>
              <a:spcBef>
                <a:spcPts val="600"/>
              </a:spcBef>
            </a:pPr>
            <a:r>
              <a:rPr lang="es-ES" sz="2000" b="1" dirty="0"/>
              <a:t>La bestia misma (el papado, ya recuperado de su herida mortal) es el octavo rey.</a:t>
            </a:r>
          </a:p>
          <a:p>
            <a:pPr>
              <a:spcBef>
                <a:spcPts val="600"/>
              </a:spcBef>
            </a:pPr>
            <a:r>
              <a:rPr lang="es-ES" sz="2000" b="1" dirty="0"/>
              <a:t>Este último coaliga todos los poderes políticos para cumplir los objetivos de Babilonia.</a:t>
            </a:r>
          </a:p>
        </p:txBody>
      </p:sp>
      <p:pic>
        <p:nvPicPr>
          <p:cNvPr id="1026" name="Picture 2" descr="Resultado de imagen de roma, la ciudad de las siete colinas">
            <a:extLst>
              <a:ext uri="{FF2B5EF4-FFF2-40B4-BE49-F238E27FC236}">
                <a16:creationId xmlns:a16="http://schemas.microsoft.com/office/drawing/2014/main" id="{A706A732-FE7F-4CCF-BA87-CE1CA1D3FBD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34561" y="118334"/>
            <a:ext cx="2586445" cy="1500379"/>
          </a:xfrm>
          <a:prstGeom prst="round2DiagRect">
            <a:avLst>
              <a:gd name="adj1" fmla="val 16667"/>
              <a:gd name="adj2" fmla="val 0"/>
            </a:avLst>
          </a:prstGeom>
          <a:ln w="28575" cap="sq">
            <a:solidFill>
              <a:schemeClr val="bg1"/>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12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 calcmode="lin" valueType="num">
                                      <p:cBhvr additive="base">
                                        <p:cTn id="34" dur="500" fill="hold"/>
                                        <p:tgtEl>
                                          <p:spTgt spid="1026"/>
                                        </p:tgtEl>
                                        <p:attrNameLst>
                                          <p:attrName>ppt_x</p:attrName>
                                        </p:attrNameLst>
                                      </p:cBhvr>
                                      <p:tavLst>
                                        <p:tav tm="0">
                                          <p:val>
                                            <p:strVal val="0-#ppt_w/2"/>
                                          </p:val>
                                        </p:tav>
                                        <p:tav tm="100000">
                                          <p:val>
                                            <p:strVal val="#ppt_x"/>
                                          </p:val>
                                        </p:tav>
                                      </p:tavLst>
                                    </p:anim>
                                    <p:anim calcmode="lin" valueType="num">
                                      <p:cBhvr additive="base">
                                        <p:cTn id="35" dur="500" fill="hold"/>
                                        <p:tgtEl>
                                          <p:spTgt spid="1026"/>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left)">
                                      <p:cBhvr>
                                        <p:cTn id="39" dur="500"/>
                                        <p:tgtEl>
                                          <p:spTgt spid="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42"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barn(outHorizontal)">
                                      <p:cBhvr>
                                        <p:cTn id="44" dur="500"/>
                                        <p:tgtEl>
                                          <p:spTgt spid="10"/>
                                        </p:tgtEl>
                                      </p:cBhvr>
                                    </p:animEffect>
                                  </p:childTnLst>
                                </p:cTn>
                              </p:par>
                              <p:par>
                                <p:cTn id="45" presetID="16" presetClass="entr" presetSubtype="42"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Horizontal)">
                                      <p:cBhvr>
                                        <p:cTn id="47" dur="500"/>
                                        <p:tgtEl>
                                          <p:spTgt spid="12"/>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animEffect transition="in" filter="wipe(left)">
                                      <p:cBhvr>
                                        <p:cTn id="51" dur="500"/>
                                        <p:tgtEl>
                                          <p:spTgt spid="4">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7"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900" decel="100000" fill="hold"/>
                                        <p:tgtEl>
                                          <p:spTgt spid="13"/>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nodeType="clickEffect">
                                  <p:stCondLst>
                                    <p:cond delay="0"/>
                                  </p:stCondLst>
                                  <p:childTnLst>
                                    <p:set>
                                      <p:cBhvr>
                                        <p:cTn id="63" dur="1" fill="hold">
                                          <p:stCondLst>
                                            <p:cond delay="0"/>
                                          </p:stCondLst>
                                        </p:cTn>
                                        <p:tgtEl>
                                          <p:spTgt spid="1028"/>
                                        </p:tgtEl>
                                        <p:attrNameLst>
                                          <p:attrName>style.visibility</p:attrName>
                                        </p:attrNameLst>
                                      </p:cBhvr>
                                      <p:to>
                                        <p:strVal val="visible"/>
                                      </p:to>
                                    </p:set>
                                    <p:animEffect transition="in" filter="randombar(horizontal)">
                                      <p:cBhvr>
                                        <p:cTn id="64" dur="500"/>
                                        <p:tgtEl>
                                          <p:spTgt spid="1028"/>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14">
                                            <p:txEl>
                                              <p:pRg st="0" end="0"/>
                                            </p:txEl>
                                          </p:spTgt>
                                        </p:tgtEl>
                                        <p:attrNameLst>
                                          <p:attrName>style.visibility</p:attrName>
                                        </p:attrNameLst>
                                      </p:cBhvr>
                                      <p:to>
                                        <p:strVal val="visible"/>
                                      </p:to>
                                    </p:set>
                                    <p:animEffect transition="in" filter="wipe(left)">
                                      <p:cBhvr>
                                        <p:cTn id="68" dur="500"/>
                                        <p:tgtEl>
                                          <p:spTgt spid="14">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nodeType="clickEffect">
                                  <p:stCondLst>
                                    <p:cond delay="0"/>
                                  </p:stCondLst>
                                  <p:childTnLst>
                                    <p:set>
                                      <p:cBhvr>
                                        <p:cTn id="72" dur="1" fill="hold">
                                          <p:stCondLst>
                                            <p:cond delay="0"/>
                                          </p:stCondLst>
                                        </p:cTn>
                                        <p:tgtEl>
                                          <p:spTgt spid="1032"/>
                                        </p:tgtEl>
                                        <p:attrNameLst>
                                          <p:attrName>style.visibility</p:attrName>
                                        </p:attrNameLst>
                                      </p:cBhvr>
                                      <p:to>
                                        <p:strVal val="visible"/>
                                      </p:to>
                                    </p:set>
                                    <p:animEffect transition="in" filter="randombar(horizontal)">
                                      <p:cBhvr>
                                        <p:cTn id="73" dur="500"/>
                                        <p:tgtEl>
                                          <p:spTgt spid="1032"/>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14">
                                            <p:txEl>
                                              <p:pRg st="1" end="1"/>
                                            </p:txEl>
                                          </p:spTgt>
                                        </p:tgtEl>
                                        <p:attrNameLst>
                                          <p:attrName>style.visibility</p:attrName>
                                        </p:attrNameLst>
                                      </p:cBhvr>
                                      <p:to>
                                        <p:strVal val="visible"/>
                                      </p:to>
                                    </p:set>
                                    <p:animEffect transition="in" filter="wipe(left)">
                                      <p:cBhvr>
                                        <p:cTn id="77"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P spid="13" grpId="0"/>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2C18B7A-4324-4376-B933-6D9AC8957811}"/>
              </a:ext>
            </a:extLst>
          </p:cNvPr>
          <p:cNvSpPr/>
          <p:nvPr/>
        </p:nvSpPr>
        <p:spPr>
          <a:xfrm>
            <a:off x="0" y="0"/>
            <a:ext cx="9143999" cy="769441"/>
          </a:xfrm>
          <a:prstGeom prst="rect">
            <a:avLst/>
          </a:prstGeom>
        </p:spPr>
        <p:txBody>
          <a:bodyPr wrap="square">
            <a:spAutoFit/>
          </a:bodyPr>
          <a:lstStyle/>
          <a:p>
            <a:pPr algn="ctr"/>
            <a:r>
              <a:rPr lang="es-ES" sz="4400" b="1" spc="300" dirty="0">
                <a:ln w="9525">
                  <a:solidFill>
                    <a:schemeClr val="bg1"/>
                  </a:solidFill>
                  <a:prstDash val="solid"/>
                </a:ln>
                <a:solidFill>
                  <a:srgbClr val="CB171B"/>
                </a:solidFill>
                <a:effectLst>
                  <a:outerShdw blurRad="12700" dist="38100" dir="2700000" algn="tl" rotWithShape="0">
                    <a:schemeClr val="bg1">
                      <a:lumMod val="50000"/>
                    </a:schemeClr>
                  </a:outerShdw>
                </a:effectLst>
              </a:rPr>
              <a:t>LOS DIEZ CUERNOS</a:t>
            </a:r>
          </a:p>
        </p:txBody>
      </p:sp>
      <p:sp>
        <p:nvSpPr>
          <p:cNvPr id="3" name="Rectángulo 2">
            <a:extLst>
              <a:ext uri="{FF2B5EF4-FFF2-40B4-BE49-F238E27FC236}">
                <a16:creationId xmlns:a16="http://schemas.microsoft.com/office/drawing/2014/main" id="{9ACC24D5-886C-497C-B3D3-BCD8B1E71FA9}"/>
              </a:ext>
            </a:extLst>
          </p:cNvPr>
          <p:cNvSpPr/>
          <p:nvPr/>
        </p:nvSpPr>
        <p:spPr>
          <a:xfrm>
            <a:off x="751112" y="627772"/>
            <a:ext cx="7641773" cy="923330"/>
          </a:xfrm>
          <a:prstGeom prst="rect">
            <a:avLst/>
          </a:prstGeom>
        </p:spPr>
        <p:txBody>
          <a:bodyPr wrap="square">
            <a:spAutoFit/>
          </a:bodyPr>
          <a:lstStyle/>
          <a:p>
            <a:r>
              <a:rPr lang="es-ES" b="1" dirty="0">
                <a:solidFill>
                  <a:srgbClr val="002060"/>
                </a:solidFill>
                <a:latin typeface="Comic Sans MS" panose="030F0702030302020204" pitchFamily="66" charset="0"/>
              </a:rPr>
              <a:t>“Y los diez cuernos que viste en la bestia, éstos aborrecerán a la ramera, y la dejarán desolada y desnuda; y devorarán sus carnes, y la quemarán con fuego” </a:t>
            </a:r>
            <a:r>
              <a:rPr lang="es-ES" sz="1600" b="1" dirty="0">
                <a:solidFill>
                  <a:srgbClr val="002060"/>
                </a:solidFill>
                <a:latin typeface="Comic Sans MS" panose="030F0702030302020204" pitchFamily="66" charset="0"/>
              </a:rPr>
              <a:t>(Apocalipsis 17:16)</a:t>
            </a:r>
          </a:p>
        </p:txBody>
      </p:sp>
      <p:sp>
        <p:nvSpPr>
          <p:cNvPr id="4" name="CuadroTexto 3">
            <a:extLst>
              <a:ext uri="{FF2B5EF4-FFF2-40B4-BE49-F238E27FC236}">
                <a16:creationId xmlns:a16="http://schemas.microsoft.com/office/drawing/2014/main" id="{21E604D7-4B7E-43E5-A0CE-9A78E00379E9}"/>
              </a:ext>
            </a:extLst>
          </p:cNvPr>
          <p:cNvSpPr txBox="1"/>
          <p:nvPr/>
        </p:nvSpPr>
        <p:spPr>
          <a:xfrm>
            <a:off x="4490206" y="3429000"/>
            <a:ext cx="4537166" cy="1323439"/>
          </a:xfrm>
          <a:prstGeom prst="rect">
            <a:avLst/>
          </a:prstGeom>
          <a:noFill/>
        </p:spPr>
        <p:txBody>
          <a:bodyPr wrap="square" rtlCol="0">
            <a:spAutoFit/>
          </a:bodyPr>
          <a:lstStyle/>
          <a:p>
            <a:pPr>
              <a:spcBef>
                <a:spcPts val="600"/>
              </a:spcBef>
            </a:pPr>
            <a:r>
              <a:rPr lang="es-ES" sz="2000" b="1" dirty="0"/>
              <a:t>Aunque inicialmente apoyan a Babilonia en su lucha contra el pueblo de Dios, durante las plagas 5ª y 6ª llegan a aborrecerla y la abandonan (v. 16).</a:t>
            </a:r>
          </a:p>
        </p:txBody>
      </p:sp>
      <p:pic>
        <p:nvPicPr>
          <p:cNvPr id="6" name="Imagen 5" descr="Imagen que contiene cielo&#10;&#10;Descripción generada automáticamente">
            <a:extLst>
              <a:ext uri="{FF2B5EF4-FFF2-40B4-BE49-F238E27FC236}">
                <a16:creationId xmlns:a16="http://schemas.microsoft.com/office/drawing/2014/main" id="{3757F4C9-4FAD-4E08-BEFA-23D182F8A6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23292" y="4836183"/>
            <a:ext cx="3957451" cy="192073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050" name="Picture 2" descr="http://mneploho.net/upload/blogs/5ea165fd9f8c7e359b34a8f77e21e84c.jpg">
            <a:extLst>
              <a:ext uri="{FF2B5EF4-FFF2-40B4-BE49-F238E27FC236}">
                <a16:creationId xmlns:a16="http://schemas.microsoft.com/office/drawing/2014/main" id="{04258A0D-37BE-429D-97AE-A1944259E88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86117" y="2909102"/>
            <a:ext cx="2041000" cy="18689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8" name="Imagen 7" descr="Imagen que contiene persona&#10;&#10;Descripción generada automáticamente">
            <a:extLst>
              <a:ext uri="{FF2B5EF4-FFF2-40B4-BE49-F238E27FC236}">
                <a16:creationId xmlns:a16="http://schemas.microsoft.com/office/drawing/2014/main" id="{C06B1F7A-3CC4-4582-B0FB-4EF864107A2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602156" y="2902052"/>
            <a:ext cx="1785257" cy="186894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Rectángulo 8">
            <a:extLst>
              <a:ext uri="{FF2B5EF4-FFF2-40B4-BE49-F238E27FC236}">
                <a16:creationId xmlns:a16="http://schemas.microsoft.com/office/drawing/2014/main" id="{8767C66A-8A36-4B23-B580-FF52FFB201F1}"/>
              </a:ext>
            </a:extLst>
          </p:cNvPr>
          <p:cNvSpPr/>
          <p:nvPr/>
        </p:nvSpPr>
        <p:spPr>
          <a:xfrm>
            <a:off x="92616" y="1542118"/>
            <a:ext cx="6621693" cy="1323439"/>
          </a:xfrm>
          <a:prstGeom prst="rect">
            <a:avLst/>
          </a:prstGeom>
        </p:spPr>
        <p:txBody>
          <a:bodyPr wrap="square">
            <a:spAutoFit/>
          </a:bodyPr>
          <a:lstStyle/>
          <a:p>
            <a:pPr>
              <a:spcBef>
                <a:spcPts val="600"/>
              </a:spcBef>
            </a:pPr>
            <a:r>
              <a:rPr lang="es-ES" sz="2000" b="1" dirty="0"/>
              <a:t>Estos cuernos aparecen en el contexto de la caída de Babilonia, y juegan un papel importante en ésta (v. 16-17). Por tanto, debemos situarlos en el periodo de las plagas. Son identificados claramente con los reyes de la tierra (v. 18).</a:t>
            </a:r>
          </a:p>
        </p:txBody>
      </p:sp>
      <p:pic>
        <p:nvPicPr>
          <p:cNvPr id="13" name="Imagen 12" descr="Imagen que contiene rojo, persona, agua, mujer&#10;&#10;Descripción generada automáticamente">
            <a:extLst>
              <a:ext uri="{FF2B5EF4-FFF2-40B4-BE49-F238E27FC236}">
                <a16:creationId xmlns:a16="http://schemas.microsoft.com/office/drawing/2014/main" id="{19DF3AB5-E8F0-48BE-8B72-F12B9E3EFD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726883" y="1371086"/>
            <a:ext cx="2321322" cy="2031787"/>
          </a:xfrm>
          <a:prstGeom prst="rect">
            <a:avLst/>
          </a:prstGeom>
          <a:ln>
            <a:noFill/>
          </a:ln>
          <a:effectLst>
            <a:outerShdw blurRad="190500" algn="tl" rotWithShape="0">
              <a:srgbClr val="000000">
                <a:alpha val="70000"/>
              </a:srgbClr>
            </a:outerShdw>
          </a:effectLst>
        </p:spPr>
      </p:pic>
      <p:sp>
        <p:nvSpPr>
          <p:cNvPr id="14" name="Rectángulo 13">
            <a:extLst>
              <a:ext uri="{FF2B5EF4-FFF2-40B4-BE49-F238E27FC236}">
                <a16:creationId xmlns:a16="http://schemas.microsoft.com/office/drawing/2014/main" id="{FB74106F-79CF-4737-A762-CC42DCD49AFB}"/>
              </a:ext>
            </a:extLst>
          </p:cNvPr>
          <p:cNvSpPr/>
          <p:nvPr/>
        </p:nvSpPr>
        <p:spPr>
          <a:xfrm>
            <a:off x="92616" y="4842064"/>
            <a:ext cx="5006847" cy="2015936"/>
          </a:xfrm>
          <a:prstGeom prst="rect">
            <a:avLst/>
          </a:prstGeom>
        </p:spPr>
        <p:txBody>
          <a:bodyPr wrap="square">
            <a:spAutoFit/>
          </a:bodyPr>
          <a:lstStyle/>
          <a:p>
            <a:pPr>
              <a:spcBef>
                <a:spcPts val="600"/>
              </a:spcBef>
            </a:pPr>
            <a:r>
              <a:rPr lang="es-ES" sz="2000" b="1" dirty="0"/>
              <a:t>El castigo que le infringen se simboliza con el castigo que merecía la hija del sacerdote, si se prostituía (Levítico 21:9).</a:t>
            </a:r>
          </a:p>
          <a:p>
            <a:pPr>
              <a:spcBef>
                <a:spcPts val="600"/>
              </a:spcBef>
            </a:pPr>
            <a:r>
              <a:rPr lang="es-ES" sz="2000" b="1" dirty="0"/>
              <a:t>Pero los tres poderes satánicos conseguirán convencerlos de nuevo para luchar contra Cristo y su pueblo (v. 17).</a:t>
            </a:r>
          </a:p>
        </p:txBody>
      </p:sp>
    </p:spTree>
    <p:extLst>
      <p:ext uri="{BB962C8B-B14F-4D97-AF65-F5344CB8AC3E}">
        <p14:creationId xmlns:p14="http://schemas.microsoft.com/office/powerpoint/2010/main" val="362140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anim calcmode="lin" valueType="num">
                                      <p:cBhvr>
                                        <p:cTn id="19" dur="500" fill="hold"/>
                                        <p:tgtEl>
                                          <p:spTgt spid="3"/>
                                        </p:tgtEl>
                                        <p:attrNameLst>
                                          <p:attrName>ppt_x</p:attrName>
                                        </p:attrNameLst>
                                      </p:cBhvr>
                                      <p:tavLst>
                                        <p:tav tm="0">
                                          <p:val>
                                            <p:fltVal val="0.5"/>
                                          </p:val>
                                        </p:tav>
                                        <p:tav tm="100000">
                                          <p:val>
                                            <p:strVal val="#ppt_x"/>
                                          </p:val>
                                        </p:tav>
                                      </p:tavLst>
                                    </p:anim>
                                    <p:anim calcmode="lin" valueType="num">
                                      <p:cBhvr>
                                        <p:cTn id="20" dur="500" fill="hold"/>
                                        <p:tgtEl>
                                          <p:spTgt spid="3"/>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6"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anim calcmode="lin" valueType="num">
                                      <p:cBhvr additive="base">
                                        <p:cTn id="35" dur="500" fill="hold"/>
                                        <p:tgtEl>
                                          <p:spTgt spid="2050"/>
                                        </p:tgtEl>
                                        <p:attrNameLst>
                                          <p:attrName>ppt_x</p:attrName>
                                        </p:attrNameLst>
                                      </p:cBhvr>
                                      <p:tavLst>
                                        <p:tav tm="0">
                                          <p:val>
                                            <p:strVal val="1+#ppt_w/2"/>
                                          </p:val>
                                        </p:tav>
                                        <p:tav tm="100000">
                                          <p:val>
                                            <p:strVal val="#ppt_x"/>
                                          </p:val>
                                        </p:tav>
                                      </p:tavLst>
                                    </p:anim>
                                    <p:anim calcmode="lin" valueType="num">
                                      <p:cBhvr additive="base">
                                        <p:cTn id="36" dur="500" fill="hold"/>
                                        <p:tgtEl>
                                          <p:spTgt spid="2050"/>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4">
                                            <p:txEl>
                                              <p:pRg st="0" end="0"/>
                                            </p:txEl>
                                          </p:spTgt>
                                        </p:tgtEl>
                                        <p:attrNameLst>
                                          <p:attrName>style.visibility</p:attrName>
                                        </p:attrNameLst>
                                      </p:cBhvr>
                                      <p:to>
                                        <p:strVal val="visible"/>
                                      </p:to>
                                    </p:set>
                                    <p:animEffect transition="in" filter="wipe(left)">
                                      <p:cBhvr>
                                        <p:cTn id="50" dur="500"/>
                                        <p:tgtEl>
                                          <p:spTgt spid="14">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8" dur="1000" fill="hold"/>
                                        <p:tgtEl>
                                          <p:spTgt spid="6"/>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6"/>
                                        </p:tgtEl>
                                      </p:cBhvr>
                                    </p:animEffect>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14">
                                            <p:txEl>
                                              <p:pRg st="1" end="1"/>
                                            </p:txEl>
                                          </p:spTgt>
                                        </p:tgtEl>
                                        <p:attrNameLst>
                                          <p:attrName>style.visibility</p:attrName>
                                        </p:attrNameLst>
                                      </p:cBhvr>
                                      <p:to>
                                        <p:strVal val="visible"/>
                                      </p:to>
                                    </p:set>
                                    <p:animEffect transition="in" filter="wipe(left)">
                                      <p:cBhvr>
                                        <p:cTn id="66"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297A414-137D-4C3E-933F-54FCC4E3E940}"/>
              </a:ext>
            </a:extLst>
          </p:cNvPr>
          <p:cNvSpPr/>
          <p:nvPr/>
        </p:nvSpPr>
        <p:spPr>
          <a:xfrm>
            <a:off x="5699758" y="0"/>
            <a:ext cx="3444241" cy="1446550"/>
          </a:xfrm>
          <a:prstGeom prst="rect">
            <a:avLst/>
          </a:prstGeom>
        </p:spPr>
        <p:txBody>
          <a:bodyPr wrap="square">
            <a:spAutoFit/>
          </a:bodyPr>
          <a:lstStyle/>
          <a:p>
            <a:pPr algn="ctr"/>
            <a:r>
              <a:rPr lang="es-ES" sz="4400" b="1" spc="50" dirty="0">
                <a:ln w="9525" cmpd="sng">
                  <a:solidFill>
                    <a:srgbClr val="952623"/>
                  </a:solidFill>
                  <a:prstDash val="solid"/>
                </a:ln>
                <a:solidFill>
                  <a:srgbClr val="70AD47">
                    <a:tint val="1000"/>
                  </a:srgbClr>
                </a:solidFill>
                <a:effectLst>
                  <a:glow rad="38100">
                    <a:srgbClr val="952623">
                      <a:alpha val="40000"/>
                    </a:srgbClr>
                  </a:glow>
                </a:effectLst>
              </a:rPr>
              <a:t>LA VICTORIA DE CRISTO</a:t>
            </a:r>
          </a:p>
        </p:txBody>
      </p:sp>
      <p:sp>
        <p:nvSpPr>
          <p:cNvPr id="3" name="Rectángulo 2">
            <a:extLst>
              <a:ext uri="{FF2B5EF4-FFF2-40B4-BE49-F238E27FC236}">
                <a16:creationId xmlns:a16="http://schemas.microsoft.com/office/drawing/2014/main" id="{534F0D3F-D25C-4DC4-86F8-98721CA927B6}"/>
              </a:ext>
            </a:extLst>
          </p:cNvPr>
          <p:cNvSpPr/>
          <p:nvPr/>
        </p:nvSpPr>
        <p:spPr>
          <a:xfrm>
            <a:off x="74021" y="99650"/>
            <a:ext cx="3627122" cy="175432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s-ES" b="1" dirty="0">
                <a:latin typeface="Comic Sans MS" panose="030F0702030302020204" pitchFamily="66" charset="0"/>
              </a:rPr>
              <a:t>“Pelearán contra el Cordero, y el Cordero los vencerá, porque él es Señor de señores y Rey de reyes; y los que están con él son llamados y elegidos y fieles” </a:t>
            </a:r>
            <a:r>
              <a:rPr lang="es-ES" sz="1600" b="1" dirty="0">
                <a:latin typeface="Comic Sans MS" panose="030F0702030302020204" pitchFamily="66" charset="0"/>
              </a:rPr>
              <a:t>(Apocalipsis 17:14)</a:t>
            </a:r>
          </a:p>
        </p:txBody>
      </p:sp>
      <p:sp>
        <p:nvSpPr>
          <p:cNvPr id="4" name="CuadroTexto 3">
            <a:extLst>
              <a:ext uri="{FF2B5EF4-FFF2-40B4-BE49-F238E27FC236}">
                <a16:creationId xmlns:a16="http://schemas.microsoft.com/office/drawing/2014/main" id="{E3636841-58FB-4AAE-AB3E-DA73E8F75DC6}"/>
              </a:ext>
            </a:extLst>
          </p:cNvPr>
          <p:cNvSpPr txBox="1"/>
          <p:nvPr/>
        </p:nvSpPr>
        <p:spPr>
          <a:xfrm>
            <a:off x="1" y="4380399"/>
            <a:ext cx="9143999" cy="1400383"/>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lIns="144000" rIns="1368000" rtlCol="0">
            <a:spAutoFit/>
          </a:bodyPr>
          <a:lstStyle/>
          <a:p>
            <a:pPr>
              <a:spcBef>
                <a:spcPts val="600"/>
              </a:spcBef>
            </a:pPr>
            <a:r>
              <a:rPr lang="es-ES" sz="2000" b="1" dirty="0"/>
              <a:t>Justo antes de los últimos eventos mundiales, hay un llamado para salir de Babilonia y no recibir la marca de la bestia.</a:t>
            </a:r>
          </a:p>
          <a:p>
            <a:pPr>
              <a:spcBef>
                <a:spcPts val="600"/>
              </a:spcBef>
            </a:pPr>
            <a:r>
              <a:rPr lang="es-ES" sz="2000" b="1" dirty="0"/>
              <a:t>Aquellos que acepten el mensaje y se mantengan del lado de Cristo son llamados y elegidos y fieles.</a:t>
            </a:r>
          </a:p>
        </p:txBody>
      </p:sp>
      <p:sp>
        <p:nvSpPr>
          <p:cNvPr id="8" name="CuadroTexto 7">
            <a:extLst>
              <a:ext uri="{FF2B5EF4-FFF2-40B4-BE49-F238E27FC236}">
                <a16:creationId xmlns:a16="http://schemas.microsoft.com/office/drawing/2014/main" id="{2E178B26-06E8-46D3-95C7-D1F36B93621F}"/>
              </a:ext>
            </a:extLst>
          </p:cNvPr>
          <p:cNvSpPr txBox="1"/>
          <p:nvPr/>
        </p:nvSpPr>
        <p:spPr>
          <a:xfrm>
            <a:off x="0" y="5765393"/>
            <a:ext cx="9143999" cy="1092607"/>
          </a:xfrm>
          <a:prstGeom prst="rect">
            <a:avLst/>
          </a:prstGeom>
          <a:gradFill flip="none" rotWithShape="1">
            <a:lin ang="16200000" scaled="1"/>
            <a:tileRect/>
          </a:gradFill>
          <a:ln>
            <a:noFill/>
          </a:ln>
        </p:spPr>
        <p:style>
          <a:lnRef idx="1">
            <a:schemeClr val="accent6"/>
          </a:lnRef>
          <a:fillRef idx="2">
            <a:schemeClr val="accent6"/>
          </a:fillRef>
          <a:effectRef idx="1">
            <a:schemeClr val="accent6"/>
          </a:effectRef>
          <a:fontRef idx="minor">
            <a:schemeClr val="dk1"/>
          </a:fontRef>
        </p:style>
        <p:txBody>
          <a:bodyPr wrap="square" lIns="144000" rIns="252000" rtlCol="0">
            <a:spAutoFit/>
          </a:bodyPr>
          <a:lstStyle/>
          <a:p>
            <a:pPr>
              <a:spcBef>
                <a:spcPts val="600"/>
              </a:spcBef>
            </a:pPr>
            <a:r>
              <a:rPr lang="es-ES" sz="2000" b="1" dirty="0"/>
              <a:t>Nuestra victoria está asegurada porque el Cordero pelea por nosotros.</a:t>
            </a:r>
          </a:p>
          <a:p>
            <a:pPr>
              <a:spcBef>
                <a:spcPts val="600"/>
              </a:spcBef>
            </a:pPr>
            <a:r>
              <a:rPr lang="es-ES" sz="2000" b="1" dirty="0"/>
              <a:t>¿Qué debería decirnos esto acerca de por qué es tan importante que nos mantengamos fieles y puros ahora mismo al mensaje que Dios nos ha dado?</a:t>
            </a:r>
          </a:p>
        </p:txBody>
      </p:sp>
      <p:pic>
        <p:nvPicPr>
          <p:cNvPr id="9" name="Imagen 8">
            <a:extLst>
              <a:ext uri="{FF2B5EF4-FFF2-40B4-BE49-F238E27FC236}">
                <a16:creationId xmlns:a16="http://schemas.microsoft.com/office/drawing/2014/main" id="{E51FCD9C-89B8-44A4-A173-DA3EC2F69E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0507" y="4487250"/>
            <a:ext cx="1143001" cy="15240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70576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bg/>
                                          </p:spTgt>
                                        </p:tgtEl>
                                        <p:attrNameLst>
                                          <p:attrName>style.visibility</p:attrName>
                                        </p:attrNameLst>
                                      </p:cBhvr>
                                      <p:to>
                                        <p:strVal val="visible"/>
                                      </p:to>
                                    </p:set>
                                    <p:animEffect transition="in" filter="fade">
                                      <p:cBhvr>
                                        <p:cTn id="21" dur="500"/>
                                        <p:tgtEl>
                                          <p:spTgt spid="4">
                                            <p:bg/>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bg/>
                                          </p:spTgt>
                                        </p:tgtEl>
                                        <p:attrNameLst>
                                          <p:attrName>style.visibility</p:attrName>
                                        </p:attrNameLst>
                                      </p:cBhvr>
                                      <p:to>
                                        <p:strVal val="visible"/>
                                      </p:to>
                                    </p:set>
                                    <p:animEffect transition="in" filter="fade">
                                      <p:cBhvr>
                                        <p:cTn id="24" dur="500"/>
                                        <p:tgtEl>
                                          <p:spTgt spid="8">
                                            <p:bg/>
                                          </p:spTgt>
                                        </p:tgtEl>
                                      </p:cBhvr>
                                    </p:animEffect>
                                  </p:childTnLst>
                                </p:cTn>
                              </p:par>
                            </p:childTnLst>
                          </p:cTn>
                        </p:par>
                        <p:par>
                          <p:cTn id="25" fill="hold">
                            <p:stCondLst>
                              <p:cond delay="500"/>
                            </p:stCondLst>
                            <p:childTnLst>
                              <p:par>
                                <p:cTn id="26" presetID="37"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900" decel="100000" fill="hold"/>
                                        <p:tgtEl>
                                          <p:spTgt spid="9"/>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ipe(left)">
                                      <p:cBhvr>
                                        <p:cTn id="35" dur="500"/>
                                        <p:tgtEl>
                                          <p:spTgt spid="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wipe(left)">
                                      <p:cBhvr>
                                        <p:cTn id="40" dur="500"/>
                                        <p:tgtEl>
                                          <p:spTgt spid="4">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8">
                                            <p:txEl>
                                              <p:pRg st="0" end="0"/>
                                            </p:txEl>
                                          </p:spTgt>
                                        </p:tgtEl>
                                        <p:attrNameLst>
                                          <p:attrName>style.visibility</p:attrName>
                                        </p:attrNameLst>
                                      </p:cBhvr>
                                      <p:to>
                                        <p:strVal val="visible"/>
                                      </p:to>
                                    </p:set>
                                    <p:animEffect transition="in" filter="wipe(left)">
                                      <p:cBhvr>
                                        <p:cTn id="45" dur="500"/>
                                        <p:tgtEl>
                                          <p:spTgt spid="8">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
                                            <p:txEl>
                                              <p:pRg st="1" end="1"/>
                                            </p:txEl>
                                          </p:spTgt>
                                        </p:tgtEl>
                                        <p:attrNameLst>
                                          <p:attrName>style.visibility</p:attrName>
                                        </p:attrNameLst>
                                      </p:cBhvr>
                                      <p:to>
                                        <p:strVal val="visible"/>
                                      </p:to>
                                    </p:set>
                                    <p:animEffect transition="in" filter="wipe(left)">
                                      <p:cBhvr>
                                        <p:cTn id="5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animBg="1"/>
      <p:bldP spid="8"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6F44CED-074F-4A34-99C1-8437EC94ADAD}"/>
              </a:ext>
            </a:extLst>
          </p:cNvPr>
          <p:cNvSpPr/>
          <p:nvPr/>
        </p:nvSpPr>
        <p:spPr>
          <a:xfrm>
            <a:off x="2248987" y="989775"/>
            <a:ext cx="6537962" cy="4832092"/>
          </a:xfrm>
          <a:prstGeom prst="rect">
            <a:avLst/>
          </a:prstGeom>
        </p:spPr>
        <p:txBody>
          <a:bodyPr wrap="square">
            <a:spAutoFit/>
          </a:bodyPr>
          <a:lstStyle/>
          <a:p>
            <a:pPr>
              <a:spcBef>
                <a:spcPts val="600"/>
              </a:spcBef>
            </a:pPr>
            <a:r>
              <a:rPr lang="es-ES" sz="2800" dirty="0">
                <a:latin typeface="Cooper Black" panose="0208090404030B020404" pitchFamily="18" charset="0"/>
              </a:rPr>
              <a:t>“Debemos recordar siempre el hecho de que el tiempo es corto. La iniquidad abunda por todas partes. Los justos son como luces en el mundo. Por medio de ellos la gloria de Dios debe manifestarse a éste. Recuerden siempre los solemnes acontecimientos del futuro: El gran juicio investigador y la venida de Cristo. Ustedes y sus hijos deben prepararse para ese día”</a:t>
            </a:r>
          </a:p>
        </p:txBody>
      </p:sp>
      <p:sp>
        <p:nvSpPr>
          <p:cNvPr id="3" name="CuadroTexto 2">
            <a:extLst>
              <a:ext uri="{FF2B5EF4-FFF2-40B4-BE49-F238E27FC236}">
                <a16:creationId xmlns:a16="http://schemas.microsoft.com/office/drawing/2014/main" id="{E2455201-2F16-4CFA-8586-0A50027AF9F3}"/>
              </a:ext>
            </a:extLst>
          </p:cNvPr>
          <p:cNvSpPr txBox="1"/>
          <p:nvPr/>
        </p:nvSpPr>
        <p:spPr>
          <a:xfrm>
            <a:off x="4854620" y="5965371"/>
            <a:ext cx="4289380" cy="369332"/>
          </a:xfrm>
          <a:prstGeom prst="rect">
            <a:avLst/>
          </a:prstGeom>
          <a:noFill/>
        </p:spPr>
        <p:txBody>
          <a:bodyPr wrap="none" rtlCol="0">
            <a:spAutoFit/>
          </a:bodyPr>
          <a:lstStyle/>
          <a:p>
            <a:pPr algn="r"/>
            <a:r>
              <a:rPr lang="es-ES" b="1" dirty="0" err="1"/>
              <a:t>E.G.W</a:t>
            </a:r>
            <a:r>
              <a:rPr lang="es-ES" b="1" dirty="0"/>
              <a:t>. (Cada día con Dios, 9 </a:t>
            </a:r>
            <a:r>
              <a:rPr lang="es-ES" b="1"/>
              <a:t>de noviembre)</a:t>
            </a:r>
            <a:endParaRPr lang="es-ES" b="1" dirty="0"/>
          </a:p>
        </p:txBody>
      </p:sp>
    </p:spTree>
    <p:extLst>
      <p:ext uri="{BB962C8B-B14F-4D97-AF65-F5344CB8AC3E}">
        <p14:creationId xmlns:p14="http://schemas.microsoft.com/office/powerpoint/2010/main" val="138869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Violeta rojo">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509</TotalTime>
  <Words>1311</Words>
  <Application>Microsoft Office PowerPoint</Application>
  <PresentationFormat>Apresentação na tela (4:3)</PresentationFormat>
  <Paragraphs>60</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Cooper Black</vt:lpstr>
      <vt:lpstr>Calibri Light</vt:lpstr>
      <vt:lpstr>Comic Sans MS</vt:lpstr>
      <vt:lpstr>Arial</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64</cp:revision>
  <dcterms:created xsi:type="dcterms:W3CDTF">2019-03-03T07:48:14Z</dcterms:created>
  <dcterms:modified xsi:type="dcterms:W3CDTF">2019-03-09T18:27:36Z</dcterms:modified>
</cp:coreProperties>
</file>