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12192000"/>
  <p:embeddedFontLst>
    <p:embeddedFont>
      <p:font typeface="Tomorrow" panose="020B0604020202020204" charset="0"/>
      <p:regular r:id="rId15"/>
    </p:embeddedFont>
    <p:embeddedFont>
      <p:font typeface="Tomorrow SemiBold" panose="020B0604020202020204" charset="0"/>
      <p:regular r:id="rId1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908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EFEFEF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CFCFC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1882676"/>
            <a:ext cx="580772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Por Toda a Eternidade</a:t>
            </a:r>
            <a:endParaRPr lang="en-US" sz="3700" dirty="0"/>
          </a:p>
        </p:txBody>
      </p:sp>
      <p:sp>
        <p:nvSpPr>
          <p:cNvPr id="4" name="Text 1"/>
          <p:cNvSpPr/>
          <p:nvPr/>
        </p:nvSpPr>
        <p:spPr>
          <a:xfrm>
            <a:off x="661475" y="2548930"/>
            <a:ext cx="381496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Lição 13 — Escola Sabatina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61475" y="3127673"/>
            <a:ext cx="25399" cy="1634927"/>
          </a:xfrm>
          <a:prstGeom prst="roundRect">
            <a:avLst>
              <a:gd name="adj" fmla="val 60001"/>
            </a:avLst>
          </a:prstGeom>
          <a:solidFill>
            <a:srgbClr val="1D1D1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944936" y="3340298"/>
            <a:ext cx="6013399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"Amados, agora somos filhos de Deus, mas ainda não se manifestou o que haveremos de ser. Sabemos que, quando Ele Se manifestar, seremos semelhantes a Ele, porque haveremos de vê-Lo como Ele é." — </a:t>
            </a:r>
            <a:r>
              <a:rPr lang="en-US" sz="1450" b="1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I João 3:2</a:t>
            </a:r>
            <a:endParaRPr lang="en-US" sz="1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680145"/>
            <a:ext cx="427870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Sexta-feira — Estudo Adicional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5233360" y="1051024"/>
            <a:ext cx="6296860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Preparados para a Cidade de Deus</a:t>
            </a:r>
            <a:endParaRPr lang="en-US" sz="3700" dirty="0"/>
          </a:p>
        </p:txBody>
      </p:sp>
      <p:sp>
        <p:nvSpPr>
          <p:cNvPr id="5" name="Shape 2"/>
          <p:cNvSpPr/>
          <p:nvPr/>
        </p:nvSpPr>
        <p:spPr>
          <a:xfrm>
            <a:off x="5233360" y="2515791"/>
            <a:ext cx="25399" cy="1937345"/>
          </a:xfrm>
          <a:prstGeom prst="roundRect">
            <a:avLst>
              <a:gd name="adj" fmla="val 60001"/>
            </a:avLst>
          </a:prstGeom>
          <a:solidFill>
            <a:srgbClr val="1D1D1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5516821" y="2728416"/>
            <a:ext cx="6013399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"Precisamos nos acostumar a falar do Céu, do belo Céu. Falar daquela existência que perdurará enquanto Deus existir, e então vocês esquecerão suas pequenas provas e dificuldades. Seja a mente atraída para Deus." — </a:t>
            </a:r>
            <a:r>
              <a:rPr lang="en-US" sz="1450" b="1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Ellen G. White, A Fé Pela Qual Eu Vivo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5233360" y="4665762"/>
            <a:ext cx="6296860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Para entrar na cidade de Deus, precisamos nos nutrir da Palavra de Deus, ter fome e sede da justiça de Cristo e ser moldados pela transformadora influência de Sua graça. Então as nações constituirão uma família feliz e unida, usando as vestes de louvor e ações de graça — e as estrelas da manhã cantarão juntas.</a:t>
            </a:r>
            <a:endParaRPr lang="en-US" sz="1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907256"/>
            <a:ext cx="413632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Perguntas para Consideração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661574" y="1278136"/>
            <a:ext cx="533495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Reflexão Final</a:t>
            </a:r>
            <a:endParaRPr lang="en-US" sz="3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574" y="2152253"/>
            <a:ext cx="3496778" cy="379839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296509" y="2294037"/>
            <a:ext cx="226808" cy="28346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1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75980" y="2908201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61615C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A Visão do Céu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75980" y="3316883"/>
            <a:ext cx="3067965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Leia em </a:t>
            </a:r>
            <a:r>
              <a:rPr lang="en-US" sz="1450" i="1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Primeiros Escritos</a:t>
            </a: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 (CPB, 2022), páginas 32-37, a primeira visão do Céu que Ellen White teve. O que mais lhe chama a atenção nesse texto?</a:t>
            </a:r>
            <a:endParaRPr lang="en-US" sz="14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47359" y="2152253"/>
            <a:ext cx="3496877" cy="379839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982294" y="2294037"/>
            <a:ext cx="226808" cy="28346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2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4561766" y="2908201"/>
            <a:ext cx="262258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61615C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Verdade para Guardar</a:t>
            </a:r>
            <a:endParaRPr lang="en-US" sz="1850" dirty="0"/>
          </a:p>
        </p:txBody>
      </p:sp>
      <p:sp>
        <p:nvSpPr>
          <p:cNvPr id="11" name="Text 7"/>
          <p:cNvSpPr/>
          <p:nvPr/>
        </p:nvSpPr>
        <p:spPr>
          <a:xfrm>
            <a:off x="4561766" y="3316883"/>
            <a:ext cx="306806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Qual verdade estudada neste trimestre você mais deseja guardar para desenvolver seu relacionamento com Deus até o dia em que veremos Jesus face a face?</a:t>
            </a:r>
            <a:endParaRPr lang="en-US" sz="14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33244" y="2152253"/>
            <a:ext cx="3496877" cy="37983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668179" y="2294037"/>
            <a:ext cx="226808" cy="28346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3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8247650" y="2908201"/>
            <a:ext cx="300932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61615C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Compartilhe a Esperança</a:t>
            </a:r>
            <a:endParaRPr lang="en-US" sz="1850" dirty="0"/>
          </a:p>
        </p:txBody>
      </p:sp>
      <p:sp>
        <p:nvSpPr>
          <p:cNvPr id="15" name="Text 10"/>
          <p:cNvSpPr/>
          <p:nvPr/>
        </p:nvSpPr>
        <p:spPr>
          <a:xfrm>
            <a:off x="8247650" y="3316883"/>
            <a:ext cx="3068065" cy="24193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Você conhece alguém que precisa ouvir sobre a esperança do Céu? Assuma o compromisso de falar com essa pessoa o quanto antes. Você não pode oferecer uma esperança que ainda não experimentou pessoalmente.</a:t>
            </a:r>
            <a:endParaRPr lang="en-US" sz="1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535186"/>
            <a:ext cx="5166687" cy="563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Vem, Senhor Jesus!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5233360" y="1355824"/>
            <a:ext cx="3062608" cy="2152055"/>
          </a:xfrm>
          <a:prstGeom prst="roundRect">
            <a:avLst>
              <a:gd name="adj" fmla="val 1256"/>
            </a:avLst>
          </a:prstGeom>
          <a:solidFill>
            <a:srgbClr val="F0EAE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5413438" y="1535906"/>
            <a:ext cx="2251912" cy="281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Firmes na Fé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5413438" y="1920379"/>
            <a:ext cx="2702453" cy="1125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Mantenha o anseio vibrante, com fé e confiança no amor e na bondade de Deus. A espera valerá a pena.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8467612" y="1355824"/>
            <a:ext cx="3062608" cy="2152055"/>
          </a:xfrm>
          <a:prstGeom prst="roundRect">
            <a:avLst>
              <a:gd name="adj" fmla="val 1256"/>
            </a:avLst>
          </a:prstGeom>
          <a:solidFill>
            <a:srgbClr val="F0EAE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8647690" y="1535906"/>
            <a:ext cx="2251912" cy="281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Face a Face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8647690" y="1920379"/>
            <a:ext cx="2702453" cy="14074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Um dia veremos Jesus de verdade. Ouviremos Sua voz. Cada oração e cada provação farão sentido naquele momento.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5233360" y="3679527"/>
            <a:ext cx="6296860" cy="1307604"/>
          </a:xfrm>
          <a:prstGeom prst="roundRect">
            <a:avLst>
              <a:gd name="adj" fmla="val 2067"/>
            </a:avLst>
          </a:prstGeom>
          <a:solidFill>
            <a:srgbClr val="F0EAE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5413438" y="3859609"/>
            <a:ext cx="2476835" cy="281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61615C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Por Toda a Eternidade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5413438" y="4244082"/>
            <a:ext cx="5936705" cy="5629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Seguiremos o Cordeiro para sempre, com o nome d'Ele gravado em nós — nossa mente eternamente voltada para Cristo.</a:t>
            </a:r>
            <a:endParaRPr lang="en-US" sz="1400" dirty="0"/>
          </a:p>
        </p:txBody>
      </p:sp>
      <p:sp>
        <p:nvSpPr>
          <p:cNvPr id="13" name="Shape 10"/>
          <p:cNvSpPr/>
          <p:nvPr/>
        </p:nvSpPr>
        <p:spPr>
          <a:xfrm>
            <a:off x="5233360" y="5180310"/>
            <a:ext cx="25399" cy="949325"/>
          </a:xfrm>
          <a:prstGeom prst="roundRect">
            <a:avLst>
              <a:gd name="adj" fmla="val 60001"/>
            </a:avLst>
          </a:prstGeom>
          <a:solidFill>
            <a:srgbClr val="1D1D1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5503526" y="5373489"/>
            <a:ext cx="6026694" cy="5629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0000"/>
              </a:lnSpc>
              <a:buNone/>
            </a:pPr>
            <a:r>
              <a:rPr lang="en-US" sz="14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"Certamente venho sem demora." — </a:t>
            </a:r>
            <a:r>
              <a:rPr lang="en-US" sz="1400" b="1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Ap 22:20</a:t>
            </a:r>
            <a:endParaRPr lang="en-US" sz="1400" dirty="0"/>
          </a:p>
          <a:p>
            <a:pPr marL="0" indent="0" algn="l">
              <a:lnSpc>
                <a:spcPct val="130000"/>
              </a:lnSpc>
              <a:buNone/>
            </a:pPr>
            <a:r>
              <a:rPr lang="en-US" sz="1400" i="1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Amém! Vem, Senhor Jesus!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090116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Introdução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661574" y="1460996"/>
            <a:ext cx="646116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O Que o Futuro Reserva?</a:t>
            </a:r>
            <a:endParaRPr lang="en-US" sz="3700" dirty="0"/>
          </a:p>
        </p:txBody>
      </p:sp>
      <p:sp>
        <p:nvSpPr>
          <p:cNvPr id="4" name="Shape 2"/>
          <p:cNvSpPr/>
          <p:nvPr/>
        </p:nvSpPr>
        <p:spPr>
          <a:xfrm>
            <a:off x="525449" y="2335113"/>
            <a:ext cx="5475944" cy="3432770"/>
          </a:xfrm>
          <a:prstGeom prst="roundRect">
            <a:avLst>
              <a:gd name="adj" fmla="val 826"/>
            </a:avLst>
          </a:prstGeom>
          <a:solidFill>
            <a:srgbClr val="1D1D1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14456" y="2524125"/>
            <a:ext cx="377081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Uma Promessa Inabalável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14456" y="3008412"/>
            <a:ext cx="5097930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FFFFFF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Jesus é fiel, e Suas palavras são verdadeiras (Ap 3:14). Haverá tempos turbulentos (Mt 24:21, 22), mas Ele prometeu que jamais nos deixará nem nos abandonará (Hb 13:5). "Aquele, porém, que ficar firme até o fim, esse será salvo" (Mt 24:13).</a:t>
            </a:r>
            <a:endParaRPr lang="en-US" sz="1450" dirty="0"/>
          </a:p>
        </p:txBody>
      </p:sp>
      <p:sp>
        <p:nvSpPr>
          <p:cNvPr id="7" name="Text 5"/>
          <p:cNvSpPr/>
          <p:nvPr/>
        </p:nvSpPr>
        <p:spPr>
          <a:xfrm>
            <a:off x="6332776" y="2524125"/>
            <a:ext cx="327086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O Olhar Fixo em Jesus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32776" y="3008412"/>
            <a:ext cx="5203695" cy="25894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spcAft>
                <a:spcPts val="1300"/>
              </a:spcAft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Independentemente de quantos dias ainda nos restem aqui na Terra, precisamos fixar os olhos em Jesus. Como Davi afirmou: "Os meus olhos estão sempre voltados para o Senhor, pois só Ele tira os meus pés da armadilha" (Sl 25:15, NVI).</a:t>
            </a:r>
            <a:endParaRPr lang="en-US" sz="1450" dirty="0"/>
          </a:p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Nesta semana, estudaremos a recompensa dos salvos, como será o Céu e quão extraordinário será estar com Aquele que nos criou e nos amou até a morte.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717947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Sábado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661475" y="1088827"/>
            <a:ext cx="533495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Vivendo o Hoje</a:t>
            </a:r>
            <a:endParaRPr lang="en-US" sz="3700" dirty="0"/>
          </a:p>
        </p:txBody>
      </p:sp>
      <p:sp>
        <p:nvSpPr>
          <p:cNvPr id="5" name="Text 2"/>
          <p:cNvSpPr/>
          <p:nvPr/>
        </p:nvSpPr>
        <p:spPr>
          <a:xfrm>
            <a:off x="661475" y="1962944"/>
            <a:ext cx="6296860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Quando olhamos ao nosso redor, vemos um mundo em convulsão — guerras, fomes, pestes, terremotos e perseguições que se multiplicam (Mt 24:6-11). Vivemos dias solenes em que precisamos cultivar um relacionamento permanente com Deus.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661475" y="3385245"/>
            <a:ext cx="25399" cy="1030089"/>
          </a:xfrm>
          <a:prstGeom prst="roundRect">
            <a:avLst>
              <a:gd name="adj" fmla="val 60001"/>
            </a:avLst>
          </a:prstGeom>
          <a:solidFill>
            <a:srgbClr val="1D1D1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944936" y="3597870"/>
            <a:ext cx="601339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"O fim de todas as coisas está próximo. Portanto, sejam prudentes e estejam alertas por meio das suas orações." — </a:t>
            </a:r>
            <a:r>
              <a:rPr lang="en-US" sz="1450" b="1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1 Pedro 4:7, NVI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61475" y="4627959"/>
            <a:ext cx="6296860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 vida humana sempre é breve: "O que é a vida de vocês? Vocês não passam de neblina que aparece por um instante e logo se dissipa" (Tg 4:13, 14). Por isso, é essencial assegurar diariamente nosso relacionamento com Deus e viver conscientes da nossa necessidade d'Ele e de Sua graça salvadora.</a:t>
            </a:r>
            <a:endParaRPr lang="en-US" sz="14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827088"/>
            <a:ext cx="341631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Segunda-</a:t>
            </a:r>
            <a:r>
              <a:rPr lang="en-US" sz="1850" dirty="0" err="1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feira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661574" y="1197967"/>
            <a:ext cx="759034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Reavivamento e Restauração</a:t>
            </a:r>
            <a:endParaRPr lang="en-US" sz="3700" dirty="0"/>
          </a:p>
        </p:txBody>
      </p:sp>
      <p:sp>
        <p:nvSpPr>
          <p:cNvPr id="4" name="Text 2"/>
          <p:cNvSpPr/>
          <p:nvPr/>
        </p:nvSpPr>
        <p:spPr>
          <a:xfrm>
            <a:off x="661574" y="2261096"/>
            <a:ext cx="452545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A Necessidade do Reavivamento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661574" y="2745383"/>
            <a:ext cx="5203695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Todos nós precisamos de reavivamento em nossa vida. É fácil cair na rotina ou esquecer o que Deus já fez e continua fazendo por nós. O Salmo 80, especialmente os versículos 1-3 e 14-19, expressa com profundidade esse anseio coletivo por restauração.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661574" y="4470102"/>
            <a:ext cx="25399" cy="1247378"/>
          </a:xfrm>
          <a:prstGeom prst="roundRect">
            <a:avLst>
              <a:gd name="adj" fmla="val 60001"/>
            </a:avLst>
          </a:prstGeom>
          <a:solidFill>
            <a:srgbClr val="1D1D1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945035" y="4640163"/>
            <a:ext cx="4920234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"Restaura-nos, ó Senhor, Deus dos Exércitos; faze resplandecer o Teu rosto, e seremos salvos." — </a:t>
            </a:r>
            <a:r>
              <a:rPr lang="en-US" sz="1450" b="1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Sl 80:19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6332776" y="2261096"/>
            <a:ext cx="325598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A Certeza da Salvação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745383"/>
            <a:ext cx="520369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Cada cristão fiel, ainda que em meio a lutas, pode orar como o salmista e encontrar renovação. Quando aceitamos o que Jesus fez por nós — quando sabemos que nossos pecados foram perdoados e que estamos cobertos por Sua perfeita justiça, recebida pela fé — então podemos ter plena certeza da salvação Nele.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6332776" y="4772521"/>
            <a:ext cx="5203695" cy="1045766"/>
          </a:xfrm>
          <a:prstGeom prst="roundRect">
            <a:avLst>
              <a:gd name="adj" fmla="val 2711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783" y="5065613"/>
            <a:ext cx="236234" cy="189012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6947024" y="4989810"/>
            <a:ext cx="4400440" cy="6111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💡 </a:t>
            </a:r>
            <a:r>
              <a:rPr lang="en-US" sz="1450" b="1" dirty="0">
                <a:solidFill>
                  <a:srgbClr val="00000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Para reflexão:</a:t>
            </a:r>
            <a:r>
              <a:rPr lang="en-US" sz="1450" dirty="0">
                <a:solidFill>
                  <a:srgbClr val="00000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 Como o Salmo 80 expressa sua própria experiência espiritual hoje?</a:t>
            </a:r>
            <a:endParaRPr lang="en-US" sz="1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643533"/>
            <a:ext cx="3415421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Segunda-</a:t>
            </a:r>
            <a:r>
              <a:rPr lang="en-US" sz="1850" dirty="0" err="1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feira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661574" y="1014413"/>
            <a:ext cx="533495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Face a Face</a:t>
            </a:r>
            <a:endParaRPr lang="en-US" sz="3700" dirty="0"/>
          </a:p>
        </p:txBody>
      </p:sp>
      <p:sp>
        <p:nvSpPr>
          <p:cNvPr id="4" name="Text 2"/>
          <p:cNvSpPr/>
          <p:nvPr/>
        </p:nvSpPr>
        <p:spPr>
          <a:xfrm>
            <a:off x="661574" y="1888530"/>
            <a:ext cx="10868547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Fomos criados para viver perto de Deus (Gn 2:7). Desde que a humanidade caiu, Ele fez tudo para restaurar nosso relacionamento rompido (Jo 3:16). O Senhor "pôs a eternidade no coração do ser humano" (Ec 3:11). Nossa cidadania está nos Céus, onde nosso corpo humilhado será transformado, tornando-se semelhante ao corpo glorioso de Cristo (Fp 3:20, 21).</a:t>
            </a:r>
            <a:endParaRPr lang="en-US" sz="1450" dirty="0"/>
          </a:p>
        </p:txBody>
      </p:sp>
      <p:sp>
        <p:nvSpPr>
          <p:cNvPr id="5" name="Shape 3"/>
          <p:cNvSpPr/>
          <p:nvPr/>
        </p:nvSpPr>
        <p:spPr>
          <a:xfrm>
            <a:off x="661574" y="3310830"/>
            <a:ext cx="3496778" cy="2903637"/>
          </a:xfrm>
          <a:prstGeom prst="roundRect">
            <a:avLst>
              <a:gd name="adj" fmla="val 976"/>
            </a:avLst>
          </a:prstGeom>
          <a:solidFill>
            <a:srgbClr val="F0EAE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850581" y="3499842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61615C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A Pequena Nuvem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50581" y="3908524"/>
            <a:ext cx="311876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Uma nuvem surgirá no céu, e nela veremos Alguém "semelhante a Filho de homem, tendo na cabeça uma coroa de ouro" (Ap 14:14). Jesus virá acompanhado por milhões de anjos (Mt 25:31).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4347359" y="3310830"/>
            <a:ext cx="3496877" cy="2903637"/>
          </a:xfrm>
          <a:prstGeom prst="roundRect">
            <a:avLst>
              <a:gd name="adj" fmla="val 976"/>
            </a:avLst>
          </a:prstGeom>
          <a:solidFill>
            <a:srgbClr val="F0EAE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4536366" y="3499842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61615C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Todo Olho O Verá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4536366" y="3908524"/>
            <a:ext cx="3118863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"Todo olho O verá" (Ap 1:7). Ouviremos a voz do Senhor, o toque da trombeta de Deus, e os túmulos dos que dormem em Cristo se abrirão (1Ts 4:16).</a:t>
            </a:r>
            <a:endParaRPr lang="en-US" sz="1450" dirty="0"/>
          </a:p>
        </p:txBody>
      </p:sp>
      <p:sp>
        <p:nvSpPr>
          <p:cNvPr id="11" name="Shape 9"/>
          <p:cNvSpPr/>
          <p:nvPr/>
        </p:nvSpPr>
        <p:spPr>
          <a:xfrm>
            <a:off x="8033244" y="3310830"/>
            <a:ext cx="3496877" cy="2903637"/>
          </a:xfrm>
          <a:prstGeom prst="roundRect">
            <a:avLst>
              <a:gd name="adj" fmla="val 976"/>
            </a:avLst>
          </a:prstGeom>
          <a:solidFill>
            <a:srgbClr val="F0EAEA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8222251" y="3499842"/>
            <a:ext cx="2362637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61615C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O Encontro Eterno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222251" y="3908524"/>
            <a:ext cx="3118863" cy="21169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Aquele sobre quem lemos, a quem oramos, de quem falamos — nós O veremos face a face. Cada oração perseverante, cada provação fará sentido quando contemplarmos o Seu rosto (Ap 22:4).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340809" y="550962"/>
            <a:ext cx="2164502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 err="1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Terça-feira</a:t>
            </a:r>
            <a:r>
              <a:rPr lang="en-US" sz="12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 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1340809" y="777280"/>
            <a:ext cx="4774882" cy="3876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4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A Noiva: Um Novo Começo</a:t>
            </a:r>
            <a:endParaRPr lang="en-US" sz="2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809" y="1378545"/>
            <a:ext cx="3452726" cy="483691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53403" y="1368326"/>
            <a:ext cx="2777758" cy="193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A Visão de João em Patmos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6253403" y="1643459"/>
            <a:ext cx="4603635" cy="105906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0000"/>
              </a:lnSpc>
              <a:spcAft>
                <a:spcPts val="550"/>
              </a:spcAft>
              <a:buNone/>
            </a:pPr>
            <a:r>
              <a:rPr lang="en-US" sz="9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Exilado em Patmos, o apóstolo João recebeu uma visão da nossa reunião eterna com Deus. Ele comparou esse encontro ao casamento de uma noiva com seu noivo (Ap 21:9-11) — um novo começo glorioso.</a:t>
            </a:r>
            <a:endParaRPr lang="en-US" sz="950" dirty="0"/>
          </a:p>
          <a:p>
            <a:pPr marL="0" indent="0" algn="l">
              <a:lnSpc>
                <a:spcPct val="110000"/>
              </a:lnSpc>
              <a:buNone/>
            </a:pPr>
            <a:r>
              <a:rPr lang="en-US" sz="9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Jesus está preparando um lugar para nós (Jo 14:1-3). "A linguagem humana não consegue descrever a recompensa dos justos. Será conhecida apenas por aqueles que a contemplarem" (Ellen G. White, </a:t>
            </a:r>
            <a:r>
              <a:rPr lang="en-US" sz="950" i="1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O Grande Conflito</a:t>
            </a:r>
            <a:r>
              <a:rPr lang="en-US" sz="9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, p. 558).</a:t>
            </a:r>
            <a:endParaRPr lang="en-US" sz="950" dirty="0"/>
          </a:p>
        </p:txBody>
      </p:sp>
      <p:sp>
        <p:nvSpPr>
          <p:cNvPr id="7" name="Shape 4"/>
          <p:cNvSpPr/>
          <p:nvPr/>
        </p:nvSpPr>
        <p:spPr>
          <a:xfrm>
            <a:off x="6253403" y="2794099"/>
            <a:ext cx="12700" cy="310753"/>
          </a:xfrm>
          <a:prstGeom prst="roundRect">
            <a:avLst>
              <a:gd name="adj" fmla="val 59999"/>
            </a:avLst>
          </a:prstGeom>
          <a:solidFill>
            <a:srgbClr val="1D1D1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6439433" y="2867323"/>
            <a:ext cx="5027189" cy="164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9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"Pensem nas coisas lá do alto, e não nas que são aqui da Terra." — </a:t>
            </a:r>
            <a:r>
              <a:rPr lang="en-US" sz="950" b="1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Cl 3:2</a:t>
            </a:r>
            <a:endParaRPr lang="en-US" sz="950" dirty="0"/>
          </a:p>
        </p:txBody>
      </p:sp>
      <p:sp>
        <p:nvSpPr>
          <p:cNvPr id="9" name="Text 6"/>
          <p:cNvSpPr/>
          <p:nvPr/>
        </p:nvSpPr>
        <p:spPr>
          <a:xfrm>
            <a:off x="6253403" y="3196431"/>
            <a:ext cx="4603635" cy="3286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9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O povo de Deus é chamado de noiva (Ap 19:7), e irá morar na "cidade santa, a Nova Jerusalém" (Ap 21:2) — ambos unidos para sempre.</a:t>
            </a:r>
            <a:endParaRPr lang="en-US" sz="9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1432" y="544116"/>
            <a:ext cx="3071934" cy="28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Quarta-</a:t>
            </a:r>
            <a:r>
              <a:rPr lang="en-US" sz="1800" dirty="0" err="1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feira</a:t>
            </a:r>
            <a:endParaRPr lang="en-US" sz="1800" dirty="0"/>
          </a:p>
        </p:txBody>
      </p:sp>
      <p:sp>
        <p:nvSpPr>
          <p:cNvPr id="3" name="Text 1"/>
          <p:cNvSpPr/>
          <p:nvPr/>
        </p:nvSpPr>
        <p:spPr>
          <a:xfrm>
            <a:off x="831432" y="901105"/>
            <a:ext cx="5329303" cy="572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Seguindo o Cordeiro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831432" y="1739305"/>
            <a:ext cx="10528830" cy="8652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4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O que você mais espera na eternidade? Crianças sonham com aventuras, adolescentes com paz e amizade, adultos com ausência de dor e o reencontro com quem amam. Todas essas esperanças são verdadeiras e legítimas. O desejo pela eternidade arde em nosso coração.</a:t>
            </a:r>
            <a:endParaRPr lang="en-US" sz="14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1432" y="2804120"/>
            <a:ext cx="457685" cy="45769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510766" y="2804120"/>
            <a:ext cx="2288820" cy="28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61615C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Bênçãos Eternas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1510766" y="3196530"/>
            <a:ext cx="2682510" cy="14421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4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Deus enxugará toda lágrima dos olhos. Não haverá mais morte, nem pranto, nem clamor, nem dor (Ap 21:4; Is 25:8).</a:t>
            </a:r>
            <a:endParaRPr lang="en-US" sz="14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14925" y="2804120"/>
            <a:ext cx="457685" cy="45769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094259" y="2804120"/>
            <a:ext cx="2513545" cy="28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61615C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Ver Jesus Face a Face</a:t>
            </a:r>
            <a:endParaRPr lang="en-US" sz="1800" dirty="0"/>
          </a:p>
        </p:txBody>
      </p:sp>
      <p:sp>
        <p:nvSpPr>
          <p:cNvPr id="10" name="Text 6"/>
          <p:cNvSpPr/>
          <p:nvPr/>
        </p:nvSpPr>
        <p:spPr>
          <a:xfrm>
            <a:off x="5094259" y="3196530"/>
            <a:ext cx="2682510" cy="173057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4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 maior bênção será agradecer ao Cordeiro que foi morto — "Digno é o Cordeiro de receber o poder, a riqueza, a sabedoria, a honra, a glória e o louvor" (Ap 5:12).</a:t>
            </a:r>
            <a:endParaRPr lang="en-US" sz="14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98419" y="2804120"/>
            <a:ext cx="457685" cy="457696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677752" y="2804120"/>
            <a:ext cx="2505806" cy="28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61615C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Guiados para Sempre</a:t>
            </a:r>
            <a:endParaRPr lang="en-US" sz="1800" dirty="0"/>
          </a:p>
        </p:txBody>
      </p:sp>
      <p:sp>
        <p:nvSpPr>
          <p:cNvPr id="13" name="Text 8"/>
          <p:cNvSpPr/>
          <p:nvPr/>
        </p:nvSpPr>
        <p:spPr>
          <a:xfrm>
            <a:off x="8677752" y="3196530"/>
            <a:ext cx="2682510" cy="14421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4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"O Cordeiro que está no meio do trono os apascentará e os guiará para as fontes da água da vida" (Ap 7:17). O seguiremos para sempre.</a:t>
            </a:r>
            <a:endParaRPr lang="en-US" sz="1400" dirty="0"/>
          </a:p>
        </p:txBody>
      </p:sp>
      <p:sp>
        <p:nvSpPr>
          <p:cNvPr id="14" name="Shape 9"/>
          <p:cNvSpPr/>
          <p:nvPr/>
        </p:nvSpPr>
        <p:spPr>
          <a:xfrm>
            <a:off x="831432" y="5126633"/>
            <a:ext cx="10528830" cy="987623"/>
          </a:xfrm>
          <a:prstGeom prst="roundRect">
            <a:avLst>
              <a:gd name="adj" fmla="val 2781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486" y="5385693"/>
            <a:ext cx="228793" cy="183059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426333" y="5332016"/>
            <a:ext cx="9750876" cy="57685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Na testa do povo de Deus estará gravado o nome d'Ele (Ap 22:4) — nossa mente eternamente voltada para Cristo.</a:t>
            </a:r>
            <a:endParaRPr lang="en-US" sz="1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1886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1257796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Versículo Central</a:t>
            </a:r>
            <a:endParaRPr lang="en-US" sz="1850" dirty="0"/>
          </a:p>
        </p:txBody>
      </p:sp>
      <p:sp>
        <p:nvSpPr>
          <p:cNvPr id="4" name="Text 1"/>
          <p:cNvSpPr/>
          <p:nvPr/>
        </p:nvSpPr>
        <p:spPr>
          <a:xfrm>
            <a:off x="4928568" y="1836539"/>
            <a:ext cx="6906444" cy="815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51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Seguir o Cordeiro</a:t>
            </a:r>
            <a:endParaRPr lang="en-US" sz="5100" dirty="0"/>
          </a:p>
        </p:txBody>
      </p:sp>
      <p:sp>
        <p:nvSpPr>
          <p:cNvPr id="5" name="Text 2"/>
          <p:cNvSpPr/>
          <p:nvPr/>
        </p:nvSpPr>
        <p:spPr>
          <a:xfrm>
            <a:off x="4928568" y="2935188"/>
            <a:ext cx="6906444" cy="3024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Aqui e na eternidade — o chamado é o mesmo.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5233360" y="3450233"/>
            <a:ext cx="25399" cy="1030089"/>
          </a:xfrm>
          <a:prstGeom prst="roundRect">
            <a:avLst>
              <a:gd name="adj" fmla="val 60001"/>
            </a:avLst>
          </a:prstGeom>
          <a:solidFill>
            <a:srgbClr val="1D1D1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5516821" y="3662859"/>
            <a:ext cx="6013399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"Eles seguem o Cordeiro por onde quer que Ele vá." — </a:t>
            </a:r>
            <a:r>
              <a:rPr lang="en-US" sz="1450" b="1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Apocalipse 14:4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5233360" y="4692948"/>
            <a:ext cx="6296860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33000"/>
              </a:lnSpc>
              <a:buNone/>
            </a:pPr>
            <a:r>
              <a:rPr lang="en-US" sz="145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Para desejarmos segui-Lo no Céu, precisamos primeiro segui-Lo aqui na Terra. Jesus, o Cordeiro, é também o nosso Pastor — Ele guia nossos passos como ninguém.</a:t>
            </a:r>
            <a:endParaRPr lang="en-US" sz="1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1432" y="584200"/>
            <a:ext cx="3054274" cy="28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Quinta-</a:t>
            </a:r>
            <a:r>
              <a:rPr lang="en-US" sz="1800" dirty="0" err="1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feira</a:t>
            </a:r>
            <a:endParaRPr lang="en-US" sz="1800" dirty="0"/>
          </a:p>
        </p:txBody>
      </p:sp>
      <p:sp>
        <p:nvSpPr>
          <p:cNvPr id="3" name="Text 1"/>
          <p:cNvSpPr/>
          <p:nvPr/>
        </p:nvSpPr>
        <p:spPr>
          <a:xfrm>
            <a:off x="831432" y="941189"/>
            <a:ext cx="6722001" cy="572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Venha! O Convite de Jesus</a:t>
            </a:r>
            <a:endParaRPr lang="en-US" sz="3600" dirty="0"/>
          </a:p>
        </p:txBody>
      </p:sp>
      <p:sp>
        <p:nvSpPr>
          <p:cNvPr id="4" name="Shape 2"/>
          <p:cNvSpPr/>
          <p:nvPr/>
        </p:nvSpPr>
        <p:spPr>
          <a:xfrm>
            <a:off x="699574" y="1779389"/>
            <a:ext cx="5304796" cy="4494411"/>
          </a:xfrm>
          <a:prstGeom prst="roundRect">
            <a:avLst>
              <a:gd name="adj" fmla="val 611"/>
            </a:avLst>
          </a:prstGeom>
          <a:solidFill>
            <a:srgbClr val="1D1D1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882628" y="1956693"/>
            <a:ext cx="3248539" cy="28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FFFFFF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O Chamado do Espírito</a:t>
            </a:r>
            <a:endParaRPr lang="en-US" sz="1800" dirty="0"/>
          </a:p>
        </p:txBody>
      </p:sp>
      <p:sp>
        <p:nvSpPr>
          <p:cNvPr id="6" name="Text 4"/>
          <p:cNvSpPr/>
          <p:nvPr/>
        </p:nvSpPr>
        <p:spPr>
          <a:xfrm>
            <a:off x="882628" y="2420045"/>
            <a:ext cx="4938688" cy="11537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O Espírito Santo deseja atraí-lo a Jesus hoje. Cristo o convida a ir a Ele e a permanecer Nele — hoje e todos os dias — até a Sua volta. Jesus promete: "O que vem a Mim, de modo nenhum o lançarei fora" (Jo 6:37).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882628" y="3773289"/>
            <a:ext cx="25399" cy="1184573"/>
          </a:xfrm>
          <a:prstGeom prst="roundRect">
            <a:avLst>
              <a:gd name="adj" fmla="val 60001"/>
            </a:avLst>
          </a:prstGeom>
          <a:solidFill>
            <a:srgbClr val="1D1D1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1157259" y="3932932"/>
            <a:ext cx="4664058" cy="8652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"O Espírito e a noiva dizem: Vem! Aquele que tem sede venha, e quem quiser receba de graça a água da vida." — </a:t>
            </a:r>
            <a:r>
              <a:rPr lang="en-US" sz="1400" b="1" dirty="0">
                <a:solidFill>
                  <a:srgbClr val="FFFFFF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Ap 22:17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6325533" y="1956693"/>
            <a:ext cx="4341208" cy="286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00" dirty="0">
                <a:solidFill>
                  <a:srgbClr val="1D1D1B"/>
                </a:solidFill>
                <a:latin typeface="Tomorrow SemiBold" pitchFamily="34" charset="0"/>
                <a:ea typeface="Tomorrow SemiBold" pitchFamily="34" charset="-122"/>
                <a:cs typeface="Tomorrow SemiBold" pitchFamily="34" charset="-120"/>
              </a:rPr>
              <a:t>Certamente Venho Sem Demora</a:t>
            </a:r>
            <a:endParaRPr lang="en-US" sz="1800" dirty="0"/>
          </a:p>
        </p:txBody>
      </p:sp>
      <p:sp>
        <p:nvSpPr>
          <p:cNvPr id="10" name="Text 8"/>
          <p:cNvSpPr/>
          <p:nvPr/>
        </p:nvSpPr>
        <p:spPr>
          <a:xfrm>
            <a:off x="6325533" y="2420045"/>
            <a:ext cx="5041079" cy="217864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spcAft>
                <a:spcPts val="1250"/>
              </a:spcAft>
              <a:buNone/>
            </a:pPr>
            <a:r>
              <a:rPr lang="en-US" sz="14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As últimas palavras da Bíblia nos garantem: "Certamente venho sem demora." E nós respondemos: "Amém! Vem, Senhor Jesus!" (Ap 22:20).</a:t>
            </a:r>
            <a:endParaRPr lang="en-US" sz="1400" dirty="0"/>
          </a:p>
          <a:p>
            <a:pPr marL="0" indent="0" algn="l">
              <a:lnSpc>
                <a:spcPct val="131000"/>
              </a:lnSpc>
              <a:buNone/>
            </a:pPr>
            <a:r>
              <a:rPr lang="en-US" sz="1400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Do nosso ponto de vista, quando fecharmos os olhos na morte, o próximo instante será a volta de Cristo. Talvez nosso primeiro pensamento na ressurreição seja: </a:t>
            </a:r>
            <a:r>
              <a:rPr lang="en-US" sz="1400" i="1" dirty="0">
                <a:solidFill>
                  <a:srgbClr val="61615C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"Senhor, afinal, a Tua volta foi mesmo muito breve!"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6325533" y="4798219"/>
            <a:ext cx="5041079" cy="1276052"/>
          </a:xfrm>
          <a:prstGeom prst="roundRect">
            <a:avLst>
              <a:gd name="adj" fmla="val 2152"/>
            </a:avLst>
          </a:prstGeom>
          <a:solidFill>
            <a:srgbClr val="DADAD7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587" y="5082679"/>
            <a:ext cx="228793" cy="183059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6920434" y="5003602"/>
            <a:ext cx="4263125" cy="8652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31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Agora vemos como em espelho, de maneira imperfeita. Mas, naquele dia, O veremos face a face. Não desanime na espera!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1629</Words>
  <Application>Microsoft Office PowerPoint</Application>
  <PresentationFormat>Widescreen</PresentationFormat>
  <Paragraphs>99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Tomorrow SemiBold</vt:lpstr>
      <vt:lpstr>Tomorrow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2</cp:revision>
  <dcterms:created xsi:type="dcterms:W3CDTF">2026-06-20T18:18:08Z</dcterms:created>
  <dcterms:modified xsi:type="dcterms:W3CDTF">2026-06-20T18:26:21Z</dcterms:modified>
</cp:coreProperties>
</file>