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8" r:id="rId14"/>
    <p:sldId id="266" r:id="rId15"/>
    <p:sldId id="267" r:id="rId16"/>
    <p:sldId id="272" r:id="rId17"/>
    <p:sldId id="280" r:id="rId18"/>
    <p:sldId id="281" r:id="rId19"/>
    <p:sldId id="268" r:id="rId20"/>
    <p:sldId id="262" r:id="rId21"/>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6/6/2026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6/6/2026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CONTRATIEMPOS</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416320"/>
          </a:xfrm>
          <a:prstGeom prst="rect">
            <a:avLst/>
          </a:prstGeom>
          <a:noFill/>
        </p:spPr>
        <p:txBody>
          <a:bodyPr wrap="square" rtlCol="0">
            <a:spAutoFit/>
          </a:bodyPr>
          <a:lstStyle/>
          <a:p>
            <a:r>
              <a:rPr lang="es-ES" sz="2400" dirty="0">
                <a:solidFill>
                  <a:schemeClr val="bg1"/>
                </a:solidFill>
                <a:latin typeface="Bahnschrift SemiCondensed" panose="020B0502040204020203" pitchFamily="34" charset="0"/>
              </a:rPr>
              <a:t>«Y no solo esto, sino que nos alegramos aun en las tribulaciones, al saber que la tribulación produce paciencia; y la paciencia produce un carácter probado; y el carácter alienta esperanza, y la esperanza no defrauda, porque el amor de Dios está vertido en nuestro corazón por medio del Espíritu Santo que nos ha sido dado» (Rom. 5: 3-5).</a:t>
            </a:r>
            <a:endParaRPr lang="es-DO" sz="24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13 de junio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11</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41969" y="523631"/>
            <a:ext cx="8378092" cy="5632311"/>
          </a:xfrm>
          <a:prstGeom prst="rect">
            <a:avLst/>
          </a:prstGeom>
          <a:noFill/>
        </p:spPr>
        <p:txBody>
          <a:bodyPr wrap="square" rtlCol="0">
            <a:spAutoFit/>
          </a:bodyPr>
          <a:lstStyle/>
          <a:p>
            <a:pPr algn="ctr"/>
            <a:r>
              <a:rPr lang="es-ES" sz="4000" dirty="0">
                <a:solidFill>
                  <a:schemeClr val="bg1"/>
                </a:solidFill>
              </a:rPr>
              <a:t>El manto de Jesús no tenía ningún poder especial, sino que fue la fe de la mujer y su decisión de acercarse a él lo que la curó. En medio de su sufrimiento y angustia, aquella frágil mujer pudo haber permanecido en su lecho aquel día, pero buscó deliberada y esperanzadamente a Jesús para ser sanada. </a:t>
            </a:r>
            <a:endParaRPr lang="es-DO" sz="40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00110"/>
          </a:xfrm>
          <a:prstGeom prst="rect">
            <a:avLst/>
          </a:prstGeom>
          <a:noFill/>
        </p:spPr>
        <p:txBody>
          <a:bodyPr wrap="square" rtlCol="0">
            <a:spAutoFit/>
          </a:bodyPr>
          <a:lstStyle/>
          <a:p>
            <a:pPr algn="ctr"/>
            <a:r>
              <a:rPr lang="es-DO" sz="2000" dirty="0">
                <a:solidFill>
                  <a:schemeClr val="bg1"/>
                </a:solidFill>
                <a:latin typeface="Bahnschrift SemiCondensed" panose="020B0502040204020203" pitchFamily="34" charset="0"/>
              </a:rPr>
              <a:t>Lecciones lunes</a:t>
            </a: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1901634"/>
            <a:ext cx="2813538" cy="3508653"/>
          </a:xfrm>
          <a:prstGeom prst="rect">
            <a:avLst/>
          </a:prstGeom>
          <a:noFill/>
        </p:spPr>
        <p:txBody>
          <a:bodyPr wrap="square" rtlCol="0">
            <a:spAutoFit/>
          </a:bodyPr>
          <a:lstStyle/>
          <a:p>
            <a:pPr algn="ctr"/>
            <a:r>
              <a:rPr lang="es-ES" sz="3700">
                <a:latin typeface="Bahnschrift SemiCondensed" panose="020B0502040204020203" pitchFamily="34" charset="0"/>
              </a:rPr>
              <a:t>¿Cuál debe ser nuestra</a:t>
            </a:r>
          </a:p>
          <a:p>
            <a:pPr algn="ctr"/>
            <a:r>
              <a:rPr lang="es-ES" sz="3700">
                <a:latin typeface="Bahnschrift SemiCondensed" panose="020B0502040204020203" pitchFamily="34" charset="0"/>
              </a:rPr>
              <a:t> actitud ante pruebas </a:t>
            </a:r>
          </a:p>
          <a:p>
            <a:pPr algn="ctr"/>
            <a:r>
              <a:rPr lang="es-ES" sz="3700">
                <a:latin typeface="Bahnschrift SemiCondensed" panose="020B0502040204020203" pitchFamily="34" charset="0"/>
              </a:rPr>
              <a:t>y pérdidas extremas?</a:t>
            </a:r>
            <a:endParaRPr lang="es-DO" sz="37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77908" y="2278185"/>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Mantenernos</a:t>
            </a:r>
          </a:p>
          <a:p>
            <a:pPr algn="ctr"/>
            <a:r>
              <a:rPr lang="es-ES" sz="3200" dirty="0">
                <a:solidFill>
                  <a:schemeClr val="bg1"/>
                </a:solidFill>
                <a:latin typeface="Bahnschrift SemiCondensed" panose="020B0502040204020203" pitchFamily="34" charset="0"/>
              </a:rPr>
              <a:t> firmes y aferrados a Dios sin culparlo, reconociendo que los sufrimientos terrenales son temporales.</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180493"/>
            <a:ext cx="8732520" cy="5940088"/>
          </a:xfrm>
          <a:prstGeom prst="rect">
            <a:avLst/>
          </a:prstGeom>
          <a:noFill/>
        </p:spPr>
        <p:txBody>
          <a:bodyPr wrap="square" rtlCol="0">
            <a:spAutoFit/>
          </a:bodyPr>
          <a:lstStyle/>
          <a:p>
            <a:r>
              <a:rPr lang="es-ES" sz="3800" dirty="0">
                <a:solidFill>
                  <a:schemeClr val="bg1"/>
                </a:solidFill>
                <a:latin typeface="Bahnschrift SemiCondensed" panose="020B0502040204020203" pitchFamily="34" charset="0"/>
              </a:rPr>
              <a:t>23 ¡Quién diese ahora que mis palabras fuesen escritas! ¡Quién diese que se escribiesen en un libro; 24 Que con cincel de hierro y con plomo Fuesen esculpidas en piedra para siempre! 25 </a:t>
            </a:r>
            <a:r>
              <a:rPr lang="es-ES" sz="3800" dirty="0">
                <a:solidFill>
                  <a:schemeClr val="accent2"/>
                </a:solidFill>
                <a:latin typeface="Bahnschrift SemiCondensed" panose="020B0502040204020203" pitchFamily="34" charset="0"/>
              </a:rPr>
              <a:t>Yo sé que mi Redentor vive</a:t>
            </a:r>
            <a:r>
              <a:rPr lang="es-ES" sz="3800" dirty="0">
                <a:solidFill>
                  <a:schemeClr val="bg1"/>
                </a:solidFill>
                <a:latin typeface="Bahnschrift SemiCondensed" panose="020B0502040204020203" pitchFamily="34" charset="0"/>
              </a:rPr>
              <a:t>, Y al fin se levantará sobre el polvo; 26 Y después de deshecha esta mi piel, </a:t>
            </a:r>
            <a:r>
              <a:rPr lang="es-ES" sz="3800" dirty="0">
                <a:solidFill>
                  <a:schemeClr val="accent2"/>
                </a:solidFill>
                <a:latin typeface="Bahnschrift SemiCondensed" panose="020B0502040204020203" pitchFamily="34" charset="0"/>
              </a:rPr>
              <a:t>En mi carne he de ver a Dios</a:t>
            </a:r>
            <a:r>
              <a:rPr lang="es-ES" sz="3800" dirty="0">
                <a:solidFill>
                  <a:schemeClr val="bg1"/>
                </a:solidFill>
                <a:latin typeface="Bahnschrift SemiCondensed" panose="020B0502040204020203" pitchFamily="34" charset="0"/>
              </a:rPr>
              <a:t>; 27 Al cual veré por mí mismo, </a:t>
            </a:r>
            <a:r>
              <a:rPr lang="es-ES" sz="3800" dirty="0">
                <a:solidFill>
                  <a:schemeClr val="accent2"/>
                </a:solidFill>
                <a:latin typeface="Bahnschrift SemiCondensed" panose="020B0502040204020203" pitchFamily="34" charset="0"/>
              </a:rPr>
              <a:t>Y mis ojos lo verán, y no otro, Aunque mi corazón desfallece dentro de mí</a:t>
            </a:r>
            <a:r>
              <a:rPr lang="es-ES" sz="3800" dirty="0">
                <a:solidFill>
                  <a:schemeClr val="bg1"/>
                </a:solidFill>
                <a:latin typeface="Bahnschrift SemiCondensed" panose="020B0502040204020203" pitchFamily="34" charset="0"/>
              </a:rPr>
              <a:t>.</a:t>
            </a:r>
            <a:endParaRPr lang="es-DO" sz="3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Job 19: 23-27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ADBB6-A694-12D4-119E-5E11DBC511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A7409C5-D27A-C51D-B6D8-A9543E9D564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078FC96-84E3-680C-3DB4-997C49D229E3}"/>
              </a:ext>
            </a:extLst>
          </p:cNvPr>
          <p:cNvSpPr txBox="1"/>
          <p:nvPr/>
        </p:nvSpPr>
        <p:spPr>
          <a:xfrm>
            <a:off x="3268980" y="674400"/>
            <a:ext cx="8732520"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17 Pues los </a:t>
            </a:r>
            <a:r>
              <a:rPr lang="es-ES" sz="4400" dirty="0">
                <a:solidFill>
                  <a:schemeClr val="accent2"/>
                </a:solidFill>
                <a:latin typeface="Bahnschrift SemiCondensed" panose="020B0502040204020203" pitchFamily="34" charset="0"/>
              </a:rPr>
              <a:t>sufrimientos</a:t>
            </a:r>
            <a:r>
              <a:rPr lang="es-ES" sz="4400" dirty="0">
                <a:solidFill>
                  <a:schemeClr val="bg1"/>
                </a:solidFill>
                <a:latin typeface="Bahnschrift SemiCondensed" panose="020B0502040204020203" pitchFamily="34" charset="0"/>
              </a:rPr>
              <a:t> ligeros y efímeros que ahora padecemos producen una </a:t>
            </a:r>
            <a:r>
              <a:rPr lang="es-ES" sz="4400" dirty="0">
                <a:solidFill>
                  <a:schemeClr val="accent2"/>
                </a:solidFill>
                <a:latin typeface="Bahnschrift SemiCondensed" panose="020B0502040204020203" pitchFamily="34" charset="0"/>
              </a:rPr>
              <a:t>gloria eterna que vale muchísimo más que todo sufrimiento. </a:t>
            </a:r>
            <a:r>
              <a:rPr lang="es-ES" sz="4400" dirty="0">
                <a:solidFill>
                  <a:schemeClr val="bg1"/>
                </a:solidFill>
                <a:latin typeface="Bahnschrift SemiCondensed" panose="020B0502040204020203" pitchFamily="34" charset="0"/>
              </a:rPr>
              <a:t>18 Así que </a:t>
            </a:r>
            <a:r>
              <a:rPr lang="es-ES" sz="4400" dirty="0">
                <a:solidFill>
                  <a:schemeClr val="accent2"/>
                </a:solidFill>
                <a:latin typeface="Bahnschrift SemiCondensed" panose="020B0502040204020203" pitchFamily="34" charset="0"/>
              </a:rPr>
              <a:t>no nos fijamos en lo visible, sino en lo invisible</a:t>
            </a:r>
            <a:r>
              <a:rPr lang="es-ES" sz="4400" dirty="0">
                <a:solidFill>
                  <a:schemeClr val="bg1"/>
                </a:solidFill>
                <a:latin typeface="Bahnschrift SemiCondensed" panose="020B0502040204020203" pitchFamily="34" charset="0"/>
              </a:rPr>
              <a:t>, ya que lo que se ve es </a:t>
            </a:r>
            <a:r>
              <a:rPr lang="es-ES" sz="4400" dirty="0">
                <a:solidFill>
                  <a:schemeClr val="accent2"/>
                </a:solidFill>
                <a:latin typeface="Bahnschrift SemiCondensed" panose="020B0502040204020203" pitchFamily="34" charset="0"/>
              </a:rPr>
              <a:t>pasajero</a:t>
            </a:r>
            <a:r>
              <a:rPr lang="es-ES" sz="4400" dirty="0">
                <a:solidFill>
                  <a:schemeClr val="bg1"/>
                </a:solidFill>
                <a:latin typeface="Bahnschrift SemiCondensed" panose="020B0502040204020203" pitchFamily="34" charset="0"/>
              </a:rPr>
              <a:t>, mientras que lo que no se ve es eterno.</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341040D3-E395-C926-31B9-5C190A7CC01A}"/>
              </a:ext>
            </a:extLst>
          </p:cNvPr>
          <p:cNvSpPr txBox="1"/>
          <p:nvPr/>
        </p:nvSpPr>
        <p:spPr>
          <a:xfrm>
            <a:off x="511197" y="2343174"/>
            <a:ext cx="2246586" cy="646331"/>
          </a:xfrm>
          <a:prstGeom prst="rect">
            <a:avLst/>
          </a:prstGeom>
          <a:noFill/>
        </p:spPr>
        <p:txBody>
          <a:bodyPr wrap="square" rtlCol="0">
            <a:spAutoFit/>
          </a:bodyPr>
          <a:lstStyle/>
          <a:p>
            <a:pPr algn="ctr"/>
            <a:r>
              <a:rPr lang="fi-FI">
                <a:solidFill>
                  <a:schemeClr val="bg1"/>
                </a:solidFill>
              </a:rPr>
              <a:t>2 Corintios 4: 17-18 NVI </a:t>
            </a:r>
            <a:endParaRPr lang="es-DO" dirty="0">
              <a:solidFill>
                <a:schemeClr val="bg1"/>
              </a:solidFill>
            </a:endParaRPr>
          </a:p>
        </p:txBody>
      </p:sp>
    </p:spTree>
    <p:extLst>
      <p:ext uri="{BB962C8B-B14F-4D97-AF65-F5344CB8AC3E}">
        <p14:creationId xmlns:p14="http://schemas.microsoft.com/office/powerpoint/2010/main" val="2592801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740307"/>
          </a:xfrm>
          <a:prstGeom prst="rect">
            <a:avLst/>
          </a:prstGeom>
          <a:noFill/>
        </p:spPr>
        <p:txBody>
          <a:bodyPr wrap="square" rtlCol="0">
            <a:spAutoFit/>
          </a:bodyPr>
          <a:lstStyle/>
          <a:p>
            <a:pPr algn="ctr"/>
            <a:r>
              <a:rPr lang="es-ES" sz="3600" dirty="0">
                <a:solidFill>
                  <a:schemeClr val="bg1"/>
                </a:solidFill>
              </a:rPr>
              <a:t>Aunque la batalla arrecia a nuestro alrededor, debemos recordar que, a la luz de la Eternidad, nuestros problemas no son más que pruebas temporales (2 </a:t>
            </a:r>
            <a:r>
              <a:rPr lang="es-ES" sz="3600" dirty="0" err="1">
                <a:solidFill>
                  <a:schemeClr val="bg1"/>
                </a:solidFill>
              </a:rPr>
              <a:t>Cor</a:t>
            </a:r>
            <a:r>
              <a:rPr lang="es-ES" sz="3600" dirty="0">
                <a:solidFill>
                  <a:schemeClr val="bg1"/>
                </a:solidFill>
              </a:rPr>
              <a:t>. 4: 16-18). Hay muchas cosas que no vemos aquí y ahora, y uno de los grandes desafíos para un creyente es confiar en Dios, incluso en los momentos más oscuros. Dios nos ha revelado de muchas maneras la realidad de su amor. Debemos aferrarnos a esta verdad crucial incluso cuando no la percibamos. </a:t>
            </a:r>
            <a:endParaRPr lang="es-DO" sz="36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8448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¿Qué debemos hacer en </a:t>
            </a:r>
          </a:p>
          <a:p>
            <a:pPr algn="ctr"/>
            <a:r>
              <a:rPr lang="es-ES" sz="3600">
                <a:latin typeface="Bahnschrift SemiCondensed" panose="020B0502040204020203" pitchFamily="34" charset="0"/>
              </a:rPr>
              <a:t>medio de la confusión </a:t>
            </a:r>
          </a:p>
          <a:p>
            <a:pPr algn="ctr"/>
            <a:r>
              <a:rPr lang="es-ES" sz="3600">
                <a:latin typeface="Bahnschrift SemiCondensed" panose="020B0502040204020203" pitchFamily="34" charset="0"/>
              </a:rPr>
              <a:t>y el desaliento?</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Mantener la</a:t>
            </a:r>
          </a:p>
          <a:p>
            <a:pPr algn="ctr"/>
            <a:r>
              <a:rPr lang="es-ES" sz="3600" dirty="0">
                <a:solidFill>
                  <a:schemeClr val="bg1"/>
                </a:solidFill>
                <a:latin typeface="Bahnschrift SemiCondensed" panose="020B0502040204020203" pitchFamily="34" charset="0"/>
              </a:rPr>
              <a:t> mirada en Cristo</a:t>
            </a:r>
          </a:p>
          <a:p>
            <a:pPr algn="ctr"/>
            <a:r>
              <a:rPr lang="es-ES" sz="3600" dirty="0">
                <a:solidFill>
                  <a:schemeClr val="bg1"/>
                </a:solidFill>
                <a:latin typeface="Bahnschrift SemiCondensed" panose="020B0502040204020203" pitchFamily="34" charset="0"/>
              </a:rPr>
              <a:t> por fe, confiando en que Jesús camina a nuestro lado.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241606"/>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38 Pero él [Cristo] les dijo: ¿</a:t>
            </a:r>
            <a:r>
              <a:rPr lang="es-ES" sz="6600" dirty="0">
                <a:solidFill>
                  <a:schemeClr val="accent2"/>
                </a:solidFill>
                <a:latin typeface="Bahnschrift SemiCondensed" panose="020B0502040204020203" pitchFamily="34" charset="0"/>
              </a:rPr>
              <a:t>Por qué estáis turbados</a:t>
            </a:r>
            <a:r>
              <a:rPr lang="es-ES" sz="6600" dirty="0">
                <a:solidFill>
                  <a:schemeClr val="bg1"/>
                </a:solidFill>
                <a:latin typeface="Bahnschrift SemiCondensed" panose="020B0502040204020203" pitchFamily="34" charset="0"/>
              </a:rPr>
              <a:t>, y vienen a vuestro corazón estos pensamientos?</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Lucas 24: 38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C67D8-36ED-19CA-6BAB-6760205940B2}"/>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98488A1A-2D1A-1DD2-5C9B-611421F0D18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2AC5E88-576A-BA47-3BA7-B5A8F321536D}"/>
              </a:ext>
            </a:extLst>
          </p:cNvPr>
          <p:cNvSpPr txBox="1"/>
          <p:nvPr/>
        </p:nvSpPr>
        <p:spPr>
          <a:xfrm>
            <a:off x="3268980" y="396300"/>
            <a:ext cx="8732520" cy="4154984"/>
          </a:xfrm>
          <a:prstGeom prst="rect">
            <a:avLst/>
          </a:prstGeom>
          <a:noFill/>
        </p:spPr>
        <p:txBody>
          <a:bodyPr wrap="square" rtlCol="0">
            <a:spAutoFit/>
          </a:bodyPr>
          <a:lstStyle/>
          <a:p>
            <a:r>
              <a:rPr lang="pt-BR" sz="8800" dirty="0">
                <a:solidFill>
                  <a:schemeClr val="bg1"/>
                </a:solidFill>
                <a:latin typeface="Bahnschrift SemiCondensed" panose="020B0502040204020203" pitchFamily="34" charset="0"/>
              </a:rPr>
              <a:t>7 (porque </a:t>
            </a:r>
            <a:r>
              <a:rPr lang="pt-BR" sz="8800" dirty="0">
                <a:solidFill>
                  <a:schemeClr val="accent2"/>
                </a:solidFill>
                <a:latin typeface="Bahnschrift SemiCondensed" panose="020B0502040204020203" pitchFamily="34" charset="0"/>
              </a:rPr>
              <a:t>por </a:t>
            </a:r>
            <a:r>
              <a:rPr lang="pt-BR" sz="8800" dirty="0" err="1">
                <a:solidFill>
                  <a:schemeClr val="accent2"/>
                </a:solidFill>
                <a:latin typeface="Bahnschrift SemiCondensed" panose="020B0502040204020203" pitchFamily="34" charset="0"/>
              </a:rPr>
              <a:t>fe</a:t>
            </a:r>
            <a:r>
              <a:rPr lang="pt-BR" sz="8800" dirty="0">
                <a:solidFill>
                  <a:schemeClr val="accent2"/>
                </a:solidFill>
                <a:latin typeface="Bahnschrift SemiCondensed" panose="020B0502040204020203" pitchFamily="34" charset="0"/>
              </a:rPr>
              <a:t> andamos</a:t>
            </a:r>
            <a:r>
              <a:rPr lang="pt-BR" sz="8800" dirty="0">
                <a:solidFill>
                  <a:schemeClr val="bg1"/>
                </a:solidFill>
                <a:latin typeface="Bahnschrift SemiCondensed" panose="020B0502040204020203" pitchFamily="34" charset="0"/>
              </a:rPr>
              <a:t>, no por vista);</a:t>
            </a:r>
            <a:endParaRPr lang="es-DO" sz="8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197D362-DDD9-2234-9515-C0CA1A3090D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2 Corintios 5: 7 </a:t>
            </a:r>
            <a:endParaRPr lang="es-DO" dirty="0">
              <a:solidFill>
                <a:schemeClr val="bg1"/>
              </a:solidFill>
            </a:endParaRPr>
          </a:p>
        </p:txBody>
      </p:sp>
    </p:spTree>
    <p:extLst>
      <p:ext uri="{BB962C8B-B14F-4D97-AF65-F5344CB8AC3E}">
        <p14:creationId xmlns:p14="http://schemas.microsoft.com/office/powerpoint/2010/main" val="3760852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C67D8-36ED-19CA-6BAB-6760205940B2}"/>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98488A1A-2D1A-1DD2-5C9B-611421F0D18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2AC5E88-576A-BA47-3BA7-B5A8F321536D}"/>
              </a:ext>
            </a:extLst>
          </p:cNvPr>
          <p:cNvSpPr txBox="1"/>
          <p:nvPr/>
        </p:nvSpPr>
        <p:spPr>
          <a:xfrm>
            <a:off x="3268980" y="39630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 </a:t>
            </a:r>
            <a:r>
              <a:rPr lang="es-ES" sz="4800" dirty="0">
                <a:solidFill>
                  <a:schemeClr val="accent2"/>
                </a:solidFill>
                <a:latin typeface="Bahnschrift SemiCondensed" panose="020B0502040204020203" pitchFamily="34" charset="0"/>
              </a:rPr>
              <a:t>Fijemos la mirada en Jesús</a:t>
            </a:r>
            <a:r>
              <a:rPr lang="es-ES" sz="4800" dirty="0">
                <a:solidFill>
                  <a:schemeClr val="bg1"/>
                </a:solidFill>
                <a:latin typeface="Bahnschrift SemiCondensed" panose="020B0502040204020203" pitchFamily="34" charset="0"/>
              </a:rPr>
              <a:t>, el iniciador y </a:t>
            </a:r>
            <a:r>
              <a:rPr lang="es-ES" sz="4800" dirty="0">
                <a:solidFill>
                  <a:schemeClr val="accent2"/>
                </a:solidFill>
                <a:latin typeface="Bahnschrift SemiCondensed" panose="020B0502040204020203" pitchFamily="34" charset="0"/>
              </a:rPr>
              <a:t>perfeccionador de nuestra fe</a:t>
            </a:r>
            <a:r>
              <a:rPr lang="es-ES" sz="4800" dirty="0">
                <a:solidFill>
                  <a:schemeClr val="bg1"/>
                </a:solidFill>
                <a:latin typeface="Bahnschrift SemiCondensed" panose="020B0502040204020203" pitchFamily="34" charset="0"/>
              </a:rPr>
              <a:t>, quien por el gozo que le esperaba, soportó la cruz, menospreciando la vergüenza que ella significaba, y ahora está sentado a la derecha del trono de Dios.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197D362-DDD9-2234-9515-C0CA1A3090D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Hebreos 12: 2 NVI </a:t>
            </a:r>
            <a:endParaRPr lang="es-DO" dirty="0">
              <a:solidFill>
                <a:schemeClr val="bg1"/>
              </a:solidFill>
            </a:endParaRPr>
          </a:p>
        </p:txBody>
      </p:sp>
    </p:spTree>
    <p:extLst>
      <p:ext uri="{BB962C8B-B14F-4D97-AF65-F5344CB8AC3E}">
        <p14:creationId xmlns:p14="http://schemas.microsoft.com/office/powerpoint/2010/main" val="751643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38061" y="1062891"/>
            <a:ext cx="8378092" cy="4247317"/>
          </a:xfrm>
          <a:prstGeom prst="rect">
            <a:avLst/>
          </a:prstGeom>
          <a:noFill/>
        </p:spPr>
        <p:txBody>
          <a:bodyPr wrap="square" rtlCol="0">
            <a:spAutoFit/>
          </a:bodyPr>
          <a:lstStyle/>
          <a:p>
            <a:pPr algn="ctr"/>
            <a:r>
              <a:rPr lang="es-ES" sz="5400" dirty="0">
                <a:solidFill>
                  <a:schemeClr val="bg1"/>
                </a:solidFill>
              </a:rPr>
              <a:t>En medio de los reveses de la vida, debemos centrarnos en Jesús y en lo que él nos revela acerca de cuánto nos ama Dios. </a:t>
            </a:r>
            <a:endParaRPr lang="es-DO" sz="54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Calma en Jesús</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2800767"/>
          </a:xfrm>
          <a:prstGeom prst="rect">
            <a:avLst/>
          </a:prstGeom>
          <a:noFill/>
        </p:spPr>
        <p:txBody>
          <a:bodyPr wrap="square" rtlCol="0">
            <a:spAutoFit/>
          </a:bodyPr>
          <a:lstStyle/>
          <a:p>
            <a:r>
              <a:rPr lang="es-ES" sz="4400">
                <a:latin typeface="Bahnschrift SemiCondensed" panose="020B0502040204020203" pitchFamily="34" charset="0"/>
              </a:rPr>
              <a:t>¿Quieres caminar con Cristo por fe en medio de la turbulencias diarias?</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1940712"/>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¿Qué nos enseña la </a:t>
            </a:r>
          </a:p>
          <a:p>
            <a:pPr algn="ctr"/>
            <a:r>
              <a:rPr lang="es-ES" sz="3600">
                <a:latin typeface="Bahnschrift SemiCondensed" panose="020B0502040204020203" pitchFamily="34" charset="0"/>
              </a:rPr>
              <a:t>tormenta de Galilea </a:t>
            </a:r>
          </a:p>
          <a:p>
            <a:pPr algn="ctr"/>
            <a:r>
              <a:rPr lang="es-ES" sz="3600">
                <a:latin typeface="Bahnschrift SemiCondensed" panose="020B0502040204020203" pitchFamily="34" charset="0"/>
              </a:rPr>
              <a:t>sobre Dios en las crisis?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Que Él siempre permanece fiel a nuestro lado y tiene el poder de calmar nuestras tempestades por amor.</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52605" y="765321"/>
            <a:ext cx="8732520" cy="5693866"/>
          </a:xfrm>
          <a:prstGeom prst="rect">
            <a:avLst/>
          </a:prstGeom>
          <a:noFill/>
        </p:spPr>
        <p:txBody>
          <a:bodyPr wrap="square" rtlCol="0">
            <a:spAutoFit/>
          </a:bodyPr>
          <a:lstStyle/>
          <a:p>
            <a:r>
              <a:rPr lang="es-ES" sz="2800" dirty="0">
                <a:solidFill>
                  <a:schemeClr val="bg1"/>
                </a:solidFill>
                <a:latin typeface="Bahnschrift SemiCondensed" panose="020B0502040204020203" pitchFamily="34" charset="0"/>
              </a:rPr>
              <a:t>35 Aquel día, cuando llegó la noche, les dijo: Pasemos al otro lado. 36 Y despidiendo a la multitud, le tomaron como estaba, en la barca; y había también con él otras barcas. 37 Pero se levantó </a:t>
            </a:r>
            <a:r>
              <a:rPr lang="es-ES" sz="2800" dirty="0">
                <a:solidFill>
                  <a:schemeClr val="accent2"/>
                </a:solidFill>
                <a:latin typeface="Bahnschrift SemiCondensed" panose="020B0502040204020203" pitchFamily="34" charset="0"/>
              </a:rPr>
              <a:t>una gran tempestad de viento</a:t>
            </a:r>
            <a:r>
              <a:rPr lang="es-ES" sz="2800" dirty="0">
                <a:solidFill>
                  <a:schemeClr val="bg1"/>
                </a:solidFill>
                <a:latin typeface="Bahnschrift SemiCondensed" panose="020B0502040204020203" pitchFamily="34" charset="0"/>
              </a:rPr>
              <a:t>, y echaba las olas en la barca, de tal manera que ya se anegaba. 38 Y él estaba en la popa, durmiendo sobre un cabezal; y le despertaron, y le dijeron: Maestro, ¿no tienes cuidado que perecemos? 39 Y levantándose, </a:t>
            </a:r>
            <a:r>
              <a:rPr lang="es-ES" sz="2800" dirty="0">
                <a:solidFill>
                  <a:schemeClr val="accent2"/>
                </a:solidFill>
                <a:latin typeface="Bahnschrift SemiCondensed" panose="020B0502040204020203" pitchFamily="34" charset="0"/>
              </a:rPr>
              <a:t>reprendió</a:t>
            </a:r>
            <a:r>
              <a:rPr lang="es-ES" sz="2800" dirty="0">
                <a:solidFill>
                  <a:schemeClr val="bg1"/>
                </a:solidFill>
                <a:latin typeface="Bahnschrift SemiCondensed" panose="020B0502040204020203" pitchFamily="34" charset="0"/>
              </a:rPr>
              <a:t> al viento, y dijo al mar: Calla, enmudece. </a:t>
            </a:r>
            <a:r>
              <a:rPr lang="es-ES" sz="2800" dirty="0">
                <a:solidFill>
                  <a:schemeClr val="accent2"/>
                </a:solidFill>
                <a:latin typeface="Bahnschrift SemiCondensed" panose="020B0502040204020203" pitchFamily="34" charset="0"/>
              </a:rPr>
              <a:t>Y cesó el viento, y se hizo grande bonanza</a:t>
            </a:r>
            <a:r>
              <a:rPr lang="es-ES" sz="2800" dirty="0">
                <a:solidFill>
                  <a:schemeClr val="bg1"/>
                </a:solidFill>
                <a:latin typeface="Bahnschrift SemiCondensed" panose="020B0502040204020203" pitchFamily="34" charset="0"/>
              </a:rPr>
              <a:t>. 40 Y les dijo: ¿</a:t>
            </a:r>
            <a:r>
              <a:rPr lang="es-ES" sz="2800" dirty="0">
                <a:solidFill>
                  <a:schemeClr val="accent2"/>
                </a:solidFill>
                <a:latin typeface="Bahnschrift SemiCondensed" panose="020B0502040204020203" pitchFamily="34" charset="0"/>
              </a:rPr>
              <a:t>Por qué estáis así amedrentados</a:t>
            </a:r>
            <a:r>
              <a:rPr lang="es-ES" sz="2800" dirty="0">
                <a:solidFill>
                  <a:schemeClr val="bg1"/>
                </a:solidFill>
                <a:latin typeface="Bahnschrift SemiCondensed" panose="020B0502040204020203" pitchFamily="34" charset="0"/>
              </a:rPr>
              <a:t>? ¿</a:t>
            </a:r>
            <a:r>
              <a:rPr lang="es-ES" sz="2800" dirty="0">
                <a:solidFill>
                  <a:schemeClr val="accent2"/>
                </a:solidFill>
                <a:latin typeface="Bahnschrift SemiCondensed" panose="020B0502040204020203" pitchFamily="34" charset="0"/>
              </a:rPr>
              <a:t>Cómo no tenéis fe</a:t>
            </a:r>
            <a:r>
              <a:rPr lang="es-ES" sz="2800" dirty="0">
                <a:solidFill>
                  <a:schemeClr val="bg1"/>
                </a:solidFill>
                <a:latin typeface="Bahnschrift SemiCondensed" panose="020B0502040204020203" pitchFamily="34" charset="0"/>
              </a:rPr>
              <a:t>? 41 Entonces temieron con gran temor, y se decían el uno al otro: ¿Quién es este, que </a:t>
            </a:r>
            <a:r>
              <a:rPr lang="es-ES" sz="2800" dirty="0">
                <a:solidFill>
                  <a:schemeClr val="accent2"/>
                </a:solidFill>
                <a:latin typeface="Bahnschrift SemiCondensed" panose="020B0502040204020203" pitchFamily="34" charset="0"/>
              </a:rPr>
              <a:t>aun el viento y el mar le obedecen</a:t>
            </a:r>
            <a:r>
              <a:rPr lang="es-ES" sz="2800" dirty="0">
                <a:solidFill>
                  <a:schemeClr val="bg1"/>
                </a:solidFill>
                <a:latin typeface="Bahnschrift SemiCondensed" panose="020B0502040204020203" pitchFamily="34" charset="0"/>
              </a:rPr>
              <a:t>?</a:t>
            </a:r>
            <a:endParaRPr lang="es-DO" sz="2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Marcos 4: 35-41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3 Y no solo esto, sino que también </a:t>
            </a:r>
            <a:r>
              <a:rPr lang="es-ES" sz="4400" dirty="0">
                <a:solidFill>
                  <a:schemeClr val="accent2"/>
                </a:solidFill>
                <a:latin typeface="Bahnschrift SemiCondensed" panose="020B0502040204020203" pitchFamily="34" charset="0"/>
              </a:rPr>
              <a:t>nos gloriamos en las tribulaciones</a:t>
            </a:r>
            <a:r>
              <a:rPr lang="es-ES" sz="4400" dirty="0">
                <a:solidFill>
                  <a:schemeClr val="bg1"/>
                </a:solidFill>
                <a:latin typeface="Bahnschrift SemiCondensed" panose="020B0502040204020203" pitchFamily="34" charset="0"/>
              </a:rPr>
              <a:t>, sabiendo que la tribulación produce paciencia; 4 y la paciencia, prueba; y la prueba, esperanza; 5 y la esperanza no avergüenza; </a:t>
            </a:r>
            <a:r>
              <a:rPr lang="es-ES" sz="4400" dirty="0">
                <a:solidFill>
                  <a:schemeClr val="accent2"/>
                </a:solidFill>
                <a:latin typeface="Bahnschrift SemiCondensed" panose="020B0502040204020203" pitchFamily="34" charset="0"/>
              </a:rPr>
              <a:t>porque el amor de Dios ha sido derramado en nuestros corazones por el Espíritu Santo </a:t>
            </a:r>
            <a:r>
              <a:rPr lang="es-ES" sz="4400" dirty="0">
                <a:solidFill>
                  <a:schemeClr val="bg1"/>
                </a:solidFill>
                <a:latin typeface="Bahnschrift SemiCondensed" panose="020B0502040204020203" pitchFamily="34" charset="0"/>
              </a:rPr>
              <a:t>que nos fue dado.</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Romanos 5: 3-5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847755"/>
          </a:xfrm>
          <a:prstGeom prst="rect">
            <a:avLst/>
          </a:prstGeom>
          <a:noFill/>
        </p:spPr>
        <p:txBody>
          <a:bodyPr wrap="square" rtlCol="0">
            <a:spAutoFit/>
          </a:bodyPr>
          <a:lstStyle/>
          <a:p>
            <a:pPr algn="ctr"/>
            <a:r>
              <a:rPr lang="es-ES" sz="3400" dirty="0">
                <a:solidFill>
                  <a:schemeClr val="bg1"/>
                </a:solidFill>
              </a:rPr>
              <a:t>En medio de la desesperanza, el dolor o la pérdida cuestionamos el amor de Dios o dudamos de su cuidado. Sin embargo, como ocurrió a los discípulos, es en las tormentas de la vida donde Dios puede obrar los mayores milagros. Dios siempre es fiel, incluso cuando su aparente inacción no tiene sentido para nosotros. Él está a nuestro lado en medio de nuestras tormentas y, a diferencia de nosotros, puede calmarlas. </a:t>
            </a:r>
            <a:endParaRPr lang="es-DO" sz="34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460253" y="2081599"/>
            <a:ext cx="2698018"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71816" y="2331481"/>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¿Cómo se recibe la bendición y el descanso</a:t>
            </a:r>
          </a:p>
          <a:p>
            <a:pPr algn="ctr"/>
            <a:r>
              <a:rPr lang="es-ES" sz="3200" dirty="0">
                <a:latin typeface="Bahnschrift SemiCondensed" panose="020B0502040204020203" pitchFamily="34" charset="0"/>
              </a:rPr>
              <a:t> de Jesús en el dolor?</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77908" y="2246923"/>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Buscando a Cristo deliberadamente y acercándose a Él creyendo que tiene el poder para sanarnos.</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442466"/>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31 Sus discípulos le dijeron: Ves que la multitud te aprieta, y dices: ¿Quién me ha tocado? 32 Pero él miraba alrededor para ver quién había hecho esto. 33 Entonces la mujer, </a:t>
            </a:r>
            <a:r>
              <a:rPr lang="es-ES" sz="4000" dirty="0">
                <a:solidFill>
                  <a:schemeClr val="accent2"/>
                </a:solidFill>
                <a:latin typeface="Bahnschrift SemiCondensed" panose="020B0502040204020203" pitchFamily="34" charset="0"/>
              </a:rPr>
              <a:t>temiendo y temblando</a:t>
            </a:r>
            <a:r>
              <a:rPr lang="es-ES" sz="4000" dirty="0">
                <a:solidFill>
                  <a:schemeClr val="bg1"/>
                </a:solidFill>
                <a:latin typeface="Bahnschrift SemiCondensed" panose="020B0502040204020203" pitchFamily="34" charset="0"/>
              </a:rPr>
              <a:t>, sabiendo lo que en ella había sido hecho, vino y se postró delante de él, y le dijo toda la verdad. 34 Y él le dijo: </a:t>
            </a:r>
            <a:r>
              <a:rPr lang="es-ES" sz="4000" dirty="0">
                <a:solidFill>
                  <a:schemeClr val="accent2"/>
                </a:solidFill>
                <a:latin typeface="Bahnschrift SemiCondensed" panose="020B0502040204020203" pitchFamily="34" charset="0"/>
              </a:rPr>
              <a:t>Hija, tu fe te ha hecho salva; ve en paz, y queda sana de tu azote</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Marcos 5: 31-34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5693866"/>
          </a:xfrm>
          <a:prstGeom prst="rect">
            <a:avLst/>
          </a:prstGeom>
          <a:noFill/>
        </p:spPr>
        <p:txBody>
          <a:bodyPr wrap="square" rtlCol="0">
            <a:spAutoFit/>
          </a:bodyPr>
          <a:lstStyle/>
          <a:p>
            <a:r>
              <a:rPr lang="es-ES" sz="5200" dirty="0">
                <a:solidFill>
                  <a:schemeClr val="bg1"/>
                </a:solidFill>
                <a:latin typeface="Bahnschrift SemiCondensed" panose="020B0502040204020203" pitchFamily="34" charset="0"/>
              </a:rPr>
              <a:t>28 </a:t>
            </a:r>
            <a:r>
              <a:rPr lang="es-ES" sz="5200" dirty="0">
                <a:solidFill>
                  <a:schemeClr val="accent2"/>
                </a:solidFill>
                <a:latin typeface="Bahnschrift SemiCondensed" panose="020B0502040204020203" pitchFamily="34" charset="0"/>
              </a:rPr>
              <a:t>Venid a mí </a:t>
            </a:r>
            <a:r>
              <a:rPr lang="es-ES" sz="5200" dirty="0">
                <a:solidFill>
                  <a:schemeClr val="bg1"/>
                </a:solidFill>
                <a:latin typeface="Bahnschrift SemiCondensed" panose="020B0502040204020203" pitchFamily="34" charset="0"/>
              </a:rPr>
              <a:t>todos los que estáis trabajados y cargados, y yo os haré descansar. 29 Llevad mi yugo sobre vosotros, y aprended de mí, que soy manso y humilde de corazón; y </a:t>
            </a:r>
            <a:r>
              <a:rPr lang="es-ES" sz="5200" dirty="0">
                <a:solidFill>
                  <a:schemeClr val="accent2"/>
                </a:solidFill>
                <a:latin typeface="Bahnschrift SemiCondensed" panose="020B0502040204020203" pitchFamily="34" charset="0"/>
              </a:rPr>
              <a:t>hallaréis descanso para vuestras almas</a:t>
            </a:r>
            <a:r>
              <a:rPr lang="es-ES" sz="5200" dirty="0">
                <a:solidFill>
                  <a:schemeClr val="bg1"/>
                </a:solidFill>
                <a:latin typeface="Bahnschrift SemiCondensed" panose="020B0502040204020203" pitchFamily="34" charset="0"/>
              </a:rPr>
              <a:t>;</a:t>
            </a:r>
            <a:endParaRPr lang="es-DO" sz="5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Mateo 11: 28-29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229</TotalTime>
  <Words>1157</Words>
  <Application>Microsoft Office PowerPoint</Application>
  <PresentationFormat>Widescreen</PresentationFormat>
  <Paragraphs>59</Paragraphs>
  <Slides>20</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16</cp:revision>
  <dcterms:created xsi:type="dcterms:W3CDTF">2026-03-28T01:41:21Z</dcterms:created>
  <dcterms:modified xsi:type="dcterms:W3CDTF">2026-06-06T19:27:21Z</dcterms:modified>
</cp:coreProperties>
</file>