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99" r:id="rId3"/>
    <p:sldMasterId id="2147486605" r:id="rId4"/>
    <p:sldMasterId id="2147486611" r:id="rId5"/>
    <p:sldMasterId id="2147486617" r:id="rId6"/>
  </p:sldMasterIdLst>
  <p:notesMasterIdLst>
    <p:notesMasterId r:id="rId26"/>
  </p:notesMasterIdLst>
  <p:handoutMasterIdLst>
    <p:handoutMasterId r:id="rId27"/>
  </p:handoutMasterIdLst>
  <p:sldIdLst>
    <p:sldId id="3170" r:id="rId7"/>
    <p:sldId id="2375" r:id="rId8"/>
    <p:sldId id="3171" r:id="rId9"/>
    <p:sldId id="2250" r:id="rId10"/>
    <p:sldId id="2811" r:id="rId11"/>
    <p:sldId id="1100" r:id="rId12"/>
    <p:sldId id="3159" r:id="rId13"/>
    <p:sldId id="3160" r:id="rId14"/>
    <p:sldId id="3176" r:id="rId15"/>
    <p:sldId id="3118" r:id="rId16"/>
    <p:sldId id="2289" r:id="rId17"/>
    <p:sldId id="2366" r:id="rId18"/>
    <p:sldId id="3186" r:id="rId19"/>
    <p:sldId id="1853" r:id="rId20"/>
    <p:sldId id="3187" r:id="rId21"/>
    <p:sldId id="2880" r:id="rId22"/>
    <p:sldId id="1216" r:id="rId23"/>
    <p:sldId id="3188" r:id="rId24"/>
    <p:sldId id="3189" r:id="rId25"/>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62453" autoAdjust="0"/>
  </p:normalViewPr>
  <p:slideViewPr>
    <p:cSldViewPr>
      <p:cViewPr varScale="1">
        <p:scale>
          <a:sx n="35" d="100"/>
          <a:sy n="35" d="100"/>
        </p:scale>
        <p:origin x="1890" y="264"/>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3/6/2026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‹nº›</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‹nº›</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14779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What celebrations will endure in the new heavens and new earth?</a:t>
            </a:r>
          </a:p>
          <a:p>
            <a:pPr marL="274320" indent="-274320"/>
            <a:r>
              <a:rPr lang="en-US" dirty="0"/>
              <a:t>1.  It looks like we will be celebrating both the New Moon and the Sabbath in the kingdom.</a:t>
            </a:r>
          </a:p>
          <a:p>
            <a:pPr marL="274320" indent="-274320"/>
            <a:r>
              <a:rPr lang="en-US" dirty="0"/>
              <a:t>2.  Therefore, it very unlikely that Paul would intend to do away with them in our memory text in Colossians.</a:t>
            </a:r>
          </a:p>
        </p:txBody>
      </p:sp>
    </p:spTree>
    <p:extLst>
      <p:ext uri="{BB962C8B-B14F-4D97-AF65-F5344CB8AC3E}">
        <p14:creationId xmlns:p14="http://schemas.microsoft.com/office/powerpoint/2010/main" val="109586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What is Paul’s goal here in writing this letter?</a:t>
            </a:r>
          </a:p>
          <a:p>
            <a:pPr marL="274320" indent="-274320"/>
            <a:r>
              <a:rPr lang="en-US" sz="1000" b="0" i="0" dirty="0"/>
              <a:t>1.  First, he wants to encourage them and see them united in love for each other.</a:t>
            </a:r>
          </a:p>
          <a:p>
            <a:pPr marL="274320" indent="-274320"/>
            <a:r>
              <a:rPr lang="en-US" b="0" dirty="0"/>
              <a:t>2.  Second, he wants them to know Christ in a personal way.</a:t>
            </a:r>
          </a:p>
          <a:p>
            <a:pPr marL="274320" indent="-274320"/>
            <a:r>
              <a:rPr lang="en-US" b="0" dirty="0"/>
              <a:t>3.  As we ended chapter 1, he explained to them the mystery of God that had been hidden for ages past.</a:t>
            </a:r>
          </a:p>
          <a:p>
            <a:pPr marL="274320" indent="-274320"/>
            <a:r>
              <a:rPr lang="en-US" b="0" dirty="0"/>
              <a:t>4.  It was that the Gospel of salvation by faith in Christ was for the Gentiles too.</a:t>
            </a:r>
          </a:p>
          <a:p>
            <a:pPr marL="274320" indent="-274320"/>
            <a:r>
              <a:rPr lang="en-US" b="0" dirty="0"/>
              <a:t>5.  He put it in these words: “Christ in you the hope of Glory.”</a:t>
            </a:r>
          </a:p>
          <a:p>
            <a:pPr marL="274320" indent="-274320"/>
            <a:r>
              <a:rPr lang="en-US" b="0" dirty="0"/>
              <a:t>6.  Here again he mentions the mystery of God, saying it is Christ.</a:t>
            </a:r>
          </a:p>
          <a:p>
            <a:pPr marL="274320" indent="-274320"/>
            <a:r>
              <a:rPr lang="en-US" b="0" dirty="0"/>
              <a:t>7.  Christ, the Messiah, the Son of God, Jesus, is the center of the Gospel of salvation by grace through faith.</a:t>
            </a:r>
          </a:p>
          <a:p>
            <a:pPr marL="274320" indent="-274320"/>
            <a:endParaRPr lang="en-US" b="0" dirty="0"/>
          </a:p>
          <a:p>
            <a:pPr marL="274320" indent="-274320"/>
            <a:r>
              <a:rPr lang="en-US" b="1" dirty="0"/>
              <a:t>Q2:  What kind of wisdom and knowledge is found in Jesus?</a:t>
            </a:r>
          </a:p>
          <a:p>
            <a:pPr marL="274320" indent="-274320"/>
            <a:r>
              <a:rPr lang="en-US" b="0" dirty="0"/>
              <a:t>1.  All the wisdom and knowledge we need in order to be saved and be reconciled to God is found in Christ.</a:t>
            </a:r>
          </a:p>
          <a:p>
            <a:pPr marL="274320" indent="-274320"/>
            <a:r>
              <a:rPr lang="en-US" b="0" dirty="0"/>
              <a:t>2.  Here it appears that Paul is countering the pagan beliefs of Gnosticism.</a:t>
            </a:r>
          </a:p>
          <a:p>
            <a:pPr marL="274320" indent="-274320"/>
            <a:r>
              <a:rPr lang="en-US" b="0" dirty="0"/>
              <a:t>3.  Here is a definition of Gnosticism from Perplexity AI”</a:t>
            </a:r>
          </a:p>
          <a:p>
            <a:pPr marL="731520" lvl="1" indent="-274320"/>
            <a:r>
              <a:rPr lang="en-US" sz="1200" b="0" i="0" kern="1200" dirty="0">
                <a:solidFill>
                  <a:schemeClr val="tx1"/>
                </a:solidFill>
                <a:effectLst/>
                <a:latin typeface="+mn-lt"/>
                <a:ea typeface="+mn-ea"/>
                <a:cs typeface="+mn-cs"/>
              </a:rPr>
              <a:t>“Gnosticism was a family of loosely related religious-philosophical movements in antiquity that emphasized salvation through secret, experiential knowledge (</a:t>
            </a:r>
            <a:r>
              <a:rPr lang="en-US" sz="1200" b="0" i="0" kern="1200" dirty="0" err="1">
                <a:solidFill>
                  <a:schemeClr val="tx1"/>
                </a:solidFill>
                <a:effectLst/>
                <a:latin typeface="+mn-lt"/>
                <a:ea typeface="+mn-ea"/>
                <a:cs typeface="+mn-cs"/>
              </a:rPr>
              <a:t>gnōsis</a:t>
            </a:r>
            <a:r>
              <a:rPr lang="en-US" sz="1200" b="0" i="0" kern="1200" dirty="0">
                <a:solidFill>
                  <a:schemeClr val="tx1"/>
                </a:solidFill>
                <a:effectLst/>
                <a:latin typeface="+mn-lt"/>
                <a:ea typeface="+mn-ea"/>
                <a:cs typeface="+mn-cs"/>
              </a:rPr>
              <a:t>) rather than through faith … alone.”</a:t>
            </a:r>
          </a:p>
          <a:p>
            <a:pPr marL="274320" indent="-274320"/>
            <a:r>
              <a:rPr lang="en-US" b="0" dirty="0"/>
              <a:t>4.  Here’s what the Gnostics believed about salvation:</a:t>
            </a:r>
          </a:p>
          <a:p>
            <a:pPr marL="731520" marR="0" lvl="1" indent="-274320" algn="l" defTabSz="914400" rtl="0" eaLnBrk="0" fontAlgn="base" latinLnBrk="0" hangingPunct="0">
              <a:lnSpc>
                <a:spcPct val="100000"/>
              </a:lnSpc>
              <a:spcBef>
                <a:spcPct val="30000"/>
              </a:spcBef>
              <a:spcAft>
                <a:spcPct val="0"/>
              </a:spcAft>
              <a:buClrTx/>
              <a:buSzTx/>
              <a:buFontTx/>
              <a:buNone/>
              <a:tabLst/>
              <a:defRPr/>
            </a:pPr>
            <a:r>
              <a:rPr lang="en-US" sz="1200" b="1" i="0" kern="1200" dirty="0">
                <a:solidFill>
                  <a:schemeClr val="tx1"/>
                </a:solidFill>
                <a:effectLst/>
                <a:latin typeface="+mn-lt"/>
                <a:ea typeface="+mn-ea"/>
                <a:cs typeface="+mn-cs"/>
              </a:rPr>
              <a:t>“Salvation as </a:t>
            </a:r>
            <a:r>
              <a:rPr lang="en-US" sz="1200" b="1" i="0" kern="1200" dirty="0" err="1">
                <a:solidFill>
                  <a:schemeClr val="tx1"/>
                </a:solidFill>
                <a:effectLst/>
                <a:latin typeface="+mn-lt"/>
                <a:ea typeface="+mn-ea"/>
                <a:cs typeface="+mn-cs"/>
              </a:rPr>
              <a:t>gnōsis</a:t>
            </a:r>
            <a:r>
              <a:rPr lang="en-US" sz="1200" b="0" i="0" kern="1200" dirty="0">
                <a:solidFill>
                  <a:schemeClr val="tx1"/>
                </a:solidFill>
                <a:effectLst/>
                <a:latin typeface="+mn-lt"/>
                <a:ea typeface="+mn-ea"/>
                <a:cs typeface="+mn-cs"/>
              </a:rPr>
              <a:t>: Redemption comes not primarily by forgiveness of sin but by awakening—receiving secret, revelatory </a:t>
            </a:r>
            <a:r>
              <a:rPr lang="en-US" sz="1200" b="1" i="0" kern="1200" dirty="0">
                <a:solidFill>
                  <a:schemeClr val="tx1"/>
                </a:solidFill>
                <a:effectLst/>
                <a:latin typeface="+mn-lt"/>
                <a:ea typeface="+mn-ea"/>
                <a:cs typeface="+mn-cs"/>
              </a:rPr>
              <a:t>knowledge</a:t>
            </a:r>
            <a:r>
              <a:rPr lang="en-US" sz="1200" b="0" i="0" kern="1200" dirty="0">
                <a:solidFill>
                  <a:schemeClr val="tx1"/>
                </a:solidFill>
                <a:effectLst/>
                <a:latin typeface="+mn-lt"/>
                <a:ea typeface="+mn-ea"/>
                <a:cs typeface="+mn-cs"/>
              </a:rPr>
              <a:t> of one’s true divine origin and of the path back through the cosmic powers to the supreme God.”</a:t>
            </a:r>
          </a:p>
          <a:p>
            <a:pPr marL="274320" indent="-274320"/>
            <a:r>
              <a:rPr lang="en-US" b="0" dirty="0"/>
              <a:t>5.  Here in verse 3 and other verses in our study today, Paul is countering the Gnostic heresy that we need some kind of secret knowledge from the gnostic philosophers to be reconciled to God.</a:t>
            </a:r>
          </a:p>
          <a:p>
            <a:pPr marL="274320" indent="-274320"/>
            <a:r>
              <a:rPr lang="en-US" b="0" dirty="0"/>
              <a:t>6.  Paul declares that all the wisdom and knowledge we need for salvation and reconciliation with God is found in Jesus Christ.</a:t>
            </a:r>
          </a:p>
        </p:txBody>
      </p:sp>
    </p:spTree>
    <p:extLst>
      <p:ext uri="{BB962C8B-B14F-4D97-AF65-F5344CB8AC3E}">
        <p14:creationId xmlns:p14="http://schemas.microsoft.com/office/powerpoint/2010/main" val="2583441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74320" indent="-274320"/>
                <a:r>
                  <a:rPr lang="en-US" b="1" dirty="0"/>
                  <a:t>Q1:  How does Paul describe the Christian life here?</a:t>
                </a:r>
              </a:p>
              <a:p>
                <a:pPr marL="274320" indent="-274320"/>
                <a:r>
                  <a:rPr lang="en-US" dirty="0"/>
                  <a:t>1.  Paul here is speaking about a living, loving, growing relationship with the Lord Jesus.</a:t>
                </a:r>
              </a:p>
              <a:p>
                <a:pPr marL="274320" indent="-274320"/>
                <a:endParaRPr lang="en-US" b="1" dirty="0"/>
              </a:p>
              <a:p>
                <a:pPr marL="274320" indent="-274320"/>
                <a:r>
                  <a:rPr lang="en-US" b="1" dirty="0"/>
                  <a:t>Q2:  How did we first receive Christ Jesus as Lord?</a:t>
                </a:r>
              </a:p>
              <a:p>
                <a:pPr marL="274320" indent="-274320"/>
                <a:r>
                  <a:rPr lang="en-US" b="0" dirty="0"/>
                  <a:t>1.  We heard the good news of how He died for our sins, how He could forgive us by the blood He shed for us, and how we could have eternal life in His kingdom.</a:t>
                </a:r>
              </a:p>
              <a:p>
                <a:pPr marL="274320" indent="-274320"/>
                <a:r>
                  <a:rPr lang="en-US" b="0" dirty="0"/>
                  <a:t>2.  We loved Him because He first loved us.</a:t>
                </a:r>
              </a:p>
              <a:p>
                <a:pPr marL="274320" indent="-274320"/>
                <a:r>
                  <a:rPr lang="en-US" b="0" dirty="0"/>
                  <a:t>3.  We trusted Him and confessed our sins to Him and asked for forgiveness.</a:t>
                </a:r>
              </a:p>
              <a:p>
                <a:pPr marL="274320" indent="-274320"/>
                <a:r>
                  <a:rPr lang="en-US" b="0" dirty="0"/>
                  <a:t>4.  We received the Holy Spirit and were born again.</a:t>
                </a:r>
              </a:p>
              <a:p>
                <a:pPr marL="274320" indent="-274320"/>
                <a:r>
                  <a:rPr lang="en-US" b="0" dirty="0"/>
                  <a:t>5.  We were baptized as a public expression of our love for Jesus and our desire to live a life surrendered to Him.</a:t>
                </a:r>
              </a:p>
              <a:p>
                <a:pPr marL="274320" indent="-274320"/>
                <a:r>
                  <a:rPr lang="en-US" b="0" dirty="0"/>
                  <a:t>6.  And Paul is saying keep living that same relationship of love for Jesus and obedience to Him as Lord of your life.</a:t>
                </a:r>
              </a:p>
              <a:p>
                <a:pPr marL="274320" indent="-274320"/>
                <a:r>
                  <a:rPr lang="en-US" b="0" dirty="0"/>
                  <a:t>7.  Keep trusting in His merits and confessing your sins to Him.</a:t>
                </a:r>
              </a:p>
              <a:p>
                <a:pPr marL="274320" indent="-274320"/>
                <a:r>
                  <a:rPr lang="en-US" b="0" dirty="0"/>
                  <a:t>8.  Keep growing in grace and persevering in the faith.</a:t>
                </a:r>
              </a:p>
              <a:p>
                <a:pPr marL="274320" indent="-274320"/>
                <a:r>
                  <a:rPr lang="en-US" b="0" dirty="0"/>
                  <a:t>9.  Keep praising His name and giving Him thanks for all He has done. </a:t>
                </a:r>
              </a:p>
              <a:p>
                <a:pPr marL="274320" indent="-274320"/>
                <a:r>
                  <a:rPr lang="en-US" b="0" dirty="0"/>
                  <a:t>10. Take time in the Word of God and time in prayer to commune with the Lord.</a:t>
                </a:r>
              </a:p>
              <a:p>
                <a:pPr marL="274320" indent="-274320"/>
                <a:r>
                  <a:rPr lang="en-US" b="0" dirty="0"/>
                  <a:t>11. Sink your roots down and grow your relationship with Him.</a:t>
                </a:r>
              </a:p>
              <a:p>
                <a:pPr marL="274320" indent="-274320"/>
                <a:endParaRPr lang="en-US" b="0" dirty="0"/>
              </a:p>
            </p:txBody>
          </p:sp>
        </mc:Choice>
        <mc:Fallback xmlns="">
          <p:sp>
            <p:nvSpPr>
              <p:cNvPr id="3" name="Notes Placeholder 2"/>
              <p:cNvSpPr>
                <a:spLocks noGrp="1"/>
              </p:cNvSpPr>
              <p:nvPr>
                <p:ph type="body" idx="1"/>
              </p:nvPr>
            </p:nvSpPr>
            <p:spPr/>
            <p:txBody>
              <a:bodyPr/>
              <a:lstStyle/>
              <a:p>
                <a:pPr marL="274320" indent="-274320"/>
                <a:r>
                  <a:rPr lang="en-US" b="1" dirty="0"/>
                  <a:t>Q1:  What does it mean that Christ is before all things.</a:t>
                </a:r>
              </a:p>
              <a:p>
                <a:pPr marL="274320" indent="-274320"/>
                <a:r>
                  <a:rPr lang="en-US" b="0" dirty="0"/>
                  <a:t>1.  Since Christ is co-eternal with the Father, He is before all things in the order of creation.</a:t>
                </a:r>
              </a:p>
              <a:p>
                <a:pPr marL="274320" indent="-274320"/>
                <a:r>
                  <a:rPr lang="en-US" b="0" dirty="0"/>
                  <a:t>2.  Since He created all things, He must have existed before anything else was created.</a:t>
                </a:r>
              </a:p>
              <a:p>
                <a:pPr marL="274320" indent="-274320"/>
                <a:r>
                  <a:rPr lang="en-US" b="0" dirty="0"/>
                  <a:t>3.  So, first, He is before all things in time.</a:t>
                </a:r>
              </a:p>
              <a:p>
                <a:pPr marL="274320" indent="-274320"/>
                <a:r>
                  <a:rPr lang="en-US" b="0" dirty="0"/>
                  <a:t>4.  But we can also understand this in another way.</a:t>
                </a:r>
              </a:p>
              <a:p>
                <a:pPr marL="274320" indent="-274320"/>
                <a:r>
                  <a:rPr lang="en-US" b="0" dirty="0"/>
                  <a:t>5.  He is before all things in order of importance.</a:t>
                </a:r>
              </a:p>
              <a:p>
                <a:pPr marL="274320" indent="-274320"/>
                <a:r>
                  <a:rPr lang="en-US" b="0" dirty="0"/>
                  <a:t>6.  Nothing that was created is greater than the Creator who created it. </a:t>
                </a:r>
              </a:p>
              <a:p>
                <a:pPr marL="274320" indent="-274320"/>
                <a:r>
                  <a:rPr lang="en-US" b="0" dirty="0"/>
                  <a:t>7.  There is nothing in all creation that exceeds the value of the One who created it all.</a:t>
                </a:r>
              </a:p>
              <a:p>
                <a:pPr marL="274320" indent="-274320"/>
                <a:endParaRPr lang="en-US" b="0" dirty="0"/>
              </a:p>
              <a:p>
                <a:pPr marL="274320" indent="-274320"/>
                <a:r>
                  <a:rPr lang="en-US" b="1" dirty="0"/>
                  <a:t>Q2: What do you think he means by saying all things hold together in Him?</a:t>
                </a:r>
              </a:p>
              <a:p>
                <a:pPr marL="274320" indent="-274320"/>
                <a:r>
                  <a:rPr lang="en-US" b="0" dirty="0"/>
                  <a:t>1.  There are several things that Paul may mean by this.</a:t>
                </a:r>
              </a:p>
              <a:p>
                <a:pPr marL="274320" indent="-274320"/>
                <a:r>
                  <a:rPr lang="en-US" b="0" dirty="0"/>
                  <a:t>2.  First, if we look at the physical universe, it is amazing that it exists rather than that nothing exists.</a:t>
                </a:r>
              </a:p>
              <a:p>
                <a:pPr marL="274320" indent="-274320"/>
                <a:r>
                  <a:rPr lang="en-US" b="0" dirty="0"/>
                  <a:t>3.  It had to be created with amazing precision in order for it not to fly apart or collapse in on itself.</a:t>
                </a:r>
              </a:p>
              <a:p>
                <a:pPr marL="274320" indent="-274320"/>
                <a:r>
                  <a:rPr lang="en-US" b="0" dirty="0"/>
                  <a:t>4.  Our Creator has ordained the laws of physics and balanced the physical constants of the universe on a knife edge that it might exist in time and space.</a:t>
                </a:r>
              </a:p>
              <a:p>
                <a:pPr marL="274320" indent="-274320"/>
                <a:r>
                  <a:rPr lang="en-US" b="0" dirty="0"/>
                  <a:t>5.  Based on our current physical models, there are about 30 physical constants that must be specified.</a:t>
                </a:r>
              </a:p>
              <a:p>
                <a:pPr marL="274320" indent="-274320"/>
                <a:r>
                  <a:rPr lang="en-US" b="0" dirty="0"/>
                  <a:t>6.  About a dozen of these must be precisely fixed or the universe and life does not exist.</a:t>
                </a:r>
              </a:p>
              <a:p>
                <a:pPr marL="274320" indent="-274320"/>
                <a:r>
                  <a:rPr lang="en-US" b="0" dirty="0"/>
                  <a:t>7.  For example, here’s what AI told me:</a:t>
                </a:r>
              </a:p>
              <a:p>
                <a:pPr lvl="1"/>
                <a:r>
                  <a:rPr lang="en-US" sz="1200" b="0" i="0" kern="1200" dirty="0">
                    <a:solidFill>
                      <a:schemeClr val="tx1"/>
                    </a:solidFill>
                    <a:effectLst/>
                    <a:latin typeface="+mn-lt"/>
                    <a:ea typeface="+mn-ea"/>
                    <a:cs typeface="+mn-cs"/>
                  </a:rPr>
                  <a:t>Typical fine‑tuning estimates say gravity [the gravitational force constant] must lie within roughly 1 part in </a:t>
                </a:r>
                <a:r>
                  <a:rPr lang="ar-AE" sz="1200" i="0" kern="1200">
                    <a:solidFill>
                      <a:schemeClr val="tx1"/>
                    </a:solidFill>
                    <a:latin typeface="+mn-lt"/>
                    <a:ea typeface="+mn-ea"/>
                    <a:cs typeface="+mn-cs"/>
                  </a:rPr>
                  <a:t>10^40</a:t>
                </a:r>
                <a:r>
                  <a:rPr lang="ar-AE" sz="1200" b="0" i="0" kern="1200" dirty="0">
                    <a:solidFill>
                      <a:schemeClr val="tx1"/>
                    </a:solidFill>
                    <a:effectLst/>
                    <a:latin typeface="+mn-lt"/>
                    <a:ea typeface="+mn-ea"/>
                    <a:cs typeface="+mn-cs"/>
                  </a:rPr>
                  <a:t>–</a:t>
                </a:r>
                <a:r>
                  <a:rPr lang="ar-AE" sz="1200" i="0" kern="1200">
                    <a:solidFill>
                      <a:schemeClr val="tx1"/>
                    </a:solidFill>
                    <a:latin typeface="+mn-lt"/>
                    <a:ea typeface="+mn-ea"/>
                    <a:cs typeface="+mn-cs"/>
                  </a:rPr>
                  <a:t>10^50</a:t>
                </a:r>
                <a:r>
                  <a:rPr lang="ar-AE"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its present value for long‑lived, life‑permitting structure to exist, assuming other parameters are held fixed.</a:t>
                </a:r>
              </a:p>
              <a:p>
                <a:pPr marL="274320" indent="-457200"/>
                <a:r>
                  <a:rPr lang="en-US" dirty="0"/>
                  <a:t>8.  How small is one part in 10</a:t>
                </a:r>
                <a:r>
                  <a:rPr lang="en-US" baseline="30000" dirty="0"/>
                  <a:t>50</a:t>
                </a:r>
                <a:r>
                  <a:rPr lang="en-US" baseline="0" dirty="0"/>
                  <a:t>?  </a:t>
                </a:r>
              </a:p>
              <a:p>
                <a:pPr marL="274320" indent="-457200"/>
                <a:r>
                  <a:rPr lang="en-US" baseline="0" dirty="0"/>
                  <a:t>9.  It is 1 divided by the number one with 50 zeroes after it.  </a:t>
                </a:r>
              </a:p>
              <a:p>
                <a:pPr marL="274320" indent="-457200"/>
                <a:r>
                  <a:rPr lang="en-US" baseline="0" dirty="0"/>
                  <a:t>10. Other constants like the cosmological constant must be fine tuned and precise to even a much smaller tolerance.</a:t>
                </a:r>
              </a:p>
              <a:p>
                <a:pPr marL="274320" indent="-457200"/>
                <a:r>
                  <a:rPr lang="en-US" baseline="0" dirty="0"/>
                  <a:t>11. This required precise tolerance for these physical constants is evidence of an intelligent Designer who created the universe to be stable and support life.</a:t>
                </a:r>
              </a:p>
              <a:p>
                <a:pPr marL="274320" indent="-457200"/>
                <a:r>
                  <a:rPr lang="en-US" baseline="0" dirty="0"/>
                  <a:t>12. So, in this sense Christ created all things in a way that they hold together and exist for times sufficient for history to unfold.</a:t>
                </a:r>
              </a:p>
              <a:p>
                <a:pPr marL="274320" indent="-457200"/>
                <a:r>
                  <a:rPr lang="en-US" dirty="0"/>
                  <a:t>13. A second possible meaning is that Christ is the unifying factor that unites all of creation.</a:t>
                </a:r>
              </a:p>
              <a:p>
                <a:pPr marL="274320" indent="-457200"/>
                <a:r>
                  <a:rPr lang="en-US" dirty="0"/>
                  <a:t>14. Going back to Eph 1:10: God’s plan is to unite in Christ all things in heaven and earth.</a:t>
                </a:r>
              </a:p>
              <a:p>
                <a:pPr marL="274320" indent="-457200"/>
                <a:r>
                  <a:rPr lang="en-US" dirty="0"/>
                  <a:t>15. This is the goal to which we are moving according to God’s plan.</a:t>
                </a:r>
              </a:p>
              <a:p>
                <a:pPr marL="274320" indent="-457200"/>
                <a:r>
                  <a:rPr lang="en-US" dirty="0"/>
                  <a:t>16. And the only way we can be part of that plan is to be “in Him” and have our sins forgiven.   </a:t>
                </a:r>
                <a:endParaRPr lang="en-US" b="0" dirty="0"/>
              </a:p>
            </p:txBody>
          </p:sp>
        </mc:Fallback>
      </mc:AlternateContent>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b="1" dirty="0"/>
              <a:t>Q1:  What is Paul warning against here?</a:t>
            </a:r>
          </a:p>
          <a:p>
            <a:pPr marL="274320" indent="-274320" eaLnBrk="1" hangingPunct="1">
              <a:lnSpc>
                <a:spcPct val="80000"/>
              </a:lnSpc>
              <a:defRPr/>
            </a:pPr>
            <a:r>
              <a:rPr lang="en-US" dirty="0"/>
              <a:t>1.  He is warning against non-biblical philosophies about spiritual truth.</a:t>
            </a:r>
          </a:p>
          <a:p>
            <a:pPr marL="274320" indent="-274320" eaLnBrk="1" hangingPunct="1">
              <a:lnSpc>
                <a:spcPct val="80000"/>
              </a:lnSpc>
              <a:defRPr/>
            </a:pPr>
            <a:r>
              <a:rPr lang="en-US" dirty="0"/>
              <a:t>2.  These may be the gnostic philosophies that we mentioned previously.</a:t>
            </a:r>
          </a:p>
          <a:p>
            <a:pPr marL="274320" indent="-274320" eaLnBrk="1" hangingPunct="1">
              <a:lnSpc>
                <a:spcPct val="80000"/>
              </a:lnSpc>
              <a:defRPr/>
            </a:pPr>
            <a:r>
              <a:rPr lang="en-US" dirty="0"/>
              <a:t>3.  He says they come from human thinking rather than from biblical revelation.</a:t>
            </a:r>
          </a:p>
          <a:p>
            <a:pPr marL="274320" indent="-274320" eaLnBrk="1" hangingPunct="1">
              <a:lnSpc>
                <a:spcPct val="80000"/>
              </a:lnSpc>
              <a:defRPr/>
            </a:pPr>
            <a:r>
              <a:rPr lang="en-US" dirty="0"/>
              <a:t>4.  He calls them high-sounding nonsense because they oppose biblical truth.</a:t>
            </a:r>
          </a:p>
          <a:p>
            <a:pPr marL="274320" indent="-274320" eaLnBrk="1" hangingPunct="1">
              <a:lnSpc>
                <a:spcPct val="80000"/>
              </a:lnSpc>
              <a:defRPr/>
            </a:pPr>
            <a:r>
              <a:rPr lang="en-US" dirty="0"/>
              <a:t>5.  They come from the spiritual powers of this world rather than from Christ.</a:t>
            </a:r>
          </a:p>
          <a:p>
            <a:pPr marL="274320" indent="-274320" eaLnBrk="1" hangingPunct="1">
              <a:lnSpc>
                <a:spcPct val="80000"/>
              </a:lnSpc>
              <a:defRPr/>
            </a:pPr>
            <a:endParaRPr lang="en-US" dirty="0"/>
          </a:p>
          <a:p>
            <a:pPr marL="274320" indent="-274320" eaLnBrk="1" hangingPunct="1">
              <a:lnSpc>
                <a:spcPct val="80000"/>
              </a:lnSpc>
              <a:defRPr/>
            </a:pPr>
            <a:r>
              <a:rPr lang="en-US" b="1" dirty="0"/>
              <a:t>Q2: What kind of spiritual powers are of this world?</a:t>
            </a:r>
          </a:p>
          <a:p>
            <a:pPr marL="274320" indent="-274320" eaLnBrk="1" hangingPunct="1">
              <a:lnSpc>
                <a:spcPct val="80000"/>
              </a:lnSpc>
              <a:defRPr/>
            </a:pPr>
            <a:r>
              <a:rPr lang="en-US" dirty="0"/>
              <a:t>1.  Satanic powers promoting doctrines of devils.</a:t>
            </a:r>
          </a:p>
          <a:p>
            <a:pPr marL="274320" indent="-274320" eaLnBrk="1" hangingPunct="1">
              <a:lnSpc>
                <a:spcPct val="80000"/>
              </a:lnSpc>
              <a:defRPr/>
            </a:pPr>
            <a:r>
              <a:rPr lang="en-US" dirty="0"/>
              <a:t>2.  The Bible tells us of only one spiritual power that was cast to this earth.</a:t>
            </a:r>
          </a:p>
          <a:p>
            <a:pPr marL="274320" indent="-274320" eaLnBrk="1" hangingPunct="1">
              <a:lnSpc>
                <a:spcPct val="80000"/>
              </a:lnSpc>
              <a:defRPr/>
            </a:pPr>
            <a:r>
              <a:rPr lang="en-US" dirty="0"/>
              <a:t>3.  It was Lucifer who rebelled in heaven.</a:t>
            </a:r>
          </a:p>
          <a:p>
            <a:pPr marL="274320" indent="-274320" eaLnBrk="1" hangingPunct="1">
              <a:lnSpc>
                <a:spcPct val="80000"/>
              </a:lnSpc>
              <a:defRPr/>
            </a:pPr>
            <a:r>
              <a:rPr lang="en-US" b="1" dirty="0"/>
              <a:t>Revelation 12:9 NKJV</a:t>
            </a:r>
            <a:r>
              <a:rPr lang="en-US" dirty="0"/>
              <a:t> - So the great dragon was cast out, that serpent of old, called the Devil and Satan, who deceives the whole world; he was cast to the earth, and his angels were cast out with him.</a:t>
            </a:r>
          </a:p>
          <a:p>
            <a:pPr marL="274320" indent="-274320" eaLnBrk="1" hangingPunct="1">
              <a:lnSpc>
                <a:spcPct val="80000"/>
              </a:lnSpc>
              <a:defRPr/>
            </a:pPr>
            <a:r>
              <a:rPr lang="en-US" dirty="0"/>
              <a:t>4.  So all the non-biblical philosophies of men find their origin in the spiritual powers of this world.</a:t>
            </a:r>
          </a:p>
          <a:p>
            <a:pPr marL="274320" indent="-274320" eaLnBrk="1" hangingPunct="1">
              <a:lnSpc>
                <a:spcPct val="80000"/>
              </a:lnSpc>
              <a:defRPr/>
            </a:pPr>
            <a:r>
              <a:rPr lang="en-US" dirty="0"/>
              <a:t>5.  Satan has always been the great deceiver, and in Paul’s day, one of his deceptions was the gnostic heresy.</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308208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do you think Paul means by saying we are complete in Christ?</a:t>
            </a:r>
          </a:p>
          <a:p>
            <a:pPr marL="274320" indent="-274320"/>
            <a:r>
              <a:rPr lang="en-US" dirty="0"/>
              <a:t>1.  Christ is all we need in order to be saved.</a:t>
            </a:r>
          </a:p>
          <a:p>
            <a:pPr marL="274320" indent="-274320"/>
            <a:r>
              <a:rPr lang="en-US" dirty="0"/>
              <a:t>2.  Nothing needs to be added to His sacrifice to make atonement for our sins.</a:t>
            </a:r>
          </a:p>
          <a:p>
            <a:pPr marL="274320" indent="-274320"/>
            <a:r>
              <a:rPr lang="en-US" dirty="0"/>
              <a:t>3.  We cannot be any more righteous than what we are by having His righteousness placed to our account.</a:t>
            </a:r>
          </a:p>
          <a:p>
            <a:pPr marL="274320" indent="-274320"/>
            <a:r>
              <a:rPr lang="en-US" dirty="0"/>
              <a:t>4.  When we are saved by Christ, we are completely saved.</a:t>
            </a:r>
          </a:p>
          <a:p>
            <a:pPr marL="274320" indent="-274320"/>
            <a:r>
              <a:rPr lang="en-US" dirty="0"/>
              <a:t>5.  The book of Hebrews says this:</a:t>
            </a:r>
          </a:p>
          <a:p>
            <a:pPr marL="274320" indent="-274320"/>
            <a:r>
              <a:rPr lang="en-US" b="1" dirty="0"/>
              <a:t>Hebrews 7:25 NKJV</a:t>
            </a:r>
            <a:r>
              <a:rPr lang="en-US" dirty="0"/>
              <a:t> - Therefore He is also able to save to the uttermost those who come to God through Him, since He always lives to make intercession for them.</a:t>
            </a:r>
          </a:p>
          <a:p>
            <a:pPr marL="274320" indent="-274320"/>
            <a:r>
              <a:rPr lang="en-US" dirty="0"/>
              <a:t>6.  Jesus saves to the uttermost and you can’t get more saved than that.</a:t>
            </a:r>
          </a:p>
          <a:p>
            <a:pPr marL="274320" indent="-274320"/>
            <a:endParaRPr lang="en-US" dirty="0"/>
          </a:p>
          <a:p>
            <a:pPr marL="274320" indent="-274320"/>
            <a:r>
              <a:rPr lang="en-US" b="1" dirty="0"/>
              <a:t>Q2: Could Paul also be opposing gnostic teaching here as well?</a:t>
            </a:r>
          </a:p>
          <a:p>
            <a:pPr marL="274320" indent="-274320"/>
            <a:r>
              <a:rPr lang="en-US" dirty="0"/>
              <a:t>1.  I think so.</a:t>
            </a:r>
          </a:p>
          <a:p>
            <a:pPr marL="274320" indent="-274320"/>
            <a:r>
              <a:rPr lang="en-US" dirty="0"/>
              <a:t>2.  First, if you are complete in Christ, you don’t need any secret knowledge as claimed by the Gnostics.</a:t>
            </a:r>
          </a:p>
          <a:p>
            <a:pPr marL="274320" indent="-274320"/>
            <a:r>
              <a:rPr lang="en-US" dirty="0"/>
              <a:t>3.  Second, all the fullness of the Godhead was present in Christ.</a:t>
            </a:r>
          </a:p>
          <a:p>
            <a:pPr marL="274320" indent="-274320"/>
            <a:r>
              <a:rPr lang="en-US" dirty="0"/>
              <a:t>4.  The Gnostics had some strange philosophies.</a:t>
            </a:r>
          </a:p>
          <a:p>
            <a:r>
              <a:rPr lang="en-US" dirty="0"/>
              <a:t>5.  Again, from Perplexity AI, they believed:</a:t>
            </a:r>
          </a:p>
          <a:p>
            <a:pPr lvl="1"/>
            <a:r>
              <a:rPr lang="en-US" sz="1200" b="1" i="0" kern="1200" dirty="0">
                <a:solidFill>
                  <a:schemeClr val="tx1"/>
                </a:solidFill>
                <a:effectLst/>
                <a:latin typeface="+mn-lt"/>
                <a:ea typeface="+mn-ea"/>
                <a:cs typeface="+mn-cs"/>
              </a:rPr>
              <a:t>Radical dualism</a:t>
            </a:r>
            <a:r>
              <a:rPr lang="en-US" sz="1200" b="0" i="0" kern="1200" dirty="0">
                <a:solidFill>
                  <a:schemeClr val="tx1"/>
                </a:solidFill>
                <a:effectLst/>
                <a:latin typeface="+mn-lt"/>
                <a:ea typeface="+mn-ea"/>
                <a:cs typeface="+mn-cs"/>
              </a:rPr>
              <a:t>: Spirit is good; matter is evil or at best a tragic mistake. The visible cosmos is not the good creation of the highest God but a realm of bondage and ignorance.</a:t>
            </a:r>
          </a:p>
          <a:p>
            <a:pPr lvl="1"/>
            <a:r>
              <a:rPr lang="en-US" sz="1200" b="1" i="0" kern="1200" dirty="0">
                <a:solidFill>
                  <a:schemeClr val="tx1"/>
                </a:solidFill>
                <a:effectLst/>
                <a:latin typeface="+mn-lt"/>
                <a:ea typeface="+mn-ea"/>
                <a:cs typeface="+mn-cs"/>
              </a:rPr>
              <a:t>The demiurge</a:t>
            </a:r>
            <a:r>
              <a:rPr lang="en-US" sz="1200" b="0" i="0" kern="1200" dirty="0">
                <a:solidFill>
                  <a:schemeClr val="tx1"/>
                </a:solidFill>
                <a:effectLst/>
                <a:latin typeface="+mn-lt"/>
                <a:ea typeface="+mn-ea"/>
                <a:cs typeface="+mn-cs"/>
              </a:rPr>
              <a:t>: The material world is fashioned not by the supreme, hidden God, but by a lower, ignorant, or even malevolent creator (often identified with the God of Genesis) sometimes called the </a:t>
            </a:r>
            <a:r>
              <a:rPr lang="en-US" sz="1200" b="0" i="1" kern="1200" dirty="0">
                <a:solidFill>
                  <a:schemeClr val="tx1"/>
                </a:solidFill>
                <a:effectLst/>
                <a:latin typeface="+mn-lt"/>
                <a:ea typeface="+mn-ea"/>
                <a:cs typeface="+mn-cs"/>
              </a:rPr>
              <a:t>demiurge</a:t>
            </a:r>
            <a:r>
              <a:rPr lang="en-US" sz="1200" b="0" i="0" kern="1200" dirty="0">
                <a:solidFill>
                  <a:schemeClr val="tx1"/>
                </a:solidFill>
                <a:effectLst/>
                <a:latin typeface="+mn-lt"/>
                <a:ea typeface="+mn-ea"/>
                <a:cs typeface="+mn-cs"/>
              </a:rPr>
              <a:t>.</a:t>
            </a:r>
          </a:p>
          <a:p>
            <a:pPr lvl="1"/>
            <a:r>
              <a:rPr lang="en-US" sz="1200" b="1" i="0" kern="1200" dirty="0">
                <a:solidFill>
                  <a:schemeClr val="tx1"/>
                </a:solidFill>
                <a:effectLst/>
                <a:latin typeface="+mn-lt"/>
                <a:ea typeface="+mn-ea"/>
                <a:cs typeface="+mn-cs"/>
              </a:rPr>
              <a:t>The supreme, hidden God and the </a:t>
            </a:r>
            <a:r>
              <a:rPr lang="en-US" sz="1200" b="1" i="0" kern="1200" dirty="0" err="1">
                <a:solidFill>
                  <a:schemeClr val="tx1"/>
                </a:solidFill>
                <a:effectLst/>
                <a:latin typeface="+mn-lt"/>
                <a:ea typeface="+mn-ea"/>
                <a:cs typeface="+mn-cs"/>
              </a:rPr>
              <a:t>plērōma</a:t>
            </a:r>
            <a:r>
              <a:rPr lang="en-US" sz="1200" b="0" i="0" kern="1200" dirty="0">
                <a:solidFill>
                  <a:schemeClr val="tx1"/>
                </a:solidFill>
                <a:effectLst/>
                <a:latin typeface="+mn-lt"/>
                <a:ea typeface="+mn-ea"/>
                <a:cs typeface="+mn-cs"/>
              </a:rPr>
              <a:t>: Above the demiurge stands the transcendent, unknowable God and a realm of divine emanations (</a:t>
            </a:r>
            <a:r>
              <a:rPr lang="en-US" sz="1200" b="0" i="0" kern="1200" dirty="0" err="1">
                <a:solidFill>
                  <a:schemeClr val="tx1"/>
                </a:solidFill>
                <a:effectLst/>
                <a:latin typeface="+mn-lt"/>
                <a:ea typeface="+mn-ea"/>
                <a:cs typeface="+mn-cs"/>
              </a:rPr>
              <a:t>aeons</a:t>
            </a:r>
            <a:r>
              <a:rPr lang="en-US" sz="1200" b="0" i="0" kern="1200" dirty="0">
                <a:solidFill>
                  <a:schemeClr val="tx1"/>
                </a:solidFill>
                <a:effectLst/>
                <a:latin typeface="+mn-lt"/>
                <a:ea typeface="+mn-ea"/>
                <a:cs typeface="+mn-cs"/>
              </a:rPr>
              <a:t>) called the </a:t>
            </a:r>
            <a:r>
              <a:rPr lang="en-US" sz="1200" b="0" i="1" kern="1200" dirty="0" err="1">
                <a:solidFill>
                  <a:schemeClr val="tx1"/>
                </a:solidFill>
                <a:effectLst/>
                <a:latin typeface="+mn-lt"/>
                <a:ea typeface="+mn-ea"/>
                <a:cs typeface="+mn-cs"/>
              </a:rPr>
              <a:t>plērōma</a:t>
            </a:r>
            <a:r>
              <a:rPr lang="en-US" sz="1200" b="0" i="0" kern="1200" dirty="0">
                <a:solidFill>
                  <a:schemeClr val="tx1"/>
                </a:solidFill>
                <a:effectLst/>
                <a:latin typeface="+mn-lt"/>
                <a:ea typeface="+mn-ea"/>
                <a:cs typeface="+mn-cs"/>
              </a:rPr>
              <a:t> (“fullness”)</a:t>
            </a:r>
          </a:p>
          <a:p>
            <a:pPr marL="274320" indent="-274320"/>
            <a:r>
              <a:rPr lang="en-US" sz="1200" b="0" i="0" kern="1200" dirty="0">
                <a:solidFill>
                  <a:schemeClr val="tx1"/>
                </a:solidFill>
                <a:effectLst/>
                <a:latin typeface="+mn-lt"/>
                <a:ea typeface="+mn-ea"/>
                <a:cs typeface="+mn-cs"/>
              </a:rPr>
              <a:t>6.  “In Gnostic thought, the </a:t>
            </a:r>
            <a:r>
              <a:rPr lang="en-US" sz="1200" b="1" i="0" kern="1200" dirty="0" err="1">
                <a:solidFill>
                  <a:schemeClr val="tx1"/>
                </a:solidFill>
                <a:effectLst/>
                <a:latin typeface="+mn-lt"/>
                <a:ea typeface="+mn-ea"/>
                <a:cs typeface="+mn-cs"/>
              </a:rPr>
              <a:t>plerōma</a:t>
            </a:r>
            <a:r>
              <a:rPr lang="en-US" sz="1200" b="0" i="0" kern="1200" dirty="0">
                <a:solidFill>
                  <a:schemeClr val="tx1"/>
                </a:solidFill>
                <a:effectLst/>
                <a:latin typeface="+mn-lt"/>
                <a:ea typeface="+mn-ea"/>
                <a:cs typeface="+mn-cs"/>
              </a:rPr>
              <a:t> is the “fullness” of the divine realm, and the emanations (</a:t>
            </a:r>
            <a:r>
              <a:rPr lang="en-US" sz="1200" b="0" i="0" kern="1200" dirty="0" err="1">
                <a:solidFill>
                  <a:schemeClr val="tx1"/>
                </a:solidFill>
                <a:effectLst/>
                <a:latin typeface="+mn-lt"/>
                <a:ea typeface="+mn-ea"/>
                <a:cs typeface="+mn-cs"/>
              </a:rPr>
              <a:t>aeons</a:t>
            </a:r>
            <a:r>
              <a:rPr lang="en-US" sz="1200" b="0" i="0" kern="1200" dirty="0">
                <a:solidFill>
                  <a:schemeClr val="tx1"/>
                </a:solidFill>
                <a:effectLst/>
                <a:latin typeface="+mn-lt"/>
                <a:ea typeface="+mn-ea"/>
                <a:cs typeface="+mn-cs"/>
              </a:rPr>
              <a:t>) are the divine beings that collectively constitute that fullness.”</a:t>
            </a:r>
            <a:endParaRPr lang="en-US" dirty="0"/>
          </a:p>
          <a:p>
            <a:pPr marL="274320" indent="-274320"/>
            <a:r>
              <a:rPr lang="en-US" dirty="0"/>
              <a:t>7.  But here Paul is using the same word “fullness” (Pleroma in Greek) to describe Christ as having the fulness of the Godhead in bodily form.</a:t>
            </a:r>
          </a:p>
          <a:p>
            <a:pPr marL="274320" indent="-274320"/>
            <a:r>
              <a:rPr lang="en-US" dirty="0"/>
              <a:t>8.  So this seems to be a direct contradiction of the Gnostic philosophy.</a:t>
            </a:r>
          </a:p>
          <a:p>
            <a:pPr marL="274320" indent="-274320"/>
            <a:r>
              <a:rPr lang="en-US" dirty="0"/>
              <a:t>9.  The fulness of the most-high God is found in the physical body of Christ.</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3292822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altLang="en-US" b="1" dirty="0"/>
              <a:t>Q1:  What has Christ done for those who have received Him as their Savior and Lord?</a:t>
            </a:r>
          </a:p>
          <a:p>
            <a:pPr marL="274320" lvl="0" indent="-274320"/>
            <a:r>
              <a:rPr lang="en-US" altLang="en-US" b="0" dirty="0"/>
              <a:t>1.  He has taken us from death to life.</a:t>
            </a:r>
          </a:p>
          <a:p>
            <a:pPr marL="274320" lvl="0" indent="-274320"/>
            <a:r>
              <a:rPr lang="en-US" altLang="en-US" b="0" dirty="0"/>
              <a:t>2.  (The uncircumcision of our flesh is just a figurative way of saying the sinfulness of our flesh.)</a:t>
            </a:r>
          </a:p>
          <a:p>
            <a:pPr marL="274320" lvl="0" indent="-274320"/>
            <a:r>
              <a:rPr lang="en-US" altLang="en-US" b="0" dirty="0"/>
              <a:t>3.  We were dead because of our trespasses and sins, having no hope of eternal life.</a:t>
            </a:r>
          </a:p>
          <a:p>
            <a:pPr marL="274320" lvl="0" indent="-274320"/>
            <a:r>
              <a:rPr lang="en-US" altLang="en-US" b="0" dirty="0"/>
              <a:t>4.  He has made us alive together with Him in His resurrection.</a:t>
            </a:r>
          </a:p>
          <a:p>
            <a:pPr marL="274320" lvl="0" indent="-274320"/>
            <a:r>
              <a:rPr lang="en-US" altLang="en-US" b="0" dirty="0"/>
              <a:t>5.  And He has done it by forgiving us for all our trespasses and sins.</a:t>
            </a:r>
          </a:p>
          <a:p>
            <a:pPr marL="274320" lvl="0" indent="-274320"/>
            <a:endParaRPr lang="en-US" altLang="en-US" b="0" dirty="0"/>
          </a:p>
          <a:p>
            <a:pPr marL="274320" lvl="0" indent="-274320"/>
            <a:r>
              <a:rPr lang="en-US" altLang="en-US" b="1" dirty="0"/>
              <a:t>Q2: What does Paul say has been nailed to the cross in verse 14?</a:t>
            </a:r>
          </a:p>
          <a:p>
            <a:pPr marL="274320" lvl="0" indent="-274320"/>
            <a:r>
              <a:rPr lang="en-US" altLang="en-US" b="0" dirty="0"/>
              <a:t>1.  The NKJV says  “the handwriting of requirements” was nailed to the cross.</a:t>
            </a:r>
          </a:p>
          <a:p>
            <a:pPr marL="274320" lvl="0" indent="-274320"/>
            <a:r>
              <a:rPr lang="en-US" altLang="en-US" b="0" dirty="0"/>
              <a:t>2.  The KJV says: “the </a:t>
            </a:r>
            <a:r>
              <a:rPr lang="en-US" sz="1200" b="0" i="0" kern="1200" dirty="0">
                <a:solidFill>
                  <a:schemeClr val="tx1"/>
                </a:solidFill>
                <a:effectLst/>
                <a:latin typeface="+mn-lt"/>
                <a:ea typeface="+mn-ea"/>
                <a:cs typeface="+mn-cs"/>
              </a:rPr>
              <a:t>handwriting of ordinances.”</a:t>
            </a:r>
          </a:p>
          <a:p>
            <a:pPr marL="274320" lvl="0" indent="-274320"/>
            <a:r>
              <a:rPr lang="en-US" altLang="en-US" sz="1200" b="0" i="0" kern="1200" dirty="0">
                <a:solidFill>
                  <a:schemeClr val="tx1"/>
                </a:solidFill>
                <a:effectLst/>
                <a:latin typeface="+mn-lt"/>
                <a:ea typeface="+mn-ea"/>
                <a:cs typeface="+mn-cs"/>
              </a:rPr>
              <a:t>3.  The NIV says: “the </a:t>
            </a:r>
            <a:r>
              <a:rPr lang="en-US" sz="1200" b="0" i="0" kern="1200" dirty="0">
                <a:solidFill>
                  <a:schemeClr val="tx1"/>
                </a:solidFill>
                <a:effectLst/>
                <a:latin typeface="+mn-lt"/>
                <a:ea typeface="+mn-ea"/>
                <a:cs typeface="+mn-cs"/>
              </a:rPr>
              <a:t>charge of our legal indebtedness.”</a:t>
            </a:r>
          </a:p>
          <a:p>
            <a:pPr marL="274320" lvl="0" indent="-274320"/>
            <a:r>
              <a:rPr lang="en-US" altLang="en-US" sz="1200" b="0" i="0" kern="1200" dirty="0">
                <a:solidFill>
                  <a:schemeClr val="tx1"/>
                </a:solidFill>
                <a:effectLst/>
                <a:latin typeface="+mn-lt"/>
                <a:ea typeface="+mn-ea"/>
                <a:cs typeface="+mn-cs"/>
              </a:rPr>
              <a:t>4.  The ESV says: “</a:t>
            </a:r>
            <a:r>
              <a:rPr lang="en-US" sz="1200" b="0" i="0" kern="1200" dirty="0">
                <a:solidFill>
                  <a:schemeClr val="tx1"/>
                </a:solidFill>
                <a:effectLst/>
                <a:latin typeface="+mn-lt"/>
                <a:ea typeface="+mn-ea"/>
                <a:cs typeface="+mn-cs"/>
              </a:rPr>
              <a:t> the record of debt that stood against us with its legal demands.”</a:t>
            </a:r>
          </a:p>
          <a:p>
            <a:pPr marL="274320" lvl="0" indent="-274320"/>
            <a:r>
              <a:rPr lang="en-US" altLang="en-US" b="0" dirty="0"/>
              <a:t>5.  The NASB says: “</a:t>
            </a:r>
            <a:r>
              <a:rPr lang="en-US" sz="1200" b="0" i="0" kern="1200" dirty="0">
                <a:solidFill>
                  <a:schemeClr val="tx1"/>
                </a:solidFill>
                <a:effectLst/>
                <a:latin typeface="+mn-lt"/>
                <a:ea typeface="+mn-ea"/>
                <a:cs typeface="+mn-cs"/>
              </a:rPr>
              <a:t>the certificate of debt consisting of decrees against us.”</a:t>
            </a:r>
            <a:endParaRPr lang="en-US" altLang="en-US" b="0" dirty="0"/>
          </a:p>
          <a:p>
            <a:pPr marL="274320" lvl="0" indent="-274320"/>
            <a:r>
              <a:rPr lang="en-US" altLang="en-US" b="0" dirty="0"/>
              <a:t>6.  People reading the KJV look at “the handwriting of ordinances” and think that is the law.</a:t>
            </a:r>
          </a:p>
          <a:p>
            <a:pPr marL="274320" lvl="0" indent="-274320"/>
            <a:r>
              <a:rPr lang="en-US" altLang="en-US" b="0" dirty="0"/>
              <a:t>7.  So, they conclude that Paul is saying here that the law was nailed to the cross!</a:t>
            </a:r>
          </a:p>
          <a:p>
            <a:pPr marL="274320" lvl="0" indent="-274320"/>
            <a:r>
              <a:rPr lang="en-US" altLang="en-US" b="0" dirty="0"/>
              <a:t>8.  But if you look at the context from verse 13, it is that Jesus has forgiven all of our trespasses.</a:t>
            </a:r>
          </a:p>
          <a:p>
            <a:pPr marL="274320" lvl="0" indent="-274320"/>
            <a:r>
              <a:rPr lang="en-US" altLang="en-US" b="0" dirty="0"/>
              <a:t>9.  He did that by taking our punishment for sin, not by nailing the law to the cross so there would be no law to condemn us!  </a:t>
            </a:r>
          </a:p>
          <a:p>
            <a:pPr marL="274320" lvl="0" indent="-274320"/>
            <a:r>
              <a:rPr lang="en-US" altLang="en-US" b="0" dirty="0"/>
              <a:t>10. So the modern translations are much better.</a:t>
            </a:r>
          </a:p>
          <a:p>
            <a:pPr marL="274320" lvl="0" indent="-274320"/>
            <a:r>
              <a:rPr lang="en-US" altLang="en-US" b="0" dirty="0"/>
              <a:t>11. What was nailed to the cross was the record of our sins that condemned us.</a:t>
            </a:r>
          </a:p>
          <a:p>
            <a:pPr marL="274320" lvl="0" indent="-274320"/>
            <a:r>
              <a:rPr lang="en-US" altLang="en-US" b="0" dirty="0"/>
              <a:t>12. They were forgiven by His shed blood on the cross.</a:t>
            </a:r>
          </a:p>
          <a:p>
            <a:pPr marL="274320" lvl="0" indent="-274320"/>
            <a:r>
              <a:rPr lang="en-US" altLang="en-US" b="0" dirty="0"/>
              <a:t>13. In that sense, the record of our sin was nailed to the cross, taken care of by the death of Jesus for them.</a:t>
            </a:r>
          </a:p>
          <a:p>
            <a:r>
              <a:rPr lang="en-US" baseline="0" dirty="0"/>
              <a:t>14. The Greek word here is for handwriting is </a:t>
            </a:r>
            <a:r>
              <a:rPr lang="en-US" altLang="en-US" dirty="0"/>
              <a:t>“</a:t>
            </a:r>
            <a:r>
              <a:rPr lang="en-US" altLang="en-US" dirty="0" err="1"/>
              <a:t>cheirographon</a:t>
            </a:r>
            <a:r>
              <a:rPr lang="en-US" altLang="en-US" dirty="0"/>
              <a:t>.”</a:t>
            </a:r>
            <a:endParaRPr lang="en-US" baseline="0" dirty="0"/>
          </a:p>
          <a:p>
            <a:r>
              <a:rPr lang="en-US" altLang="en-US" dirty="0"/>
              <a:t>15. This is the only place in the NT where it is used.</a:t>
            </a:r>
          </a:p>
          <a:p>
            <a:r>
              <a:rPr lang="en-US" altLang="en-US" dirty="0"/>
              <a:t>16. The late Adventist scholar, Dr. Sam Bacchiocchi writes:</a:t>
            </a:r>
          </a:p>
          <a:p>
            <a:pPr lvl="1"/>
            <a:r>
              <a:rPr lang="en-US" altLang="en-US" dirty="0"/>
              <a:t>“Recent research has shown that the term </a:t>
            </a:r>
            <a:r>
              <a:rPr lang="en-US" altLang="en-US" dirty="0" err="1"/>
              <a:t>cheirographon</a:t>
            </a:r>
            <a:r>
              <a:rPr lang="en-US" altLang="en-US" dirty="0"/>
              <a:t> was used to denote either a ‘certificate of indebtedness’ resulting from our transgressions or a ‘book containing the record of our sin’ used for the condemnation of mankind.  Both renderings … can be supported from rabbinic and apocalyptic literature.”</a:t>
            </a:r>
          </a:p>
          <a:p>
            <a:pPr marL="274320" indent="-457200"/>
            <a:r>
              <a:rPr lang="en-US" altLang="en-US" dirty="0"/>
              <a:t>17. So what God has nailed to the cross is the written record of our sins consisting of the decrees which we had broken and was the evidence against us.    </a:t>
            </a:r>
          </a:p>
          <a:p>
            <a:pPr marL="274320" indent="-457200"/>
            <a:r>
              <a:rPr lang="en-US" altLang="en-US" dirty="0"/>
              <a:t>18. Certainly, the record of our sins was hostile to us because it demanded our death.</a:t>
            </a:r>
          </a:p>
          <a:p>
            <a:pPr marL="274320" indent="-457200"/>
            <a:r>
              <a:rPr lang="en-US" altLang="en-US" dirty="0"/>
              <a:t>19. But God removed it, crucified it, obliterated it, nailed it to the cross.</a:t>
            </a:r>
          </a:p>
          <a:p>
            <a:pPr marL="274320" lvl="0" indent="-457200"/>
            <a:endParaRPr lang="en-US" altLang="en-US" b="0" dirty="0"/>
          </a:p>
          <a:p>
            <a:pPr marL="274320" lvl="0" indent="-457200"/>
            <a:endParaRPr lang="en-US" alt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2745090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b="1" dirty="0"/>
              <a:t>Q1: Where did Christ win the victory over the forces of darkness?</a:t>
            </a:r>
          </a:p>
          <a:p>
            <a:pPr marL="274320" lvl="0" indent="-274320"/>
            <a:r>
              <a:rPr lang="en-US" dirty="0"/>
              <a:t>1.  Most translations of this verse say that it was by triumphing over them in the cross.</a:t>
            </a:r>
          </a:p>
          <a:p>
            <a:pPr marL="274320" lvl="0" indent="-274320"/>
            <a:r>
              <a:rPr lang="en-US" dirty="0"/>
              <a:t>2.  But if you look at the Greek, the triumph is “through Him.”</a:t>
            </a:r>
          </a:p>
          <a:p>
            <a:pPr marL="274320" lvl="0" indent="-274320"/>
            <a:r>
              <a:rPr lang="en-US" dirty="0"/>
              <a:t>3.  So, we may speculate here that it wasn’t just the cross, but the cross plus the resurrection.</a:t>
            </a:r>
          </a:p>
          <a:p>
            <a:pPr marL="274320" lvl="0" indent="-274320"/>
            <a:r>
              <a:rPr lang="en-US" dirty="0"/>
              <a:t>4.  The powers of darkness were only too happy to see Jesus suffer and die.</a:t>
            </a:r>
          </a:p>
          <a:p>
            <a:pPr marL="274320" lvl="0" indent="-274320"/>
            <a:r>
              <a:rPr lang="en-US" dirty="0"/>
              <a:t>5.  But the victory that put them to open shame was the resurrection.</a:t>
            </a:r>
          </a:p>
          <a:p>
            <a:pPr marL="274320" lvl="0" indent="-274320"/>
            <a:r>
              <a:rPr lang="en-US" dirty="0"/>
              <a:t>6.  That was the decisive event that guaranteed that the sacrifice was sufficient.</a:t>
            </a:r>
          </a:p>
          <a:p>
            <a:pPr marL="274320" lvl="0" indent="-274320"/>
            <a:r>
              <a:rPr lang="en-US" dirty="0"/>
              <a:t>7.  Christ’s blood was accepted for the forgiveness of sins, the price was fully paid, redemption was fully provided, and we have a living Savior to return to save us.</a:t>
            </a:r>
          </a:p>
          <a:p>
            <a:pPr marL="274320" lvl="0" indent="-274320"/>
            <a:r>
              <a:rPr lang="en-US" dirty="0"/>
              <a:t>8.  Satan has been defeated for all who will receive Jesus as Savior and Lord.</a:t>
            </a:r>
          </a:p>
          <a:p>
            <a:pPr marL="274320" lvl="0" indent="-274320"/>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1581037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Q1:  How have Adventists traditionally explained these verses in a way that maintains the validity of the weekly Sabbath?</a:t>
            </a:r>
          </a:p>
          <a:p>
            <a:pPr marL="274320" indent="-457200"/>
            <a:r>
              <a:rPr lang="en-US" b="0" dirty="0"/>
              <a:t>1.  The traditional explanation is that the festivals, the New Moons, and the Sabbath all refer to ceremonial laws.</a:t>
            </a:r>
          </a:p>
          <a:p>
            <a:pPr marL="274320" indent="-457200"/>
            <a:r>
              <a:rPr lang="en-US" b="0" dirty="0"/>
              <a:t>2.  The Sabbath can also be translated as sabbaths, and they would say these referred to the annual Levitical feast days.</a:t>
            </a:r>
          </a:p>
          <a:p>
            <a:pPr marL="274320" indent="-457200"/>
            <a:r>
              <a:rPr lang="en-US" b="0" dirty="0"/>
              <a:t>3.  All of these were shadows of things to come.</a:t>
            </a:r>
          </a:p>
          <a:p>
            <a:pPr marL="274320" indent="-457200"/>
            <a:r>
              <a:rPr lang="en-US" b="0" dirty="0"/>
              <a:t>4.  There are several problems with this explanation.</a:t>
            </a:r>
          </a:p>
          <a:p>
            <a:pPr marL="274320" indent="-457200"/>
            <a:r>
              <a:rPr lang="en-US" b="0" dirty="0"/>
              <a:t>5.  First, the annual Levitical feast days are already listed as “festivals.”</a:t>
            </a:r>
          </a:p>
          <a:p>
            <a:pPr marL="274320" indent="-457200"/>
            <a:r>
              <a:rPr lang="en-US" b="0" dirty="0"/>
              <a:t>6.  It is unlikely that Paul would refer to these both as festivals and sabbaths.</a:t>
            </a:r>
          </a:p>
          <a:p>
            <a:pPr marL="274320" indent="-457200"/>
            <a:r>
              <a:rPr lang="en-US" b="0" dirty="0"/>
              <a:t>7.  Second, in the Septuagint, the Greek translation of the OT, the word sabbath alone was never used to refer to the annual feast days.</a:t>
            </a:r>
          </a:p>
          <a:p>
            <a:pPr marL="274320" indent="-457200"/>
            <a:r>
              <a:rPr lang="en-US" b="0" dirty="0"/>
              <a:t>8.  These ceremonial sabbaths were always referred to as “Sabbath of Sabbaths.” (</a:t>
            </a:r>
            <a:r>
              <a:rPr lang="en-US" b="0" dirty="0" err="1"/>
              <a:t>Sabbata</a:t>
            </a:r>
            <a:r>
              <a:rPr lang="en-US" b="0" dirty="0"/>
              <a:t> </a:t>
            </a:r>
            <a:r>
              <a:rPr lang="en-US" b="0" dirty="0" err="1"/>
              <a:t>Sabbaton</a:t>
            </a:r>
            <a:r>
              <a:rPr lang="en-US" b="0" dirty="0"/>
              <a:t> in Greek)</a:t>
            </a:r>
          </a:p>
          <a:p>
            <a:pPr marL="274320" indent="-457200"/>
            <a:r>
              <a:rPr lang="en-US" b="0" dirty="0"/>
              <a:t>9.  Third, there is a progressive sequence in the words Paul uses here to cover the whole range of sacred days.</a:t>
            </a:r>
          </a:p>
          <a:p>
            <a:pPr marL="274320" indent="-457200"/>
            <a:r>
              <a:rPr lang="en-US" b="0" dirty="0"/>
              <a:t>10. The festivals are annual days, the New Moons are monthly days, and Sabbath are weekly days.</a:t>
            </a:r>
          </a:p>
          <a:p>
            <a:pPr marL="274320" indent="-457200"/>
            <a:r>
              <a:rPr lang="en-US" b="0" dirty="0"/>
              <a:t>11. Paul uses a similar sequence in Gal 4:10 but in reverse order:</a:t>
            </a:r>
          </a:p>
          <a:p>
            <a:pPr marL="274320" indent="-457200"/>
            <a:r>
              <a:rPr lang="en-US" b="1" dirty="0"/>
              <a:t>Galatians 4:10 ESV </a:t>
            </a:r>
            <a:r>
              <a:rPr lang="en-US" b="0" dirty="0"/>
              <a:t>- You observe days and months and seasons and years!</a:t>
            </a:r>
          </a:p>
          <a:p>
            <a:pPr marL="274320" indent="-457200"/>
            <a:r>
              <a:rPr lang="en-US" b="0" dirty="0"/>
              <a:t>12. So for these reasons, the traditional explanation of this text is not based on the best hermeneutics.</a:t>
            </a:r>
          </a:p>
          <a:p>
            <a:pPr marL="274320" indent="-457200"/>
            <a:endParaRPr lang="en-US" b="0" dirty="0"/>
          </a:p>
          <a:p>
            <a:pPr marL="274320" indent="-457200"/>
            <a:r>
              <a:rPr lang="en-US" b="1" dirty="0"/>
              <a:t>Q2:  Is it possible that Paul uses sabbath here as days in general as in Gal 4:10?</a:t>
            </a:r>
          </a:p>
          <a:p>
            <a:pPr marL="274320" indent="-457200"/>
            <a:r>
              <a:rPr lang="en-US" b="0" dirty="0"/>
              <a:t>1.  That is possible.</a:t>
            </a:r>
          </a:p>
          <a:p>
            <a:pPr marL="274320" indent="-457200"/>
            <a:r>
              <a:rPr lang="en-US" b="0" dirty="0"/>
              <a:t>2.  In Luke 24:1, Luke seems to use it this way in describing the day of the week that the women went to the tomb.</a:t>
            </a:r>
          </a:p>
          <a:p>
            <a:pPr marL="274320" indent="-457200"/>
            <a:r>
              <a:rPr lang="en-US" b="0" dirty="0"/>
              <a:t>3.  In English, the translation is “on the first of the week.”</a:t>
            </a:r>
          </a:p>
          <a:p>
            <a:pPr marL="274320" indent="-457200"/>
            <a:r>
              <a:rPr lang="en-US" b="0" dirty="0"/>
              <a:t>4.  But the Greek actually says, “on the first of the </a:t>
            </a:r>
            <a:r>
              <a:rPr lang="en-US" b="0" dirty="0" err="1"/>
              <a:t>sabbaton</a:t>
            </a:r>
            <a:r>
              <a:rPr lang="en-US" b="0" dirty="0"/>
              <a:t>”</a:t>
            </a:r>
          </a:p>
          <a:p>
            <a:pPr marL="274320" indent="-457200"/>
            <a:r>
              <a:rPr lang="en-US" b="0" dirty="0"/>
              <a:t>5.  We have exactly the same construction in Acts 20:7.</a:t>
            </a:r>
          </a:p>
          <a:p>
            <a:pPr marL="274320" indent="-457200"/>
            <a:r>
              <a:rPr lang="en-US" b="0" dirty="0"/>
              <a:t>6.  So, Paul could be using “sabaton” here as weekdays in general rather than the seventh day in particular.</a:t>
            </a:r>
          </a:p>
          <a:p>
            <a:pPr marL="274320" indent="-457200"/>
            <a:r>
              <a:rPr lang="en-US" b="0" dirty="0"/>
              <a:t>7.  So, these could refer to particular fast days of the week rather than to the Sabbath of the fourth commandment.</a:t>
            </a:r>
          </a:p>
          <a:p>
            <a:pPr marL="274320" indent="-457200"/>
            <a:endParaRPr lang="en-US" b="0" dirty="0"/>
          </a:p>
          <a:p>
            <a:pPr marL="274320" indent="-457200"/>
            <a:r>
              <a:rPr lang="en-US" b="1" dirty="0"/>
              <a:t>Q3: What would be a better explanation for Adventists on this passage.</a:t>
            </a:r>
          </a:p>
          <a:p>
            <a:pPr marL="274320" indent="-457200"/>
            <a:r>
              <a:rPr lang="en-US" b="0" dirty="0"/>
              <a:t>1.  I quote here from the Andrews Bible Commentary, p 1753:</a:t>
            </a:r>
          </a:p>
          <a:p>
            <a:pPr marL="731520" lvl="1" indent="-457200"/>
            <a:r>
              <a:rPr lang="en-US" b="0" dirty="0"/>
              <a:t>“Paul is not opposed to keeping Sabbath, but to keeping it as an occasion to honor powers who have already been defeated by Christ and are not worthy of reverence.  It is not the use of festivals new moon celebrations, or Sabbath that he decries, but their misuse.”</a:t>
            </a:r>
          </a:p>
          <a:p>
            <a:pPr marL="274320" indent="-457200"/>
            <a:r>
              <a:rPr lang="en-US" b="0" dirty="0"/>
              <a:t>2.  As Creator and Redeemer, Christ needs to be at the center of all of our religious celebrations and disciplines.</a:t>
            </a:r>
          </a:p>
          <a:p>
            <a:pPr marL="274320" indent="-457200"/>
            <a:r>
              <a:rPr lang="en-US" b="0" dirty="0"/>
              <a:t>3.  Adding ideas from philosophies already defeated by Christ are useless shadows while Christ is the ultimate reality of God’s saving grace.</a:t>
            </a:r>
          </a:p>
          <a:p>
            <a:pPr marL="274320" indent="-457200"/>
            <a:endParaRPr lang="en-US" b="0" dirty="0"/>
          </a:p>
          <a:p>
            <a:pPr marL="274320" indent="-45720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2434617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Q1:  What seems to be the approach of the false teachers described here?</a:t>
            </a:r>
          </a:p>
          <a:p>
            <a:pPr marL="274320" indent="-457200"/>
            <a:r>
              <a:rPr lang="en-US" dirty="0"/>
              <a:t>1.  They are imposing a rigorous discipline on the people, saying they need to deny themselves and devote themselves more fully to God.</a:t>
            </a:r>
          </a:p>
          <a:p>
            <a:pPr marL="274320" indent="-457200"/>
            <a:r>
              <a:rPr lang="en-US" dirty="0"/>
              <a:t>2.  But the problem is that these instructions come not from the word of God, but from the spiritual powers of this world.</a:t>
            </a:r>
          </a:p>
          <a:p>
            <a:pPr marL="274320" indent="-457200"/>
            <a:r>
              <a:rPr lang="en-US" dirty="0"/>
              <a:t>3.  Perhaps this is Satan’s way of placing burdens on them that will discourage them and rob them of the joy and peace they have in Christ.</a:t>
            </a:r>
          </a:p>
          <a:p>
            <a:pPr marL="274320" indent="-457200"/>
            <a:r>
              <a:rPr lang="en-US" dirty="0"/>
              <a:t>4.  Paul is saying, “Consider the source!”</a:t>
            </a:r>
          </a:p>
          <a:p>
            <a:pPr marL="274320" indent="-457200"/>
            <a:r>
              <a:rPr lang="en-US" dirty="0"/>
              <a:t>5.  Christ has set you free.  </a:t>
            </a:r>
          </a:p>
          <a:p>
            <a:pPr marL="274320" indent="-457200"/>
            <a:r>
              <a:rPr lang="en-US" dirty="0"/>
              <a:t>6.  Enjoy your freedom in Him.</a:t>
            </a:r>
          </a:p>
          <a:p>
            <a:pPr marL="274320" indent="-457200"/>
            <a:r>
              <a:rPr lang="en-US" dirty="0"/>
              <a:t>7.  You can’t beat your body into submission to kill its evil desires.</a:t>
            </a:r>
          </a:p>
          <a:p>
            <a:pPr marL="274320" indent="-457200"/>
            <a:r>
              <a:rPr lang="en-US" dirty="0"/>
              <a:t>8.  But you can trust in Jesus to deliver you from the penalty and the power of sin.</a:t>
            </a:r>
          </a:p>
          <a:p>
            <a:pPr marL="274320" indent="-457200"/>
            <a:r>
              <a:rPr lang="en-US" b="1" dirty="0"/>
              <a:t>John 8:36 KJV </a:t>
            </a:r>
            <a:r>
              <a:rPr lang="en-US" dirty="0"/>
              <a:t>- If the Son therefore shall make you free, ye shall be free indeed.</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3440689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A74A62-FB19-416F-B10B-0286FD1F980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BA9110-A8D6-47FF-A6EE-08659CF382BA}"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86498" name="Rectangle 2">
            <a:extLst>
              <a:ext uri="{FF2B5EF4-FFF2-40B4-BE49-F238E27FC236}">
                <a16:creationId xmlns:a16="http://schemas.microsoft.com/office/drawing/2014/main" id="{A1F48900-939E-4CB9-B553-EF937C858F82}"/>
              </a:ext>
            </a:extLst>
          </p:cNvPr>
          <p:cNvSpPr>
            <a:spLocks noGrp="1" noRot="1" noChangeAspect="1" noChangeArrowheads="1" noTextEdit="1"/>
          </p:cNvSpPr>
          <p:nvPr>
            <p:ph type="sldImg"/>
          </p:nvPr>
        </p:nvSpPr>
        <p:spPr>
          <a:ln/>
        </p:spPr>
      </p:sp>
      <p:sp>
        <p:nvSpPr>
          <p:cNvPr id="1386499" name="Rectangle 3">
            <a:extLst>
              <a:ext uri="{FF2B5EF4-FFF2-40B4-BE49-F238E27FC236}">
                <a16:creationId xmlns:a16="http://schemas.microsoft.com/office/drawing/2014/main" id="{F3A6D053-56A4-405D-B3D1-E6DFBC328AA8}"/>
              </a:ext>
            </a:extLst>
          </p:cNvPr>
          <p:cNvSpPr>
            <a:spLocks noGrp="1" noChangeArrowheads="1"/>
          </p:cNvSpPr>
          <p:nvPr>
            <p:ph type="body" idx="1"/>
          </p:nvPr>
        </p:nvSpPr>
        <p:spPr/>
        <p:txBody>
          <a:bodyPr/>
          <a:lstStyle/>
          <a:p>
            <a:pPr marL="228600" indent="-228600">
              <a:lnSpc>
                <a:spcPct val="80000"/>
              </a:lnSpc>
            </a:pPr>
            <a:r>
              <a:rPr lang="en-US" altLang="en-US" b="1" dirty="0"/>
              <a:t>B1:</a:t>
            </a:r>
          </a:p>
          <a:p>
            <a:pPr marL="228600" indent="-228600">
              <a:lnSpc>
                <a:spcPct val="80000"/>
              </a:lnSpc>
            </a:pPr>
            <a:r>
              <a:rPr lang="en-US" altLang="en-US" dirty="0"/>
              <a:t>1.  For the sake of argument, let’s assume that the sabbaths mentioned in this verse are the weekly Sabbath not the annual sabbaths of the Levitical feasts.</a:t>
            </a:r>
          </a:p>
          <a:p>
            <a:pPr marL="228600" indent="-228600">
              <a:lnSpc>
                <a:spcPct val="80000"/>
              </a:lnSpc>
            </a:pPr>
            <a:endParaRPr lang="en-US" altLang="en-US" dirty="0"/>
          </a:p>
          <a:p>
            <a:pPr marL="228600" indent="-228600">
              <a:lnSpc>
                <a:spcPct val="80000"/>
              </a:lnSpc>
            </a:pPr>
            <a:r>
              <a:rPr lang="en-US" altLang="en-US" sz="1000" b="1" dirty="0"/>
              <a:t>B2:</a:t>
            </a:r>
            <a:r>
              <a:rPr lang="en-US" altLang="en-US" dirty="0"/>
              <a:t> </a:t>
            </a:r>
          </a:p>
          <a:p>
            <a:pPr marL="228600" indent="-228600">
              <a:lnSpc>
                <a:spcPct val="80000"/>
              </a:lnSpc>
            </a:pPr>
            <a:r>
              <a:rPr lang="en-US" altLang="en-US" dirty="0"/>
              <a:t>1.  Here they claim that the weekly Sabbath is just a ceremonial law that found its fulfillment in Christ like so many of the other OT types and rituals.</a:t>
            </a:r>
          </a:p>
          <a:p>
            <a:pPr marL="228600" indent="-228600">
              <a:lnSpc>
                <a:spcPct val="80000"/>
              </a:lnSpc>
            </a:pPr>
            <a:r>
              <a:rPr lang="en-US" altLang="en-US" dirty="0"/>
              <a:t>2.  They claim that Paul here is doing away with all of these OT restrictions and observances including the observance of Sabbath.</a:t>
            </a:r>
          </a:p>
          <a:p>
            <a:pPr marL="228600" indent="-228600">
              <a:lnSpc>
                <a:spcPct val="80000"/>
              </a:lnSpc>
            </a:pPr>
            <a:r>
              <a:rPr lang="en-US" sz="1200" kern="1200" dirty="0">
                <a:solidFill>
                  <a:schemeClr val="tx1"/>
                </a:solidFill>
                <a:effectLst/>
                <a:latin typeface="+mn-lt"/>
                <a:ea typeface="+mn-ea"/>
                <a:cs typeface="+mn-cs"/>
              </a:rPr>
              <a:t>3.  They take this as a warning from Paul against the annual feasts, the monthly New Moons, and the weekly Sabbath.</a:t>
            </a:r>
            <a:endParaRPr lang="en-US" altLang="en-US" dirty="0"/>
          </a:p>
          <a:p>
            <a:pPr marL="228600" indent="-228600">
              <a:lnSpc>
                <a:spcPct val="80000"/>
              </a:lnSpc>
            </a:pPr>
            <a:endParaRPr lang="en-US" altLang="en-US" dirty="0"/>
          </a:p>
          <a:p>
            <a:pPr marL="228600" indent="-228600">
              <a:lnSpc>
                <a:spcPct val="80000"/>
              </a:lnSpc>
            </a:pPr>
            <a:r>
              <a:rPr lang="en-US" altLang="en-US" b="1" dirty="0"/>
              <a:t>B3:</a:t>
            </a:r>
          </a:p>
          <a:p>
            <a:pPr marL="228600" indent="-228600">
              <a:lnSpc>
                <a:spcPct val="80000"/>
              </a:lnSpc>
            </a:pPr>
            <a:r>
              <a:rPr lang="en-US" altLang="en-US" dirty="0"/>
              <a:t>1.  No!</a:t>
            </a:r>
          </a:p>
          <a:p>
            <a:pPr marL="228600" indent="-228600">
              <a:lnSpc>
                <a:spcPct val="80000"/>
              </a:lnSpc>
            </a:pPr>
            <a:r>
              <a:rPr lang="en-US" altLang="en-US" dirty="0"/>
              <a:t>2.  Paul always maintained a high regard for the moral law of God.</a:t>
            </a:r>
          </a:p>
          <a:p>
            <a:pPr marL="228600" indent="-228600">
              <a:lnSpc>
                <a:spcPct val="80000"/>
              </a:lnSpc>
            </a:pPr>
            <a:r>
              <a:rPr lang="en-US" altLang="en-US" b="1" dirty="0"/>
              <a:t>Romans 7:12 NIV </a:t>
            </a:r>
            <a:r>
              <a:rPr lang="en-US" altLang="en-US" dirty="0"/>
              <a:t>- So then, the law is holy, and the commandment is holy, righteous and good.</a:t>
            </a:r>
          </a:p>
          <a:p>
            <a:pPr marL="228600" indent="-228600">
              <a:lnSpc>
                <a:spcPct val="80000"/>
              </a:lnSpc>
            </a:pPr>
            <a:r>
              <a:rPr lang="en-US" altLang="en-US" dirty="0"/>
              <a:t>3.  The weekly Sabbath commandment was written with the finger of God on tables of stone.</a:t>
            </a:r>
          </a:p>
          <a:p>
            <a:pPr marL="228600" indent="-228600">
              <a:lnSpc>
                <a:spcPct val="80000"/>
              </a:lnSpc>
            </a:pPr>
            <a:r>
              <a:rPr lang="en-US" altLang="en-US" dirty="0"/>
              <a:t>4.  It is a Creation ordinance established at the end of creation week by God himself before sin entered His perfect creation.</a:t>
            </a:r>
          </a:p>
          <a:p>
            <a:pPr marL="228600" indent="-228600">
              <a:lnSpc>
                <a:spcPct val="80000"/>
              </a:lnSpc>
            </a:pPr>
            <a:r>
              <a:rPr lang="en-US" altLang="en-US" dirty="0"/>
              <a:t>5.  Paul himself kept the Sabbath throughout his life.</a:t>
            </a:r>
          </a:p>
          <a:p>
            <a:pPr marL="228600" indent="-228600">
              <a:lnSpc>
                <a:spcPct val="80000"/>
              </a:lnSpc>
            </a:pPr>
            <a:r>
              <a:rPr lang="en-US" altLang="en-US" dirty="0"/>
              <a:t>6.  The book of Acts specifically refers to six different occasions where Paul kept the Sabbath.</a:t>
            </a:r>
          </a:p>
          <a:p>
            <a:pPr marL="228600" indent="-228600">
              <a:lnSpc>
                <a:spcPct val="80000"/>
              </a:lnSpc>
            </a:pPr>
            <a:r>
              <a:rPr lang="en-US" altLang="en-US" dirty="0"/>
              <a:t>7.  And in Corinth, Luke records that he kept the Sabbath every week for a year and a half.</a:t>
            </a:r>
          </a:p>
          <a:p>
            <a:pPr marL="228600" indent="-228600">
              <a:lnSpc>
                <a:spcPct val="80000"/>
              </a:lnSpc>
            </a:pPr>
            <a:r>
              <a:rPr lang="en-US" altLang="en-US" dirty="0"/>
              <a:t>8.  So, Paul is specifically mentioned as keeping Sabbath about 85 times.</a:t>
            </a:r>
          </a:p>
          <a:p>
            <a:pPr marL="228600" indent="-228600">
              <a:lnSpc>
                <a:spcPct val="80000"/>
              </a:lnSpc>
            </a:pPr>
            <a:r>
              <a:rPr lang="en-US" altLang="en-US" dirty="0"/>
              <a:t>9.  There is not one mention of him worshipping on Sunday.</a:t>
            </a:r>
          </a:p>
          <a:p>
            <a:pPr marL="228600" indent="-228600">
              <a:lnSpc>
                <a:spcPct val="80000"/>
              </a:lnSpc>
            </a:pPr>
            <a:r>
              <a:rPr lang="en-US" altLang="en-US" dirty="0"/>
              <a:t>10. The same is true for Jesus.</a:t>
            </a:r>
          </a:p>
          <a:p>
            <a:pPr marL="228600" indent="-228600">
              <a:lnSpc>
                <a:spcPct val="80000"/>
              </a:lnSpc>
            </a:pPr>
            <a:r>
              <a:rPr lang="en-US" altLang="en-US" dirty="0"/>
              <a:t>11. So, it is very </a:t>
            </a:r>
            <a:r>
              <a:rPr lang="en-US" altLang="en-US" b="1" dirty="0"/>
              <a:t>un</a:t>
            </a:r>
            <a:r>
              <a:rPr lang="en-US" altLang="en-US" dirty="0"/>
              <a:t>likely that Paul is doing away with a moral commandment of God in this verse.</a:t>
            </a:r>
          </a:p>
          <a:p>
            <a:pPr marL="228600" indent="-228600">
              <a:lnSpc>
                <a:spcPct val="80000"/>
              </a:lnSpc>
            </a:pPr>
            <a:endParaRPr lang="en-US" altLang="en-US" dirty="0"/>
          </a:p>
          <a:p>
            <a:pPr marL="228600" indent="-228600">
              <a:lnSpc>
                <a:spcPct val="80000"/>
              </a:lnSpc>
            </a:pPr>
            <a:r>
              <a:rPr lang="en-US" altLang="en-US" b="1" dirty="0"/>
              <a:t>B4:</a:t>
            </a:r>
          </a:p>
          <a:p>
            <a:pPr marL="228600" indent="-228600">
              <a:lnSpc>
                <a:spcPct val="80000"/>
              </a:lnSpc>
            </a:pPr>
            <a:r>
              <a:rPr lang="en-US" altLang="en-US" dirty="0"/>
              <a:t>1.  Paul begins verse 16 by saying, “Let no one judge you…”</a:t>
            </a:r>
          </a:p>
          <a:p>
            <a:pPr marL="228600" indent="-228600">
              <a:lnSpc>
                <a:spcPct val="80000"/>
              </a:lnSpc>
            </a:pPr>
            <a:r>
              <a:rPr lang="en-US" altLang="en-US" dirty="0"/>
              <a:t>2.  Paul is </a:t>
            </a:r>
            <a:r>
              <a:rPr lang="en-US" altLang="en-US" b="1" dirty="0"/>
              <a:t>not</a:t>
            </a:r>
            <a:r>
              <a:rPr lang="en-US" altLang="en-US" dirty="0"/>
              <a:t> saying that </a:t>
            </a:r>
            <a:r>
              <a:rPr lang="en-US" altLang="en-US" b="1" dirty="0"/>
              <a:t>he is judging them</a:t>
            </a:r>
            <a:r>
              <a:rPr lang="en-US" altLang="en-US" dirty="0"/>
              <a:t> in regard to these practices.</a:t>
            </a:r>
          </a:p>
          <a:p>
            <a:pPr marL="228600" indent="-228600">
              <a:lnSpc>
                <a:spcPct val="80000"/>
              </a:lnSpc>
            </a:pPr>
            <a:r>
              <a:rPr lang="en-US" altLang="en-US" dirty="0"/>
              <a:t>3.  If you read the context of the whole passage, Paul is warning his readers against false teachers, who are trying to add ascetic practices to the gospel.</a:t>
            </a:r>
          </a:p>
          <a:p>
            <a:pPr marL="228600" indent="-228600">
              <a:lnSpc>
                <a:spcPct val="80000"/>
              </a:lnSpc>
            </a:pPr>
            <a:r>
              <a:rPr lang="en-US" sz="1200" kern="1200" dirty="0">
                <a:solidFill>
                  <a:schemeClr val="tx1"/>
                </a:solidFill>
                <a:effectLst/>
                <a:latin typeface="+mn-lt"/>
                <a:ea typeface="+mn-ea"/>
                <a:cs typeface="+mn-cs"/>
              </a:rPr>
              <a:t>4.  Paul is warning the Colossians, not against the observances of these sacred memorials as such, but against “anyone” who passes judgement on how to eat, drink and observe sacred times.  </a:t>
            </a:r>
          </a:p>
          <a:p>
            <a:pPr marL="228600" indent="-228600">
              <a:lnSpc>
                <a:spcPct val="80000"/>
              </a:lnSpc>
            </a:pPr>
            <a:r>
              <a:rPr lang="en-US" sz="1200" kern="1200" dirty="0">
                <a:solidFill>
                  <a:schemeClr val="tx1"/>
                </a:solidFill>
                <a:effectLst/>
                <a:latin typeface="+mn-lt"/>
                <a:ea typeface="+mn-ea"/>
                <a:cs typeface="+mn-cs"/>
              </a:rPr>
              <a:t>5.  In others words</a:t>
            </a:r>
            <a:r>
              <a:rPr lang="en-US" sz="1200" b="1" kern="1200" dirty="0">
                <a:solidFill>
                  <a:schemeClr val="tx1"/>
                </a:solidFill>
                <a:effectLst/>
                <a:latin typeface="+mn-lt"/>
                <a:ea typeface="+mn-ea"/>
                <a:cs typeface="+mn-cs"/>
              </a:rPr>
              <a:t>, the judge is not Paul but Colossian false teachers</a:t>
            </a:r>
            <a:r>
              <a:rPr lang="en-US" sz="1200" kern="1200" dirty="0">
                <a:solidFill>
                  <a:schemeClr val="tx1"/>
                </a:solidFill>
                <a:effectLst/>
                <a:latin typeface="+mn-lt"/>
                <a:ea typeface="+mn-ea"/>
                <a:cs typeface="+mn-cs"/>
              </a:rPr>
              <a:t> who impose “regulations” on how to observe these celebrations.</a:t>
            </a:r>
          </a:p>
          <a:p>
            <a:pPr marL="228600" indent="-228600">
              <a:lnSpc>
                <a:spcPct val="80000"/>
              </a:lnSpc>
            </a:pPr>
            <a:r>
              <a:rPr lang="en-US" altLang="en-US" sz="1200" kern="1200" dirty="0">
                <a:solidFill>
                  <a:schemeClr val="tx1"/>
                </a:solidFill>
                <a:effectLst/>
                <a:latin typeface="+mn-lt"/>
                <a:ea typeface="+mn-ea"/>
                <a:cs typeface="+mn-cs"/>
              </a:rPr>
              <a:t>6.  Paul gives us a little more insight into their teaching in:</a:t>
            </a:r>
          </a:p>
          <a:p>
            <a:pPr marL="228600" indent="-228600">
              <a:lnSpc>
                <a:spcPct val="80000"/>
              </a:lnSpc>
            </a:pPr>
            <a:r>
              <a:rPr lang="en-US" altLang="en-US" b="1" dirty="0"/>
              <a:t>Colossians 2:20-21 NIV</a:t>
            </a:r>
            <a:r>
              <a:rPr lang="en-US" altLang="en-US" dirty="0"/>
              <a:t> - Since you died with Christ to the elemental spiritual forces of this world, why, as though you still belonged to the world, do you submit to its rules: </a:t>
            </a:r>
            <a:r>
              <a:rPr lang="en-US" altLang="en-US" baseline="30000" dirty="0"/>
              <a:t>21</a:t>
            </a:r>
            <a:r>
              <a:rPr lang="en-US" altLang="en-US" dirty="0"/>
              <a:t> "Do not handle! Do not taste! Do not touch!"?</a:t>
            </a:r>
          </a:p>
          <a:p>
            <a:pPr marL="228600" indent="-228600">
              <a:lnSpc>
                <a:spcPct val="80000"/>
              </a:lnSpc>
            </a:pPr>
            <a:r>
              <a:rPr lang="en-US" altLang="en-US" dirty="0"/>
              <a:t>7.  These appear to be ascetic practices where the idea is that denying the physical appetites of the body leads to a greater spiritual experience.</a:t>
            </a:r>
          </a:p>
          <a:p>
            <a:pPr marL="228600" indent="-228600">
              <a:lnSpc>
                <a:spcPct val="80000"/>
              </a:lnSpc>
            </a:pPr>
            <a:r>
              <a:rPr lang="en-US" altLang="en-US" dirty="0"/>
              <a:t>8.  Paul is saying, you don’t need to add any restrictive superstitious practices to your lifestyle or to your religious observances.</a:t>
            </a:r>
          </a:p>
          <a:p>
            <a:pPr marL="228600" indent="-228600">
              <a:lnSpc>
                <a:spcPct val="80000"/>
              </a:lnSpc>
            </a:pPr>
            <a:r>
              <a:rPr lang="en-US" altLang="en-US" dirty="0"/>
              <a:t>9.  He is not doing away with any of these things, he is approving of them as they come from the word of God and as they honor Christ.</a:t>
            </a:r>
          </a:p>
          <a:p>
            <a:pPr marL="228600" indent="-228600">
              <a:lnSpc>
                <a:spcPct val="80000"/>
              </a:lnSpc>
            </a:pPr>
            <a:r>
              <a:rPr lang="en-US" altLang="en-US" dirty="0"/>
              <a:t>10. He is warning against false teachers that would lead them to incorporate pagan superstitions into their lives and worship experience.</a:t>
            </a:r>
          </a:p>
          <a:p>
            <a:pPr marL="228600" indent="-228600">
              <a:lnSpc>
                <a:spcPct val="80000"/>
              </a:lnSpc>
            </a:pPr>
            <a:r>
              <a:rPr lang="en-US" altLang="en-US" dirty="0"/>
              <a:t>11. While the exact false teachings are not fully laid out by Paul, his words, “</a:t>
            </a:r>
            <a:r>
              <a:rPr lang="en-US" sz="1200" kern="1200" dirty="0">
                <a:solidFill>
                  <a:schemeClr val="tx1"/>
                </a:solidFill>
                <a:effectLst/>
                <a:latin typeface="+mn-lt"/>
                <a:ea typeface="+mn-ea"/>
                <a:cs typeface="+mn-cs"/>
              </a:rPr>
              <a:t>Let no one pass judgement on you,” indicates that no stringent regulations are to be laid down over the use of festivals, yearly, monthly, or weekly.” </a:t>
            </a:r>
            <a:endParaRPr lang="en-US" altLang="en-US" dirty="0"/>
          </a:p>
          <a:p>
            <a:pPr marL="228600" indent="-228600">
              <a:lnSpc>
                <a:spcPct val="80000"/>
              </a:lnSpc>
            </a:pPr>
            <a:r>
              <a:rPr lang="en-US" altLang="en-US" dirty="0"/>
              <a:t>12. Remember Paul’s admonition on the Passover in 1 Cor 5:7-8</a:t>
            </a:r>
          </a:p>
          <a:p>
            <a:pPr marL="228600" indent="-228600">
              <a:lnSpc>
                <a:spcPct val="80000"/>
              </a:lnSpc>
            </a:pPr>
            <a:r>
              <a:rPr lang="en-US" altLang="en-US" b="1" dirty="0"/>
              <a:t>1 Corinthians 5:7-8 KJV </a:t>
            </a:r>
            <a:r>
              <a:rPr lang="en-US" altLang="en-US" dirty="0"/>
              <a:t>- For even Christ our Passover is sacrificed for us: 8 Therefore let us keep the feast, not with old leaven, neither with the leaven of malice and wickedness; but with the unleavened bread of sincerity and truth.</a:t>
            </a:r>
          </a:p>
          <a:p>
            <a:pPr marL="228600" indent="-228600">
              <a:lnSpc>
                <a:spcPct val="80000"/>
              </a:lnSpc>
            </a:pPr>
            <a:r>
              <a:rPr lang="en-US" altLang="en-US" dirty="0"/>
              <a:t>13. Paul is not against celebrating this annual festival as long as it is centered in Christ who is our Passover Lamb.</a:t>
            </a:r>
          </a:p>
          <a:p>
            <a:pPr marL="228600" indent="-228600">
              <a:lnSpc>
                <a:spcPct val="80000"/>
              </a:lnSpc>
            </a:pPr>
            <a:endParaRPr lang="en-US" altLang="en-US" dirty="0"/>
          </a:p>
          <a:p>
            <a:pPr marL="228600" indent="-228600">
              <a:lnSpc>
                <a:spcPct val="80000"/>
              </a:lnSpc>
            </a:pPr>
            <a:r>
              <a:rPr lang="en-US" altLang="en-US" b="1" dirty="0"/>
              <a:t>B5: </a:t>
            </a:r>
          </a:p>
          <a:p>
            <a:pPr marL="228600" indent="-228600">
              <a:lnSpc>
                <a:spcPct val="80000"/>
              </a:lnSpc>
            </a:pPr>
            <a:r>
              <a:rPr lang="en-US" altLang="en-US" dirty="0"/>
              <a:t>[See notes on linked slide.]</a:t>
            </a:r>
          </a:p>
          <a:p>
            <a:pPr marL="228600" indent="-228600">
              <a:lnSpc>
                <a:spcPct val="80000"/>
              </a:lnSpc>
            </a:pPr>
            <a:endParaRPr lang="en-US" altLang="en-US" dirty="0"/>
          </a:p>
        </p:txBody>
      </p:sp>
    </p:spTree>
    <p:extLst>
      <p:ext uri="{BB962C8B-B14F-4D97-AF65-F5344CB8AC3E}">
        <p14:creationId xmlns:p14="http://schemas.microsoft.com/office/powerpoint/2010/main" val="27381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1712011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r>
              <a:rPr lang="en-US" b="0" dirty="0"/>
              <a:t>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934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indent="-274320"/>
            <a:endParaRPr lang="en-US" b="1" dirty="0"/>
          </a:p>
          <a:p>
            <a:pPr marL="274320" indent="-274320"/>
            <a:r>
              <a:rPr lang="en-US" b="1" dirty="0"/>
              <a:t>B2:</a:t>
            </a:r>
          </a:p>
          <a:p>
            <a:pPr marL="274320" indent="-274320"/>
            <a:r>
              <a:rPr lang="en-US" dirty="0"/>
              <a:t>[See notes on linked slide.]</a:t>
            </a:r>
          </a:p>
          <a:p>
            <a:pPr marL="274320" indent="-274320"/>
            <a:endParaRPr lang="en-US" b="0" dirty="0"/>
          </a:p>
          <a:p>
            <a:pPr marL="274320" indent="-274320"/>
            <a:r>
              <a:rPr lang="en-US" b="1" dirty="0"/>
              <a:t>B3:</a:t>
            </a:r>
          </a:p>
          <a:p>
            <a:pPr marL="274320" lvl="1" indent="-274320"/>
            <a:endParaRPr lang="en-US" sz="1200" b="0" i="0" u="none" strike="noStrike" kern="1200" dirty="0">
              <a:solidFill>
                <a:schemeClr val="tx1"/>
              </a:solidFill>
              <a:effectLst/>
              <a:latin typeface="Arial" charset="0"/>
              <a:ea typeface="+mn-ea"/>
              <a:cs typeface="+mn-cs"/>
            </a:endParaRPr>
          </a:p>
          <a:p>
            <a:pPr marL="274320" lvl="1" indent="-274320"/>
            <a:r>
              <a:rPr lang="en-US" sz="1200" b="1" i="0" u="none" strike="noStrike" kern="1200" dirty="0">
                <a:solidFill>
                  <a:schemeClr val="tx1"/>
                </a:solidFill>
                <a:effectLst/>
                <a:latin typeface="Arial" charset="0"/>
                <a:ea typeface="+mn-ea"/>
                <a:cs typeface="+mn-cs"/>
              </a:rPr>
              <a:t>B4:</a:t>
            </a:r>
          </a:p>
          <a:p>
            <a:pPr marL="274320" lvl="1" indent="-274320"/>
            <a:r>
              <a:rPr lang="en-US" sz="1200" b="0" i="0" u="none" strike="noStrike" kern="1200" dirty="0">
                <a:solidFill>
                  <a:schemeClr val="tx1"/>
                </a:solidFill>
                <a:effectLst/>
                <a:latin typeface="Arial" charset="0"/>
                <a:ea typeface="+mn-ea"/>
                <a:cs typeface="+mn-cs"/>
              </a:rPr>
              <a:t>[See notes on linked slide.]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021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indent="-274320"/>
            <a:r>
              <a:rPr lang="en-US" b="1" baseline="0" dirty="0"/>
              <a:t>B2: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964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628175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916688424"/>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4088258264"/>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0203585"/>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567603215"/>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3533724"/>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854658172"/>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876599167"/>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5552703"/>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3192075206"/>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062268"/>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091450787"/>
      </p:ext>
    </p:extLst>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1509421424"/>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7483019"/>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0470014"/>
      </p:ext>
    </p:extLst>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3209178950"/>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9010189"/>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3833024994"/>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301539565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35935"/>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65254875"/>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6.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9.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1.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24.xml"/><Relationship Id="rId7"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4109982"/>
      </p:ext>
    </p:extLst>
  </p:cSld>
  <p:clrMap bg1="dk2" tx1="lt1" bg2="dk1" tx2="lt2" accent1="accent1" accent2="accent2" accent3="accent3" accent4="accent4" accent5="accent5" accent6="accent6" hlink="hlink" folHlink="folHlink"/>
  <p:sldLayoutIdLst>
    <p:sldLayoutId id="2147486600" r:id="rId1"/>
    <p:sldLayoutId id="2147486601" r:id="rId2"/>
    <p:sldLayoutId id="2147486602" r:id="rId3"/>
    <p:sldLayoutId id="2147486603" r:id="rId4"/>
    <p:sldLayoutId id="2147486604"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2352540"/>
      </p:ext>
    </p:extLst>
  </p:cSld>
  <p:clrMap bg1="dk2" tx1="lt1" bg2="dk1" tx2="lt2" accent1="accent1" accent2="accent2" accent3="accent3" accent4="accent4" accent5="accent5" accent6="accent6" hlink="hlink" folHlink="folHlink"/>
  <p:sldLayoutIdLst>
    <p:sldLayoutId id="2147486606" r:id="rId1"/>
    <p:sldLayoutId id="2147486607" r:id="rId2"/>
    <p:sldLayoutId id="2147486608" r:id="rId3"/>
    <p:sldLayoutId id="2147486609" r:id="rId4"/>
    <p:sldLayoutId id="214748661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8311343"/>
      </p:ext>
    </p:extLst>
  </p:cSld>
  <p:clrMap bg1="dk2" tx1="lt1" bg2="dk1" tx2="lt2" accent1="accent1" accent2="accent2" accent3="accent3" accent4="accent4" accent5="accent5" accent6="accent6" hlink="hlink" folHlink="folHlink"/>
  <p:sldLayoutIdLst>
    <p:sldLayoutId id="2147486612" r:id="rId1"/>
    <p:sldLayoutId id="2147486613" r:id="rId2"/>
    <p:sldLayoutId id="2147486614" r:id="rId3"/>
    <p:sldLayoutId id="2147486615" r:id="rId4"/>
    <p:sldLayoutId id="2147486616"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4581954"/>
      </p:ext>
    </p:extLst>
  </p:cSld>
  <p:clrMap bg1="dk2" tx1="lt1" bg2="dk1" tx2="lt2" accent1="accent1" accent2="accent2" accent3="accent3" accent4="accent4" accent5="accent5" accent6="accent6" hlink="hlink" folHlink="folHlink"/>
  <p:sldLayoutIdLst>
    <p:sldLayoutId id="2147486618" r:id="rId1"/>
    <p:sldLayoutId id="2147486619" r:id="rId2"/>
    <p:sldLayoutId id="2147486620" r:id="rId3"/>
    <p:sldLayoutId id="2147486621" r:id="rId4"/>
    <p:sldLayoutId id="2147486622" r:id="rId5"/>
    <p:sldLayoutId id="2147486623" r:id="rId6"/>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slide" Target="slide1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slide" Target="slide16.xml"/><Relationship Id="rId4" Type="http://schemas.openxmlformats.org/officeDocument/2006/relationships/slide" Target="slide1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AFE5-D8BF-2335-5F76-579B1C8EC8B0}"/>
              </a:ext>
            </a:extLst>
          </p:cNvPr>
          <p:cNvSpPr>
            <a:spLocks noGrp="1"/>
          </p:cNvSpPr>
          <p:nvPr>
            <p:ph type="ctrTitle"/>
          </p:nvPr>
        </p:nvSpPr>
        <p:spPr/>
        <p:txBody>
          <a:bodyPr>
            <a:normAutofit fontScale="90000"/>
          </a:bodyPr>
          <a:lstStyle/>
          <a:p>
            <a:r>
              <a:rPr lang="en-US" dirty="0"/>
              <a:t>Uniting Heaven and Earth: Christ in Philippians and Colossians</a:t>
            </a:r>
          </a:p>
        </p:txBody>
      </p:sp>
      <p:sp>
        <p:nvSpPr>
          <p:cNvPr id="3" name="Subtitle 2">
            <a:extLst>
              <a:ext uri="{FF2B5EF4-FFF2-40B4-BE49-F238E27FC236}">
                <a16:creationId xmlns:a16="http://schemas.microsoft.com/office/drawing/2014/main" id="{A7332E88-0DAB-13A2-9971-321C4109CCE1}"/>
              </a:ext>
            </a:extLst>
          </p:cNvPr>
          <p:cNvSpPr>
            <a:spLocks noGrp="1"/>
          </p:cNvSpPr>
          <p:nvPr>
            <p:ph type="subTitle" idx="1"/>
          </p:nvPr>
        </p:nvSpPr>
        <p:spPr/>
        <p:txBody>
          <a:bodyPr/>
          <a:lstStyle/>
          <a:p>
            <a:r>
              <a:rPr lang="en-US" dirty="0"/>
              <a:t>Lesson 10</a:t>
            </a:r>
            <a:br>
              <a:rPr lang="en-US" dirty="0"/>
            </a:br>
            <a:r>
              <a:rPr lang="en-US" dirty="0"/>
              <a:t>Complete in Christ</a:t>
            </a:r>
          </a:p>
        </p:txBody>
      </p:sp>
    </p:spTree>
    <p:extLst>
      <p:ext uri="{BB962C8B-B14F-4D97-AF65-F5344CB8AC3E}">
        <p14:creationId xmlns:p14="http://schemas.microsoft.com/office/powerpoint/2010/main" val="1038408183"/>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838200" y="685800"/>
            <a:ext cx="7696200" cy="762000"/>
          </a:xfrm>
        </p:spPr>
        <p:txBody>
          <a:bodyPr/>
          <a:lstStyle/>
          <a:p>
            <a:r>
              <a:rPr lang="en-US" dirty="0"/>
              <a:t>Isaiah 66:22-23 NIV</a:t>
            </a:r>
          </a:p>
        </p:txBody>
      </p:sp>
      <p:sp>
        <p:nvSpPr>
          <p:cNvPr id="1740803" name="Rectangle 3"/>
          <p:cNvSpPr>
            <a:spLocks noGrp="1" noChangeArrowheads="1"/>
          </p:cNvSpPr>
          <p:nvPr>
            <p:ph type="body" idx="1"/>
          </p:nvPr>
        </p:nvSpPr>
        <p:spPr>
          <a:xfrm>
            <a:off x="914400" y="1828800"/>
            <a:ext cx="7620000" cy="4419600"/>
          </a:xfrm>
        </p:spPr>
        <p:txBody>
          <a:bodyPr>
            <a:normAutofit/>
          </a:bodyPr>
          <a:lstStyle/>
          <a:p>
            <a:r>
              <a:rPr lang="en-US" dirty="0"/>
              <a:t>"As the new heavens and the new earth that I make will endure before me," declares the LORD, "so will your name and descendants endure. </a:t>
            </a:r>
            <a:r>
              <a:rPr lang="en-US" baseline="30000" dirty="0"/>
              <a:t>23</a:t>
            </a:r>
            <a:r>
              <a:rPr lang="en-US" dirty="0"/>
              <a:t> From one New Moon to another and from one Sabbath to another, all mankind will come and bow down before me," says the LORD.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595951223"/>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914400" y="685800"/>
            <a:ext cx="7239000" cy="914400"/>
          </a:xfrm>
        </p:spPr>
        <p:txBody>
          <a:bodyPr/>
          <a:lstStyle/>
          <a:p>
            <a:r>
              <a:rPr lang="en-US" altLang="en-US" dirty="0"/>
              <a:t>Colossians 2:1-3 NIV</a:t>
            </a:r>
            <a:endParaRPr lang="en-US" dirty="0"/>
          </a:p>
        </p:txBody>
      </p:sp>
      <p:sp>
        <p:nvSpPr>
          <p:cNvPr id="1740803" name="Rectangle 3"/>
          <p:cNvSpPr>
            <a:spLocks noGrp="1" noChangeArrowheads="1"/>
          </p:cNvSpPr>
          <p:nvPr>
            <p:ph type="body" idx="1"/>
          </p:nvPr>
        </p:nvSpPr>
        <p:spPr>
          <a:xfrm>
            <a:off x="533400" y="1828800"/>
            <a:ext cx="8382000" cy="4419600"/>
          </a:xfrm>
        </p:spPr>
        <p:txBody>
          <a:bodyPr>
            <a:normAutofit lnSpcReduction="10000"/>
          </a:bodyPr>
          <a:lstStyle/>
          <a:p>
            <a:r>
              <a:rPr lang="en-US" altLang="en-US" dirty="0"/>
              <a:t>I want you to know how hard I am contending for you and for those at Laodicea, and for all who have not met me personally. </a:t>
            </a:r>
            <a:r>
              <a:rPr lang="en-US" altLang="en-US" baseline="30000" dirty="0"/>
              <a:t>2</a:t>
            </a:r>
            <a:r>
              <a:rPr lang="en-US" altLang="en-US" dirty="0"/>
              <a:t> My goal is that they may be encouraged in heart and united in love, so that they may have the full riches of complete understanding, in order that they may know the mystery of God, namely, Christ, </a:t>
            </a:r>
            <a:r>
              <a:rPr lang="en-US" altLang="en-US" baseline="30000" dirty="0"/>
              <a:t>3</a:t>
            </a:r>
            <a:r>
              <a:rPr lang="en-US" altLang="en-US" dirty="0"/>
              <a:t> in whom are hidden all the treasures of wisdom and knowledge.</a:t>
            </a:r>
            <a:r>
              <a:rPr lang="en-US" dirty="0"/>
              <a:t>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3515717811"/>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Colossians 2:6-7 NIV</a:t>
            </a:r>
          </a:p>
        </p:txBody>
      </p:sp>
      <p:sp>
        <p:nvSpPr>
          <p:cNvPr id="3" name="Content Placeholder 2"/>
          <p:cNvSpPr>
            <a:spLocks noGrp="1"/>
          </p:cNvSpPr>
          <p:nvPr>
            <p:ph idx="1"/>
          </p:nvPr>
        </p:nvSpPr>
        <p:spPr/>
        <p:txBody>
          <a:bodyPr>
            <a:normAutofit/>
          </a:bodyPr>
          <a:lstStyle/>
          <a:p>
            <a:r>
              <a:rPr lang="en-US" dirty="0"/>
              <a:t>So then, just as you received Christ Jesus as Lord, continue to live your lives in him, </a:t>
            </a:r>
            <a:r>
              <a:rPr lang="en-US" baseline="30000" dirty="0"/>
              <a:t>7</a:t>
            </a:r>
            <a:r>
              <a:rPr lang="en-US" dirty="0"/>
              <a:t> rooted and built up in him, strengthened in the faith as you were taught, and overflowing with thankfulness.  [</a:t>
            </a:r>
            <a:r>
              <a:rPr lang="en-US" dirty="0">
                <a:hlinkClick r:id="rId3" action="ppaction://hlinksldjump"/>
              </a:rPr>
              <a:t>R</a:t>
            </a:r>
            <a:r>
              <a:rPr lang="en-US" dirty="0"/>
              <a:t>]</a:t>
            </a:r>
          </a:p>
        </p:txBody>
      </p:sp>
    </p:spTree>
    <p:extLst>
      <p:ext uri="{BB962C8B-B14F-4D97-AF65-F5344CB8AC3E}">
        <p14:creationId xmlns:p14="http://schemas.microsoft.com/office/powerpoint/2010/main" val="4066814278"/>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Colossians 2:8 NLT</a:t>
            </a:r>
          </a:p>
        </p:txBody>
      </p:sp>
      <p:sp>
        <p:nvSpPr>
          <p:cNvPr id="3" name="Content Placeholder 2"/>
          <p:cNvSpPr>
            <a:spLocks noGrp="1"/>
          </p:cNvSpPr>
          <p:nvPr>
            <p:ph idx="1"/>
          </p:nvPr>
        </p:nvSpPr>
        <p:spPr/>
        <p:txBody>
          <a:bodyPr>
            <a:normAutofit/>
          </a:bodyPr>
          <a:lstStyle/>
          <a:p>
            <a:r>
              <a:rPr lang="en-US" dirty="0"/>
              <a:t>Don't let anyone capture you with empty philosophies and high-sounding nonsense that come from human thinking and from the spiritual powers of this world, rather than from Christ.  [</a:t>
            </a:r>
            <a:r>
              <a:rPr lang="en-US" dirty="0">
                <a:hlinkClick r:id="rId3" action="ppaction://hlinksldjump"/>
              </a:rPr>
              <a:t>R</a:t>
            </a:r>
            <a:r>
              <a:rPr lang="en-US" dirty="0"/>
              <a:t>]</a:t>
            </a:r>
          </a:p>
        </p:txBody>
      </p:sp>
    </p:spTree>
    <p:extLst>
      <p:ext uri="{BB962C8B-B14F-4D97-AF65-F5344CB8AC3E}">
        <p14:creationId xmlns:p14="http://schemas.microsoft.com/office/powerpoint/2010/main" val="2433961056"/>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E617-64BD-65B1-3E94-1B3AEF5660BC}"/>
              </a:ext>
            </a:extLst>
          </p:cNvPr>
          <p:cNvSpPr>
            <a:spLocks noGrp="1"/>
          </p:cNvSpPr>
          <p:nvPr>
            <p:ph type="title"/>
          </p:nvPr>
        </p:nvSpPr>
        <p:spPr/>
        <p:txBody>
          <a:bodyPr/>
          <a:lstStyle/>
          <a:p>
            <a:r>
              <a:rPr lang="en-US" dirty="0"/>
              <a:t>Colossians 2:9-10 NKJV</a:t>
            </a:r>
          </a:p>
        </p:txBody>
      </p:sp>
      <p:sp>
        <p:nvSpPr>
          <p:cNvPr id="3" name="Content Placeholder 2">
            <a:extLst>
              <a:ext uri="{FF2B5EF4-FFF2-40B4-BE49-F238E27FC236}">
                <a16:creationId xmlns:a16="http://schemas.microsoft.com/office/drawing/2014/main" id="{9118C9E0-C1E5-1384-FB73-6E869B13A560}"/>
              </a:ext>
            </a:extLst>
          </p:cNvPr>
          <p:cNvSpPr>
            <a:spLocks noGrp="1"/>
          </p:cNvSpPr>
          <p:nvPr>
            <p:ph idx="1"/>
          </p:nvPr>
        </p:nvSpPr>
        <p:spPr/>
        <p:txBody>
          <a:bodyPr>
            <a:normAutofit/>
          </a:bodyPr>
          <a:lstStyle/>
          <a:p>
            <a:r>
              <a:rPr lang="en-US" dirty="0"/>
              <a:t>For in Him dwells all the fullness of the Godhead bodily; </a:t>
            </a:r>
            <a:r>
              <a:rPr lang="en-US" baseline="30000" dirty="0"/>
              <a:t>10</a:t>
            </a:r>
            <a:r>
              <a:rPr lang="en-US" dirty="0"/>
              <a:t> and you are complete in Him, who is the head of all principality and power.  [</a:t>
            </a:r>
            <a:r>
              <a:rPr lang="en-US" dirty="0">
                <a:hlinkClick r:id="rId3" action="ppaction://hlinksldjump"/>
              </a:rPr>
              <a:t>R</a:t>
            </a:r>
            <a:r>
              <a:rPr lang="en-US" dirty="0"/>
              <a:t>]</a:t>
            </a:r>
          </a:p>
        </p:txBody>
      </p:sp>
    </p:spTree>
    <p:extLst>
      <p:ext uri="{BB962C8B-B14F-4D97-AF65-F5344CB8AC3E}">
        <p14:creationId xmlns:p14="http://schemas.microsoft.com/office/powerpoint/2010/main" val="1423837514"/>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6D91-EB88-46DE-A21A-7F8E8D8729B9}"/>
              </a:ext>
            </a:extLst>
          </p:cNvPr>
          <p:cNvSpPr>
            <a:spLocks noGrp="1"/>
          </p:cNvSpPr>
          <p:nvPr>
            <p:ph type="title"/>
          </p:nvPr>
        </p:nvSpPr>
        <p:spPr>
          <a:xfrm>
            <a:off x="566530" y="457200"/>
            <a:ext cx="7772400" cy="1066800"/>
          </a:xfrm>
        </p:spPr>
        <p:txBody>
          <a:bodyPr/>
          <a:lstStyle/>
          <a:p>
            <a:r>
              <a:rPr lang="en-US" dirty="0"/>
              <a:t>Colossians 2:13-14 NKJV</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122354E-0018-4CA0-8B03-F4E1397EAB56}"/>
              </a:ext>
            </a:extLst>
          </p:cNvPr>
          <p:cNvSpPr>
            <a:spLocks noGrp="1"/>
          </p:cNvSpPr>
          <p:nvPr>
            <p:ph idx="1"/>
          </p:nvPr>
        </p:nvSpPr>
        <p:spPr>
          <a:xfrm>
            <a:off x="919821" y="1524000"/>
            <a:ext cx="7065818" cy="5105400"/>
          </a:xfrm>
        </p:spPr>
        <p:txBody>
          <a:bodyPr>
            <a:normAutofit/>
          </a:bodyPr>
          <a:lstStyle/>
          <a:p>
            <a:r>
              <a:rPr lang="en-US" dirty="0"/>
              <a:t>And you, being dead in your trespasses and the uncircumcision of your flesh, He has made alive together with Him, having forgiven you all trespasses, </a:t>
            </a:r>
            <a:r>
              <a:rPr lang="en-US" baseline="30000" dirty="0"/>
              <a:t>14</a:t>
            </a:r>
            <a:r>
              <a:rPr lang="en-US" dirty="0"/>
              <a:t> having wiped out the handwriting of requirements that was against us, which was contrary to us. And He has taken it out of the way, having nailed it to the cross.</a:t>
            </a:r>
            <a:r>
              <a:rPr lang="en-US"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006421492"/>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Colossians 2:15 ESV</a:t>
            </a:r>
            <a:endParaRPr lang="en-US" dirty="0"/>
          </a:p>
        </p:txBody>
      </p:sp>
      <p:sp>
        <p:nvSpPr>
          <p:cNvPr id="3" name="Content Placeholder 2"/>
          <p:cNvSpPr>
            <a:spLocks noGrp="1"/>
          </p:cNvSpPr>
          <p:nvPr>
            <p:ph idx="1"/>
          </p:nvPr>
        </p:nvSpPr>
        <p:spPr/>
        <p:txBody>
          <a:bodyPr>
            <a:normAutofit/>
          </a:bodyPr>
          <a:lstStyle/>
          <a:p>
            <a:pPr marL="274320" lvl="0" indent="-274320"/>
            <a:r>
              <a:rPr lang="en-US" altLang="en-US" dirty="0"/>
              <a:t>He disarmed the rulers and authorities and put them to open shame, by triumphing over them in him.  </a:t>
            </a:r>
            <a:r>
              <a:rPr lang="en-US" dirty="0"/>
              <a:t>[</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3343498936"/>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CCCA3-05A6-2231-98FC-3586E28CD9E3}"/>
              </a:ext>
            </a:extLst>
          </p:cNvPr>
          <p:cNvSpPr>
            <a:spLocks noGrp="1"/>
          </p:cNvSpPr>
          <p:nvPr>
            <p:ph type="title"/>
          </p:nvPr>
        </p:nvSpPr>
        <p:spPr/>
        <p:txBody>
          <a:bodyPr/>
          <a:lstStyle/>
          <a:p>
            <a:r>
              <a:rPr lang="en-US" dirty="0"/>
              <a:t>Colossians 2:16-17 ESV</a:t>
            </a:r>
          </a:p>
        </p:txBody>
      </p:sp>
      <p:sp>
        <p:nvSpPr>
          <p:cNvPr id="3" name="Content Placeholder 2">
            <a:extLst>
              <a:ext uri="{FF2B5EF4-FFF2-40B4-BE49-F238E27FC236}">
                <a16:creationId xmlns:a16="http://schemas.microsoft.com/office/drawing/2014/main" id="{C44F11A4-74CF-C6F5-ECFB-5E7878E4FBD9}"/>
              </a:ext>
            </a:extLst>
          </p:cNvPr>
          <p:cNvSpPr>
            <a:spLocks noGrp="1"/>
          </p:cNvSpPr>
          <p:nvPr>
            <p:ph idx="1"/>
          </p:nvPr>
        </p:nvSpPr>
        <p:spPr/>
        <p:txBody>
          <a:bodyPr/>
          <a:lstStyle/>
          <a:p>
            <a:r>
              <a:rPr lang="en-US" dirty="0"/>
              <a:t>Therefore let no one pass judgment on you in questions of food and drink, or with regard to a festival or a new moon or a Sabbath. These are a shadow of the things to come, but the substance belongs to Christ.  [</a:t>
            </a:r>
            <a:r>
              <a:rPr lang="en-US" dirty="0">
                <a:hlinkClick r:id="rId3" action="ppaction://hlinksldjump"/>
              </a:rPr>
              <a:t>R</a:t>
            </a:r>
            <a:r>
              <a:rPr lang="en-US" dirty="0"/>
              <a:t>]</a:t>
            </a:r>
          </a:p>
        </p:txBody>
      </p:sp>
    </p:spTree>
    <p:extLst>
      <p:ext uri="{BB962C8B-B14F-4D97-AF65-F5344CB8AC3E}">
        <p14:creationId xmlns:p14="http://schemas.microsoft.com/office/powerpoint/2010/main" val="172782153"/>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C1101-51A7-A811-A8F8-B4ED5CAEEC1F}"/>
              </a:ext>
            </a:extLst>
          </p:cNvPr>
          <p:cNvSpPr>
            <a:spLocks noGrp="1"/>
          </p:cNvSpPr>
          <p:nvPr>
            <p:ph type="title"/>
          </p:nvPr>
        </p:nvSpPr>
        <p:spPr/>
        <p:txBody>
          <a:bodyPr/>
          <a:lstStyle/>
          <a:p>
            <a:r>
              <a:rPr lang="en-US" dirty="0"/>
              <a:t>Colossians 2:20-23 NLT</a:t>
            </a:r>
          </a:p>
        </p:txBody>
      </p:sp>
      <p:sp>
        <p:nvSpPr>
          <p:cNvPr id="3" name="Content Placeholder 2">
            <a:extLst>
              <a:ext uri="{FF2B5EF4-FFF2-40B4-BE49-F238E27FC236}">
                <a16:creationId xmlns:a16="http://schemas.microsoft.com/office/drawing/2014/main" id="{A838F5F0-D7DD-2FD9-DF54-A1904CA18CB2}"/>
              </a:ext>
            </a:extLst>
          </p:cNvPr>
          <p:cNvSpPr>
            <a:spLocks noGrp="1"/>
          </p:cNvSpPr>
          <p:nvPr>
            <p:ph idx="1"/>
          </p:nvPr>
        </p:nvSpPr>
        <p:spPr/>
        <p:txBody>
          <a:bodyPr>
            <a:normAutofit fontScale="92500" lnSpcReduction="20000"/>
          </a:bodyPr>
          <a:lstStyle/>
          <a:p>
            <a:r>
              <a:rPr lang="en-US" dirty="0"/>
              <a:t>You have died with Christ, and he has set you free from the spiritual powers of this world. So why do you keep on following the rules of the world, such as, </a:t>
            </a:r>
            <a:r>
              <a:rPr lang="en-US" baseline="30000" dirty="0"/>
              <a:t>21</a:t>
            </a:r>
            <a:r>
              <a:rPr lang="en-US" dirty="0"/>
              <a:t> "Don't handle! Don't taste! Don't touch!"? </a:t>
            </a:r>
            <a:r>
              <a:rPr lang="en-US" baseline="30000" dirty="0"/>
              <a:t>22</a:t>
            </a:r>
            <a:r>
              <a:rPr lang="en-US" dirty="0"/>
              <a:t> Such rules are mere human teachings about things that deteriorate as we use them. </a:t>
            </a:r>
            <a:r>
              <a:rPr lang="en-US" baseline="30000" dirty="0"/>
              <a:t>23</a:t>
            </a:r>
            <a:r>
              <a:rPr lang="en-US" dirty="0"/>
              <a:t> These rules may seem wise because they require strong devotion, pious self-denial, and severe bodily discipline. But they provide no help in conquering a person's evil desires.  [</a:t>
            </a:r>
            <a:r>
              <a:rPr lang="en-US" dirty="0">
                <a:hlinkClick r:id="rId3" action="ppaction://hlinksldjump"/>
              </a:rPr>
              <a:t>R</a:t>
            </a:r>
            <a:r>
              <a:rPr lang="en-US" dirty="0"/>
              <a:t>]</a:t>
            </a:r>
          </a:p>
        </p:txBody>
      </p:sp>
    </p:spTree>
    <p:extLst>
      <p:ext uri="{BB962C8B-B14F-4D97-AF65-F5344CB8AC3E}">
        <p14:creationId xmlns:p14="http://schemas.microsoft.com/office/powerpoint/2010/main" val="1135938181"/>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385474" name="Rectangle 2">
            <a:extLst>
              <a:ext uri="{FF2B5EF4-FFF2-40B4-BE49-F238E27FC236}">
                <a16:creationId xmlns:a16="http://schemas.microsoft.com/office/drawing/2014/main" id="{CDB67D83-B0AB-469B-A872-87BF9E346435}"/>
              </a:ext>
            </a:extLst>
          </p:cNvPr>
          <p:cNvSpPr>
            <a:spLocks noGrp="1" noChangeArrowheads="1"/>
          </p:cNvSpPr>
          <p:nvPr>
            <p:ph type="title"/>
          </p:nvPr>
        </p:nvSpPr>
        <p:spPr/>
        <p:txBody>
          <a:bodyPr/>
          <a:lstStyle/>
          <a:p>
            <a:r>
              <a:rPr lang="en-US" altLang="en-US" dirty="0"/>
              <a:t>Memory Text</a:t>
            </a:r>
            <a:br>
              <a:rPr lang="en-US" altLang="en-US" dirty="0"/>
            </a:br>
            <a:r>
              <a:rPr lang="en-US" altLang="en-US" dirty="0"/>
              <a:t>Colossians 2:16-17 NKJV</a:t>
            </a:r>
          </a:p>
        </p:txBody>
      </p:sp>
      <p:sp>
        <p:nvSpPr>
          <p:cNvPr id="1385475" name="Rectangle 3">
            <a:extLst>
              <a:ext uri="{FF2B5EF4-FFF2-40B4-BE49-F238E27FC236}">
                <a16:creationId xmlns:a16="http://schemas.microsoft.com/office/drawing/2014/main" id="{3C6C71E6-A26F-4751-B1EF-B7B93AA937AB}"/>
              </a:ext>
            </a:extLst>
          </p:cNvPr>
          <p:cNvSpPr>
            <a:spLocks noGrp="1" noChangeArrowheads="1"/>
          </p:cNvSpPr>
          <p:nvPr>
            <p:ph type="body" idx="1"/>
          </p:nvPr>
        </p:nvSpPr>
        <p:spPr>
          <a:xfrm>
            <a:off x="3505200" y="1676400"/>
            <a:ext cx="5638800" cy="5029200"/>
          </a:xfrm>
        </p:spPr>
        <p:txBody>
          <a:bodyPr>
            <a:normAutofit fontScale="77500" lnSpcReduction="20000"/>
          </a:bodyPr>
          <a:lstStyle/>
          <a:p>
            <a:pPr>
              <a:lnSpc>
                <a:spcPct val="90000"/>
              </a:lnSpc>
            </a:pPr>
            <a:r>
              <a:rPr lang="en-US" altLang="en-US" dirty="0"/>
              <a:t>So let no one judge you in food or in drink, or regarding a festival or a new moon or sabbaths, </a:t>
            </a:r>
            <a:r>
              <a:rPr lang="en-US" altLang="en-US" baseline="30000" dirty="0"/>
              <a:t>17</a:t>
            </a:r>
            <a:r>
              <a:rPr lang="en-US" altLang="en-US" dirty="0"/>
              <a:t> which are a shadow of things to come, but the substance is of Christ.</a:t>
            </a:r>
          </a:p>
          <a:p>
            <a:pPr>
              <a:lnSpc>
                <a:spcPct val="90000"/>
              </a:lnSpc>
            </a:pPr>
            <a:r>
              <a:rPr lang="en-US" altLang="en-US" dirty="0"/>
              <a:t>How is this text used by evangelicals and others to cast shade on the Sabbath commandment?</a:t>
            </a:r>
          </a:p>
          <a:p>
            <a:pPr>
              <a:lnSpc>
                <a:spcPct val="90000"/>
              </a:lnSpc>
            </a:pPr>
            <a:r>
              <a:rPr lang="en-US" altLang="en-US" dirty="0"/>
              <a:t>Is that what Paul is doing here in this text? </a:t>
            </a:r>
          </a:p>
          <a:p>
            <a:pPr>
              <a:lnSpc>
                <a:spcPct val="90000"/>
              </a:lnSpc>
            </a:pPr>
            <a:r>
              <a:rPr lang="en-US" altLang="en-US" dirty="0"/>
              <a:t>Who is it that is judging the Colossian believers?</a:t>
            </a:r>
          </a:p>
          <a:p>
            <a:pPr>
              <a:lnSpc>
                <a:spcPct val="90000"/>
              </a:lnSpc>
            </a:pPr>
            <a:r>
              <a:rPr lang="en-US" altLang="en-US" dirty="0"/>
              <a:t>What does Isaiah say about New Moon and Sabbath celebrations in the new heaven and earth? (</a:t>
            </a:r>
            <a:r>
              <a:rPr lang="en-US" altLang="en-US" dirty="0">
                <a:hlinkClick r:id="rId4" action="ppaction://hlinksldjump"/>
              </a:rPr>
              <a:t>Isa 66:22-23</a:t>
            </a:r>
            <a:r>
              <a:rPr lang="en-US" altLang="en-US" dirty="0"/>
              <a:t>)</a:t>
            </a:r>
          </a:p>
          <a:p>
            <a:pPr>
              <a:lnSpc>
                <a:spcPct val="90000"/>
              </a:lnSpc>
            </a:pPr>
            <a:endParaRPr lang="en-US" altLang="en-US" dirty="0"/>
          </a:p>
          <a:p>
            <a:pPr>
              <a:lnSpc>
                <a:spcPct val="90000"/>
              </a:lnSpc>
            </a:pPr>
            <a:endParaRPr lang="en-US" altLang="en-US" dirty="0"/>
          </a:p>
        </p:txBody>
      </p:sp>
    </p:spTree>
    <p:extLst>
      <p:ext uri="{BB962C8B-B14F-4D97-AF65-F5344CB8AC3E}">
        <p14:creationId xmlns:p14="http://schemas.microsoft.com/office/powerpoint/2010/main" val="2775360962"/>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85475">
                                            <p:txEl>
                                              <p:pRg st="0" end="0"/>
                                            </p:txEl>
                                          </p:spTgt>
                                        </p:tgtEl>
                                        <p:attrNameLst>
                                          <p:attrName>style.visibility</p:attrName>
                                        </p:attrNameLst>
                                      </p:cBhvr>
                                      <p:to>
                                        <p:strVal val="visible"/>
                                      </p:to>
                                    </p:set>
                                    <p:anim calcmode="lin" valueType="num">
                                      <p:cBhvr>
                                        <p:cTn id="7" dur="500" fill="hold"/>
                                        <p:tgtEl>
                                          <p:spTgt spid="13854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8547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85475">
                                            <p:txEl>
                                              <p:pRg st="1" end="1"/>
                                            </p:txEl>
                                          </p:spTgt>
                                        </p:tgtEl>
                                        <p:attrNameLst>
                                          <p:attrName>style.visibility</p:attrName>
                                        </p:attrNameLst>
                                      </p:cBhvr>
                                      <p:to>
                                        <p:strVal val="visible"/>
                                      </p:to>
                                    </p:set>
                                    <p:anim calcmode="lin" valueType="num">
                                      <p:cBhvr>
                                        <p:cTn id="13" dur="500" fill="hold"/>
                                        <p:tgtEl>
                                          <p:spTgt spid="13854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8547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85475">
                                            <p:txEl>
                                              <p:pRg st="2" end="2"/>
                                            </p:txEl>
                                          </p:spTgt>
                                        </p:tgtEl>
                                        <p:attrNameLst>
                                          <p:attrName>style.visibility</p:attrName>
                                        </p:attrNameLst>
                                      </p:cBhvr>
                                      <p:to>
                                        <p:strVal val="visible"/>
                                      </p:to>
                                    </p:set>
                                    <p:anim calcmode="lin" valueType="num">
                                      <p:cBhvr>
                                        <p:cTn id="19" dur="500" fill="hold"/>
                                        <p:tgtEl>
                                          <p:spTgt spid="138547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8547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385475">
                                            <p:txEl>
                                              <p:pRg st="3" end="3"/>
                                            </p:txEl>
                                          </p:spTgt>
                                        </p:tgtEl>
                                        <p:attrNameLst>
                                          <p:attrName>style.visibility</p:attrName>
                                        </p:attrNameLst>
                                      </p:cBhvr>
                                      <p:to>
                                        <p:strVal val="visible"/>
                                      </p:to>
                                    </p:set>
                                    <p:anim calcmode="lin" valueType="num">
                                      <p:cBhvr>
                                        <p:cTn id="25" dur="500" fill="hold"/>
                                        <p:tgtEl>
                                          <p:spTgt spid="138547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8547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385475">
                                            <p:txEl>
                                              <p:pRg st="4" end="4"/>
                                            </p:txEl>
                                          </p:spTgt>
                                        </p:tgtEl>
                                        <p:attrNameLst>
                                          <p:attrName>style.visibility</p:attrName>
                                        </p:attrNameLst>
                                      </p:cBhvr>
                                      <p:to>
                                        <p:strVal val="visible"/>
                                      </p:to>
                                    </p:set>
                                    <p:anim calcmode="lin" valueType="num">
                                      <p:cBhvr>
                                        <p:cTn id="31" dur="500" fill="hold"/>
                                        <p:tgtEl>
                                          <p:spTgt spid="138547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38547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54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BC9C-F02A-EFFE-7A2D-CF46724DC87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43BD40B-A082-11B1-FE1B-09C231B4B5A8}"/>
              </a:ext>
            </a:extLst>
          </p:cNvPr>
          <p:cNvSpPr>
            <a:spLocks noGrp="1"/>
          </p:cNvSpPr>
          <p:nvPr>
            <p:ph idx="1"/>
          </p:nvPr>
        </p:nvSpPr>
        <p:spPr>
          <a:xfrm>
            <a:off x="3505200" y="1676400"/>
            <a:ext cx="5562600" cy="5105400"/>
          </a:xfrm>
        </p:spPr>
        <p:txBody>
          <a:bodyPr>
            <a:normAutofit fontScale="77500" lnSpcReduction="20000"/>
          </a:bodyPr>
          <a:lstStyle/>
          <a:p>
            <a:r>
              <a:rPr lang="en-US" dirty="0"/>
              <a:t>In Colossians 2, Paul calls his readers to live out the gospel that they have received: “Christ in you, the hope of glory.” In Christ, they are to be unified in love, find wisdom in Him, be rooted in Him, walk in Him, realize they are complete in Him. He warns them against false teachers that try to add to the all sufficiency of Christ and so compromise the gospel.</a:t>
            </a:r>
          </a:p>
          <a:p>
            <a:pPr lvl="1"/>
            <a:r>
              <a:rPr lang="en-US" dirty="0"/>
              <a:t>Response to the gospel</a:t>
            </a:r>
          </a:p>
          <a:p>
            <a:pPr lvl="1"/>
            <a:r>
              <a:rPr lang="en-US" dirty="0"/>
              <a:t>Complete in Him</a:t>
            </a:r>
          </a:p>
          <a:p>
            <a:pPr lvl="1"/>
            <a:r>
              <a:rPr lang="en-US" dirty="0"/>
              <a:t>False teachers</a:t>
            </a:r>
          </a:p>
          <a:p>
            <a:pPr lvl="1"/>
            <a:r>
              <a:rPr lang="en-US" dirty="0"/>
              <a:t>Summary</a:t>
            </a:r>
          </a:p>
        </p:txBody>
      </p:sp>
    </p:spTree>
    <p:extLst>
      <p:ext uri="{BB962C8B-B14F-4D97-AF65-F5344CB8AC3E}">
        <p14:creationId xmlns:p14="http://schemas.microsoft.com/office/powerpoint/2010/main" val="3646464307"/>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5029200" cy="990600"/>
          </a:xfrm>
        </p:spPr>
        <p:txBody>
          <a:bodyPr/>
          <a:lstStyle/>
          <a:p>
            <a:r>
              <a:rPr lang="en-US" dirty="0"/>
              <a:t>Response to the Gospel</a:t>
            </a:r>
          </a:p>
        </p:txBody>
      </p:sp>
      <p:sp>
        <p:nvSpPr>
          <p:cNvPr id="3" name="Content Placeholder 2"/>
          <p:cNvSpPr>
            <a:spLocks noGrp="1"/>
          </p:cNvSpPr>
          <p:nvPr>
            <p:ph idx="1"/>
          </p:nvPr>
        </p:nvSpPr>
        <p:spPr/>
        <p:txBody>
          <a:bodyPr>
            <a:normAutofit lnSpcReduction="10000"/>
          </a:bodyPr>
          <a:lstStyle/>
          <a:p>
            <a:r>
              <a:rPr lang="en-US" dirty="0"/>
              <a:t>What is Paul longing to see in the lives of the Colossian believers? (</a:t>
            </a:r>
            <a:r>
              <a:rPr lang="en-US" dirty="0">
                <a:hlinkClick r:id="rId4" action="ppaction://hlinksldjump"/>
              </a:rPr>
              <a:t>Col 2:1-3</a:t>
            </a:r>
            <a:r>
              <a:rPr lang="en-US" dirty="0"/>
              <a:t>)</a:t>
            </a:r>
          </a:p>
          <a:p>
            <a:r>
              <a:rPr lang="en-US" dirty="0"/>
              <a:t>How should those who have received Jesus be living? (</a:t>
            </a:r>
            <a:r>
              <a:rPr lang="en-US" dirty="0">
                <a:hlinkClick r:id="rId5" action="ppaction://hlinksldjump"/>
              </a:rPr>
              <a:t>Col 2:6-7</a:t>
            </a:r>
            <a:r>
              <a:rPr lang="en-US" dirty="0"/>
              <a:t>)</a:t>
            </a:r>
          </a:p>
          <a:p>
            <a:r>
              <a:rPr lang="en-US" dirty="0"/>
              <a:t>What warning does Paul give to keep Christians from trying to add anything to the gospel? (</a:t>
            </a:r>
            <a:r>
              <a:rPr lang="en-US" dirty="0">
                <a:hlinkClick r:id="rId6" action="ppaction://hlinksldjump"/>
              </a:rPr>
              <a:t>Col 2:8</a:t>
            </a:r>
            <a:r>
              <a:rPr lang="en-US" dirty="0"/>
              <a:t>)</a:t>
            </a:r>
          </a:p>
          <a:p>
            <a:endParaRPr lang="en-US" dirty="0"/>
          </a:p>
        </p:txBody>
      </p:sp>
    </p:spTree>
    <p:extLst>
      <p:ext uri="{BB962C8B-B14F-4D97-AF65-F5344CB8AC3E}">
        <p14:creationId xmlns:p14="http://schemas.microsoft.com/office/powerpoint/2010/main" val="411201200"/>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Complete n Christ</a:t>
            </a:r>
          </a:p>
        </p:txBody>
      </p:sp>
      <p:sp>
        <p:nvSpPr>
          <p:cNvPr id="3" name="Content Placeholder 2"/>
          <p:cNvSpPr>
            <a:spLocks noGrp="1"/>
          </p:cNvSpPr>
          <p:nvPr>
            <p:ph idx="1"/>
          </p:nvPr>
        </p:nvSpPr>
        <p:spPr/>
        <p:txBody>
          <a:bodyPr>
            <a:normAutofit/>
          </a:bodyPr>
          <a:lstStyle/>
          <a:p>
            <a:r>
              <a:rPr lang="en-US" dirty="0"/>
              <a:t>How does Paul point to the all-sufficiency of Christ for our salvation?  (</a:t>
            </a:r>
            <a:r>
              <a:rPr lang="en-US" dirty="0">
                <a:hlinkClick r:id="rId4" action="ppaction://hlinksldjump"/>
              </a:rPr>
              <a:t>Col 2:9-10</a:t>
            </a:r>
            <a:r>
              <a:rPr lang="en-US" dirty="0"/>
              <a:t>)</a:t>
            </a:r>
          </a:p>
          <a:p>
            <a:r>
              <a:rPr lang="en-US" dirty="0"/>
              <a:t>How does Paul explain what was nailed to the cross? (</a:t>
            </a:r>
            <a:r>
              <a:rPr lang="en-US" dirty="0">
                <a:hlinkClick r:id="rId5" action="ppaction://hlinksldjump"/>
              </a:rPr>
              <a:t>Col 2:13-14</a:t>
            </a:r>
            <a:r>
              <a:rPr lang="en-US" dirty="0"/>
              <a:t>)</a:t>
            </a:r>
          </a:p>
          <a:p>
            <a:endParaRPr lang="en-US" dirty="0"/>
          </a:p>
        </p:txBody>
      </p:sp>
    </p:spTree>
    <p:extLst>
      <p:ext uri="{BB962C8B-B14F-4D97-AF65-F5344CB8AC3E}">
        <p14:creationId xmlns:p14="http://schemas.microsoft.com/office/powerpoint/2010/main" val="2338566975"/>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Teachers</a:t>
            </a:r>
          </a:p>
        </p:txBody>
      </p:sp>
      <p:sp>
        <p:nvSpPr>
          <p:cNvPr id="3" name="Content Placeholder 2"/>
          <p:cNvSpPr>
            <a:spLocks noGrp="1"/>
          </p:cNvSpPr>
          <p:nvPr>
            <p:ph idx="1"/>
          </p:nvPr>
        </p:nvSpPr>
        <p:spPr/>
        <p:txBody>
          <a:bodyPr>
            <a:normAutofit lnSpcReduction="10000"/>
          </a:bodyPr>
          <a:lstStyle/>
          <a:p>
            <a:r>
              <a:rPr lang="en-US" altLang="en-US" dirty="0"/>
              <a:t>Where and how did Jesus defeat the principalities and powers of evil?  (</a:t>
            </a:r>
            <a:r>
              <a:rPr lang="en-US" altLang="en-US" dirty="0">
                <a:hlinkClick r:id="rId4" action="ppaction://hlinksldjump"/>
              </a:rPr>
              <a:t>Col 2:15</a:t>
            </a:r>
            <a:r>
              <a:rPr lang="en-US" altLang="en-US" dirty="0"/>
              <a:t>)</a:t>
            </a:r>
          </a:p>
          <a:p>
            <a:r>
              <a:rPr lang="en-US" altLang="en-US" dirty="0"/>
              <a:t>What issues arise for the traditional Adventist explanation of </a:t>
            </a:r>
            <a:r>
              <a:rPr lang="en-US" altLang="en-US" dirty="0">
                <a:hlinkClick r:id="rId5" action="ppaction://hlinksldjump"/>
              </a:rPr>
              <a:t>Col 2:16-17</a:t>
            </a:r>
            <a:r>
              <a:rPr lang="en-US" altLang="en-US" dirty="0"/>
              <a:t>?</a:t>
            </a:r>
          </a:p>
          <a:p>
            <a:r>
              <a:rPr lang="en-US" altLang="en-US" dirty="0"/>
              <a:t>What further details does Paul give us on the false teachers of his day? (</a:t>
            </a:r>
            <a:r>
              <a:rPr lang="en-US" altLang="en-US" dirty="0">
                <a:hlinkClick r:id="rId6" action="ppaction://hlinksldjump"/>
              </a:rPr>
              <a:t>Col 2:20-23</a:t>
            </a:r>
            <a:r>
              <a:rPr lang="en-US" altLang="en-US" dirty="0"/>
              <a:t>)</a:t>
            </a:r>
          </a:p>
        </p:txBody>
      </p:sp>
    </p:spTree>
    <p:extLst>
      <p:ext uri="{BB962C8B-B14F-4D97-AF65-F5344CB8AC3E}">
        <p14:creationId xmlns:p14="http://schemas.microsoft.com/office/powerpoint/2010/main" val="3091843596"/>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429000" y="1676400"/>
            <a:ext cx="5638800" cy="5181600"/>
          </a:xfrm>
        </p:spPr>
        <p:txBody>
          <a:bodyPr>
            <a:normAutofit fontScale="70000" lnSpcReduction="20000"/>
          </a:bodyPr>
          <a:lstStyle/>
          <a:p>
            <a:r>
              <a:rPr lang="en-US" dirty="0">
                <a:effectLst>
                  <a:outerShdw blurRad="38100" dist="38100" dir="2700000" algn="tl">
                    <a:srgbClr val="000000">
                      <a:alpha val="43137"/>
                    </a:srgbClr>
                  </a:outerShdw>
                </a:effectLst>
              </a:rPr>
              <a:t>Paul’s goal in this letter is to encourage his readers to unite in love and know that Christ is all sufficient for their salvation.</a:t>
            </a:r>
          </a:p>
          <a:p>
            <a:r>
              <a:rPr lang="en-US" dirty="0">
                <a:effectLst>
                  <a:outerShdw blurRad="38100" dist="38100" dir="2700000" algn="tl">
                    <a:srgbClr val="000000">
                      <a:alpha val="43137"/>
                    </a:srgbClr>
                  </a:outerShdw>
                </a:effectLst>
              </a:rPr>
              <a:t>Paul warns them against false teachers, some of which may be Gnostics </a:t>
            </a:r>
            <a:r>
              <a:rPr lang="en-US" kern="1200" dirty="0">
                <a:effectLst/>
              </a:rPr>
              <a:t>that teach salvation through secret, experiential knowledge rather than through faith in Christ. </a:t>
            </a:r>
            <a:r>
              <a:rPr lang="en-US" dirty="0">
                <a:effectLst>
                  <a:outerShdw blurRad="38100" dist="38100" dir="2700000" algn="tl">
                    <a:srgbClr val="000000">
                      <a:alpha val="43137"/>
                    </a:srgbClr>
                  </a:outerShdw>
                </a:effectLst>
              </a:rPr>
              <a:t>Paul  insists that all he treasures of wisdom and knowledge are hidden in Christ.</a:t>
            </a:r>
          </a:p>
          <a:p>
            <a:r>
              <a:rPr lang="en-US" dirty="0">
                <a:effectLst>
                  <a:outerShdw blurRad="38100" dist="38100" dir="2700000" algn="tl">
                    <a:srgbClr val="000000">
                      <a:alpha val="43137"/>
                    </a:srgbClr>
                  </a:outerShdw>
                </a:effectLst>
              </a:rPr>
              <a:t>Paul encourages his readers to develop a loving, living, growing relationship with Christ as Savior and Lord.</a:t>
            </a:r>
          </a:p>
          <a:p>
            <a:r>
              <a:rPr lang="en-US" dirty="0">
                <a:effectLst>
                  <a:outerShdw blurRad="38100" dist="38100" dir="2700000" algn="tl">
                    <a:srgbClr val="000000">
                      <a:alpha val="43137"/>
                    </a:srgbClr>
                  </a:outerShdw>
                </a:effectLst>
              </a:rPr>
              <a:t>He warns against human philosophies influenced by the spiritual powers of this world rather than divinely revealed truth in Christ.</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eaLnBrk="1" hangingPunct="1">
              <a:defRPr/>
            </a:pPr>
            <a:r>
              <a:rPr lang="en-US" altLang="en-US" dirty="0"/>
              <a:t>Paul may be combating Gnostic philosophy when he declares that all the fulness of the Godhead dwells bodily in Christ and we are complete in Him.  </a:t>
            </a:r>
          </a:p>
          <a:p>
            <a:pPr eaLnBrk="1" hangingPunct="1">
              <a:defRPr/>
            </a:pPr>
            <a:r>
              <a:rPr lang="en-US" altLang="en-US" dirty="0"/>
              <a:t>He is able to save us to the uttermost by grace through faith.</a:t>
            </a:r>
          </a:p>
          <a:p>
            <a:pPr eaLnBrk="1" hangingPunct="1">
              <a:defRPr/>
            </a:pPr>
            <a:r>
              <a:rPr lang="en-US" altLang="en-US" dirty="0"/>
              <a:t>What was nailed to the cross was not the law, as some try to teach, but the record of our sins.  The whole context of the passage is the forgiveness of our sins and wiping out the record of our debt by dying on the cross for us.</a:t>
            </a:r>
          </a:p>
          <a:p>
            <a:pPr eaLnBrk="1" hangingPunct="1">
              <a:defRPr/>
            </a:pPr>
            <a:r>
              <a:rPr lang="en-US" altLang="en-US" dirty="0"/>
              <a:t>Colossians 2:16 has caused some difficulties for Adventist to explain.  Those who reject the Sabbath use this text to claim that Paul is doing away with the Sabbath along with the ceremonial law. </a:t>
            </a:r>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marL="274320" indent="-274320"/>
            <a:r>
              <a:rPr lang="en-US" dirty="0"/>
              <a:t>The traditional Adventist explanation of this text, that “Sabbaths” refers to the annual Levitical feast days can be criticized on several grounds.</a:t>
            </a:r>
          </a:p>
          <a:p>
            <a:pPr marL="274320" indent="-274320"/>
            <a:r>
              <a:rPr lang="en-US" dirty="0"/>
              <a:t>A better approach may be to argue that Paul was not opposed to any of these celebrations and was not judging them for observing them.  </a:t>
            </a:r>
          </a:p>
          <a:p>
            <a:pPr marL="274320" indent="-274320"/>
            <a:r>
              <a:rPr lang="en-US" dirty="0"/>
              <a:t>It was the false teachers that were judging them for not keeping these celebrations according to their rigorous ascetic requirements.  Paul’s point was that the false teachers were focused on meaningless shadows while the reality in every celebration should be centered in Christ.</a:t>
            </a:r>
          </a:p>
          <a:p>
            <a:pPr marL="274320" indent="-274320"/>
            <a:r>
              <a:rPr lang="en-US" dirty="0"/>
              <a:t>Will you put Christ our Creator and Redeemer at the center of your Sabbath each week?</a:t>
            </a:r>
          </a:p>
          <a:p>
            <a:pPr marL="274320" indent="-274320"/>
            <a:endParaRPr lang="en-US" dirty="0"/>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1397901</TotalTime>
  <Words>4789</Words>
  <Application>Microsoft Office PowerPoint</Application>
  <PresentationFormat>Apresentação na tela (4:3)</PresentationFormat>
  <Paragraphs>287</Paragraphs>
  <Slides>19</Slides>
  <Notes>18</Notes>
  <HiddenSlides>0</HiddenSlides>
  <MMClips>0</MMClips>
  <ScaleCrop>false</ScaleCrop>
  <HeadingPairs>
    <vt:vector size="6" baseType="variant">
      <vt:variant>
        <vt:lpstr>Fontes usadas</vt:lpstr>
      </vt:variant>
      <vt:variant>
        <vt:i4>3</vt:i4>
      </vt:variant>
      <vt:variant>
        <vt:lpstr>Tema</vt:lpstr>
      </vt:variant>
      <vt:variant>
        <vt:i4>6</vt:i4>
      </vt:variant>
      <vt:variant>
        <vt:lpstr>Títulos de slides</vt:lpstr>
      </vt:variant>
      <vt:variant>
        <vt:i4>19</vt:i4>
      </vt:variant>
    </vt:vector>
  </HeadingPairs>
  <TitlesOfParts>
    <vt:vector size="28" baseType="lpstr">
      <vt:lpstr>Arial</vt:lpstr>
      <vt:lpstr>Arial Rounded MT Bold</vt:lpstr>
      <vt:lpstr>Calibri</vt:lpstr>
      <vt:lpstr>2_Default Design</vt:lpstr>
      <vt:lpstr>Default Design</vt:lpstr>
      <vt:lpstr>3_Default Design</vt:lpstr>
      <vt:lpstr>4_Default Design</vt:lpstr>
      <vt:lpstr>1_Default Design</vt:lpstr>
      <vt:lpstr>5_Default Design</vt:lpstr>
      <vt:lpstr>Uniting Heaven and Earth: Christ in Philippians and Colossians</vt:lpstr>
      <vt:lpstr>Memory Text Colossians 2:16-17 NKJV</vt:lpstr>
      <vt:lpstr>Overview</vt:lpstr>
      <vt:lpstr>Response to the Gospel</vt:lpstr>
      <vt:lpstr>Complete n Christ</vt:lpstr>
      <vt:lpstr>False Teachers</vt:lpstr>
      <vt:lpstr>Summary</vt:lpstr>
      <vt:lpstr>Summary</vt:lpstr>
      <vt:lpstr>Summary</vt:lpstr>
      <vt:lpstr>Apresentação do PowerPoint</vt:lpstr>
      <vt:lpstr>Isaiah 66:22-23 NIV</vt:lpstr>
      <vt:lpstr>Colossians 2:1-3 NIV</vt:lpstr>
      <vt:lpstr>Colossians 2:6-7 NIV</vt:lpstr>
      <vt:lpstr>Colossians 2:8 NLT</vt:lpstr>
      <vt:lpstr>Colossians 2:9-10 NKJV</vt:lpstr>
      <vt:lpstr>Colossians 2:13-14 NKJV</vt:lpstr>
      <vt:lpstr>Colossians 2:15 ESV</vt:lpstr>
      <vt:lpstr>Colossians 2:16-17 ESV</vt:lpstr>
      <vt:lpstr>Colossians 2:20-23 NLT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10: Complete in Christ</dc:title>
  <dc:subject>Uniting Heaven and Earth: Christ in Philippians and Colossians</dc:subject>
  <dc:creator>Kenneth J. McNulty</dc:creator>
  <cp:lastModifiedBy>jose ferreira Neto</cp:lastModifiedBy>
  <cp:revision>23458</cp:revision>
  <cp:lastPrinted>2016-06-03T16:02:10Z</cp:lastPrinted>
  <dcterms:created xsi:type="dcterms:W3CDTF">2005-09-30T23:50:48Z</dcterms:created>
  <dcterms:modified xsi:type="dcterms:W3CDTF">2026-03-06T19:10:02Z</dcterms:modified>
  <cp:category>Bible Book</cp:category>
</cp:coreProperties>
</file>