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60" r:id="rId5"/>
    <p:sldId id="259" r:id="rId6"/>
    <p:sldId id="263" r:id="rId7"/>
    <p:sldId id="277" r:id="rId8"/>
    <p:sldId id="264" r:id="rId9"/>
    <p:sldId id="265" r:id="rId10"/>
    <p:sldId id="273" r:id="rId11"/>
    <p:sldId id="278" r:id="rId12"/>
    <p:sldId id="266" r:id="rId13"/>
    <p:sldId id="267" r:id="rId14"/>
    <p:sldId id="275" r:id="rId15"/>
    <p:sldId id="268" r:id="rId16"/>
    <p:sldId id="262" r:id="rId17"/>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7" d="100"/>
          <a:sy n="57" d="100"/>
        </p:scale>
        <p:origin x="1236"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317465-1BCA-F5D6-0E4A-A2B7659E378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77DCABE4-AA19-8021-5152-1513930B73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7C3D17D6-56A8-54E9-3C48-09D6719623D8}"/>
              </a:ext>
            </a:extLst>
          </p:cNvPr>
          <p:cNvSpPr>
            <a:spLocks noGrp="1"/>
          </p:cNvSpPr>
          <p:nvPr>
            <p:ph type="dt" sz="half" idx="10"/>
          </p:nvPr>
        </p:nvSpPr>
        <p:spPr/>
        <p:txBody>
          <a:bodyPr/>
          <a:lstStyle/>
          <a:p>
            <a:fld id="{E6A84FF7-8C2D-43EA-A012-269D887DCABE}" type="datetimeFigureOut">
              <a:rPr lang="es-DO" smtClean="0"/>
              <a:t>28/2/2026</a:t>
            </a:fld>
            <a:endParaRPr lang="es-DO"/>
          </a:p>
        </p:txBody>
      </p:sp>
      <p:sp>
        <p:nvSpPr>
          <p:cNvPr id="5" name="Marcador de pie de página 4">
            <a:extLst>
              <a:ext uri="{FF2B5EF4-FFF2-40B4-BE49-F238E27FC236}">
                <a16:creationId xmlns:a16="http://schemas.microsoft.com/office/drawing/2014/main" id="{DD7C5377-9234-E987-7242-A4C94738C6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EFD4E6F5-2434-A8BD-1E9E-D87DD3B05328}"/>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3182670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D84287-9CBD-F669-303B-7DAADBD59E1C}"/>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E663023-8F55-AAB5-9686-329021CDCE88}"/>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82B086EA-4474-D39E-C170-8B38FD939A1F}"/>
              </a:ext>
            </a:extLst>
          </p:cNvPr>
          <p:cNvSpPr>
            <a:spLocks noGrp="1"/>
          </p:cNvSpPr>
          <p:nvPr>
            <p:ph type="dt" sz="half" idx="10"/>
          </p:nvPr>
        </p:nvSpPr>
        <p:spPr/>
        <p:txBody>
          <a:bodyPr/>
          <a:lstStyle/>
          <a:p>
            <a:fld id="{E6A84FF7-8C2D-43EA-A012-269D887DCABE}" type="datetimeFigureOut">
              <a:rPr lang="es-DO" smtClean="0"/>
              <a:t>28/2/2026</a:t>
            </a:fld>
            <a:endParaRPr lang="es-DO"/>
          </a:p>
        </p:txBody>
      </p:sp>
      <p:sp>
        <p:nvSpPr>
          <p:cNvPr id="5" name="Marcador de pie de página 4">
            <a:extLst>
              <a:ext uri="{FF2B5EF4-FFF2-40B4-BE49-F238E27FC236}">
                <a16:creationId xmlns:a16="http://schemas.microsoft.com/office/drawing/2014/main" id="{94CA70EC-4193-AD9A-2615-41636AA5CE1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B27938F-331E-B362-1165-1984831CD03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226191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ECCE60E-9C44-1E4A-C4E9-1F73E4BA75A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20577555-7B1F-7BFE-B854-37C2F98AD54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AECDF1-D447-979F-DA7D-0F255051C093}"/>
              </a:ext>
            </a:extLst>
          </p:cNvPr>
          <p:cNvSpPr>
            <a:spLocks noGrp="1"/>
          </p:cNvSpPr>
          <p:nvPr>
            <p:ph type="dt" sz="half" idx="10"/>
          </p:nvPr>
        </p:nvSpPr>
        <p:spPr/>
        <p:txBody>
          <a:bodyPr/>
          <a:lstStyle/>
          <a:p>
            <a:fld id="{E6A84FF7-8C2D-43EA-A012-269D887DCABE}" type="datetimeFigureOut">
              <a:rPr lang="es-DO" smtClean="0"/>
              <a:t>28/2/2026</a:t>
            </a:fld>
            <a:endParaRPr lang="es-DO"/>
          </a:p>
        </p:txBody>
      </p:sp>
      <p:sp>
        <p:nvSpPr>
          <p:cNvPr id="5" name="Marcador de pie de página 4">
            <a:extLst>
              <a:ext uri="{FF2B5EF4-FFF2-40B4-BE49-F238E27FC236}">
                <a16:creationId xmlns:a16="http://schemas.microsoft.com/office/drawing/2014/main" id="{FD49C66B-2A5A-FE0D-FC68-E1DCD42D3E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6854C2B6-2F2B-6110-4A83-3D8E568BE258}"/>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690989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F80E1D-916F-EFE8-4300-E890F340B5DD}"/>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9F665C35-6F93-0C16-A528-8CF15CCAF2B4}"/>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F71CCCC9-BE4D-9F51-2168-C3FB6E0EF378}"/>
              </a:ext>
            </a:extLst>
          </p:cNvPr>
          <p:cNvSpPr>
            <a:spLocks noGrp="1"/>
          </p:cNvSpPr>
          <p:nvPr>
            <p:ph type="dt" sz="half" idx="10"/>
          </p:nvPr>
        </p:nvSpPr>
        <p:spPr/>
        <p:txBody>
          <a:bodyPr/>
          <a:lstStyle/>
          <a:p>
            <a:fld id="{E6A84FF7-8C2D-43EA-A012-269D887DCABE}" type="datetimeFigureOut">
              <a:rPr lang="es-DO" smtClean="0"/>
              <a:t>28/2/2026</a:t>
            </a:fld>
            <a:endParaRPr lang="es-DO"/>
          </a:p>
        </p:txBody>
      </p:sp>
      <p:sp>
        <p:nvSpPr>
          <p:cNvPr id="5" name="Marcador de pie de página 4">
            <a:extLst>
              <a:ext uri="{FF2B5EF4-FFF2-40B4-BE49-F238E27FC236}">
                <a16:creationId xmlns:a16="http://schemas.microsoft.com/office/drawing/2014/main" id="{85F7A058-9E11-4582-243F-36A1EC4BD1B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35C55443-5D93-79AB-6440-B47E87828F81}"/>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084760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F7610E-CB08-DFFF-B6CC-850C84DD661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7D122F5-72EB-E033-1F6F-B337497FED4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004E98F-78BD-F96E-1402-2DE222653FEB}"/>
              </a:ext>
            </a:extLst>
          </p:cNvPr>
          <p:cNvSpPr>
            <a:spLocks noGrp="1"/>
          </p:cNvSpPr>
          <p:nvPr>
            <p:ph type="dt" sz="half" idx="10"/>
          </p:nvPr>
        </p:nvSpPr>
        <p:spPr/>
        <p:txBody>
          <a:bodyPr/>
          <a:lstStyle/>
          <a:p>
            <a:fld id="{E6A84FF7-8C2D-43EA-A012-269D887DCABE}" type="datetimeFigureOut">
              <a:rPr lang="es-DO" smtClean="0"/>
              <a:t>28/2/2026</a:t>
            </a:fld>
            <a:endParaRPr lang="es-DO"/>
          </a:p>
        </p:txBody>
      </p:sp>
      <p:sp>
        <p:nvSpPr>
          <p:cNvPr id="5" name="Marcador de pie de página 4">
            <a:extLst>
              <a:ext uri="{FF2B5EF4-FFF2-40B4-BE49-F238E27FC236}">
                <a16:creationId xmlns:a16="http://schemas.microsoft.com/office/drawing/2014/main" id="{D9A43D85-2298-6A11-D06E-F5C8851B7A6E}"/>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FC765C96-8B2A-1830-038C-A2439CA21C1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054012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C32346-DCF9-4835-6915-01DABBC5C705}"/>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94D6AA1C-EA10-03A1-259D-876CA2691B72}"/>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4895CF01-F9E5-4EC5-D129-FADFFEFA230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D90A3C0C-5BCE-62E9-1ACC-5F775E677DEE}"/>
              </a:ext>
            </a:extLst>
          </p:cNvPr>
          <p:cNvSpPr>
            <a:spLocks noGrp="1"/>
          </p:cNvSpPr>
          <p:nvPr>
            <p:ph type="dt" sz="half" idx="10"/>
          </p:nvPr>
        </p:nvSpPr>
        <p:spPr/>
        <p:txBody>
          <a:bodyPr/>
          <a:lstStyle/>
          <a:p>
            <a:fld id="{E6A84FF7-8C2D-43EA-A012-269D887DCABE}" type="datetimeFigureOut">
              <a:rPr lang="es-DO" smtClean="0"/>
              <a:t>28/2/2026</a:t>
            </a:fld>
            <a:endParaRPr lang="es-DO"/>
          </a:p>
        </p:txBody>
      </p:sp>
      <p:sp>
        <p:nvSpPr>
          <p:cNvPr id="6" name="Marcador de pie de página 5">
            <a:extLst>
              <a:ext uri="{FF2B5EF4-FFF2-40B4-BE49-F238E27FC236}">
                <a16:creationId xmlns:a16="http://schemas.microsoft.com/office/drawing/2014/main" id="{C55E9BDE-94EC-0F1A-42ED-470A42A1DD64}"/>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869D2FD-70DE-BDB8-22E4-00F1E4B57C70}"/>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98957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771F59-5E2D-F5B3-CF3B-9D4CE806A77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367ADFAB-9F5E-74E1-263B-25D7F138E2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0A7D53DE-7152-E5F8-F0B5-0C5BD1258193}"/>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0E47CAD2-082E-C459-592D-78FD576436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1DDF5C50-F3C3-95D0-E7C5-FA1C55C0D1F7}"/>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6653938-E553-D3CF-8C7E-6F282D58338D}"/>
              </a:ext>
            </a:extLst>
          </p:cNvPr>
          <p:cNvSpPr>
            <a:spLocks noGrp="1"/>
          </p:cNvSpPr>
          <p:nvPr>
            <p:ph type="dt" sz="half" idx="10"/>
          </p:nvPr>
        </p:nvSpPr>
        <p:spPr/>
        <p:txBody>
          <a:bodyPr/>
          <a:lstStyle/>
          <a:p>
            <a:fld id="{E6A84FF7-8C2D-43EA-A012-269D887DCABE}" type="datetimeFigureOut">
              <a:rPr lang="es-DO" smtClean="0"/>
              <a:t>28/2/2026</a:t>
            </a:fld>
            <a:endParaRPr lang="es-DO"/>
          </a:p>
        </p:txBody>
      </p:sp>
      <p:sp>
        <p:nvSpPr>
          <p:cNvPr id="8" name="Marcador de pie de página 7">
            <a:extLst>
              <a:ext uri="{FF2B5EF4-FFF2-40B4-BE49-F238E27FC236}">
                <a16:creationId xmlns:a16="http://schemas.microsoft.com/office/drawing/2014/main" id="{7CDE763C-58BB-DBF9-A6FE-9D99DD6FFFE4}"/>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DFCD20F6-9090-85DD-4FB1-510065D5628B}"/>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208783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A37211-56EF-C7E1-791D-9136345022F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FC025983-0E63-C7F8-A717-205813AACFEA}"/>
              </a:ext>
            </a:extLst>
          </p:cNvPr>
          <p:cNvSpPr>
            <a:spLocks noGrp="1"/>
          </p:cNvSpPr>
          <p:nvPr>
            <p:ph type="dt" sz="half" idx="10"/>
          </p:nvPr>
        </p:nvSpPr>
        <p:spPr/>
        <p:txBody>
          <a:bodyPr/>
          <a:lstStyle/>
          <a:p>
            <a:fld id="{E6A84FF7-8C2D-43EA-A012-269D887DCABE}" type="datetimeFigureOut">
              <a:rPr lang="es-DO" smtClean="0"/>
              <a:t>28/2/2026</a:t>
            </a:fld>
            <a:endParaRPr lang="es-DO"/>
          </a:p>
        </p:txBody>
      </p:sp>
      <p:sp>
        <p:nvSpPr>
          <p:cNvPr id="4" name="Marcador de pie de página 3">
            <a:extLst>
              <a:ext uri="{FF2B5EF4-FFF2-40B4-BE49-F238E27FC236}">
                <a16:creationId xmlns:a16="http://schemas.microsoft.com/office/drawing/2014/main" id="{E5D9D856-A6D9-73D7-95DA-1650B0AF7348}"/>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AAF7530-DACA-E48C-BAEF-D10065A8702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3725975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D25A960-579C-D6BF-D3B3-17C1E018C1AE}"/>
              </a:ext>
            </a:extLst>
          </p:cNvPr>
          <p:cNvSpPr>
            <a:spLocks noGrp="1"/>
          </p:cNvSpPr>
          <p:nvPr>
            <p:ph type="dt" sz="half" idx="10"/>
          </p:nvPr>
        </p:nvSpPr>
        <p:spPr/>
        <p:txBody>
          <a:bodyPr/>
          <a:lstStyle/>
          <a:p>
            <a:fld id="{E6A84FF7-8C2D-43EA-A012-269D887DCABE}" type="datetimeFigureOut">
              <a:rPr lang="es-DO" smtClean="0"/>
              <a:t>28/2/2026</a:t>
            </a:fld>
            <a:endParaRPr lang="es-DO"/>
          </a:p>
        </p:txBody>
      </p:sp>
      <p:sp>
        <p:nvSpPr>
          <p:cNvPr id="3" name="Marcador de pie de página 2">
            <a:extLst>
              <a:ext uri="{FF2B5EF4-FFF2-40B4-BE49-F238E27FC236}">
                <a16:creationId xmlns:a16="http://schemas.microsoft.com/office/drawing/2014/main" id="{BB1AA407-B8ED-9EB4-3D1E-3AC252A59536}"/>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B2C0FC1F-7DAA-F4C5-0DBA-407590634B22}"/>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937455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ACED08-B859-6C26-073A-4A35B81C090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F8A2B6F8-179B-6237-5EBA-0C0E3DF0D3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C689599E-9A62-63CA-FAE1-31F545355D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164D3D5-86F4-A935-2E1D-248C2F446F6A}"/>
              </a:ext>
            </a:extLst>
          </p:cNvPr>
          <p:cNvSpPr>
            <a:spLocks noGrp="1"/>
          </p:cNvSpPr>
          <p:nvPr>
            <p:ph type="dt" sz="half" idx="10"/>
          </p:nvPr>
        </p:nvSpPr>
        <p:spPr/>
        <p:txBody>
          <a:bodyPr/>
          <a:lstStyle/>
          <a:p>
            <a:fld id="{E6A84FF7-8C2D-43EA-A012-269D887DCABE}" type="datetimeFigureOut">
              <a:rPr lang="es-DO" smtClean="0"/>
              <a:t>28/2/2026</a:t>
            </a:fld>
            <a:endParaRPr lang="es-DO"/>
          </a:p>
        </p:txBody>
      </p:sp>
      <p:sp>
        <p:nvSpPr>
          <p:cNvPr id="6" name="Marcador de pie de página 5">
            <a:extLst>
              <a:ext uri="{FF2B5EF4-FFF2-40B4-BE49-F238E27FC236}">
                <a16:creationId xmlns:a16="http://schemas.microsoft.com/office/drawing/2014/main" id="{B2DC9FF5-31DC-1BA0-DB28-278BEB5F0D1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082B62B-32C9-3732-2057-D57FB32A6FAA}"/>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734403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7E9C1C-0B93-9288-C844-1B980F45144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2A9C9398-CB18-B37E-8F3E-EE72617765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2E75CD76-D70B-B262-583D-C28961D4A6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BDDD1BA-8E5D-879E-DD42-8D0723D3E88B}"/>
              </a:ext>
            </a:extLst>
          </p:cNvPr>
          <p:cNvSpPr>
            <a:spLocks noGrp="1"/>
          </p:cNvSpPr>
          <p:nvPr>
            <p:ph type="dt" sz="half" idx="10"/>
          </p:nvPr>
        </p:nvSpPr>
        <p:spPr/>
        <p:txBody>
          <a:bodyPr/>
          <a:lstStyle/>
          <a:p>
            <a:fld id="{E6A84FF7-8C2D-43EA-A012-269D887DCABE}" type="datetimeFigureOut">
              <a:rPr lang="es-DO" smtClean="0"/>
              <a:t>28/2/2026</a:t>
            </a:fld>
            <a:endParaRPr lang="es-DO"/>
          </a:p>
        </p:txBody>
      </p:sp>
      <p:sp>
        <p:nvSpPr>
          <p:cNvPr id="6" name="Marcador de pie de página 5">
            <a:extLst>
              <a:ext uri="{FF2B5EF4-FFF2-40B4-BE49-F238E27FC236}">
                <a16:creationId xmlns:a16="http://schemas.microsoft.com/office/drawing/2014/main" id="{712087DF-C5E0-114C-80C8-C704E2AE5F9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4A083DD4-C5BF-1160-9054-F1FAC5A37D49}"/>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22899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431C6F9-FB4E-4D0B-CDC2-4E536C2975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C23DC1FC-BF36-8396-83B6-0346401FD4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DAC94FC0-95FB-B754-F994-E362FAAE45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6A84FF7-8C2D-43EA-A012-269D887DCABE}" type="datetimeFigureOut">
              <a:rPr lang="es-DO" smtClean="0"/>
              <a:t>28/2/2026</a:t>
            </a:fld>
            <a:endParaRPr lang="es-DO"/>
          </a:p>
        </p:txBody>
      </p:sp>
      <p:sp>
        <p:nvSpPr>
          <p:cNvPr id="5" name="Marcador de pie de página 4">
            <a:extLst>
              <a:ext uri="{FF2B5EF4-FFF2-40B4-BE49-F238E27FC236}">
                <a16:creationId xmlns:a16="http://schemas.microsoft.com/office/drawing/2014/main" id="{F2F885D7-AAAD-37BA-2E21-0A0A670AD2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C68B124C-4610-114A-B405-AC9C76B536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7B47D67-AF47-4706-B566-DAC495396EC5}" type="slidenum">
              <a:rPr lang="es-DO" smtClean="0"/>
              <a:t>‹nº›</a:t>
            </a:fld>
            <a:endParaRPr lang="es-DO"/>
          </a:p>
        </p:txBody>
      </p:sp>
    </p:spTree>
    <p:extLst>
      <p:ext uri="{BB962C8B-B14F-4D97-AF65-F5344CB8AC3E}">
        <p14:creationId xmlns:p14="http://schemas.microsoft.com/office/powerpoint/2010/main" val="410786202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8D8B1008-3F9B-F15C-EF7B-62A9F3D0EE1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C43D8F2-0880-3D40-2059-E65B6217DC97}"/>
              </a:ext>
            </a:extLst>
          </p:cNvPr>
          <p:cNvSpPr txBox="1"/>
          <p:nvPr/>
        </p:nvSpPr>
        <p:spPr>
          <a:xfrm>
            <a:off x="189781" y="968846"/>
            <a:ext cx="3925019" cy="1323439"/>
          </a:xfrm>
          <a:prstGeom prst="rect">
            <a:avLst/>
          </a:prstGeom>
          <a:noFill/>
        </p:spPr>
        <p:txBody>
          <a:bodyPr wrap="square" rtlCol="0">
            <a:spAutoFit/>
          </a:bodyPr>
          <a:lstStyle/>
          <a:p>
            <a:r>
              <a:rPr lang="es-ES" sz="4000">
                <a:latin typeface="Bahnschrift SemiCondensed" panose="020B0502040204020203" pitchFamily="34" charset="0"/>
              </a:rPr>
              <a:t>COMPLETOS EN CRISTO</a:t>
            </a:r>
            <a:endParaRPr lang="es-DO" sz="40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A6E187A9-56FC-5F5A-6E5B-98B428B003D2}"/>
              </a:ext>
            </a:extLst>
          </p:cNvPr>
          <p:cNvSpPr txBox="1"/>
          <p:nvPr/>
        </p:nvSpPr>
        <p:spPr>
          <a:xfrm>
            <a:off x="8229600" y="2415396"/>
            <a:ext cx="1561381" cy="369332"/>
          </a:xfrm>
          <a:prstGeom prst="rect">
            <a:avLst/>
          </a:prstGeom>
          <a:noFill/>
        </p:spPr>
        <p:txBody>
          <a:bodyPr wrap="square" rtlCol="0">
            <a:spAutoFit/>
          </a:bodyPr>
          <a:lstStyle/>
          <a:p>
            <a:r>
              <a:rPr lang="es-DO" dirty="0"/>
              <a:t>Lección 10</a:t>
            </a:r>
          </a:p>
        </p:txBody>
      </p:sp>
      <p:sp>
        <p:nvSpPr>
          <p:cNvPr id="6" name="CuadroTexto 5">
            <a:extLst>
              <a:ext uri="{FF2B5EF4-FFF2-40B4-BE49-F238E27FC236}">
                <a16:creationId xmlns:a16="http://schemas.microsoft.com/office/drawing/2014/main" id="{F831E35F-A1B6-7A85-7FE3-FEE3247A556F}"/>
              </a:ext>
            </a:extLst>
          </p:cNvPr>
          <p:cNvSpPr txBox="1"/>
          <p:nvPr/>
        </p:nvSpPr>
        <p:spPr>
          <a:xfrm>
            <a:off x="8199407" y="3641316"/>
            <a:ext cx="1561381" cy="646331"/>
          </a:xfrm>
          <a:prstGeom prst="rect">
            <a:avLst/>
          </a:prstGeom>
          <a:noFill/>
        </p:spPr>
        <p:txBody>
          <a:bodyPr wrap="square" rtlCol="0">
            <a:spAutoFit/>
          </a:bodyPr>
          <a:lstStyle/>
          <a:p>
            <a:r>
              <a:rPr lang="es-DO" dirty="0"/>
              <a:t>Sábado 7/03/2026</a:t>
            </a:r>
          </a:p>
        </p:txBody>
      </p:sp>
      <p:sp>
        <p:nvSpPr>
          <p:cNvPr id="7" name="CuadroTexto 6">
            <a:extLst>
              <a:ext uri="{FF2B5EF4-FFF2-40B4-BE49-F238E27FC236}">
                <a16:creationId xmlns:a16="http://schemas.microsoft.com/office/drawing/2014/main" id="{062DB6B6-C289-1A78-5983-ABAA6658B385}"/>
              </a:ext>
            </a:extLst>
          </p:cNvPr>
          <p:cNvSpPr txBox="1"/>
          <p:nvPr/>
        </p:nvSpPr>
        <p:spPr>
          <a:xfrm>
            <a:off x="155277" y="3148648"/>
            <a:ext cx="3925019" cy="3108543"/>
          </a:xfrm>
          <a:prstGeom prst="rect">
            <a:avLst/>
          </a:prstGeom>
          <a:noFill/>
        </p:spPr>
        <p:txBody>
          <a:bodyPr wrap="square" rtlCol="0">
            <a:spAutoFit/>
          </a:bodyPr>
          <a:lstStyle/>
          <a:p>
            <a:r>
              <a:rPr lang="es-ES" sz="2800">
                <a:latin typeface="Bahnschrift SemiCondensed" panose="020B0502040204020203" pitchFamily="34" charset="0"/>
              </a:rPr>
              <a:t>“Por tanto, nadie los juzgue en comida o bebida, o en días de fiesta, nuevas lunas o sábados. Todo esto era sombra de lo que iba a venir, pero la realidad es Cristo” (Col. 2:16, 17).</a:t>
            </a:r>
            <a:endParaRPr lang="es-DO" sz="2800" dirty="0">
              <a:latin typeface="Bahnschrift SemiCondensed" panose="020B0502040204020203" pitchFamily="34" charset="0"/>
            </a:endParaRPr>
          </a:p>
        </p:txBody>
      </p:sp>
      <p:sp>
        <p:nvSpPr>
          <p:cNvPr id="8" name="CuadroTexto 7">
            <a:extLst>
              <a:ext uri="{FF2B5EF4-FFF2-40B4-BE49-F238E27FC236}">
                <a16:creationId xmlns:a16="http://schemas.microsoft.com/office/drawing/2014/main" id="{DD8A21BD-E085-056C-8F07-409C2FFAA7AA}"/>
              </a:ext>
            </a:extLst>
          </p:cNvPr>
          <p:cNvSpPr txBox="1"/>
          <p:nvPr/>
        </p:nvSpPr>
        <p:spPr>
          <a:xfrm>
            <a:off x="0" y="2686652"/>
            <a:ext cx="1949570" cy="369332"/>
          </a:xfrm>
          <a:prstGeom prst="rect">
            <a:avLst/>
          </a:prstGeom>
          <a:noFill/>
        </p:spPr>
        <p:txBody>
          <a:bodyPr wrap="square" rtlCol="0">
            <a:spAutoFit/>
          </a:bodyPr>
          <a:lstStyle/>
          <a:p>
            <a:r>
              <a:rPr lang="es-DO" dirty="0">
                <a:latin typeface="Bahnschrift SemiCondensed" panose="020B0502040204020203" pitchFamily="34" charset="0"/>
              </a:rPr>
              <a:t>Para memorizar</a:t>
            </a:r>
          </a:p>
        </p:txBody>
      </p:sp>
    </p:spTree>
    <p:extLst>
      <p:ext uri="{BB962C8B-B14F-4D97-AF65-F5344CB8AC3E}">
        <p14:creationId xmlns:p14="http://schemas.microsoft.com/office/powerpoint/2010/main" val="1111878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B7209-3D62-2B8A-8015-9C4A53824B9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8861A51-F6FD-77D4-7C7D-E423D15FDD3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699FA97-E483-1912-A340-3A2C501F4D07}"/>
              </a:ext>
            </a:extLst>
          </p:cNvPr>
          <p:cNvSpPr txBox="1"/>
          <p:nvPr/>
        </p:nvSpPr>
        <p:spPr>
          <a:xfrm>
            <a:off x="2173856" y="940281"/>
            <a:ext cx="10018144" cy="6001643"/>
          </a:xfrm>
          <a:prstGeom prst="rect">
            <a:avLst/>
          </a:prstGeom>
          <a:noFill/>
        </p:spPr>
        <p:txBody>
          <a:bodyPr wrap="square" rtlCol="0">
            <a:spAutoFit/>
          </a:bodyPr>
          <a:lstStyle/>
          <a:p>
            <a:r>
              <a:rPr lang="es-ES" sz="3200" dirty="0">
                <a:solidFill>
                  <a:schemeClr val="bg1"/>
                </a:solidFill>
                <a:latin typeface="Bahnschrift SemiCondensed" panose="020B0502040204020203" pitchFamily="34" charset="0"/>
              </a:rPr>
              <a:t>11 Además, en él fueron circuncidados, no por mano humana, sino con la circuncisión que consiste en despojarse del cuerpo pecaminoso. Esta circuncisión la efectuó Cristo. 12 Ustedes la recibieron al ser sepultados con él en el bautismo. En él también fueron resucitados mediante la fe en el poder de Dios, quien lo resucitó de entre los muertos. 13 Antes de recibir esa circuncisión, ustedes estaban muertos en sus transgresiones. Sin embargo, Dios nos dio vida en unión con Cristo, al perdonarnos todos los pecados 14 </a:t>
            </a:r>
            <a:r>
              <a:rPr lang="es-ES" sz="3200" dirty="0">
                <a:solidFill>
                  <a:srgbClr val="FF9900"/>
                </a:solidFill>
                <a:latin typeface="Bahnschrift SemiCondensed" panose="020B0502040204020203" pitchFamily="34" charset="0"/>
              </a:rPr>
              <a:t>y anular la deuda [el pagaré] </a:t>
            </a:r>
            <a:r>
              <a:rPr lang="es-ES" sz="3200" dirty="0">
                <a:solidFill>
                  <a:schemeClr val="bg1"/>
                </a:solidFill>
                <a:latin typeface="Bahnschrift SemiCondensed" panose="020B0502040204020203" pitchFamily="34" charset="0"/>
              </a:rPr>
              <a:t>que teníamos pendiente por los requisitos de la Ley. Él </a:t>
            </a:r>
            <a:r>
              <a:rPr lang="es-ES" sz="3200" dirty="0">
                <a:solidFill>
                  <a:srgbClr val="FF9900"/>
                </a:solidFill>
                <a:latin typeface="Bahnschrift SemiCondensed" panose="020B0502040204020203" pitchFamily="34" charset="0"/>
              </a:rPr>
              <a:t>anuló esa deuda </a:t>
            </a:r>
            <a:r>
              <a:rPr lang="es-ES" sz="3200" dirty="0">
                <a:solidFill>
                  <a:schemeClr val="bg1"/>
                </a:solidFill>
                <a:latin typeface="Bahnschrift SemiCondensed" panose="020B0502040204020203" pitchFamily="34" charset="0"/>
              </a:rPr>
              <a:t>que nos era adversa, </a:t>
            </a:r>
            <a:r>
              <a:rPr lang="es-ES" sz="3200" dirty="0">
                <a:solidFill>
                  <a:srgbClr val="FF9900"/>
                </a:solidFill>
                <a:latin typeface="Bahnschrift SemiCondensed" panose="020B0502040204020203" pitchFamily="34" charset="0"/>
              </a:rPr>
              <a:t>clavándola en la cruz</a:t>
            </a:r>
            <a:r>
              <a:rPr lang="es-ES" sz="3200" dirty="0">
                <a:solidFill>
                  <a:schemeClr val="bg1"/>
                </a:solidFill>
                <a:latin typeface="Bahnschrift SemiCondensed" panose="020B0502040204020203" pitchFamily="34" charset="0"/>
              </a:rPr>
              <a:t>.</a:t>
            </a:r>
            <a:endParaRPr lang="es-DO" sz="32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126F137B-6821-4D03-4CD4-A6651F94E921}"/>
              </a:ext>
            </a:extLst>
          </p:cNvPr>
          <p:cNvSpPr txBox="1"/>
          <p:nvPr/>
        </p:nvSpPr>
        <p:spPr>
          <a:xfrm>
            <a:off x="2994802" y="208597"/>
            <a:ext cx="3914955" cy="646331"/>
          </a:xfrm>
          <a:prstGeom prst="rect">
            <a:avLst/>
          </a:prstGeom>
          <a:noFill/>
        </p:spPr>
        <p:txBody>
          <a:bodyPr wrap="square" rtlCol="0">
            <a:spAutoFit/>
          </a:bodyPr>
          <a:lstStyle/>
          <a:p>
            <a:r>
              <a:rPr lang="es-DO" sz="3600"/>
              <a:t>Col. 2: 11-14 NVI </a:t>
            </a:r>
            <a:endParaRPr lang="es-DO" sz="3600" dirty="0"/>
          </a:p>
        </p:txBody>
      </p:sp>
    </p:spTree>
    <p:extLst>
      <p:ext uri="{BB962C8B-B14F-4D97-AF65-F5344CB8AC3E}">
        <p14:creationId xmlns:p14="http://schemas.microsoft.com/office/powerpoint/2010/main" val="2546570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9CF7B-FB17-0B5E-E1DB-EBB6B9FB93BA}"/>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2381A622-C4F5-44DA-CF73-E80F4AF0ED2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FD70B49-8E85-D69A-9C7E-8F412D06B699}"/>
              </a:ext>
            </a:extLst>
          </p:cNvPr>
          <p:cNvSpPr txBox="1"/>
          <p:nvPr/>
        </p:nvSpPr>
        <p:spPr>
          <a:xfrm>
            <a:off x="2173856" y="940281"/>
            <a:ext cx="10018144" cy="5632311"/>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14 Porque él es nuestra paz, que de ambos pueblos hizo uno, derribando la pared intermedia de separación, 15 </a:t>
            </a:r>
            <a:r>
              <a:rPr lang="es-ES" sz="4000" dirty="0">
                <a:solidFill>
                  <a:srgbClr val="FF9900"/>
                </a:solidFill>
                <a:latin typeface="Bahnschrift SemiCondensed" panose="020B0502040204020203" pitchFamily="34" charset="0"/>
              </a:rPr>
              <a:t>aboliendo en su carne </a:t>
            </a:r>
            <a:r>
              <a:rPr lang="es-ES" sz="4000" dirty="0">
                <a:solidFill>
                  <a:schemeClr val="bg1"/>
                </a:solidFill>
                <a:latin typeface="Bahnschrift SemiCondensed" panose="020B0502040204020203" pitchFamily="34" charset="0"/>
              </a:rPr>
              <a:t>las enemistades, </a:t>
            </a:r>
            <a:r>
              <a:rPr lang="es-ES" sz="4000" dirty="0">
                <a:solidFill>
                  <a:srgbClr val="FF9900"/>
                </a:solidFill>
                <a:latin typeface="Bahnschrift SemiCondensed" panose="020B0502040204020203" pitchFamily="34" charset="0"/>
              </a:rPr>
              <a:t>la ley de los mandamientos expresados en ordenanzas</a:t>
            </a:r>
            <a:r>
              <a:rPr lang="es-ES" sz="4000" dirty="0">
                <a:solidFill>
                  <a:schemeClr val="bg1"/>
                </a:solidFill>
                <a:latin typeface="Bahnschrift SemiCondensed" panose="020B0502040204020203" pitchFamily="34" charset="0"/>
              </a:rPr>
              <a:t>, para crear en sí mismo de los dos un solo y nuevo hombre, haciendo la paz, 16 y mediante la cruz reconciliar con Dios a ambos en un solo cuerpo, matando en ella las enemistades.</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0554B9B5-67F6-17DA-EBB6-B1EBC8AD01B0}"/>
              </a:ext>
            </a:extLst>
          </p:cNvPr>
          <p:cNvSpPr txBox="1"/>
          <p:nvPr/>
        </p:nvSpPr>
        <p:spPr>
          <a:xfrm>
            <a:off x="2994802" y="208597"/>
            <a:ext cx="3914955" cy="646331"/>
          </a:xfrm>
          <a:prstGeom prst="rect">
            <a:avLst/>
          </a:prstGeom>
          <a:noFill/>
        </p:spPr>
        <p:txBody>
          <a:bodyPr wrap="square" rtlCol="0">
            <a:spAutoFit/>
          </a:bodyPr>
          <a:lstStyle/>
          <a:p>
            <a:r>
              <a:rPr lang="es-DO" sz="3600"/>
              <a:t>Efe. 2: 14-16 </a:t>
            </a:r>
            <a:endParaRPr lang="es-DO" sz="3600" dirty="0"/>
          </a:p>
        </p:txBody>
      </p:sp>
    </p:spTree>
    <p:extLst>
      <p:ext uri="{BB962C8B-B14F-4D97-AF65-F5344CB8AC3E}">
        <p14:creationId xmlns:p14="http://schemas.microsoft.com/office/powerpoint/2010/main" val="1350291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73E3B-0BFB-AF41-2429-CA3B0AB1C17A}"/>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6CE9F917-68EF-49D9-BBAE-DDE43810E25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D0EEF53F-A19D-4025-40E4-C16C481E8721}"/>
              </a:ext>
            </a:extLst>
          </p:cNvPr>
          <p:cNvSpPr txBox="1"/>
          <p:nvPr/>
        </p:nvSpPr>
        <p:spPr>
          <a:xfrm>
            <a:off x="1431985" y="723015"/>
            <a:ext cx="7065033" cy="5001369"/>
          </a:xfrm>
          <a:prstGeom prst="rect">
            <a:avLst/>
          </a:prstGeom>
          <a:noFill/>
        </p:spPr>
        <p:txBody>
          <a:bodyPr wrap="square">
            <a:spAutoFit/>
          </a:bodyPr>
          <a:lstStyle/>
          <a:p>
            <a:r>
              <a:rPr lang="es-ES" sz="2900" dirty="0">
                <a:latin typeface="Bahnschrift SemiCondensed" panose="020B0502040204020203" pitchFamily="34" charset="0"/>
              </a:rPr>
              <a:t>Para ayudar a entender estos textos (Col. 2: 11-15), los adventistas del séptimo día han propuesto dos interpretaciones principales. De acuerdo con la primera, las “ordenanzas” clavadas en la Cruz se refieren a la lista de cargos “desfavorables a nosotros”, a semejanza del texto que Pilato fijó a la cruz de Jesús (Mat. 27:37). De acuerdo con la segunda interpretación, lo que fue clavado en la Cruz fue la ley ceremonial escrita por Moisés (</a:t>
            </a:r>
            <a:r>
              <a:rPr lang="es-ES" sz="2900" dirty="0" err="1">
                <a:latin typeface="Bahnschrift SemiCondensed" panose="020B0502040204020203" pitchFamily="34" charset="0"/>
              </a:rPr>
              <a:t>Deut</a:t>
            </a:r>
            <a:r>
              <a:rPr lang="es-ES" sz="2900" dirty="0">
                <a:latin typeface="Bahnschrift SemiCondensed" panose="020B0502040204020203" pitchFamily="34" charset="0"/>
              </a:rPr>
              <a:t>. 31:24-26) (Ef. 2: 15).  </a:t>
            </a:r>
            <a:r>
              <a:rPr lang="es-ES" sz="2900" dirty="0">
                <a:solidFill>
                  <a:srgbClr val="7030A0"/>
                </a:solidFill>
                <a:latin typeface="Bahnschrift SemiCondensed" panose="020B0502040204020203" pitchFamily="34" charset="0"/>
              </a:rPr>
              <a:t>Lección del martes.</a:t>
            </a:r>
            <a:endParaRPr lang="es-DO" sz="2900" dirty="0">
              <a:solidFill>
                <a:srgbClr val="7030A0"/>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09FBA2D3-89AB-18F1-1846-1B4F0770158D}"/>
              </a:ext>
            </a:extLst>
          </p:cNvPr>
          <p:cNvSpPr txBox="1"/>
          <p:nvPr/>
        </p:nvSpPr>
        <p:spPr>
          <a:xfrm>
            <a:off x="414068" y="353683"/>
            <a:ext cx="448574" cy="369332"/>
          </a:xfrm>
          <a:prstGeom prst="rect">
            <a:avLst/>
          </a:prstGeom>
          <a:noFill/>
        </p:spPr>
        <p:txBody>
          <a:bodyPr wrap="square" rtlCol="0">
            <a:spAutoFit/>
          </a:bodyPr>
          <a:lstStyle/>
          <a:p>
            <a:r>
              <a:rPr lang="es-DO" dirty="0"/>
              <a:t>C</a:t>
            </a:r>
          </a:p>
        </p:txBody>
      </p:sp>
    </p:spTree>
    <p:extLst>
      <p:ext uri="{BB962C8B-B14F-4D97-AF65-F5344CB8AC3E}">
        <p14:creationId xmlns:p14="http://schemas.microsoft.com/office/powerpoint/2010/main" val="2302950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08071-F5E3-00F9-113A-0A9CEF7EC0AA}"/>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B0D9AF4A-479E-7B84-6C73-8EAEA147DCFE}"/>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8915C3-F16B-64EF-DB82-E2FC5A0F5C17}"/>
              </a:ext>
            </a:extLst>
          </p:cNvPr>
          <p:cNvSpPr txBox="1"/>
          <p:nvPr/>
        </p:nvSpPr>
        <p:spPr>
          <a:xfrm>
            <a:off x="232913" y="2244059"/>
            <a:ext cx="4615132" cy="3170099"/>
          </a:xfrm>
          <a:prstGeom prst="rect">
            <a:avLst/>
          </a:prstGeom>
          <a:noFill/>
        </p:spPr>
        <p:txBody>
          <a:bodyPr wrap="square" rtlCol="0">
            <a:spAutoFit/>
          </a:bodyPr>
          <a:lstStyle/>
          <a:p>
            <a:pPr algn="ctr"/>
            <a:r>
              <a:rPr lang="es-ES" sz="4000">
                <a:solidFill>
                  <a:schemeClr val="bg1"/>
                </a:solidFill>
                <a:latin typeface="Bahnschrift SemiCondensed" panose="020B0502040204020203" pitchFamily="34" charset="0"/>
              </a:rPr>
              <a:t>¿A qué se refieren los</a:t>
            </a:r>
          </a:p>
          <a:p>
            <a:pPr algn="ctr"/>
            <a:r>
              <a:rPr lang="es-ES" sz="4000">
                <a:solidFill>
                  <a:schemeClr val="bg1"/>
                </a:solidFill>
                <a:latin typeface="Bahnschrift SemiCondensed" panose="020B0502040204020203" pitchFamily="34" charset="0"/>
              </a:rPr>
              <a:t> "sábados" que el apóstol Pablo </a:t>
            </a:r>
          </a:p>
          <a:p>
            <a:pPr algn="ctr"/>
            <a:r>
              <a:rPr lang="es-ES" sz="4000">
                <a:solidFill>
                  <a:schemeClr val="bg1"/>
                </a:solidFill>
                <a:latin typeface="Bahnschrift SemiCondensed" panose="020B0502040204020203" pitchFamily="34" charset="0"/>
              </a:rPr>
              <a:t>menciona como sombras?</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967E160-4B2B-F0D5-6C7A-D3109A394A3F}"/>
              </a:ext>
            </a:extLst>
          </p:cNvPr>
          <p:cNvSpPr txBox="1"/>
          <p:nvPr/>
        </p:nvSpPr>
        <p:spPr>
          <a:xfrm>
            <a:off x="5779697" y="1787357"/>
            <a:ext cx="5848709" cy="3785652"/>
          </a:xfrm>
          <a:prstGeom prst="rect">
            <a:avLst/>
          </a:prstGeom>
          <a:noFill/>
        </p:spPr>
        <p:txBody>
          <a:bodyPr wrap="square" rtlCol="0">
            <a:spAutoFit/>
          </a:bodyPr>
          <a:lstStyle/>
          <a:p>
            <a:pPr algn="ctr"/>
            <a:r>
              <a:rPr lang="es-ES" sz="4800" dirty="0">
                <a:solidFill>
                  <a:schemeClr val="accent1">
                    <a:lumMod val="50000"/>
                  </a:schemeClr>
                </a:solidFill>
              </a:rPr>
              <a:t>A los sábados ceremoniales del calendario judío, </a:t>
            </a:r>
          </a:p>
          <a:p>
            <a:pPr algn="ctr"/>
            <a:r>
              <a:rPr lang="es-ES" sz="4800" dirty="0">
                <a:solidFill>
                  <a:schemeClr val="accent1">
                    <a:lumMod val="50000"/>
                  </a:schemeClr>
                </a:solidFill>
              </a:rPr>
              <a:t>que señalaban la obra futura de Cristo.</a:t>
            </a:r>
          </a:p>
        </p:txBody>
      </p:sp>
      <p:sp>
        <p:nvSpPr>
          <p:cNvPr id="6" name="CuadroTexto 5">
            <a:extLst>
              <a:ext uri="{FF2B5EF4-FFF2-40B4-BE49-F238E27FC236}">
                <a16:creationId xmlns:a16="http://schemas.microsoft.com/office/drawing/2014/main" id="{0C5A327B-9EC5-3750-6D68-FBAD4301A2CC}"/>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4</a:t>
            </a:r>
          </a:p>
        </p:txBody>
      </p:sp>
    </p:spTree>
    <p:extLst>
      <p:ext uri="{BB962C8B-B14F-4D97-AF65-F5344CB8AC3E}">
        <p14:creationId xmlns:p14="http://schemas.microsoft.com/office/powerpoint/2010/main" val="2496826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40528-F10B-568A-AD87-3F9157D029F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51C90384-6AFE-4B67-6C15-A30DBECA931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64B5025-2E66-A2D3-8C75-BD5FC317D1E0}"/>
              </a:ext>
            </a:extLst>
          </p:cNvPr>
          <p:cNvSpPr txBox="1"/>
          <p:nvPr/>
        </p:nvSpPr>
        <p:spPr>
          <a:xfrm>
            <a:off x="2173856" y="940281"/>
            <a:ext cx="10018144" cy="5078313"/>
          </a:xfrm>
          <a:prstGeom prst="rect">
            <a:avLst/>
          </a:prstGeom>
          <a:noFill/>
        </p:spPr>
        <p:txBody>
          <a:bodyPr wrap="square" rtlCol="0">
            <a:spAutoFit/>
          </a:bodyPr>
          <a:lstStyle/>
          <a:p>
            <a:r>
              <a:rPr lang="es-ES" sz="5400" dirty="0">
                <a:solidFill>
                  <a:schemeClr val="bg1"/>
                </a:solidFill>
                <a:latin typeface="Bahnschrift SemiCondensed" panose="020B0502040204020203" pitchFamily="34" charset="0"/>
              </a:rPr>
              <a:t>16 Por tanto, nadie os juzgue en comida o en bebida, o en cuanto a días de fiesta, luna nueva o </a:t>
            </a:r>
            <a:r>
              <a:rPr lang="es-ES" sz="5400" dirty="0">
                <a:solidFill>
                  <a:srgbClr val="FF9900"/>
                </a:solidFill>
                <a:latin typeface="Bahnschrift SemiCondensed" panose="020B0502040204020203" pitchFamily="34" charset="0"/>
              </a:rPr>
              <a:t>días de reposo</a:t>
            </a:r>
            <a:r>
              <a:rPr lang="es-ES" sz="5400" dirty="0">
                <a:solidFill>
                  <a:schemeClr val="bg1"/>
                </a:solidFill>
                <a:latin typeface="Bahnschrift SemiCondensed" panose="020B0502040204020203" pitchFamily="34" charset="0"/>
              </a:rPr>
              <a:t>, 17 todo lo cual </a:t>
            </a:r>
            <a:r>
              <a:rPr lang="es-ES" sz="5400" dirty="0">
                <a:solidFill>
                  <a:srgbClr val="FF9900"/>
                </a:solidFill>
                <a:latin typeface="Bahnschrift SemiCondensed" panose="020B0502040204020203" pitchFamily="34" charset="0"/>
              </a:rPr>
              <a:t>es sombra de lo que ha de venir</a:t>
            </a:r>
            <a:r>
              <a:rPr lang="es-ES" sz="5400" dirty="0">
                <a:solidFill>
                  <a:schemeClr val="bg1"/>
                </a:solidFill>
                <a:latin typeface="Bahnschrift SemiCondensed" panose="020B0502040204020203" pitchFamily="34" charset="0"/>
              </a:rPr>
              <a:t>; pero el cuerpo es de Cristo.</a:t>
            </a:r>
            <a:endParaRPr lang="es-DO" sz="5400" dirty="0">
              <a:solidFill>
                <a:srgbClr val="FF9900"/>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3C3F3CE-15C9-AC1E-8911-6B6A2F8CDDE5}"/>
              </a:ext>
            </a:extLst>
          </p:cNvPr>
          <p:cNvSpPr txBox="1"/>
          <p:nvPr/>
        </p:nvSpPr>
        <p:spPr>
          <a:xfrm>
            <a:off x="2796396" y="216533"/>
            <a:ext cx="4001220" cy="646331"/>
          </a:xfrm>
          <a:prstGeom prst="rect">
            <a:avLst/>
          </a:prstGeom>
          <a:noFill/>
        </p:spPr>
        <p:txBody>
          <a:bodyPr wrap="square" rtlCol="0">
            <a:spAutoFit/>
          </a:bodyPr>
          <a:lstStyle/>
          <a:p>
            <a:r>
              <a:rPr lang="es-DO" sz="3600"/>
              <a:t>Col. 2: 16-17 </a:t>
            </a:r>
            <a:endParaRPr lang="es-DO" sz="3600" dirty="0"/>
          </a:p>
        </p:txBody>
      </p:sp>
    </p:spTree>
    <p:extLst>
      <p:ext uri="{BB962C8B-B14F-4D97-AF65-F5344CB8AC3E}">
        <p14:creationId xmlns:p14="http://schemas.microsoft.com/office/powerpoint/2010/main" val="27026209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21B2A-8C16-1AB3-D35C-DF5161823024}"/>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647727B4-B709-E5D5-1C17-7C9BD376E50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3FF2276F-6FC1-7A35-0852-8AFA94EC3E44}"/>
              </a:ext>
            </a:extLst>
          </p:cNvPr>
          <p:cNvSpPr txBox="1"/>
          <p:nvPr/>
        </p:nvSpPr>
        <p:spPr>
          <a:xfrm>
            <a:off x="1449237" y="723015"/>
            <a:ext cx="7065033" cy="5632311"/>
          </a:xfrm>
          <a:prstGeom prst="rect">
            <a:avLst/>
          </a:prstGeom>
          <a:noFill/>
        </p:spPr>
        <p:txBody>
          <a:bodyPr wrap="square">
            <a:spAutoFit/>
          </a:bodyPr>
          <a:lstStyle/>
          <a:p>
            <a:pPr algn="ctr"/>
            <a:r>
              <a:rPr lang="es-ES" sz="3500" dirty="0">
                <a:latin typeface="Bahnschrift SemiCondensed" panose="020B0502040204020203" pitchFamily="34" charset="0"/>
              </a:rPr>
              <a:t>Jesús es, en contraste con la sombra, la plenitud de la realidad. Cada símbolo se refiere a él, y cada uno de ellos encuentra en él su plenitud. Cuando los cristianos se encuentran con Cristo le dan la espalda a los perfiles simbólicos que son sólo sombras, para caminar en la plenitud de la presencia divina. </a:t>
            </a:r>
            <a:r>
              <a:rPr lang="es-ES" sz="3500" dirty="0">
                <a:solidFill>
                  <a:srgbClr val="7030A0"/>
                </a:solidFill>
                <a:latin typeface="Bahnschrift SemiCondensed" panose="020B0502040204020203" pitchFamily="34" charset="0"/>
              </a:rPr>
              <a:t>Comentario bíblico adventista, Col. 2: 17.</a:t>
            </a:r>
          </a:p>
        </p:txBody>
      </p:sp>
      <p:sp>
        <p:nvSpPr>
          <p:cNvPr id="6" name="CuadroTexto 5">
            <a:extLst>
              <a:ext uri="{FF2B5EF4-FFF2-40B4-BE49-F238E27FC236}">
                <a16:creationId xmlns:a16="http://schemas.microsoft.com/office/drawing/2014/main" id="{54064D6D-61B4-7431-244C-3E7A42D75B66}"/>
              </a:ext>
            </a:extLst>
          </p:cNvPr>
          <p:cNvSpPr txBox="1"/>
          <p:nvPr/>
        </p:nvSpPr>
        <p:spPr>
          <a:xfrm>
            <a:off x="414068" y="353683"/>
            <a:ext cx="448574" cy="369332"/>
          </a:xfrm>
          <a:prstGeom prst="rect">
            <a:avLst/>
          </a:prstGeom>
          <a:noFill/>
        </p:spPr>
        <p:txBody>
          <a:bodyPr wrap="square" rtlCol="0">
            <a:spAutoFit/>
          </a:bodyPr>
          <a:lstStyle/>
          <a:p>
            <a:r>
              <a:rPr lang="es-DO" dirty="0"/>
              <a:t>D</a:t>
            </a:r>
          </a:p>
        </p:txBody>
      </p:sp>
    </p:spTree>
    <p:extLst>
      <p:ext uri="{BB962C8B-B14F-4D97-AF65-F5344CB8AC3E}">
        <p14:creationId xmlns:p14="http://schemas.microsoft.com/office/powerpoint/2010/main" val="637190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D5AC7E38-D8C6-E506-6549-24F9C8A0076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29B50E6-06C2-99F8-81D8-C1E398EB6273}"/>
              </a:ext>
            </a:extLst>
          </p:cNvPr>
          <p:cNvSpPr txBox="1"/>
          <p:nvPr/>
        </p:nvSpPr>
        <p:spPr>
          <a:xfrm>
            <a:off x="2165231" y="1889185"/>
            <a:ext cx="4925682" cy="4247317"/>
          </a:xfrm>
          <a:prstGeom prst="rect">
            <a:avLst/>
          </a:prstGeom>
          <a:noFill/>
        </p:spPr>
        <p:txBody>
          <a:bodyPr wrap="square" rtlCol="0">
            <a:spAutoFit/>
          </a:bodyPr>
          <a:lstStyle/>
          <a:p>
            <a:pPr algn="ctr"/>
            <a:r>
              <a:rPr lang="es-ES" sz="5400" dirty="0">
                <a:latin typeface="Bahnschrift SemiCondensed" panose="020B0502040204020203" pitchFamily="34" charset="0"/>
              </a:rPr>
              <a:t>¿Quieres caminar en la plenitud de la presencia divina de Cristo en tu vida?</a:t>
            </a:r>
            <a:endParaRPr lang="es-DO" sz="5400" dirty="0">
              <a:latin typeface="Bahnschrift SemiCondensed" panose="020B0502040204020203" pitchFamily="34" charset="0"/>
            </a:endParaRPr>
          </a:p>
        </p:txBody>
      </p:sp>
    </p:spTree>
    <p:extLst>
      <p:ext uri="{BB962C8B-B14F-4D97-AF65-F5344CB8AC3E}">
        <p14:creationId xmlns:p14="http://schemas.microsoft.com/office/powerpoint/2010/main" val="4035187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C97BCF10-3994-57FA-6DA0-D1A9A3CCF4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AB7220D-74CD-2839-12B7-22BB959B8F94}"/>
              </a:ext>
            </a:extLst>
          </p:cNvPr>
          <p:cNvSpPr txBox="1"/>
          <p:nvPr/>
        </p:nvSpPr>
        <p:spPr>
          <a:xfrm>
            <a:off x="4045788" y="3226280"/>
            <a:ext cx="7090912" cy="1015663"/>
          </a:xfrm>
          <a:prstGeom prst="rect">
            <a:avLst/>
          </a:prstGeom>
          <a:noFill/>
        </p:spPr>
        <p:txBody>
          <a:bodyPr wrap="square" rtlCol="0">
            <a:spAutoFit/>
          </a:bodyPr>
          <a:lstStyle/>
          <a:p>
            <a:pPr algn="ctr"/>
            <a:r>
              <a:rPr lang="es-DO" sz="6000">
                <a:latin typeface="Bahnschrift SemiCondensed" panose="020B0502040204020203" pitchFamily="34" charset="0"/>
              </a:rPr>
              <a:t>Solo en Cristo</a:t>
            </a:r>
            <a:endParaRPr lang="es-DO" sz="6000" dirty="0">
              <a:latin typeface="Bahnschrift SemiCondensed" panose="020B0502040204020203" pitchFamily="34" charset="0"/>
            </a:endParaRPr>
          </a:p>
        </p:txBody>
      </p:sp>
    </p:spTree>
    <p:extLst>
      <p:ext uri="{BB962C8B-B14F-4D97-AF65-F5344CB8AC3E}">
        <p14:creationId xmlns:p14="http://schemas.microsoft.com/office/powerpoint/2010/main" val="2535837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09AB50EF-B3B7-3AF8-041D-E3B990C945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48F431D-98E2-8B64-DE55-2276C895E6A7}"/>
              </a:ext>
            </a:extLst>
          </p:cNvPr>
          <p:cNvSpPr txBox="1"/>
          <p:nvPr/>
        </p:nvSpPr>
        <p:spPr>
          <a:xfrm>
            <a:off x="284671" y="1544128"/>
            <a:ext cx="4347713" cy="3785652"/>
          </a:xfrm>
          <a:prstGeom prst="rect">
            <a:avLst/>
          </a:prstGeom>
          <a:noFill/>
        </p:spPr>
        <p:txBody>
          <a:bodyPr wrap="square" rtlCol="0">
            <a:spAutoFit/>
          </a:bodyPr>
          <a:lstStyle/>
          <a:p>
            <a:pPr algn="ctr"/>
            <a:r>
              <a:rPr lang="es-ES" sz="4800">
                <a:solidFill>
                  <a:schemeClr val="bg1"/>
                </a:solidFill>
                <a:latin typeface="Bahnschrift SemiCondensed" panose="020B0502040204020203" pitchFamily="34" charset="0"/>
              </a:rPr>
              <a:t>¿Dónde encontramos </a:t>
            </a:r>
          </a:p>
          <a:p>
            <a:pPr algn="ctr"/>
            <a:r>
              <a:rPr lang="es-ES" sz="4800">
                <a:solidFill>
                  <a:schemeClr val="bg1"/>
                </a:solidFill>
                <a:latin typeface="Bahnschrift SemiCondensed" panose="020B0502040204020203" pitchFamily="34" charset="0"/>
              </a:rPr>
              <a:t>verdadera sabiduría y </a:t>
            </a:r>
          </a:p>
          <a:p>
            <a:pPr algn="ctr"/>
            <a:r>
              <a:rPr lang="es-ES" sz="4800">
                <a:solidFill>
                  <a:schemeClr val="bg1"/>
                </a:solidFill>
                <a:latin typeface="Bahnschrift SemiCondensed" panose="020B0502040204020203" pitchFamily="34" charset="0"/>
              </a:rPr>
              <a:t>sentido a la vida?</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BE08445C-4AAE-6714-70CA-B7BC0AFEC58F}"/>
              </a:ext>
            </a:extLst>
          </p:cNvPr>
          <p:cNvSpPr txBox="1"/>
          <p:nvPr/>
        </p:nvSpPr>
        <p:spPr>
          <a:xfrm>
            <a:off x="5676180" y="1787357"/>
            <a:ext cx="5848709" cy="4154984"/>
          </a:xfrm>
          <a:prstGeom prst="rect">
            <a:avLst/>
          </a:prstGeom>
          <a:noFill/>
        </p:spPr>
        <p:txBody>
          <a:bodyPr wrap="square" rtlCol="0">
            <a:spAutoFit/>
          </a:bodyPr>
          <a:lstStyle/>
          <a:p>
            <a:pPr algn="ctr"/>
            <a:r>
              <a:rPr lang="es-ES" sz="4400" dirty="0">
                <a:solidFill>
                  <a:schemeClr val="accent1">
                    <a:lumMod val="50000"/>
                  </a:schemeClr>
                </a:solidFill>
              </a:rPr>
              <a:t>Exclusivamente en Cristo, quien revela</a:t>
            </a:r>
          </a:p>
          <a:p>
            <a:pPr algn="ctr"/>
            <a:r>
              <a:rPr lang="es-ES" sz="4400" dirty="0">
                <a:solidFill>
                  <a:schemeClr val="accent1">
                    <a:lumMod val="50000"/>
                  </a:schemeClr>
                </a:solidFill>
              </a:rPr>
              <a:t> el plan de salvación y da seguridad al creyente mediante el Espíritu Santo.</a:t>
            </a:r>
          </a:p>
        </p:txBody>
      </p:sp>
      <p:sp>
        <p:nvSpPr>
          <p:cNvPr id="6" name="CuadroTexto 5">
            <a:extLst>
              <a:ext uri="{FF2B5EF4-FFF2-40B4-BE49-F238E27FC236}">
                <a16:creationId xmlns:a16="http://schemas.microsoft.com/office/drawing/2014/main" id="{5EE0A02A-F794-C222-B345-31AB924B8675}"/>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1</a:t>
            </a:r>
          </a:p>
        </p:txBody>
      </p:sp>
    </p:spTree>
    <p:extLst>
      <p:ext uri="{BB962C8B-B14F-4D97-AF65-F5344CB8AC3E}">
        <p14:creationId xmlns:p14="http://schemas.microsoft.com/office/powerpoint/2010/main" val="2082132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D95B2244-BE68-6E68-60A6-2CFF119A39B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E899A8D-0EE2-760A-7726-76B47322B8F7}"/>
              </a:ext>
            </a:extLst>
          </p:cNvPr>
          <p:cNvSpPr txBox="1"/>
          <p:nvPr/>
        </p:nvSpPr>
        <p:spPr>
          <a:xfrm>
            <a:off x="2173856" y="1224951"/>
            <a:ext cx="9566695" cy="5339923"/>
          </a:xfrm>
          <a:prstGeom prst="rect">
            <a:avLst/>
          </a:prstGeom>
          <a:noFill/>
        </p:spPr>
        <p:txBody>
          <a:bodyPr wrap="square" rtlCol="0">
            <a:spAutoFit/>
          </a:bodyPr>
          <a:lstStyle/>
          <a:p>
            <a:r>
              <a:rPr lang="es-ES" sz="3100" dirty="0">
                <a:solidFill>
                  <a:schemeClr val="bg1"/>
                </a:solidFill>
                <a:latin typeface="Bahnschrift SemiCondensed" panose="020B0502040204020203" pitchFamily="34" charset="0"/>
              </a:rPr>
              <a:t>Col. 2: 1-5Porque quiero que sepáis cuán gran lucha sostengo por vosotros, y por los que están en </a:t>
            </a:r>
            <a:r>
              <a:rPr lang="es-ES" sz="3100" dirty="0" err="1">
                <a:solidFill>
                  <a:schemeClr val="bg1"/>
                </a:solidFill>
                <a:latin typeface="Bahnschrift SemiCondensed" panose="020B0502040204020203" pitchFamily="34" charset="0"/>
              </a:rPr>
              <a:t>Laodicea</a:t>
            </a:r>
            <a:r>
              <a:rPr lang="es-ES" sz="3100" dirty="0">
                <a:solidFill>
                  <a:schemeClr val="bg1"/>
                </a:solidFill>
                <a:latin typeface="Bahnschrift SemiCondensed" panose="020B0502040204020203" pitchFamily="34" charset="0"/>
              </a:rPr>
              <a:t>, y por todos los que nunca han visto mi rostro; 2 para que sean consolados sus corazones, unidos en amor, hasta alcanzar todas las riquezas de pleno entendimiento, a fin de conocer el misterio de Dios el Padre, y de</a:t>
            </a:r>
            <a:r>
              <a:rPr lang="es-ES" sz="3100" dirty="0">
                <a:solidFill>
                  <a:srgbClr val="FF9900"/>
                </a:solidFill>
                <a:latin typeface="Bahnschrift SemiCondensed" panose="020B0502040204020203" pitchFamily="34" charset="0"/>
              </a:rPr>
              <a:t> Cristo</a:t>
            </a:r>
            <a:r>
              <a:rPr lang="es-ES" sz="3100" dirty="0">
                <a:solidFill>
                  <a:schemeClr val="bg1"/>
                </a:solidFill>
                <a:latin typeface="Bahnschrift SemiCondensed" panose="020B0502040204020203" pitchFamily="34" charset="0"/>
              </a:rPr>
              <a:t>, 3 en quien están escondidos </a:t>
            </a:r>
            <a:r>
              <a:rPr lang="es-ES" sz="3100" dirty="0">
                <a:solidFill>
                  <a:srgbClr val="FF9900"/>
                </a:solidFill>
                <a:latin typeface="Bahnschrift SemiCondensed" panose="020B0502040204020203" pitchFamily="34" charset="0"/>
              </a:rPr>
              <a:t>todos los tesoros de la sabiduría y del conocimiento</a:t>
            </a:r>
            <a:r>
              <a:rPr lang="es-ES" sz="3100" dirty="0">
                <a:solidFill>
                  <a:schemeClr val="bg1"/>
                </a:solidFill>
                <a:latin typeface="Bahnschrift SemiCondensed" panose="020B0502040204020203" pitchFamily="34" charset="0"/>
              </a:rPr>
              <a:t>. 4 Y esto lo digo para que </a:t>
            </a:r>
            <a:r>
              <a:rPr lang="es-ES" sz="3100" dirty="0">
                <a:solidFill>
                  <a:srgbClr val="FF9900"/>
                </a:solidFill>
                <a:latin typeface="Bahnschrift SemiCondensed" panose="020B0502040204020203" pitchFamily="34" charset="0"/>
              </a:rPr>
              <a:t>nadie os engañe </a:t>
            </a:r>
            <a:r>
              <a:rPr lang="es-ES" sz="3100" dirty="0">
                <a:solidFill>
                  <a:schemeClr val="bg1"/>
                </a:solidFill>
                <a:latin typeface="Bahnschrift SemiCondensed" panose="020B0502040204020203" pitchFamily="34" charset="0"/>
              </a:rPr>
              <a:t>con palabras persuasivas. 5 Porque aunque estoy ausente en cuerpo, no obstante en espíritu estoy con vosotros, gozándome y mirando vuestro buen orden y la firmeza de vuestra fe en Cristo.</a:t>
            </a:r>
            <a:endParaRPr lang="es-DO" sz="31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C90EC82B-3E17-6CFB-B2D3-7901578CF7BE}"/>
              </a:ext>
            </a:extLst>
          </p:cNvPr>
          <p:cNvSpPr txBox="1"/>
          <p:nvPr/>
        </p:nvSpPr>
        <p:spPr>
          <a:xfrm>
            <a:off x="2572109" y="123849"/>
            <a:ext cx="4285891" cy="769441"/>
          </a:xfrm>
          <a:prstGeom prst="rect">
            <a:avLst/>
          </a:prstGeom>
          <a:noFill/>
        </p:spPr>
        <p:txBody>
          <a:bodyPr wrap="square" rtlCol="0">
            <a:spAutoFit/>
          </a:bodyPr>
          <a:lstStyle/>
          <a:p>
            <a:r>
              <a:rPr lang="es-DO" sz="4400"/>
              <a:t>Col. 2: 1-5</a:t>
            </a:r>
            <a:endParaRPr lang="es-DO" sz="4400" dirty="0"/>
          </a:p>
        </p:txBody>
      </p:sp>
    </p:spTree>
    <p:extLst>
      <p:ext uri="{BB962C8B-B14F-4D97-AF65-F5344CB8AC3E}">
        <p14:creationId xmlns:p14="http://schemas.microsoft.com/office/powerpoint/2010/main" val="633805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D07F05CB-951F-5165-7746-9B82807DA3E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FEE57D96-E0A6-570F-3A09-E377EBEB0548}"/>
              </a:ext>
            </a:extLst>
          </p:cNvPr>
          <p:cNvSpPr txBox="1"/>
          <p:nvPr/>
        </p:nvSpPr>
        <p:spPr>
          <a:xfrm>
            <a:off x="1500996" y="737127"/>
            <a:ext cx="7065033" cy="5170646"/>
          </a:xfrm>
          <a:prstGeom prst="rect">
            <a:avLst/>
          </a:prstGeom>
          <a:noFill/>
        </p:spPr>
        <p:txBody>
          <a:bodyPr wrap="square">
            <a:spAutoFit/>
          </a:bodyPr>
          <a:lstStyle/>
          <a:p>
            <a:r>
              <a:rPr lang="es-ES" sz="3000">
                <a:latin typeface="Bahnschrift SemiCondensed" panose="020B0502040204020203" pitchFamily="34" charset="0"/>
              </a:rPr>
              <a:t>El concepto de conocimiento es muy importante en Colosenses.  A lo largo de la carta, Pablo quiere que su audiencia conozca “la gracia de Dios en verdad” (Col. 1: 6); la voluntad de Dios “en toda sabiduría e inteligencia espiritual” (Col.1: 9); “la gloriosa riqueza de este misterio, que es Cristo en ustedes” (Col. 1: 27); y “el misterio de Dios el Padre y de Cristo” (Col. 2: 2).  Este conocimiento procede de la palabra de Dios (Col. 3: 16).  Material para el maestro.</a:t>
            </a:r>
            <a:endParaRPr lang="es-DO" sz="3000" dirty="0">
              <a:solidFill>
                <a:schemeClr val="accent5"/>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7E1A30BC-8F4B-1A62-480C-6750069F15E6}"/>
              </a:ext>
            </a:extLst>
          </p:cNvPr>
          <p:cNvSpPr txBox="1"/>
          <p:nvPr/>
        </p:nvSpPr>
        <p:spPr>
          <a:xfrm>
            <a:off x="414068" y="353683"/>
            <a:ext cx="448574" cy="369332"/>
          </a:xfrm>
          <a:prstGeom prst="rect">
            <a:avLst/>
          </a:prstGeom>
          <a:noFill/>
        </p:spPr>
        <p:txBody>
          <a:bodyPr wrap="square" rtlCol="0">
            <a:spAutoFit/>
          </a:bodyPr>
          <a:lstStyle/>
          <a:p>
            <a:r>
              <a:rPr lang="es-DO" dirty="0"/>
              <a:t>A</a:t>
            </a:r>
          </a:p>
        </p:txBody>
      </p:sp>
    </p:spTree>
    <p:extLst>
      <p:ext uri="{BB962C8B-B14F-4D97-AF65-F5344CB8AC3E}">
        <p14:creationId xmlns:p14="http://schemas.microsoft.com/office/powerpoint/2010/main" val="382201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60634-ECE0-5912-76D1-85D40488CAE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DD905540-45DB-B6BB-5A02-47E6AF5EA81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8A15A85-2669-F5FC-7421-41A1AD413507}"/>
              </a:ext>
            </a:extLst>
          </p:cNvPr>
          <p:cNvSpPr txBox="1"/>
          <p:nvPr/>
        </p:nvSpPr>
        <p:spPr>
          <a:xfrm>
            <a:off x="267419" y="2274838"/>
            <a:ext cx="4347713" cy="2308324"/>
          </a:xfrm>
          <a:prstGeom prst="rect">
            <a:avLst/>
          </a:prstGeom>
          <a:noFill/>
        </p:spPr>
        <p:txBody>
          <a:bodyPr wrap="square" rtlCol="0">
            <a:spAutoFit/>
          </a:bodyPr>
          <a:lstStyle/>
          <a:p>
            <a:pPr algn="ctr"/>
            <a:r>
              <a:rPr lang="es-ES" sz="4800">
                <a:solidFill>
                  <a:schemeClr val="bg1"/>
                </a:solidFill>
                <a:latin typeface="Bahnschrift SemiCondensed" panose="020B0502040204020203" pitchFamily="34" charset="0"/>
              </a:rPr>
              <a:t>¿Cómo debe vivir </a:t>
            </a:r>
          </a:p>
          <a:p>
            <a:pPr algn="ctr"/>
            <a:r>
              <a:rPr lang="es-ES" sz="4800">
                <a:solidFill>
                  <a:schemeClr val="bg1"/>
                </a:solidFill>
                <a:latin typeface="Bahnschrift SemiCondensed" panose="020B0502040204020203" pitchFamily="34" charset="0"/>
              </a:rPr>
              <a:t>el cristiano tras</a:t>
            </a:r>
          </a:p>
          <a:p>
            <a:pPr algn="ctr"/>
            <a:r>
              <a:rPr lang="es-ES" sz="4800">
                <a:solidFill>
                  <a:schemeClr val="bg1"/>
                </a:solidFill>
                <a:latin typeface="Bahnschrift SemiCondensed" panose="020B0502040204020203" pitchFamily="34" charset="0"/>
              </a:rPr>
              <a:t> aceptar a Jesús?</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85CFC39-FD28-DA61-7D4B-BA9E910014D4}"/>
              </a:ext>
            </a:extLst>
          </p:cNvPr>
          <p:cNvSpPr txBox="1"/>
          <p:nvPr/>
        </p:nvSpPr>
        <p:spPr>
          <a:xfrm>
            <a:off x="5805577" y="1868008"/>
            <a:ext cx="5848709" cy="3785652"/>
          </a:xfrm>
          <a:prstGeom prst="rect">
            <a:avLst/>
          </a:prstGeom>
          <a:noFill/>
        </p:spPr>
        <p:txBody>
          <a:bodyPr wrap="square" rtlCol="0">
            <a:spAutoFit/>
          </a:bodyPr>
          <a:lstStyle/>
          <a:p>
            <a:pPr algn="ctr"/>
            <a:r>
              <a:rPr lang="es-ES" sz="4800" dirty="0">
                <a:solidFill>
                  <a:schemeClr val="accent1">
                    <a:lumMod val="50000"/>
                  </a:schemeClr>
                </a:solidFill>
              </a:rPr>
              <a:t> Debemos andar </a:t>
            </a:r>
          </a:p>
          <a:p>
            <a:pPr algn="ctr"/>
            <a:r>
              <a:rPr lang="es-ES" sz="4800" dirty="0">
                <a:solidFill>
                  <a:schemeClr val="accent1">
                    <a:lumMod val="50000"/>
                  </a:schemeClr>
                </a:solidFill>
              </a:rPr>
              <a:t>en Él, arraigados </a:t>
            </a:r>
          </a:p>
          <a:p>
            <a:pPr algn="ctr"/>
            <a:r>
              <a:rPr lang="es-ES" sz="4800" dirty="0">
                <a:solidFill>
                  <a:schemeClr val="accent1">
                    <a:lumMod val="50000"/>
                  </a:schemeClr>
                </a:solidFill>
              </a:rPr>
              <a:t>en Sus enseñanzas bíblicas y muriendo diariamente al "yo".</a:t>
            </a:r>
          </a:p>
        </p:txBody>
      </p:sp>
      <p:sp>
        <p:nvSpPr>
          <p:cNvPr id="6" name="CuadroTexto 5">
            <a:extLst>
              <a:ext uri="{FF2B5EF4-FFF2-40B4-BE49-F238E27FC236}">
                <a16:creationId xmlns:a16="http://schemas.microsoft.com/office/drawing/2014/main" id="{55C9CE0C-73B2-8A6A-3C34-39CF17C52086}"/>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2</a:t>
            </a:r>
          </a:p>
        </p:txBody>
      </p:sp>
    </p:spTree>
    <p:extLst>
      <p:ext uri="{BB962C8B-B14F-4D97-AF65-F5344CB8AC3E}">
        <p14:creationId xmlns:p14="http://schemas.microsoft.com/office/powerpoint/2010/main" val="2415004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86D545-9D33-DB74-0FC3-1359B87DCB2F}"/>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199433D-143A-4F72-B4F0-9CCA8281290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BC3D220-A863-712D-EEA1-DF10613072B4}"/>
              </a:ext>
            </a:extLst>
          </p:cNvPr>
          <p:cNvSpPr txBox="1"/>
          <p:nvPr/>
        </p:nvSpPr>
        <p:spPr>
          <a:xfrm>
            <a:off x="2173856" y="940281"/>
            <a:ext cx="10018144" cy="5078313"/>
          </a:xfrm>
          <a:prstGeom prst="rect">
            <a:avLst/>
          </a:prstGeom>
          <a:noFill/>
        </p:spPr>
        <p:txBody>
          <a:bodyPr wrap="square" rtlCol="0">
            <a:spAutoFit/>
          </a:bodyPr>
          <a:lstStyle/>
          <a:p>
            <a:r>
              <a:rPr lang="es-ES" sz="5400" dirty="0">
                <a:solidFill>
                  <a:schemeClr val="bg1"/>
                </a:solidFill>
                <a:latin typeface="Bahnschrift SemiCondensed" panose="020B0502040204020203" pitchFamily="34" charset="0"/>
              </a:rPr>
              <a:t>6 Por tanto, de la manera que habéis recibido al Señor Jesucristo, andad en él; 7 arraigados y sobreedificados en él, y confirmados en la fe, así como habéis sido enseñados, abundando en acciones de gracias.</a:t>
            </a:r>
            <a:endParaRPr lang="es-DO" sz="5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8C82D8A-4C58-252A-EAD0-C3FDE91300FA}"/>
              </a:ext>
            </a:extLst>
          </p:cNvPr>
          <p:cNvSpPr txBox="1"/>
          <p:nvPr/>
        </p:nvSpPr>
        <p:spPr>
          <a:xfrm>
            <a:off x="2986176" y="182844"/>
            <a:ext cx="4087483" cy="769441"/>
          </a:xfrm>
          <a:prstGeom prst="rect">
            <a:avLst/>
          </a:prstGeom>
          <a:noFill/>
        </p:spPr>
        <p:txBody>
          <a:bodyPr wrap="square" rtlCol="0">
            <a:spAutoFit/>
          </a:bodyPr>
          <a:lstStyle/>
          <a:p>
            <a:r>
              <a:rPr lang="es-DO" sz="4400"/>
              <a:t>Col. 2: 6-7 </a:t>
            </a:r>
            <a:endParaRPr lang="es-DO" sz="4400" dirty="0"/>
          </a:p>
        </p:txBody>
      </p:sp>
    </p:spTree>
    <p:extLst>
      <p:ext uri="{BB962C8B-B14F-4D97-AF65-F5344CB8AC3E}">
        <p14:creationId xmlns:p14="http://schemas.microsoft.com/office/powerpoint/2010/main" val="2119086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B1C63-48A6-0549-9B64-4025742D6674}"/>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724394AE-8972-99A7-A9F9-B55D8FFB78A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D231E66A-DE8C-7068-7E97-152F89BD52F7}"/>
              </a:ext>
            </a:extLst>
          </p:cNvPr>
          <p:cNvSpPr txBox="1"/>
          <p:nvPr/>
        </p:nvSpPr>
        <p:spPr>
          <a:xfrm>
            <a:off x="1483743" y="723015"/>
            <a:ext cx="7065033" cy="5016758"/>
          </a:xfrm>
          <a:prstGeom prst="rect">
            <a:avLst/>
          </a:prstGeom>
          <a:noFill/>
        </p:spPr>
        <p:txBody>
          <a:bodyPr wrap="square">
            <a:spAutoFit/>
          </a:bodyPr>
          <a:lstStyle/>
          <a:p>
            <a:r>
              <a:rPr lang="es-ES" sz="4000" dirty="0">
                <a:latin typeface="Bahnschrift SemiCondensed" panose="020B0502040204020203" pitchFamily="34" charset="0"/>
              </a:rPr>
              <a:t>Recibimos la salvación al aceptar a una Persona, no solo un conjunto de enseñanzas. No obstante, recibir a Jesús también incluye aceptar todas sus enseñanzas tal como fueron comunicadas a través de los apóstoles y profetas (Efe. 2:20).  </a:t>
            </a:r>
            <a:r>
              <a:rPr lang="es-ES" sz="4000" dirty="0">
                <a:solidFill>
                  <a:srgbClr val="7030A0"/>
                </a:solidFill>
                <a:latin typeface="Bahnschrift SemiCondensed" panose="020B0502040204020203" pitchFamily="34" charset="0"/>
              </a:rPr>
              <a:t>Lección del lunes.</a:t>
            </a:r>
            <a:endParaRPr lang="es-DO" sz="4000" dirty="0">
              <a:solidFill>
                <a:srgbClr val="7030A0"/>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CF38458F-37CB-9A76-F1DC-0BA4FFA870F0}"/>
              </a:ext>
            </a:extLst>
          </p:cNvPr>
          <p:cNvSpPr txBox="1"/>
          <p:nvPr/>
        </p:nvSpPr>
        <p:spPr>
          <a:xfrm>
            <a:off x="414068" y="353683"/>
            <a:ext cx="448574" cy="369332"/>
          </a:xfrm>
          <a:prstGeom prst="rect">
            <a:avLst/>
          </a:prstGeom>
          <a:noFill/>
        </p:spPr>
        <p:txBody>
          <a:bodyPr wrap="square" rtlCol="0">
            <a:spAutoFit/>
          </a:bodyPr>
          <a:lstStyle/>
          <a:p>
            <a:r>
              <a:rPr lang="es-DO" dirty="0"/>
              <a:t>B</a:t>
            </a:r>
          </a:p>
        </p:txBody>
      </p:sp>
    </p:spTree>
    <p:extLst>
      <p:ext uri="{BB962C8B-B14F-4D97-AF65-F5344CB8AC3E}">
        <p14:creationId xmlns:p14="http://schemas.microsoft.com/office/powerpoint/2010/main" val="1309184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05296-2ACE-0396-0DA8-652AA8BD8DCC}"/>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FFF12C7C-393A-F78E-E06B-3AFEF78215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DE93E41-6BFE-1355-6036-91063F2A041B}"/>
              </a:ext>
            </a:extLst>
          </p:cNvPr>
          <p:cNvSpPr txBox="1"/>
          <p:nvPr/>
        </p:nvSpPr>
        <p:spPr>
          <a:xfrm>
            <a:off x="207034" y="1985266"/>
            <a:ext cx="4347713" cy="2800767"/>
          </a:xfrm>
          <a:prstGeom prst="rect">
            <a:avLst/>
          </a:prstGeom>
          <a:noFill/>
        </p:spPr>
        <p:txBody>
          <a:bodyPr wrap="square" rtlCol="0">
            <a:spAutoFit/>
          </a:bodyPr>
          <a:lstStyle/>
          <a:p>
            <a:pPr algn="ctr"/>
            <a:r>
              <a:rPr lang="es-ES" sz="4400">
                <a:solidFill>
                  <a:schemeClr val="bg1"/>
                </a:solidFill>
                <a:latin typeface="Bahnschrift SemiCondensed" panose="020B0502040204020203" pitchFamily="34" charset="0"/>
              </a:rPr>
              <a:t>¿Qué fue lo que Jesús </a:t>
            </a:r>
          </a:p>
          <a:p>
            <a:pPr algn="ctr"/>
            <a:r>
              <a:rPr lang="es-ES" sz="4400">
                <a:solidFill>
                  <a:schemeClr val="bg1"/>
                </a:solidFill>
                <a:latin typeface="Bahnschrift SemiCondensed" panose="020B0502040204020203" pitchFamily="34" charset="0"/>
              </a:rPr>
              <a:t>abolió o "clavó" en</a:t>
            </a:r>
          </a:p>
          <a:p>
            <a:pPr algn="ctr"/>
            <a:r>
              <a:rPr lang="es-ES" sz="4400">
                <a:solidFill>
                  <a:schemeClr val="bg1"/>
                </a:solidFill>
                <a:latin typeface="Bahnschrift SemiCondensed" panose="020B0502040204020203" pitchFamily="34" charset="0"/>
              </a:rPr>
              <a:t> la cruz al morir?</a:t>
            </a:r>
            <a:endParaRPr lang="es-DO" sz="4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E9EB2CB-72EC-142C-267A-12BDA8CB0C54}"/>
              </a:ext>
            </a:extLst>
          </p:cNvPr>
          <p:cNvSpPr txBox="1"/>
          <p:nvPr/>
        </p:nvSpPr>
        <p:spPr>
          <a:xfrm>
            <a:off x="5762445" y="2244059"/>
            <a:ext cx="5848709" cy="3785652"/>
          </a:xfrm>
          <a:prstGeom prst="rect">
            <a:avLst/>
          </a:prstGeom>
          <a:noFill/>
        </p:spPr>
        <p:txBody>
          <a:bodyPr wrap="square" rtlCol="0">
            <a:spAutoFit/>
          </a:bodyPr>
          <a:lstStyle/>
          <a:p>
            <a:pPr algn="ctr"/>
            <a:r>
              <a:rPr lang="es-ES" sz="4000" dirty="0">
                <a:solidFill>
                  <a:schemeClr val="accent1">
                    <a:lumMod val="50000"/>
                  </a:schemeClr>
                </a:solidFill>
              </a:rPr>
              <a:t>La ley ceremonial,</a:t>
            </a:r>
          </a:p>
          <a:p>
            <a:pPr algn="ctr"/>
            <a:r>
              <a:rPr lang="es-ES" sz="4000" dirty="0">
                <a:solidFill>
                  <a:schemeClr val="accent1">
                    <a:lumMod val="50000"/>
                  </a:schemeClr>
                </a:solidFill>
              </a:rPr>
              <a:t> ritos y sacrificios que prefiguraban a Cristo,</a:t>
            </a:r>
          </a:p>
          <a:p>
            <a:pPr algn="ctr"/>
            <a:r>
              <a:rPr lang="es-ES" sz="4000" dirty="0">
                <a:solidFill>
                  <a:schemeClr val="accent1">
                    <a:lumMod val="50000"/>
                  </a:schemeClr>
                </a:solidFill>
              </a:rPr>
              <a:t> y los cargos contra nosotros, pero no los Diez Mandamientos.</a:t>
            </a:r>
          </a:p>
        </p:txBody>
      </p:sp>
      <p:sp>
        <p:nvSpPr>
          <p:cNvPr id="6" name="CuadroTexto 5">
            <a:extLst>
              <a:ext uri="{FF2B5EF4-FFF2-40B4-BE49-F238E27FC236}">
                <a16:creationId xmlns:a16="http://schemas.microsoft.com/office/drawing/2014/main" id="{AB08E6F3-87BD-C34A-E008-F9AB30ED131D}"/>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3</a:t>
            </a:r>
          </a:p>
        </p:txBody>
      </p:sp>
    </p:spTree>
    <p:extLst>
      <p:ext uri="{BB962C8B-B14F-4D97-AF65-F5344CB8AC3E}">
        <p14:creationId xmlns:p14="http://schemas.microsoft.com/office/powerpoint/2010/main" val="29981001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246</TotalTime>
  <Words>1019</Words>
  <Application>Microsoft Office PowerPoint</Application>
  <PresentationFormat>Widescreen</PresentationFormat>
  <Paragraphs>51</Paragraphs>
  <Slides>16</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16</vt:i4>
      </vt:variant>
    </vt:vector>
  </HeadingPairs>
  <TitlesOfParts>
    <vt:vector size="22" baseType="lpstr">
      <vt:lpstr>Aptos</vt:lpstr>
      <vt:lpstr>Aptos Display</vt:lpstr>
      <vt:lpstr>Arial</vt:lpstr>
      <vt:lpstr>Baguet Script</vt:lpstr>
      <vt:lpstr>Bahnschrift SemiCondensed</vt:lpstr>
      <vt:lpstr>Tema de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jose ferreira Neto</cp:lastModifiedBy>
  <cp:revision>13</cp:revision>
  <dcterms:created xsi:type="dcterms:W3CDTF">2025-12-27T03:06:52Z</dcterms:created>
  <dcterms:modified xsi:type="dcterms:W3CDTF">2026-02-28T22:17:56Z</dcterms:modified>
</cp:coreProperties>
</file>