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77" r:id="rId3"/>
    <p:sldId id="262" r:id="rId4"/>
    <p:sldId id="258" r:id="rId5"/>
    <p:sldId id="259" r:id="rId6"/>
    <p:sldId id="283" r:id="rId7"/>
    <p:sldId id="284" r:id="rId8"/>
    <p:sldId id="260" r:id="rId9"/>
    <p:sldId id="265" r:id="rId10"/>
    <p:sldId id="267" r:id="rId11"/>
    <p:sldId id="281" r:id="rId12"/>
    <p:sldId id="266" r:id="rId13"/>
    <p:sldId id="269" r:id="rId14"/>
    <p:sldId id="271" r:id="rId15"/>
    <p:sldId id="285" r:id="rId16"/>
    <p:sldId id="270" r:id="rId17"/>
    <p:sldId id="273" r:id="rId18"/>
    <p:sldId id="275" r:id="rId19"/>
    <p:sldId id="286" r:id="rId20"/>
    <p:sldId id="274" r:id="rId21"/>
    <p:sldId id="261" r:id="rId22"/>
  </p:sldIdLst>
  <p:sldSz cx="12192000" cy="6858000"/>
  <p:notesSz cx="6858000" cy="9144000"/>
  <p:photoAlbum/>
  <p:defaultText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A300"/>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1236"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8D06BC-5580-9C4A-BE36-48D0A62577D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DO"/>
          </a:p>
        </p:txBody>
      </p:sp>
      <p:sp>
        <p:nvSpPr>
          <p:cNvPr id="3" name="Subtítulo 2">
            <a:extLst>
              <a:ext uri="{FF2B5EF4-FFF2-40B4-BE49-F238E27FC236}">
                <a16:creationId xmlns:a16="http://schemas.microsoft.com/office/drawing/2014/main" id="{8A8E7635-8F26-91A5-E118-7AE00DE6A2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DO"/>
          </a:p>
        </p:txBody>
      </p:sp>
      <p:sp>
        <p:nvSpPr>
          <p:cNvPr id="4" name="Marcador de fecha 3">
            <a:extLst>
              <a:ext uri="{FF2B5EF4-FFF2-40B4-BE49-F238E27FC236}">
                <a16:creationId xmlns:a16="http://schemas.microsoft.com/office/drawing/2014/main" id="{1D48D031-7506-3828-AF8F-18B8B1A60BC4}"/>
              </a:ext>
            </a:extLst>
          </p:cNvPr>
          <p:cNvSpPr>
            <a:spLocks noGrp="1"/>
          </p:cNvSpPr>
          <p:nvPr>
            <p:ph type="dt" sz="half" idx="10"/>
          </p:nvPr>
        </p:nvSpPr>
        <p:spPr/>
        <p:txBody>
          <a:bodyPr/>
          <a:lstStyle/>
          <a:p>
            <a:fld id="{4A755B33-6739-4EE3-AB51-CE49033D12DF}" type="datetimeFigureOut">
              <a:rPr lang="es-DO" smtClean="0"/>
              <a:t>1/6/2025</a:t>
            </a:fld>
            <a:endParaRPr lang="es-DO"/>
          </a:p>
        </p:txBody>
      </p:sp>
      <p:sp>
        <p:nvSpPr>
          <p:cNvPr id="5" name="Marcador de pie de página 4">
            <a:extLst>
              <a:ext uri="{FF2B5EF4-FFF2-40B4-BE49-F238E27FC236}">
                <a16:creationId xmlns:a16="http://schemas.microsoft.com/office/drawing/2014/main" id="{0C0BA5BF-7FA8-E23A-4A4B-E878014BEEAF}"/>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056B04F8-661E-1E94-E58F-EA5249988D71}"/>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151808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2FCB47-5CB8-8F53-E1A3-F040AF11D028}"/>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4A5ADBCB-1D13-920D-A044-6905B400E73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B62726DB-9DE9-0E76-29BF-1BD0F4E878D1}"/>
              </a:ext>
            </a:extLst>
          </p:cNvPr>
          <p:cNvSpPr>
            <a:spLocks noGrp="1"/>
          </p:cNvSpPr>
          <p:nvPr>
            <p:ph type="dt" sz="half" idx="10"/>
          </p:nvPr>
        </p:nvSpPr>
        <p:spPr/>
        <p:txBody>
          <a:bodyPr/>
          <a:lstStyle/>
          <a:p>
            <a:fld id="{4A755B33-6739-4EE3-AB51-CE49033D12DF}" type="datetimeFigureOut">
              <a:rPr lang="es-DO" smtClean="0"/>
              <a:t>1/6/2025</a:t>
            </a:fld>
            <a:endParaRPr lang="es-DO"/>
          </a:p>
        </p:txBody>
      </p:sp>
      <p:sp>
        <p:nvSpPr>
          <p:cNvPr id="5" name="Marcador de pie de página 4">
            <a:extLst>
              <a:ext uri="{FF2B5EF4-FFF2-40B4-BE49-F238E27FC236}">
                <a16:creationId xmlns:a16="http://schemas.microsoft.com/office/drawing/2014/main" id="{32B77501-0F5C-7078-D652-F826387E33EC}"/>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FEF1F5DC-C908-A68F-84C9-6D33DBFE810E}"/>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985862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C40AA4-8E1A-2AD0-8AED-872F54597FE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5E559992-3FD0-E990-91A8-5132080772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058EE7E-0838-CF24-FB41-59EA2726BEFE}"/>
              </a:ext>
            </a:extLst>
          </p:cNvPr>
          <p:cNvSpPr>
            <a:spLocks noGrp="1"/>
          </p:cNvSpPr>
          <p:nvPr>
            <p:ph type="dt" sz="half" idx="10"/>
          </p:nvPr>
        </p:nvSpPr>
        <p:spPr/>
        <p:txBody>
          <a:bodyPr/>
          <a:lstStyle/>
          <a:p>
            <a:fld id="{4A755B33-6739-4EE3-AB51-CE49033D12DF}" type="datetimeFigureOut">
              <a:rPr lang="es-DO" smtClean="0"/>
              <a:t>1/6/2025</a:t>
            </a:fld>
            <a:endParaRPr lang="es-DO"/>
          </a:p>
        </p:txBody>
      </p:sp>
      <p:sp>
        <p:nvSpPr>
          <p:cNvPr id="5" name="Marcador de pie de página 4">
            <a:extLst>
              <a:ext uri="{FF2B5EF4-FFF2-40B4-BE49-F238E27FC236}">
                <a16:creationId xmlns:a16="http://schemas.microsoft.com/office/drawing/2014/main" id="{1D11F76A-D08F-DC9F-034D-7AD6E846EE68}"/>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218E2523-CC54-C64C-3511-7A4565E4917A}"/>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75056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22EF2B-B0DC-A54F-8A06-3D7B5CDFB019}"/>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9D8FE155-B890-82FF-09BC-7AFBE356BD0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contenido 3">
            <a:extLst>
              <a:ext uri="{FF2B5EF4-FFF2-40B4-BE49-F238E27FC236}">
                <a16:creationId xmlns:a16="http://schemas.microsoft.com/office/drawing/2014/main" id="{96768A74-6680-1DDA-862E-B944DEC3AD0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fecha 4">
            <a:extLst>
              <a:ext uri="{FF2B5EF4-FFF2-40B4-BE49-F238E27FC236}">
                <a16:creationId xmlns:a16="http://schemas.microsoft.com/office/drawing/2014/main" id="{34EEEE48-7670-0E14-21A7-C23AFEE48854}"/>
              </a:ext>
            </a:extLst>
          </p:cNvPr>
          <p:cNvSpPr>
            <a:spLocks noGrp="1"/>
          </p:cNvSpPr>
          <p:nvPr>
            <p:ph type="dt" sz="half" idx="10"/>
          </p:nvPr>
        </p:nvSpPr>
        <p:spPr/>
        <p:txBody>
          <a:bodyPr/>
          <a:lstStyle/>
          <a:p>
            <a:fld id="{4A755B33-6739-4EE3-AB51-CE49033D12DF}" type="datetimeFigureOut">
              <a:rPr lang="es-DO" smtClean="0"/>
              <a:t>1/6/2025</a:t>
            </a:fld>
            <a:endParaRPr lang="es-DO"/>
          </a:p>
        </p:txBody>
      </p:sp>
      <p:sp>
        <p:nvSpPr>
          <p:cNvPr id="6" name="Marcador de pie de página 5">
            <a:extLst>
              <a:ext uri="{FF2B5EF4-FFF2-40B4-BE49-F238E27FC236}">
                <a16:creationId xmlns:a16="http://schemas.microsoft.com/office/drawing/2014/main" id="{E76A8D11-A984-1AC5-9EA9-3619152F7282}"/>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80D7BAF1-EACF-0980-DE8F-534DA9D75329}"/>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969371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0AFD95-0B9E-B4C2-E764-2F302677C38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AD2D9EED-4A50-8453-7273-B59453482E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4A39BD4-3440-DC48-AB55-920E7DF14C9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texto 4">
            <a:extLst>
              <a:ext uri="{FF2B5EF4-FFF2-40B4-BE49-F238E27FC236}">
                <a16:creationId xmlns:a16="http://schemas.microsoft.com/office/drawing/2014/main" id="{2755D4B8-867A-C6D8-0577-3E19B53EFF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D91D286-48D0-CDCA-4BCB-176132D72A7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7" name="Marcador de fecha 6">
            <a:extLst>
              <a:ext uri="{FF2B5EF4-FFF2-40B4-BE49-F238E27FC236}">
                <a16:creationId xmlns:a16="http://schemas.microsoft.com/office/drawing/2014/main" id="{4903ED85-522E-A5F2-49ED-53B19DFBE4DF}"/>
              </a:ext>
            </a:extLst>
          </p:cNvPr>
          <p:cNvSpPr>
            <a:spLocks noGrp="1"/>
          </p:cNvSpPr>
          <p:nvPr>
            <p:ph type="dt" sz="half" idx="10"/>
          </p:nvPr>
        </p:nvSpPr>
        <p:spPr/>
        <p:txBody>
          <a:bodyPr/>
          <a:lstStyle/>
          <a:p>
            <a:fld id="{4A755B33-6739-4EE3-AB51-CE49033D12DF}" type="datetimeFigureOut">
              <a:rPr lang="es-DO" smtClean="0"/>
              <a:t>1/6/2025</a:t>
            </a:fld>
            <a:endParaRPr lang="es-DO"/>
          </a:p>
        </p:txBody>
      </p:sp>
      <p:sp>
        <p:nvSpPr>
          <p:cNvPr id="8" name="Marcador de pie de página 7">
            <a:extLst>
              <a:ext uri="{FF2B5EF4-FFF2-40B4-BE49-F238E27FC236}">
                <a16:creationId xmlns:a16="http://schemas.microsoft.com/office/drawing/2014/main" id="{E42233B7-B2EA-CC1E-4DD9-15F5782FD637}"/>
              </a:ext>
            </a:extLst>
          </p:cNvPr>
          <p:cNvSpPr>
            <a:spLocks noGrp="1"/>
          </p:cNvSpPr>
          <p:nvPr>
            <p:ph type="ftr" sz="quarter" idx="11"/>
          </p:nvPr>
        </p:nvSpPr>
        <p:spPr/>
        <p:txBody>
          <a:bodyPr/>
          <a:lstStyle/>
          <a:p>
            <a:endParaRPr lang="es-DO"/>
          </a:p>
        </p:txBody>
      </p:sp>
      <p:sp>
        <p:nvSpPr>
          <p:cNvPr id="9" name="Marcador de número de diapositiva 8">
            <a:extLst>
              <a:ext uri="{FF2B5EF4-FFF2-40B4-BE49-F238E27FC236}">
                <a16:creationId xmlns:a16="http://schemas.microsoft.com/office/drawing/2014/main" id="{F0B31DDA-352A-7E79-9295-8CDC244BF5CC}"/>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808316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E9BCEA-8183-3E34-EAF5-EA2EE89F27A4}"/>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fecha 2">
            <a:extLst>
              <a:ext uri="{FF2B5EF4-FFF2-40B4-BE49-F238E27FC236}">
                <a16:creationId xmlns:a16="http://schemas.microsoft.com/office/drawing/2014/main" id="{D21176DA-98E5-5477-CCD8-1C24A1E5ABAA}"/>
              </a:ext>
            </a:extLst>
          </p:cNvPr>
          <p:cNvSpPr>
            <a:spLocks noGrp="1"/>
          </p:cNvSpPr>
          <p:nvPr>
            <p:ph type="dt" sz="half" idx="10"/>
          </p:nvPr>
        </p:nvSpPr>
        <p:spPr/>
        <p:txBody>
          <a:bodyPr/>
          <a:lstStyle/>
          <a:p>
            <a:fld id="{4A755B33-6739-4EE3-AB51-CE49033D12DF}" type="datetimeFigureOut">
              <a:rPr lang="es-DO" smtClean="0"/>
              <a:t>1/6/2025</a:t>
            </a:fld>
            <a:endParaRPr lang="es-DO"/>
          </a:p>
        </p:txBody>
      </p:sp>
      <p:sp>
        <p:nvSpPr>
          <p:cNvPr id="4" name="Marcador de pie de página 3">
            <a:extLst>
              <a:ext uri="{FF2B5EF4-FFF2-40B4-BE49-F238E27FC236}">
                <a16:creationId xmlns:a16="http://schemas.microsoft.com/office/drawing/2014/main" id="{BF01DD6F-7291-FCC8-C98A-3A89C247A6E6}"/>
              </a:ext>
            </a:extLst>
          </p:cNvPr>
          <p:cNvSpPr>
            <a:spLocks noGrp="1"/>
          </p:cNvSpPr>
          <p:nvPr>
            <p:ph type="ftr" sz="quarter" idx="11"/>
          </p:nvPr>
        </p:nvSpPr>
        <p:spPr/>
        <p:txBody>
          <a:bodyPr/>
          <a:lstStyle/>
          <a:p>
            <a:endParaRPr lang="es-DO"/>
          </a:p>
        </p:txBody>
      </p:sp>
      <p:sp>
        <p:nvSpPr>
          <p:cNvPr id="5" name="Marcador de número de diapositiva 4">
            <a:extLst>
              <a:ext uri="{FF2B5EF4-FFF2-40B4-BE49-F238E27FC236}">
                <a16:creationId xmlns:a16="http://schemas.microsoft.com/office/drawing/2014/main" id="{FE8EB968-B5AB-26BF-17A7-437FB63FBCA9}"/>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30424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E89CEFD-2EF8-DA48-9AE3-AB493A30517F}"/>
              </a:ext>
            </a:extLst>
          </p:cNvPr>
          <p:cNvSpPr>
            <a:spLocks noGrp="1"/>
          </p:cNvSpPr>
          <p:nvPr>
            <p:ph type="dt" sz="half" idx="10"/>
          </p:nvPr>
        </p:nvSpPr>
        <p:spPr/>
        <p:txBody>
          <a:bodyPr/>
          <a:lstStyle/>
          <a:p>
            <a:fld id="{4A755B33-6739-4EE3-AB51-CE49033D12DF}" type="datetimeFigureOut">
              <a:rPr lang="es-DO" smtClean="0"/>
              <a:t>1/6/2025</a:t>
            </a:fld>
            <a:endParaRPr lang="es-DO"/>
          </a:p>
        </p:txBody>
      </p:sp>
      <p:sp>
        <p:nvSpPr>
          <p:cNvPr id="3" name="Marcador de pie de página 2">
            <a:extLst>
              <a:ext uri="{FF2B5EF4-FFF2-40B4-BE49-F238E27FC236}">
                <a16:creationId xmlns:a16="http://schemas.microsoft.com/office/drawing/2014/main" id="{2AB896CF-5FFA-40E7-9DD4-A70CA856DA58}"/>
              </a:ext>
            </a:extLst>
          </p:cNvPr>
          <p:cNvSpPr>
            <a:spLocks noGrp="1"/>
          </p:cNvSpPr>
          <p:nvPr>
            <p:ph type="ftr" sz="quarter" idx="11"/>
          </p:nvPr>
        </p:nvSpPr>
        <p:spPr/>
        <p:txBody>
          <a:bodyPr/>
          <a:lstStyle/>
          <a:p>
            <a:endParaRPr lang="es-DO"/>
          </a:p>
        </p:txBody>
      </p:sp>
      <p:sp>
        <p:nvSpPr>
          <p:cNvPr id="4" name="Marcador de número de diapositiva 3">
            <a:extLst>
              <a:ext uri="{FF2B5EF4-FFF2-40B4-BE49-F238E27FC236}">
                <a16:creationId xmlns:a16="http://schemas.microsoft.com/office/drawing/2014/main" id="{43870AB2-A18C-691F-9244-374EA06DF4D2}"/>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157019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4CC7A3-6DAF-9AF2-7F3A-31110C3B2E4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BC2E6E2D-48F9-176F-C644-74335B3548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texto 3">
            <a:extLst>
              <a:ext uri="{FF2B5EF4-FFF2-40B4-BE49-F238E27FC236}">
                <a16:creationId xmlns:a16="http://schemas.microsoft.com/office/drawing/2014/main" id="{2542D183-56EF-E02B-406A-631FE13568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665C53D-4D3C-10FB-A232-57E296062B5A}"/>
              </a:ext>
            </a:extLst>
          </p:cNvPr>
          <p:cNvSpPr>
            <a:spLocks noGrp="1"/>
          </p:cNvSpPr>
          <p:nvPr>
            <p:ph type="dt" sz="half" idx="10"/>
          </p:nvPr>
        </p:nvSpPr>
        <p:spPr/>
        <p:txBody>
          <a:bodyPr/>
          <a:lstStyle/>
          <a:p>
            <a:fld id="{4A755B33-6739-4EE3-AB51-CE49033D12DF}" type="datetimeFigureOut">
              <a:rPr lang="es-DO" smtClean="0"/>
              <a:t>1/6/2025</a:t>
            </a:fld>
            <a:endParaRPr lang="es-DO"/>
          </a:p>
        </p:txBody>
      </p:sp>
      <p:sp>
        <p:nvSpPr>
          <p:cNvPr id="6" name="Marcador de pie de página 5">
            <a:extLst>
              <a:ext uri="{FF2B5EF4-FFF2-40B4-BE49-F238E27FC236}">
                <a16:creationId xmlns:a16="http://schemas.microsoft.com/office/drawing/2014/main" id="{F6E8ABB0-E915-7768-AD4E-9B0C026294A7}"/>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FAC5CC3D-C216-912A-31EB-890BF4913245}"/>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2730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A25A7E-10C3-2079-7847-84FB477E98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posición de imagen 2">
            <a:extLst>
              <a:ext uri="{FF2B5EF4-FFF2-40B4-BE49-F238E27FC236}">
                <a16:creationId xmlns:a16="http://schemas.microsoft.com/office/drawing/2014/main" id="{3B74FB40-A522-4643-8768-250DDAB421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DO"/>
          </a:p>
        </p:txBody>
      </p:sp>
      <p:sp>
        <p:nvSpPr>
          <p:cNvPr id="4" name="Marcador de texto 3">
            <a:extLst>
              <a:ext uri="{FF2B5EF4-FFF2-40B4-BE49-F238E27FC236}">
                <a16:creationId xmlns:a16="http://schemas.microsoft.com/office/drawing/2014/main" id="{55A9D26F-39A8-64A0-9D60-68A2D2433D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702DA5A-33BE-8D2E-C45C-DF8571E7F184}"/>
              </a:ext>
            </a:extLst>
          </p:cNvPr>
          <p:cNvSpPr>
            <a:spLocks noGrp="1"/>
          </p:cNvSpPr>
          <p:nvPr>
            <p:ph type="dt" sz="half" idx="10"/>
          </p:nvPr>
        </p:nvSpPr>
        <p:spPr/>
        <p:txBody>
          <a:bodyPr/>
          <a:lstStyle/>
          <a:p>
            <a:fld id="{4A755B33-6739-4EE3-AB51-CE49033D12DF}" type="datetimeFigureOut">
              <a:rPr lang="es-DO" smtClean="0"/>
              <a:t>1/6/2025</a:t>
            </a:fld>
            <a:endParaRPr lang="es-DO"/>
          </a:p>
        </p:txBody>
      </p:sp>
      <p:sp>
        <p:nvSpPr>
          <p:cNvPr id="6" name="Marcador de pie de página 5">
            <a:extLst>
              <a:ext uri="{FF2B5EF4-FFF2-40B4-BE49-F238E27FC236}">
                <a16:creationId xmlns:a16="http://schemas.microsoft.com/office/drawing/2014/main" id="{5D00F46E-0102-052A-C8B6-0320646348E7}"/>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3C6790E1-EE3B-061E-72AF-0DAB4D016EAC}"/>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467965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BD4146-244E-7C3E-7E4F-E16678385B21}"/>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666EE291-D8E6-2A58-6643-829F423D931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9E657921-1308-3980-EE70-CA3F1858C291}"/>
              </a:ext>
            </a:extLst>
          </p:cNvPr>
          <p:cNvSpPr>
            <a:spLocks noGrp="1"/>
          </p:cNvSpPr>
          <p:nvPr>
            <p:ph type="dt" sz="half" idx="10"/>
          </p:nvPr>
        </p:nvSpPr>
        <p:spPr/>
        <p:txBody>
          <a:bodyPr/>
          <a:lstStyle/>
          <a:p>
            <a:fld id="{4A755B33-6739-4EE3-AB51-CE49033D12DF}" type="datetimeFigureOut">
              <a:rPr lang="es-DO" smtClean="0"/>
              <a:t>1/6/2025</a:t>
            </a:fld>
            <a:endParaRPr lang="es-DO"/>
          </a:p>
        </p:txBody>
      </p:sp>
      <p:sp>
        <p:nvSpPr>
          <p:cNvPr id="5" name="Marcador de pie de página 4">
            <a:extLst>
              <a:ext uri="{FF2B5EF4-FFF2-40B4-BE49-F238E27FC236}">
                <a16:creationId xmlns:a16="http://schemas.microsoft.com/office/drawing/2014/main" id="{95F789E1-C557-7774-BDC5-A86F5ABEDB16}"/>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76B29CCC-B57F-9639-FACF-5845F345D7B4}"/>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59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B3842AA-1268-BED9-46D2-705127A0350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83786552-0B84-D14F-3AAD-03AC57BFEE0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18EC0BF5-23DD-0F53-A57C-1B3C2D8B8FB3}"/>
              </a:ext>
            </a:extLst>
          </p:cNvPr>
          <p:cNvSpPr>
            <a:spLocks noGrp="1"/>
          </p:cNvSpPr>
          <p:nvPr>
            <p:ph type="dt" sz="half" idx="10"/>
          </p:nvPr>
        </p:nvSpPr>
        <p:spPr/>
        <p:txBody>
          <a:bodyPr/>
          <a:lstStyle/>
          <a:p>
            <a:fld id="{4A755B33-6739-4EE3-AB51-CE49033D12DF}" type="datetimeFigureOut">
              <a:rPr lang="es-DO" smtClean="0"/>
              <a:t>1/6/2025</a:t>
            </a:fld>
            <a:endParaRPr lang="es-DO"/>
          </a:p>
        </p:txBody>
      </p:sp>
      <p:sp>
        <p:nvSpPr>
          <p:cNvPr id="5" name="Marcador de pie de página 4">
            <a:extLst>
              <a:ext uri="{FF2B5EF4-FFF2-40B4-BE49-F238E27FC236}">
                <a16:creationId xmlns:a16="http://schemas.microsoft.com/office/drawing/2014/main" id="{C91D379A-17AF-41D3-01AE-86128F7E2D38}"/>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43915D48-F3A5-B1F1-A539-1C9C6906266E}"/>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800456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046633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407147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376687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343749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691273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6896602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736110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6586307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521028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218275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965864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13EB061-EF52-46FD-AACC-BD4016BFA2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92389108-2BC6-97F1-66DA-50DE2B13FE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33C6012C-E319-D90D-9ECE-8D37D05E3C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755B33-6739-4EE3-AB51-CE49033D12DF}" type="datetimeFigureOut">
              <a:rPr lang="es-DO" smtClean="0"/>
              <a:t>1/6/2025</a:t>
            </a:fld>
            <a:endParaRPr lang="es-DO"/>
          </a:p>
        </p:txBody>
      </p:sp>
      <p:sp>
        <p:nvSpPr>
          <p:cNvPr id="5" name="Marcador de pie de página 4">
            <a:extLst>
              <a:ext uri="{FF2B5EF4-FFF2-40B4-BE49-F238E27FC236}">
                <a16:creationId xmlns:a16="http://schemas.microsoft.com/office/drawing/2014/main" id="{30588455-B51E-2837-D696-1DEEF2790F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DO"/>
          </a:p>
        </p:txBody>
      </p:sp>
      <p:sp>
        <p:nvSpPr>
          <p:cNvPr id="6" name="Marcador de número de diapositiva 5">
            <a:extLst>
              <a:ext uri="{FF2B5EF4-FFF2-40B4-BE49-F238E27FC236}">
                <a16:creationId xmlns:a16="http://schemas.microsoft.com/office/drawing/2014/main" id="{BA03CDC6-2518-143D-38C7-5F6289F0D6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AF98E6-6D89-4FA6-B6FB-8805B41FC9C1}" type="slidenum">
              <a:rPr lang="es-DO" smtClean="0"/>
              <a:t>‹nº›</a:t>
            </a:fld>
            <a:endParaRPr lang="es-DO"/>
          </a:p>
        </p:txBody>
      </p:sp>
    </p:spTree>
    <p:extLst>
      <p:ext uri="{BB962C8B-B14F-4D97-AF65-F5344CB8AC3E}">
        <p14:creationId xmlns:p14="http://schemas.microsoft.com/office/powerpoint/2010/main" val="181723290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‹nº›</a:t>
            </a:fld>
            <a:endParaRPr lang="en-US"/>
          </a:p>
        </p:txBody>
      </p:sp>
    </p:spTree>
    <p:extLst>
      <p:ext uri="{BB962C8B-B14F-4D97-AF65-F5344CB8AC3E}">
        <p14:creationId xmlns:p14="http://schemas.microsoft.com/office/powerpoint/2010/main" val="36709291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 name="Freeform 2"/>
          <p:cNvSpPr/>
          <p:nvPr/>
        </p:nvSpPr>
        <p:spPr>
          <a:xfrm>
            <a:off x="8104370" y="1361717"/>
            <a:ext cx="3081226" cy="5097266"/>
          </a:xfrm>
          <a:custGeom>
            <a:avLst/>
            <a:gdLst/>
            <a:ahLst/>
            <a:cxnLst/>
            <a:rect l="l" t="t" r="r" b="b"/>
            <a:pathLst>
              <a:path w="4621839" h="7645899">
                <a:moveTo>
                  <a:pt x="0" y="0"/>
                </a:moveTo>
                <a:lnTo>
                  <a:pt x="4621838" y="0"/>
                </a:lnTo>
                <a:lnTo>
                  <a:pt x="4621838" y="7645899"/>
                </a:lnTo>
                <a:lnTo>
                  <a:pt x="0" y="7645899"/>
                </a:lnTo>
                <a:lnTo>
                  <a:pt x="0" y="0"/>
                </a:lnTo>
                <a:close/>
              </a:path>
            </a:pathLst>
          </a:custGeom>
          <a:blipFill>
            <a:blip r:embed="rId2"/>
            <a:stretch>
              <a:fillRect l="-158524" t="-6388" b="-1245"/>
            </a:stretch>
          </a:blipFill>
        </p:spPr>
        <p:txBody>
          <a:bodyPr/>
          <a:lstStyle/>
          <a:p>
            <a:pPr defTabSz="609630"/>
            <a:endParaRPr lang="es-DO" sz="1200">
              <a:solidFill>
                <a:prstClr val="black"/>
              </a:solidFill>
              <a:latin typeface="Calibri"/>
            </a:endParaRPr>
          </a:p>
        </p:txBody>
      </p:sp>
      <p:grpSp>
        <p:nvGrpSpPr>
          <p:cNvPr id="3" name="Group 3"/>
          <p:cNvGrpSpPr/>
          <p:nvPr/>
        </p:nvGrpSpPr>
        <p:grpSpPr>
          <a:xfrm>
            <a:off x="7732484" y="606859"/>
            <a:ext cx="3232907" cy="6878959"/>
            <a:chOff x="0" y="0"/>
            <a:chExt cx="502532" cy="1069286"/>
          </a:xfrm>
        </p:grpSpPr>
        <p:sp>
          <p:nvSpPr>
            <p:cNvPr id="4" name="Freeform 4"/>
            <p:cNvSpPr/>
            <p:nvPr/>
          </p:nvSpPr>
          <p:spPr>
            <a:xfrm>
              <a:off x="0" y="0"/>
              <a:ext cx="502532" cy="1069286"/>
            </a:xfrm>
            <a:custGeom>
              <a:avLst/>
              <a:gdLst/>
              <a:ahLst/>
              <a:cxnLst/>
              <a:rect l="l" t="t" r="r" b="b"/>
              <a:pathLst>
                <a:path w="502532" h="1069286">
                  <a:moveTo>
                    <a:pt x="0" y="0"/>
                  </a:moveTo>
                  <a:lnTo>
                    <a:pt x="502532" y="0"/>
                  </a:lnTo>
                  <a:lnTo>
                    <a:pt x="502532" y="1069286"/>
                  </a:lnTo>
                  <a:lnTo>
                    <a:pt x="0" y="1069286"/>
                  </a:lnTo>
                  <a:close/>
                </a:path>
              </a:pathLst>
            </a:custGeom>
            <a:blipFill>
              <a:blip r:embed="rId3"/>
              <a:stretch>
                <a:fillRect l="-92025" r="-92025"/>
              </a:stretch>
            </a:blipFill>
          </p:spPr>
          <p:txBody>
            <a:bodyPr/>
            <a:lstStyle/>
            <a:p>
              <a:pPr defTabSz="609630"/>
              <a:endParaRPr lang="es-DO" sz="1200">
                <a:solidFill>
                  <a:prstClr val="black"/>
                </a:solidFill>
                <a:latin typeface="Calibri"/>
              </a:endParaRPr>
            </a:p>
          </p:txBody>
        </p:sp>
      </p:grpSp>
      <p:sp>
        <p:nvSpPr>
          <p:cNvPr id="5" name="Freeform 5"/>
          <p:cNvSpPr/>
          <p:nvPr/>
        </p:nvSpPr>
        <p:spPr>
          <a:xfrm>
            <a:off x="546634" y="2131951"/>
            <a:ext cx="4092223" cy="803564"/>
          </a:xfrm>
          <a:custGeom>
            <a:avLst/>
            <a:gdLst/>
            <a:ahLst/>
            <a:cxnLst/>
            <a:rect l="l" t="t" r="r" b="b"/>
            <a:pathLst>
              <a:path w="6138334" h="1205346">
                <a:moveTo>
                  <a:pt x="0" y="0"/>
                </a:moveTo>
                <a:lnTo>
                  <a:pt x="6138334" y="0"/>
                </a:lnTo>
                <a:lnTo>
                  <a:pt x="6138334" y="1205346"/>
                </a:lnTo>
                <a:lnTo>
                  <a:pt x="0" y="120534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s-DO" sz="1200">
              <a:solidFill>
                <a:prstClr val="black"/>
              </a:solidFill>
              <a:latin typeface="Calibri"/>
            </a:endParaRPr>
          </a:p>
        </p:txBody>
      </p:sp>
      <p:sp>
        <p:nvSpPr>
          <p:cNvPr id="6" name="Freeform 6"/>
          <p:cNvSpPr/>
          <p:nvPr/>
        </p:nvSpPr>
        <p:spPr>
          <a:xfrm>
            <a:off x="608163" y="3478376"/>
            <a:ext cx="228600" cy="212118"/>
          </a:xfrm>
          <a:custGeom>
            <a:avLst/>
            <a:gdLst/>
            <a:ahLst/>
            <a:cxnLst/>
            <a:rect l="l" t="t" r="r" b="b"/>
            <a:pathLst>
              <a:path w="609918" h="609918">
                <a:moveTo>
                  <a:pt x="0" y="0"/>
                </a:moveTo>
                <a:lnTo>
                  <a:pt x="609918" y="0"/>
                </a:lnTo>
                <a:lnTo>
                  <a:pt x="609918" y="609917"/>
                </a:lnTo>
                <a:lnTo>
                  <a:pt x="0" y="6099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s-DO" sz="1200">
              <a:solidFill>
                <a:prstClr val="black"/>
              </a:solidFill>
              <a:latin typeface="Calibri"/>
            </a:endParaRPr>
          </a:p>
        </p:txBody>
      </p:sp>
      <p:sp>
        <p:nvSpPr>
          <p:cNvPr id="7" name="Freeform 7"/>
          <p:cNvSpPr/>
          <p:nvPr/>
        </p:nvSpPr>
        <p:spPr>
          <a:xfrm>
            <a:off x="5616768" y="5720184"/>
            <a:ext cx="1137816" cy="1137816"/>
          </a:xfrm>
          <a:custGeom>
            <a:avLst/>
            <a:gdLst/>
            <a:ahLst/>
            <a:cxnLst/>
            <a:rect l="l" t="t" r="r" b="b"/>
            <a:pathLst>
              <a:path w="1706724" h="1706724">
                <a:moveTo>
                  <a:pt x="0" y="0"/>
                </a:moveTo>
                <a:lnTo>
                  <a:pt x="1706724" y="0"/>
                </a:lnTo>
                <a:lnTo>
                  <a:pt x="1706724" y="1706724"/>
                </a:lnTo>
                <a:lnTo>
                  <a:pt x="0" y="1706724"/>
                </a:lnTo>
                <a:lnTo>
                  <a:pt x="0" y="0"/>
                </a:lnTo>
                <a:close/>
              </a:path>
            </a:pathLst>
          </a:custGeom>
          <a:blipFill>
            <a:blip r:embed="rId8"/>
            <a:stretch>
              <a:fillRect/>
            </a:stretch>
          </a:blipFill>
        </p:spPr>
        <p:txBody>
          <a:bodyPr/>
          <a:lstStyle/>
          <a:p>
            <a:pPr defTabSz="609630"/>
            <a:endParaRPr lang="es-DO" sz="1200">
              <a:solidFill>
                <a:prstClr val="black"/>
              </a:solidFill>
              <a:latin typeface="Calibri"/>
            </a:endParaRPr>
          </a:p>
        </p:txBody>
      </p:sp>
      <p:sp>
        <p:nvSpPr>
          <p:cNvPr id="8" name="TextBox 8"/>
          <p:cNvSpPr txBox="1"/>
          <p:nvPr/>
        </p:nvSpPr>
        <p:spPr>
          <a:xfrm>
            <a:off x="10670628" y="784100"/>
            <a:ext cx="835572" cy="97976"/>
          </a:xfrm>
          <a:prstGeom prst="rect">
            <a:avLst/>
          </a:prstGeom>
        </p:spPr>
        <p:txBody>
          <a:bodyPr lIns="0" tIns="0" rIns="0" bIns="0" rtlCol="0" anchor="t">
            <a:spAutoFit/>
          </a:bodyPr>
          <a:lstStyle/>
          <a:p>
            <a:pPr algn="r" defTabSz="609630">
              <a:lnSpc>
                <a:spcPts val="717"/>
              </a:lnSpc>
            </a:pPr>
            <a:r>
              <a:rPr lang="en-US" sz="797" dirty="0">
                <a:solidFill>
                  <a:srgbClr val="12100F"/>
                </a:solidFill>
                <a:latin typeface="TAN Meringue"/>
                <a:ea typeface="TAN Meringue"/>
                <a:cs typeface="TAN Meringue"/>
                <a:sym typeface="TAN Meringue"/>
              </a:rPr>
              <a:t>7/06/2025</a:t>
            </a:r>
          </a:p>
        </p:txBody>
      </p:sp>
      <p:sp>
        <p:nvSpPr>
          <p:cNvPr id="9" name="TextBox 9"/>
          <p:cNvSpPr txBox="1"/>
          <p:nvPr/>
        </p:nvSpPr>
        <p:spPr>
          <a:xfrm>
            <a:off x="6254750" y="790450"/>
            <a:ext cx="2625725" cy="154338"/>
          </a:xfrm>
          <a:prstGeom prst="rect">
            <a:avLst/>
          </a:prstGeom>
        </p:spPr>
        <p:txBody>
          <a:bodyPr lIns="0" tIns="0" rIns="0" bIns="0" rtlCol="0" anchor="t">
            <a:spAutoFit/>
          </a:bodyPr>
          <a:lstStyle/>
          <a:p>
            <a:pPr defTabSz="609630">
              <a:lnSpc>
                <a:spcPts val="1137"/>
              </a:lnSpc>
            </a:pPr>
            <a:r>
              <a:rPr lang="en-US" sz="1263" spc="-25" dirty="0">
                <a:solidFill>
                  <a:srgbClr val="12100F"/>
                </a:solidFill>
                <a:latin typeface="TAN Meringue"/>
                <a:ea typeface="TAN Meringue"/>
                <a:cs typeface="TAN Meringue"/>
                <a:sym typeface="TAN Meringue"/>
              </a:rPr>
              <a:t>TIEMPO  DE  LA LECCIÓN</a:t>
            </a:r>
          </a:p>
        </p:txBody>
      </p:sp>
      <p:sp>
        <p:nvSpPr>
          <p:cNvPr id="10" name="TextBox 10"/>
          <p:cNvSpPr txBox="1"/>
          <p:nvPr/>
        </p:nvSpPr>
        <p:spPr>
          <a:xfrm>
            <a:off x="546634" y="2087246"/>
            <a:ext cx="5813973" cy="1256691"/>
          </a:xfrm>
          <a:prstGeom prst="rect">
            <a:avLst/>
          </a:prstGeom>
        </p:spPr>
        <p:txBody>
          <a:bodyPr lIns="0" tIns="0" rIns="0" bIns="0" rtlCol="0" anchor="t">
            <a:spAutoFit/>
          </a:bodyPr>
          <a:lstStyle/>
          <a:p>
            <a:pPr defTabSz="609630">
              <a:lnSpc>
                <a:spcPts val="4806"/>
              </a:lnSpc>
            </a:pPr>
            <a:r>
              <a:rPr lang="es-ES" sz="4666">
                <a:solidFill>
                  <a:srgbClr val="00BDA6"/>
                </a:solidFill>
                <a:latin typeface="TAN Meringue"/>
                <a:ea typeface="TAN Meringue"/>
                <a:cs typeface="TAN Meringue"/>
                <a:sym typeface="TAN Meringue"/>
              </a:rPr>
              <a:t>SOBRE QUIENES HA LLEGADO EL FIN</a:t>
            </a:r>
            <a:endParaRPr lang="en-US" sz="4666" dirty="0">
              <a:solidFill>
                <a:srgbClr val="00BDA6"/>
              </a:solidFill>
              <a:latin typeface="TAN Meringue"/>
              <a:ea typeface="TAN Meringue"/>
              <a:cs typeface="TAN Meringue"/>
              <a:sym typeface="TAN Meringue"/>
            </a:endParaRPr>
          </a:p>
        </p:txBody>
      </p:sp>
      <p:sp>
        <p:nvSpPr>
          <p:cNvPr id="11" name="TextBox 11"/>
          <p:cNvSpPr txBox="1"/>
          <p:nvPr/>
        </p:nvSpPr>
        <p:spPr>
          <a:xfrm>
            <a:off x="608162" y="3824934"/>
            <a:ext cx="6085935" cy="2585323"/>
          </a:xfrm>
          <a:prstGeom prst="rect">
            <a:avLst/>
          </a:prstGeom>
        </p:spPr>
        <p:txBody>
          <a:bodyPr wrap="square" lIns="0" tIns="0" rIns="0" bIns="0" rtlCol="0" anchor="t">
            <a:spAutoFit/>
          </a:bodyPr>
          <a:lstStyle/>
          <a:p>
            <a:pPr defTabSz="609630"/>
            <a:r>
              <a:rPr lang="es-ES" sz="2800">
                <a:solidFill>
                  <a:srgbClr val="12100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a:rPr>
              <a:t>“Estas cosas les sucedieron por ejemplo, y fueron escritas para advertirnos a nosotros, a los que han llegado al fin del tiempo. Así, el que piensa estar firme, mire que no caiga” (1 Cor. 10: 11, 12).</a:t>
            </a:r>
            <a:endParaRPr lang="en-US" sz="2800" dirty="0">
              <a:solidFill>
                <a:srgbClr val="12100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a:endParaRPr>
          </a:p>
        </p:txBody>
      </p:sp>
      <p:sp>
        <p:nvSpPr>
          <p:cNvPr id="12" name="TextBox 12"/>
          <p:cNvSpPr txBox="1"/>
          <p:nvPr/>
        </p:nvSpPr>
        <p:spPr>
          <a:xfrm>
            <a:off x="685800" y="735699"/>
            <a:ext cx="1467913" cy="208775"/>
          </a:xfrm>
          <a:prstGeom prst="rect">
            <a:avLst/>
          </a:prstGeom>
        </p:spPr>
        <p:txBody>
          <a:bodyPr lIns="0" tIns="0" rIns="0" bIns="0" rtlCol="0" anchor="t">
            <a:spAutoFit/>
          </a:bodyPr>
          <a:lstStyle/>
          <a:p>
            <a:pPr defTabSz="609630">
              <a:lnSpc>
                <a:spcPts val="1509"/>
              </a:lnSpc>
            </a:pPr>
            <a:r>
              <a:rPr lang="en-US" sz="1677" dirty="0">
                <a:solidFill>
                  <a:srgbClr val="12100F"/>
                </a:solidFill>
                <a:latin typeface="TAN Meringue"/>
                <a:ea typeface="TAN Meringue"/>
                <a:cs typeface="TAN Meringue"/>
                <a:sym typeface="TAN Meringue"/>
              </a:rPr>
              <a:t>LECCIÓN 10</a:t>
            </a:r>
          </a:p>
        </p:txBody>
      </p:sp>
      <p:sp>
        <p:nvSpPr>
          <p:cNvPr id="13" name="TextBox 13"/>
          <p:cNvSpPr txBox="1"/>
          <p:nvPr/>
        </p:nvSpPr>
        <p:spPr>
          <a:xfrm>
            <a:off x="685800" y="6497083"/>
            <a:ext cx="4002739" cy="230769"/>
          </a:xfrm>
          <a:prstGeom prst="rect">
            <a:avLst/>
          </a:prstGeom>
        </p:spPr>
        <p:txBody>
          <a:bodyPr lIns="0" tIns="0" rIns="0" bIns="0" rtlCol="0" anchor="t">
            <a:spAutoFit/>
          </a:bodyPr>
          <a:lstStyle/>
          <a:p>
            <a:pPr algn="ctr" defTabSz="609630">
              <a:lnSpc>
                <a:spcPts val="1871"/>
              </a:lnSpc>
            </a:pPr>
            <a:r>
              <a:rPr lang="en-US" sz="1337" spc="434">
                <a:solidFill>
                  <a:srgbClr val="342F28"/>
                </a:solidFill>
                <a:latin typeface="Poppins"/>
                <a:ea typeface="Poppins"/>
                <a:cs typeface="Poppins"/>
                <a:sym typeface="Poppins"/>
              </a:rPr>
              <a:t>WWW.CRISTOWEB.COM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B8805-EA3B-1447-26A5-CC8B5FDE139E}"/>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BD766E02-8281-AD12-A72E-3FCCFC32AF4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Imagen 3" descr="Imagen que contiene Diagrama&#10;&#10;El contenido generado por IA puede ser incorrecto.">
            <a:extLst>
              <a:ext uri="{FF2B5EF4-FFF2-40B4-BE49-F238E27FC236}">
                <a16:creationId xmlns:a16="http://schemas.microsoft.com/office/drawing/2014/main" id="{BB818CBA-4EB7-762F-7134-01CD514EE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F9E9E242-F6E7-ABFC-CA20-3C7EA1C4B2CF}"/>
              </a:ext>
            </a:extLst>
          </p:cNvPr>
          <p:cNvSpPr txBox="1"/>
          <p:nvPr/>
        </p:nvSpPr>
        <p:spPr>
          <a:xfrm>
            <a:off x="5106839" y="1536174"/>
            <a:ext cx="6495690" cy="3785652"/>
          </a:xfrm>
          <a:prstGeom prst="rect">
            <a:avLst/>
          </a:prstGeom>
          <a:noFill/>
        </p:spPr>
        <p:txBody>
          <a:bodyPr wrap="square" rtlCol="0">
            <a:spAutoFit/>
          </a:bodyPr>
          <a:lstStyle/>
          <a:p>
            <a:pPr algn="ctr"/>
            <a:r>
              <a:rPr lang="es-ES" sz="8000">
                <a:solidFill>
                  <a:srgbClr val="002060"/>
                </a:solidFill>
                <a:latin typeface="Bahnschrift SemiCondensed" panose="020B0502040204020203" pitchFamily="34" charset="0"/>
              </a:rPr>
              <a:t>Manifestaciones de la gracia divina</a:t>
            </a:r>
            <a:endParaRPr lang="es-DO" sz="8000" dirty="0">
              <a:solidFill>
                <a:srgbClr val="002060"/>
              </a:solidFill>
              <a:latin typeface="Bahnschrift SemiCondensed" panose="020B0502040204020203" pitchFamily="34" charset="0"/>
            </a:endParaRPr>
          </a:p>
        </p:txBody>
      </p:sp>
    </p:spTree>
    <p:extLst>
      <p:ext uri="{BB962C8B-B14F-4D97-AF65-F5344CB8AC3E}">
        <p14:creationId xmlns:p14="http://schemas.microsoft.com/office/powerpoint/2010/main" val="1044360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997CC54F-1265-D50C-3D7B-D510BF104D5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58815A23-FD6D-7CA2-57D6-CBBA29FE856D}"/>
              </a:ext>
            </a:extLst>
          </p:cNvPr>
          <p:cNvSpPr txBox="1"/>
          <p:nvPr/>
        </p:nvSpPr>
        <p:spPr>
          <a:xfrm>
            <a:off x="253043" y="2357051"/>
            <a:ext cx="4408098" cy="3046988"/>
          </a:xfrm>
          <a:prstGeom prst="rect">
            <a:avLst/>
          </a:prstGeom>
          <a:noFill/>
        </p:spPr>
        <p:txBody>
          <a:bodyPr wrap="square" rtlCol="0">
            <a:spAutoFit/>
          </a:bodyPr>
          <a:lstStyle/>
          <a:p>
            <a:pPr algn="ctr"/>
            <a:r>
              <a:rPr lang="es-ES" sz="4800">
                <a:latin typeface="Bahnschrift SemiCondensed" panose="020B0502040204020203" pitchFamily="34" charset="0"/>
              </a:rPr>
              <a:t>¿Con qué podemos</a:t>
            </a:r>
          </a:p>
          <a:p>
            <a:pPr algn="ctr"/>
            <a:r>
              <a:rPr lang="es-ES" sz="4800">
                <a:latin typeface="Bahnschrift SemiCondensed" panose="020B0502040204020203" pitchFamily="34" charset="0"/>
              </a:rPr>
              <a:t> vincular el relato </a:t>
            </a:r>
          </a:p>
          <a:p>
            <a:pPr algn="ctr"/>
            <a:r>
              <a:rPr lang="es-ES" sz="4800">
                <a:latin typeface="Bahnschrift SemiCondensed" panose="020B0502040204020203" pitchFamily="34" charset="0"/>
              </a:rPr>
              <a:t>de la Creación?</a:t>
            </a:r>
            <a:endParaRPr lang="es-DO" sz="48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E0FE220E-38CB-4CB9-6BD6-07DF756B83A5}"/>
              </a:ext>
            </a:extLst>
          </p:cNvPr>
          <p:cNvSpPr txBox="1"/>
          <p:nvPr/>
        </p:nvSpPr>
        <p:spPr>
          <a:xfrm>
            <a:off x="5477774" y="560717"/>
            <a:ext cx="6521569" cy="4247317"/>
          </a:xfrm>
          <a:prstGeom prst="rect">
            <a:avLst/>
          </a:prstGeom>
          <a:noFill/>
        </p:spPr>
        <p:txBody>
          <a:bodyPr wrap="square" rtlCol="0">
            <a:spAutoFit/>
          </a:bodyPr>
          <a:lstStyle/>
          <a:p>
            <a:pPr algn="ctr"/>
            <a:r>
              <a:rPr lang="es-ES" sz="5400" dirty="0">
                <a:solidFill>
                  <a:schemeClr val="bg2"/>
                </a:solidFill>
                <a:latin typeface="Bahnschrift SemiCondensed" panose="020B0502040204020203" pitchFamily="34" charset="0"/>
              </a:rPr>
              <a:t>Con nuestra</a:t>
            </a:r>
          </a:p>
          <a:p>
            <a:pPr algn="ctr"/>
            <a:r>
              <a:rPr lang="es-ES" sz="5400" dirty="0">
                <a:solidFill>
                  <a:schemeClr val="bg2"/>
                </a:solidFill>
                <a:latin typeface="Bahnschrift SemiCondensed" panose="020B0502040204020203" pitchFamily="34" charset="0"/>
              </a:rPr>
              <a:t> esperanza de Eternidad y de la renovación del mundo, con base en la fe.</a:t>
            </a:r>
          </a:p>
        </p:txBody>
      </p:sp>
      <p:sp>
        <p:nvSpPr>
          <p:cNvPr id="6" name="CuadroTexto 5">
            <a:extLst>
              <a:ext uri="{FF2B5EF4-FFF2-40B4-BE49-F238E27FC236}">
                <a16:creationId xmlns:a16="http://schemas.microsoft.com/office/drawing/2014/main" id="{D321C2AF-FFFE-53D1-9529-0EC05E0ED204}"/>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1</a:t>
            </a:r>
          </a:p>
        </p:txBody>
      </p:sp>
    </p:spTree>
    <p:extLst>
      <p:ext uri="{BB962C8B-B14F-4D97-AF65-F5344CB8AC3E}">
        <p14:creationId xmlns:p14="http://schemas.microsoft.com/office/powerpoint/2010/main" val="3337249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014E7BAB-3E56-136E-E4F1-84DB20A88DC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0635BFA8-1DA7-191C-4106-5AB1C133F2C5}"/>
              </a:ext>
            </a:extLst>
          </p:cNvPr>
          <p:cNvSpPr txBox="1"/>
          <p:nvPr/>
        </p:nvSpPr>
        <p:spPr>
          <a:xfrm>
            <a:off x="403172" y="151179"/>
            <a:ext cx="9816861" cy="6001643"/>
          </a:xfrm>
          <a:prstGeom prst="rect">
            <a:avLst/>
          </a:prstGeom>
          <a:noFill/>
        </p:spPr>
        <p:txBody>
          <a:bodyPr wrap="square" rtlCol="0">
            <a:spAutoFit/>
          </a:bodyPr>
          <a:lstStyle/>
          <a:p>
            <a:r>
              <a:rPr lang="es-ES" sz="4800" dirty="0">
                <a:solidFill>
                  <a:schemeClr val="bg1"/>
                </a:solidFill>
                <a:latin typeface="Bahnschrift SemiCondensed" panose="020B0502040204020203" pitchFamily="34" charset="0"/>
              </a:rPr>
              <a:t>Heb. 11: 1, 3</a:t>
            </a:r>
          </a:p>
          <a:p>
            <a:r>
              <a:rPr lang="es-ES" sz="4800" dirty="0">
                <a:solidFill>
                  <a:schemeClr val="bg1"/>
                </a:solidFill>
                <a:latin typeface="Bahnschrift SemiCondensed" panose="020B0502040204020203" pitchFamily="34" charset="0"/>
              </a:rPr>
              <a:t>1 Es, pues, la </a:t>
            </a:r>
            <a:r>
              <a:rPr lang="es-ES" sz="4800" dirty="0">
                <a:solidFill>
                  <a:schemeClr val="accent6"/>
                </a:solidFill>
                <a:latin typeface="Bahnschrift SemiCondensed" panose="020B0502040204020203" pitchFamily="34" charset="0"/>
              </a:rPr>
              <a:t>fe</a:t>
            </a:r>
            <a:r>
              <a:rPr lang="es-ES" sz="4800" dirty="0">
                <a:solidFill>
                  <a:schemeClr val="bg1"/>
                </a:solidFill>
                <a:latin typeface="Bahnschrift SemiCondensed" panose="020B0502040204020203" pitchFamily="34" charset="0"/>
              </a:rPr>
              <a:t> la </a:t>
            </a:r>
            <a:r>
              <a:rPr lang="es-ES" sz="4800" dirty="0">
                <a:solidFill>
                  <a:schemeClr val="accent6"/>
                </a:solidFill>
                <a:latin typeface="Bahnschrift SemiCondensed" panose="020B0502040204020203" pitchFamily="34" charset="0"/>
              </a:rPr>
              <a:t>certeza de lo que se espera</a:t>
            </a:r>
            <a:r>
              <a:rPr lang="es-ES" sz="4800" dirty="0">
                <a:solidFill>
                  <a:schemeClr val="bg1"/>
                </a:solidFill>
                <a:latin typeface="Bahnschrift SemiCondensed" panose="020B0502040204020203" pitchFamily="34" charset="0"/>
              </a:rPr>
              <a:t>, la convicción de lo que no se ve.</a:t>
            </a:r>
          </a:p>
          <a:p>
            <a:endParaRPr lang="es-ES" sz="4800" dirty="0">
              <a:solidFill>
                <a:schemeClr val="bg1"/>
              </a:solidFill>
              <a:latin typeface="Bahnschrift SemiCondensed" panose="020B0502040204020203" pitchFamily="34" charset="0"/>
            </a:endParaRPr>
          </a:p>
          <a:p>
            <a:r>
              <a:rPr lang="es-ES" sz="4800" dirty="0">
                <a:solidFill>
                  <a:schemeClr val="bg1"/>
                </a:solidFill>
                <a:latin typeface="Bahnschrift SemiCondensed" panose="020B0502040204020203" pitchFamily="34" charset="0"/>
              </a:rPr>
              <a:t>3 Por la </a:t>
            </a:r>
            <a:r>
              <a:rPr lang="es-ES" sz="4800" dirty="0">
                <a:solidFill>
                  <a:schemeClr val="accent6"/>
                </a:solidFill>
                <a:latin typeface="Bahnschrift SemiCondensed" panose="020B0502040204020203" pitchFamily="34" charset="0"/>
              </a:rPr>
              <a:t>fe</a:t>
            </a:r>
            <a:r>
              <a:rPr lang="es-ES" sz="4800" dirty="0">
                <a:solidFill>
                  <a:schemeClr val="bg1"/>
                </a:solidFill>
                <a:latin typeface="Bahnschrift SemiCondensed" panose="020B0502040204020203" pitchFamily="34" charset="0"/>
              </a:rPr>
              <a:t> entendemos haber sido constituido el universo </a:t>
            </a:r>
            <a:r>
              <a:rPr lang="es-ES" sz="4800" dirty="0">
                <a:solidFill>
                  <a:schemeClr val="accent6"/>
                </a:solidFill>
                <a:latin typeface="Bahnschrift SemiCondensed" panose="020B0502040204020203" pitchFamily="34" charset="0"/>
              </a:rPr>
              <a:t>por la palabra de Dios</a:t>
            </a:r>
            <a:r>
              <a:rPr lang="es-ES" sz="4800" dirty="0">
                <a:solidFill>
                  <a:schemeClr val="bg1"/>
                </a:solidFill>
                <a:latin typeface="Bahnschrift SemiCondensed" panose="020B0502040204020203" pitchFamily="34" charset="0"/>
              </a:rPr>
              <a:t>, de modo que lo que se ve fue hecho de lo que no se veía.</a:t>
            </a:r>
            <a:endParaRPr lang="es-DO" sz="4800" dirty="0">
              <a:solidFill>
                <a:schemeClr val="accent6"/>
              </a:solidFill>
              <a:latin typeface="Bahnschrift SemiCondensed" panose="020B0502040204020203" pitchFamily="34" charset="0"/>
            </a:endParaRPr>
          </a:p>
        </p:txBody>
      </p:sp>
    </p:spTree>
    <p:extLst>
      <p:ext uri="{BB962C8B-B14F-4D97-AF65-F5344CB8AC3E}">
        <p14:creationId xmlns:p14="http://schemas.microsoft.com/office/powerpoint/2010/main" val="4002922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48458-7410-0E87-1475-ADEED660FD24}"/>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F82D7DD9-548B-C51A-093D-95B6F041F4F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C9267B7D-0156-525C-49A9-517177960327}"/>
              </a:ext>
            </a:extLst>
          </p:cNvPr>
          <p:cNvSpPr txBox="1"/>
          <p:nvPr/>
        </p:nvSpPr>
        <p:spPr>
          <a:xfrm>
            <a:off x="403172" y="151179"/>
            <a:ext cx="9816861" cy="6001643"/>
          </a:xfrm>
          <a:prstGeom prst="rect">
            <a:avLst/>
          </a:prstGeom>
          <a:noFill/>
        </p:spPr>
        <p:txBody>
          <a:bodyPr wrap="square" rtlCol="0">
            <a:spAutoFit/>
          </a:bodyPr>
          <a:lstStyle/>
          <a:p>
            <a:r>
              <a:rPr lang="es-ES" sz="4800" dirty="0">
                <a:solidFill>
                  <a:schemeClr val="bg1"/>
                </a:solidFill>
                <a:latin typeface="Bahnschrift SemiCondensed" panose="020B0502040204020203" pitchFamily="34" charset="0"/>
              </a:rPr>
              <a:t>Heb. 11: 39-40 NVI</a:t>
            </a:r>
          </a:p>
          <a:p>
            <a:r>
              <a:rPr lang="es-ES" sz="4800" dirty="0">
                <a:solidFill>
                  <a:schemeClr val="bg1"/>
                </a:solidFill>
                <a:latin typeface="Bahnschrift SemiCondensed" panose="020B0502040204020203" pitchFamily="34" charset="0"/>
              </a:rPr>
              <a:t>Aunque todos obtuvieron un testimonio favorable mediante la fe, ninguno de ellos vio el cumplimiento de la </a:t>
            </a:r>
            <a:r>
              <a:rPr lang="es-ES" sz="4800" dirty="0">
                <a:solidFill>
                  <a:schemeClr val="accent6"/>
                </a:solidFill>
                <a:latin typeface="Bahnschrift SemiCondensed" panose="020B0502040204020203" pitchFamily="34" charset="0"/>
              </a:rPr>
              <a:t>promesa</a:t>
            </a:r>
            <a:r>
              <a:rPr lang="es-ES" sz="4800" dirty="0">
                <a:solidFill>
                  <a:schemeClr val="bg1"/>
                </a:solidFill>
                <a:latin typeface="Bahnschrift SemiCondensed" panose="020B0502040204020203" pitchFamily="34" charset="0"/>
              </a:rPr>
              <a:t>. 40 Esto sucedió para que ellos no llegaran a ser perfectos sin nosotros, pues </a:t>
            </a:r>
            <a:r>
              <a:rPr lang="es-ES" sz="4800" dirty="0">
                <a:solidFill>
                  <a:schemeClr val="accent6"/>
                </a:solidFill>
                <a:latin typeface="Bahnschrift SemiCondensed" panose="020B0502040204020203" pitchFamily="34" charset="0"/>
              </a:rPr>
              <a:t>Dios nos había preparado algo mejor</a:t>
            </a:r>
            <a:r>
              <a:rPr lang="es-ES" sz="4800" dirty="0">
                <a:solidFill>
                  <a:schemeClr val="bg1"/>
                </a:solidFill>
                <a:latin typeface="Bahnschrift SemiCondensed" panose="020B0502040204020203" pitchFamily="34" charset="0"/>
              </a:rPr>
              <a:t>.</a:t>
            </a:r>
            <a:endParaRPr lang="es-DO" sz="4800" dirty="0">
              <a:solidFill>
                <a:schemeClr val="accent6"/>
              </a:solidFill>
              <a:latin typeface="Bahnschrift SemiCondensed" panose="020B0502040204020203" pitchFamily="34" charset="0"/>
            </a:endParaRPr>
          </a:p>
        </p:txBody>
      </p:sp>
    </p:spTree>
    <p:extLst>
      <p:ext uri="{BB962C8B-B14F-4D97-AF65-F5344CB8AC3E}">
        <p14:creationId xmlns:p14="http://schemas.microsoft.com/office/powerpoint/2010/main" val="2093604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C7EEC-FD8C-355B-F89B-4C0F12753608}"/>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4C76DF79-E96A-CF46-18CF-960EFEBB970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F3C77E1D-FB6B-A604-4BCF-6FC403309688}"/>
              </a:ext>
            </a:extLst>
          </p:cNvPr>
          <p:cNvSpPr txBox="1"/>
          <p:nvPr/>
        </p:nvSpPr>
        <p:spPr>
          <a:xfrm>
            <a:off x="403172" y="151179"/>
            <a:ext cx="9816861" cy="6186309"/>
          </a:xfrm>
          <a:prstGeom prst="rect">
            <a:avLst/>
          </a:prstGeom>
          <a:noFill/>
        </p:spPr>
        <p:txBody>
          <a:bodyPr wrap="square" rtlCol="0">
            <a:spAutoFit/>
          </a:bodyPr>
          <a:lstStyle/>
          <a:p>
            <a:r>
              <a:rPr lang="es-ES" sz="6600" dirty="0">
                <a:solidFill>
                  <a:schemeClr val="bg1"/>
                </a:solidFill>
                <a:latin typeface="Bahnschrift SemiCondensed" panose="020B0502040204020203" pitchFamily="34" charset="0"/>
              </a:rPr>
              <a:t>Is. 65:17</a:t>
            </a:r>
          </a:p>
          <a:p>
            <a:r>
              <a:rPr lang="es-ES" sz="6600" dirty="0">
                <a:solidFill>
                  <a:schemeClr val="bg1"/>
                </a:solidFill>
                <a:latin typeface="Bahnschrift SemiCondensed" panose="020B0502040204020203" pitchFamily="34" charset="0"/>
              </a:rPr>
              <a:t>Porque he aquí que yo </a:t>
            </a:r>
            <a:r>
              <a:rPr lang="es-ES" sz="6600" dirty="0">
                <a:solidFill>
                  <a:schemeClr val="accent6"/>
                </a:solidFill>
                <a:latin typeface="Bahnschrift SemiCondensed" panose="020B0502040204020203" pitchFamily="34" charset="0"/>
              </a:rPr>
              <a:t>crearé nuevos cielos y nueva tierra</a:t>
            </a:r>
            <a:r>
              <a:rPr lang="es-ES" sz="6600" dirty="0">
                <a:solidFill>
                  <a:schemeClr val="bg1"/>
                </a:solidFill>
                <a:latin typeface="Bahnschrift SemiCondensed" panose="020B0502040204020203" pitchFamily="34" charset="0"/>
              </a:rPr>
              <a:t>; y de lo primero no habrá memoria, ni más vendrá al pensamiento.</a:t>
            </a:r>
            <a:endParaRPr lang="es-DO" sz="6600" dirty="0">
              <a:solidFill>
                <a:schemeClr val="accent6"/>
              </a:solidFill>
              <a:latin typeface="Bahnschrift SemiCondensed" panose="020B0502040204020203" pitchFamily="34" charset="0"/>
            </a:endParaRPr>
          </a:p>
        </p:txBody>
      </p:sp>
    </p:spTree>
    <p:extLst>
      <p:ext uri="{BB962C8B-B14F-4D97-AF65-F5344CB8AC3E}">
        <p14:creationId xmlns:p14="http://schemas.microsoft.com/office/powerpoint/2010/main" val="2818886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B303EBD8-0F6E-D11E-F634-F573F02C959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84BDA124-5A6C-56AB-65BF-7509FEF1EEE3}"/>
              </a:ext>
            </a:extLst>
          </p:cNvPr>
          <p:cNvSpPr txBox="1"/>
          <p:nvPr/>
        </p:nvSpPr>
        <p:spPr>
          <a:xfrm>
            <a:off x="2165230" y="369574"/>
            <a:ext cx="974785" cy="646331"/>
          </a:xfrm>
          <a:prstGeom prst="rect">
            <a:avLst/>
          </a:prstGeom>
          <a:noFill/>
        </p:spPr>
        <p:txBody>
          <a:bodyPr wrap="square" rtlCol="0">
            <a:spAutoFit/>
          </a:bodyPr>
          <a:lstStyle/>
          <a:p>
            <a:pPr algn="ctr"/>
            <a:r>
              <a:rPr lang="es-DO" sz="3600" dirty="0"/>
              <a:t>A</a:t>
            </a:r>
          </a:p>
        </p:txBody>
      </p:sp>
      <p:sp>
        <p:nvSpPr>
          <p:cNvPr id="5" name="CuadroTexto 4">
            <a:extLst>
              <a:ext uri="{FF2B5EF4-FFF2-40B4-BE49-F238E27FC236}">
                <a16:creationId xmlns:a16="http://schemas.microsoft.com/office/drawing/2014/main" id="{4991F695-653C-1ED8-4569-A52AF65A22FA}"/>
              </a:ext>
            </a:extLst>
          </p:cNvPr>
          <p:cNvSpPr txBox="1"/>
          <p:nvPr/>
        </p:nvSpPr>
        <p:spPr>
          <a:xfrm>
            <a:off x="4804913" y="166568"/>
            <a:ext cx="7323826" cy="6247864"/>
          </a:xfrm>
          <a:prstGeom prst="rect">
            <a:avLst/>
          </a:prstGeom>
          <a:noFill/>
        </p:spPr>
        <p:txBody>
          <a:bodyPr wrap="square" rtlCol="0">
            <a:spAutoFit/>
          </a:bodyPr>
          <a:lstStyle/>
          <a:p>
            <a:pPr algn="ctr"/>
            <a:r>
              <a:rPr lang="es-ES" sz="4000">
                <a:solidFill>
                  <a:schemeClr val="bg1"/>
                </a:solidFill>
                <a:latin typeface="Bahnschrift SemiCondensed" panose="020B0502040204020203" pitchFamily="34" charset="0"/>
              </a:rPr>
              <a:t>Debemos destacar la importancia del sábado como broche de oro de la Creación.  Al ocupar esa posición, el sábado señala el final de la historia humana.  Además, el sábado contiene tanto nuestra rememoración de la Creación como nuestra esperanza en la consumación futura del Reino de Dios.  Material para el maestro.</a:t>
            </a:r>
            <a:endParaRPr lang="es-DO" sz="40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948904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ABE9D-52DD-3C74-9D7C-4DFACE1AC394}"/>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D5F7B021-D347-485F-8E31-6E3CEBF6618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8AA74676-75F9-3939-E427-15632AEF61C4}"/>
              </a:ext>
            </a:extLst>
          </p:cNvPr>
          <p:cNvSpPr txBox="1"/>
          <p:nvPr/>
        </p:nvSpPr>
        <p:spPr>
          <a:xfrm>
            <a:off x="349370" y="2124135"/>
            <a:ext cx="4408098" cy="3477875"/>
          </a:xfrm>
          <a:prstGeom prst="rect">
            <a:avLst/>
          </a:prstGeom>
          <a:noFill/>
        </p:spPr>
        <p:txBody>
          <a:bodyPr wrap="square" rtlCol="0">
            <a:spAutoFit/>
          </a:bodyPr>
          <a:lstStyle/>
          <a:p>
            <a:pPr algn="ctr"/>
            <a:r>
              <a:rPr lang="es-ES" sz="4400" dirty="0">
                <a:latin typeface="Bahnschrift SemiCondensed" panose="020B0502040204020203" pitchFamily="34" charset="0"/>
              </a:rPr>
              <a:t>¿Cómo se caracteriza el </a:t>
            </a:r>
          </a:p>
          <a:p>
            <a:pPr algn="ctr"/>
            <a:r>
              <a:rPr lang="es-ES" sz="4400" dirty="0">
                <a:latin typeface="Bahnschrift SemiCondensed" panose="020B0502040204020203" pitchFamily="34" charset="0"/>
              </a:rPr>
              <a:t>paralelismo entre el Diluvio y la Segunda Venida?</a:t>
            </a:r>
            <a:endParaRPr lang="es-DO" sz="44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F00E9097-1C38-C3D9-C94B-BA8B4A04C269}"/>
              </a:ext>
            </a:extLst>
          </p:cNvPr>
          <p:cNvSpPr txBox="1"/>
          <p:nvPr/>
        </p:nvSpPr>
        <p:spPr>
          <a:xfrm>
            <a:off x="5495027" y="810883"/>
            <a:ext cx="6521569" cy="3785652"/>
          </a:xfrm>
          <a:prstGeom prst="rect">
            <a:avLst/>
          </a:prstGeom>
          <a:noFill/>
        </p:spPr>
        <p:txBody>
          <a:bodyPr wrap="square" rtlCol="0">
            <a:spAutoFit/>
          </a:bodyPr>
          <a:lstStyle/>
          <a:p>
            <a:pPr algn="ctr"/>
            <a:r>
              <a:rPr lang="es-ES" sz="4000" dirty="0">
                <a:solidFill>
                  <a:schemeClr val="bg2"/>
                </a:solidFill>
                <a:latin typeface="Bahnschrift SemiCondensed" panose="020B0502040204020203" pitchFamily="34" charset="0"/>
              </a:rPr>
              <a:t>La naturaleza repentina y destructiva, el comportamiento mundano de la gente antes del evento, la idea de un </a:t>
            </a:r>
          </a:p>
          <a:p>
            <a:pPr algn="ctr"/>
            <a:r>
              <a:rPr lang="es-ES" sz="4000" dirty="0">
                <a:solidFill>
                  <a:schemeClr val="bg2"/>
                </a:solidFill>
                <a:latin typeface="Bahnschrift SemiCondensed" panose="020B0502040204020203" pitchFamily="34" charset="0"/>
              </a:rPr>
              <a:t>remanente, y la certeza del acontecimiento.</a:t>
            </a:r>
          </a:p>
        </p:txBody>
      </p:sp>
      <p:sp>
        <p:nvSpPr>
          <p:cNvPr id="6" name="CuadroTexto 5">
            <a:extLst>
              <a:ext uri="{FF2B5EF4-FFF2-40B4-BE49-F238E27FC236}">
                <a16:creationId xmlns:a16="http://schemas.microsoft.com/office/drawing/2014/main" id="{B8CCC715-CDD5-2C4B-AC49-B5779CD339A5}"/>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2</a:t>
            </a:r>
          </a:p>
        </p:txBody>
      </p:sp>
    </p:spTree>
    <p:extLst>
      <p:ext uri="{BB962C8B-B14F-4D97-AF65-F5344CB8AC3E}">
        <p14:creationId xmlns:p14="http://schemas.microsoft.com/office/powerpoint/2010/main" val="761335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20E45-AB53-06D7-3244-55C9B8C58A12}"/>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5AF7D16B-4103-756E-19C1-2FFD5F935A2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02A3002-1B59-80CE-6343-05BF30EC703A}"/>
              </a:ext>
            </a:extLst>
          </p:cNvPr>
          <p:cNvSpPr txBox="1"/>
          <p:nvPr/>
        </p:nvSpPr>
        <p:spPr>
          <a:xfrm>
            <a:off x="210666" y="82330"/>
            <a:ext cx="9816861" cy="6355586"/>
          </a:xfrm>
          <a:prstGeom prst="rect">
            <a:avLst/>
          </a:prstGeom>
          <a:noFill/>
        </p:spPr>
        <p:txBody>
          <a:bodyPr wrap="square" rtlCol="0">
            <a:spAutoFit/>
          </a:bodyPr>
          <a:lstStyle/>
          <a:p>
            <a:r>
              <a:rPr lang="es-ES" sz="3700" dirty="0">
                <a:solidFill>
                  <a:schemeClr val="bg1"/>
                </a:solidFill>
                <a:latin typeface="Bahnschrift SemiCondensed" panose="020B0502040204020203" pitchFamily="34" charset="0"/>
              </a:rPr>
              <a:t>Mt. 24: 36-44</a:t>
            </a:r>
          </a:p>
          <a:p>
            <a:r>
              <a:rPr lang="es-ES" sz="3700" dirty="0">
                <a:solidFill>
                  <a:schemeClr val="bg1"/>
                </a:solidFill>
                <a:latin typeface="Bahnschrift SemiCondensed" panose="020B0502040204020203" pitchFamily="34" charset="0"/>
              </a:rPr>
              <a:t>Pero del día y la hora </a:t>
            </a:r>
            <a:r>
              <a:rPr lang="es-ES" sz="3700" dirty="0">
                <a:solidFill>
                  <a:schemeClr val="accent6"/>
                </a:solidFill>
                <a:latin typeface="Bahnschrift SemiCondensed" panose="020B0502040204020203" pitchFamily="34" charset="0"/>
              </a:rPr>
              <a:t>nadie sabe</a:t>
            </a:r>
            <a:r>
              <a:rPr lang="es-ES" sz="3700" dirty="0">
                <a:solidFill>
                  <a:schemeClr val="bg1"/>
                </a:solidFill>
                <a:latin typeface="Bahnschrift SemiCondensed" panose="020B0502040204020203" pitchFamily="34" charset="0"/>
              </a:rPr>
              <a:t>, ni aun los ángeles de los cielos, sino solo mi Padre. 37 Mas como en los </a:t>
            </a:r>
            <a:r>
              <a:rPr lang="es-ES" sz="3700" dirty="0">
                <a:solidFill>
                  <a:schemeClr val="accent6"/>
                </a:solidFill>
                <a:latin typeface="Bahnschrift SemiCondensed" panose="020B0502040204020203" pitchFamily="34" charset="0"/>
              </a:rPr>
              <a:t>días de Noé</a:t>
            </a:r>
            <a:r>
              <a:rPr lang="es-ES" sz="3700" dirty="0">
                <a:solidFill>
                  <a:schemeClr val="bg1"/>
                </a:solidFill>
                <a:latin typeface="Bahnschrift SemiCondensed" panose="020B0502040204020203" pitchFamily="34" charset="0"/>
              </a:rPr>
              <a:t>, así será la </a:t>
            </a:r>
            <a:r>
              <a:rPr lang="es-ES" sz="3700" dirty="0">
                <a:solidFill>
                  <a:schemeClr val="accent6"/>
                </a:solidFill>
                <a:latin typeface="Bahnschrift SemiCondensed" panose="020B0502040204020203" pitchFamily="34" charset="0"/>
              </a:rPr>
              <a:t>venida del Hijo del Hombre</a:t>
            </a:r>
            <a:r>
              <a:rPr lang="es-ES" sz="3700" dirty="0">
                <a:solidFill>
                  <a:schemeClr val="bg1"/>
                </a:solidFill>
                <a:latin typeface="Bahnschrift SemiCondensed" panose="020B0502040204020203" pitchFamily="34" charset="0"/>
              </a:rPr>
              <a:t>. 38 Porque como en los días antes del diluvio estaban comiendo y bebiendo, casándose y dando en casamiento, hasta el día en que Noé entró en el arca, 39 y </a:t>
            </a:r>
            <a:r>
              <a:rPr lang="es-ES" sz="3700" dirty="0">
                <a:solidFill>
                  <a:schemeClr val="accent6"/>
                </a:solidFill>
                <a:latin typeface="Bahnschrift SemiCondensed" panose="020B0502040204020203" pitchFamily="34" charset="0"/>
              </a:rPr>
              <a:t>no entendieron </a:t>
            </a:r>
            <a:r>
              <a:rPr lang="es-ES" sz="3700" dirty="0">
                <a:solidFill>
                  <a:schemeClr val="bg1"/>
                </a:solidFill>
                <a:latin typeface="Bahnschrift SemiCondensed" panose="020B0502040204020203" pitchFamily="34" charset="0"/>
              </a:rPr>
              <a:t>hasta que vino el diluvio y se los llevó a todos, así será también la venida del Hijo del Hombre. 40 Entonces estarán dos en el campo; el uno será tomado, y el otro será dejado. </a:t>
            </a:r>
            <a:endParaRPr lang="es-DO" sz="37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528812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8FEB9-3B69-994B-5CB3-0BA68A7CDE8C}"/>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C8D2C3D7-0146-98D2-A015-3CDA3FF7AC70}"/>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44C36CF8-6E47-989C-9984-4492904C7EC1}"/>
              </a:ext>
            </a:extLst>
          </p:cNvPr>
          <p:cNvSpPr txBox="1"/>
          <p:nvPr/>
        </p:nvSpPr>
        <p:spPr>
          <a:xfrm>
            <a:off x="271731" y="338083"/>
            <a:ext cx="9816861" cy="6247864"/>
          </a:xfrm>
          <a:prstGeom prst="rect">
            <a:avLst/>
          </a:prstGeom>
          <a:noFill/>
        </p:spPr>
        <p:txBody>
          <a:bodyPr wrap="square" rtlCol="0">
            <a:spAutoFit/>
          </a:bodyPr>
          <a:lstStyle/>
          <a:p>
            <a:r>
              <a:rPr lang="es-ES" sz="4000" dirty="0">
                <a:solidFill>
                  <a:schemeClr val="bg1"/>
                </a:solidFill>
                <a:latin typeface="Bahnschrift SemiCondensed" panose="020B0502040204020203" pitchFamily="34" charset="0"/>
              </a:rPr>
              <a:t>Mt. 24: 36-44 </a:t>
            </a:r>
          </a:p>
          <a:p>
            <a:r>
              <a:rPr lang="es-ES" sz="4000" dirty="0">
                <a:solidFill>
                  <a:schemeClr val="bg1"/>
                </a:solidFill>
                <a:latin typeface="Bahnschrift SemiCondensed" panose="020B0502040204020203" pitchFamily="34" charset="0"/>
              </a:rPr>
              <a:t>41 Dos mujeres estarán moliendo en un molino; la una será tomada, y la otra será dejada. 42 Velad, pues, porque </a:t>
            </a:r>
            <a:r>
              <a:rPr lang="es-ES" sz="4000" dirty="0">
                <a:solidFill>
                  <a:schemeClr val="accent6"/>
                </a:solidFill>
                <a:latin typeface="Bahnschrift SemiCondensed" panose="020B0502040204020203" pitchFamily="34" charset="0"/>
              </a:rPr>
              <a:t>no sabéis </a:t>
            </a:r>
            <a:r>
              <a:rPr lang="es-ES" sz="4000" dirty="0">
                <a:solidFill>
                  <a:schemeClr val="bg1"/>
                </a:solidFill>
                <a:latin typeface="Bahnschrift SemiCondensed" panose="020B0502040204020203" pitchFamily="34" charset="0"/>
              </a:rPr>
              <a:t>a qué hora ha de venir vuestro Señor. 43 Pero sabed esto, que si el padre de familia supiese a qué hora el ladrón habría de venir, velaría, y no dejaría minar su casa. 44 Por tanto, también vosotros </a:t>
            </a:r>
            <a:r>
              <a:rPr lang="es-ES" sz="4000" dirty="0">
                <a:solidFill>
                  <a:schemeClr val="accent6"/>
                </a:solidFill>
                <a:latin typeface="Bahnschrift SemiCondensed" panose="020B0502040204020203" pitchFamily="34" charset="0"/>
              </a:rPr>
              <a:t>estad preparados</a:t>
            </a:r>
            <a:r>
              <a:rPr lang="es-ES" sz="4000" dirty="0">
                <a:solidFill>
                  <a:schemeClr val="bg1"/>
                </a:solidFill>
                <a:latin typeface="Bahnschrift SemiCondensed" panose="020B0502040204020203" pitchFamily="34" charset="0"/>
              </a:rPr>
              <a:t>; porque el Hijo del Hombre vendrá a la hora que no pensáis.</a:t>
            </a:r>
            <a:endParaRPr lang="es-DO" sz="40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3877814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538BE-9CF4-B1B0-3A25-40F3A4F64DF4}"/>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C3BD0C63-CC0B-648F-6863-BB622C72990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5E68D51-E94F-E563-E690-D903B4B68367}"/>
              </a:ext>
            </a:extLst>
          </p:cNvPr>
          <p:cNvSpPr txBox="1"/>
          <p:nvPr/>
        </p:nvSpPr>
        <p:spPr>
          <a:xfrm>
            <a:off x="2165230" y="353532"/>
            <a:ext cx="974785" cy="646331"/>
          </a:xfrm>
          <a:prstGeom prst="rect">
            <a:avLst/>
          </a:prstGeom>
          <a:noFill/>
        </p:spPr>
        <p:txBody>
          <a:bodyPr wrap="square" rtlCol="0">
            <a:spAutoFit/>
          </a:bodyPr>
          <a:lstStyle/>
          <a:p>
            <a:pPr algn="ctr"/>
            <a:r>
              <a:rPr lang="es-DO" sz="3600" dirty="0"/>
              <a:t>B</a:t>
            </a:r>
          </a:p>
        </p:txBody>
      </p:sp>
      <p:sp>
        <p:nvSpPr>
          <p:cNvPr id="5" name="CuadroTexto 4">
            <a:extLst>
              <a:ext uri="{FF2B5EF4-FFF2-40B4-BE49-F238E27FC236}">
                <a16:creationId xmlns:a16="http://schemas.microsoft.com/office/drawing/2014/main" id="{14E08064-F7B3-4DB9-85CF-F12BEECA5979}"/>
              </a:ext>
            </a:extLst>
          </p:cNvPr>
          <p:cNvSpPr txBox="1"/>
          <p:nvPr/>
        </p:nvSpPr>
        <p:spPr>
          <a:xfrm>
            <a:off x="4732118" y="4391"/>
            <a:ext cx="7323826" cy="6863417"/>
          </a:xfrm>
          <a:prstGeom prst="rect">
            <a:avLst/>
          </a:prstGeom>
          <a:noFill/>
        </p:spPr>
        <p:txBody>
          <a:bodyPr wrap="square" rtlCol="0">
            <a:spAutoFit/>
          </a:bodyPr>
          <a:lstStyle/>
          <a:p>
            <a:pPr algn="ctr"/>
            <a:r>
              <a:rPr lang="es-ES" sz="4000">
                <a:solidFill>
                  <a:schemeClr val="bg1"/>
                </a:solidFill>
                <a:latin typeface="Bahnschrift SemiCondensed" panose="020B0502040204020203" pitchFamily="34" charset="0"/>
              </a:rPr>
              <a:t>Jesús señala la historia del Diluvio para advertirnos que su segunda venida será una sorpresa para muchos. Al igual que la Segunda Venida, el Diluvio no sorprendió al mundo por falta de información. Noé predicó durante 120 años a un mundo que se negaba a creer. Se les dijo lo que iba a suceder. Simplemente, no quisieron creer. Lección del domingo.</a:t>
            </a:r>
            <a:endParaRPr lang="es-DO" sz="40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4260137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3191C-2C4B-BE8A-8171-103A3C3F5F85}"/>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D91B86E6-6C68-F161-D575-BF707D7F921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FFECAC2D-B11F-A879-181C-48304D143534}"/>
              </a:ext>
            </a:extLst>
          </p:cNvPr>
          <p:cNvSpPr txBox="1"/>
          <p:nvPr/>
        </p:nvSpPr>
        <p:spPr>
          <a:xfrm>
            <a:off x="192657" y="2460567"/>
            <a:ext cx="4681267" cy="3170099"/>
          </a:xfrm>
          <a:prstGeom prst="rect">
            <a:avLst/>
          </a:prstGeom>
          <a:noFill/>
        </p:spPr>
        <p:txBody>
          <a:bodyPr wrap="square" rtlCol="0">
            <a:spAutoFit/>
          </a:bodyPr>
          <a:lstStyle/>
          <a:p>
            <a:pPr algn="ctr"/>
            <a:r>
              <a:rPr lang="es-ES" sz="4000" dirty="0">
                <a:latin typeface="Bahnschrift SemiCondensed" panose="020B0502040204020203" pitchFamily="34" charset="0"/>
              </a:rPr>
              <a:t>¿Qué prefigura el relato de Sodoma y Gomorra</a:t>
            </a:r>
          </a:p>
          <a:p>
            <a:pPr algn="ctr"/>
            <a:r>
              <a:rPr lang="es-ES" sz="4000" dirty="0">
                <a:latin typeface="Bahnschrift SemiCondensed" panose="020B0502040204020203" pitchFamily="34" charset="0"/>
              </a:rPr>
              <a:t> respecto al tiempo del fin?</a:t>
            </a:r>
            <a:endParaRPr lang="es-DO" sz="40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61029BB7-DC78-4D0B-AAD8-E57CC125C988}"/>
              </a:ext>
            </a:extLst>
          </p:cNvPr>
          <p:cNvSpPr txBox="1"/>
          <p:nvPr/>
        </p:nvSpPr>
        <p:spPr>
          <a:xfrm>
            <a:off x="5477774" y="491706"/>
            <a:ext cx="6521569" cy="4524315"/>
          </a:xfrm>
          <a:prstGeom prst="rect">
            <a:avLst/>
          </a:prstGeom>
          <a:noFill/>
        </p:spPr>
        <p:txBody>
          <a:bodyPr wrap="square" rtlCol="0">
            <a:spAutoFit/>
          </a:bodyPr>
          <a:lstStyle/>
          <a:p>
            <a:pPr algn="ctr"/>
            <a:r>
              <a:rPr lang="es-ES" sz="4800" dirty="0">
                <a:solidFill>
                  <a:schemeClr val="bg2"/>
                </a:solidFill>
                <a:latin typeface="Bahnschrift SemiCondensed" panose="020B0502040204020203" pitchFamily="34" charset="0"/>
              </a:rPr>
              <a:t>El castigo de destrucción que recibirán los impíos en el día del juicio, habiendo despreciado a Dios y al llamado</a:t>
            </a:r>
          </a:p>
          <a:p>
            <a:pPr algn="ctr"/>
            <a:r>
              <a:rPr lang="es-ES" sz="4800" dirty="0">
                <a:solidFill>
                  <a:schemeClr val="bg2"/>
                </a:solidFill>
                <a:latin typeface="Bahnschrift SemiCondensed" panose="020B0502040204020203" pitchFamily="34" charset="0"/>
              </a:rPr>
              <a:t> del Espíritu Santo.</a:t>
            </a:r>
          </a:p>
        </p:txBody>
      </p:sp>
      <p:sp>
        <p:nvSpPr>
          <p:cNvPr id="6" name="CuadroTexto 5">
            <a:extLst>
              <a:ext uri="{FF2B5EF4-FFF2-40B4-BE49-F238E27FC236}">
                <a16:creationId xmlns:a16="http://schemas.microsoft.com/office/drawing/2014/main" id="{CCF4D02F-77E0-8795-364C-A8A29FD27D15}"/>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3</a:t>
            </a:r>
          </a:p>
        </p:txBody>
      </p:sp>
    </p:spTree>
    <p:extLst>
      <p:ext uri="{BB962C8B-B14F-4D97-AF65-F5344CB8AC3E}">
        <p14:creationId xmlns:p14="http://schemas.microsoft.com/office/powerpoint/2010/main" val="944578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FBF0E-D3A3-3D44-46D0-4C0DDC1CE5D3}"/>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2D8F5518-7993-6B31-4E6E-E65B6F542F57}"/>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692A1ECE-1ECE-AD7A-8714-55912EFFF0F2}"/>
              </a:ext>
            </a:extLst>
          </p:cNvPr>
          <p:cNvSpPr txBox="1"/>
          <p:nvPr/>
        </p:nvSpPr>
        <p:spPr>
          <a:xfrm>
            <a:off x="223604" y="64168"/>
            <a:ext cx="9816861" cy="6494085"/>
          </a:xfrm>
          <a:prstGeom prst="rect">
            <a:avLst/>
          </a:prstGeom>
          <a:noFill/>
        </p:spPr>
        <p:txBody>
          <a:bodyPr wrap="square" rtlCol="0">
            <a:spAutoFit/>
          </a:bodyPr>
          <a:lstStyle/>
          <a:p>
            <a:r>
              <a:rPr lang="es-ES" sz="3200" dirty="0">
                <a:solidFill>
                  <a:schemeClr val="bg1"/>
                </a:solidFill>
                <a:latin typeface="Bahnschrift SemiCondensed" panose="020B0502040204020203" pitchFamily="34" charset="0"/>
              </a:rPr>
              <a:t>2 Pe 2: 4-11</a:t>
            </a:r>
          </a:p>
          <a:p>
            <a:r>
              <a:rPr lang="es-ES" sz="3200" dirty="0">
                <a:solidFill>
                  <a:schemeClr val="bg1"/>
                </a:solidFill>
                <a:latin typeface="Bahnschrift SemiCondensed" panose="020B0502040204020203" pitchFamily="34" charset="0"/>
              </a:rPr>
              <a:t>Porque si Dios no perdonó a los ángeles que pecaron, sino que arrojándolos al infierno los entregó a prisiones de oscuridad, para ser reservados al juicio; 5 y si </a:t>
            </a:r>
            <a:r>
              <a:rPr lang="es-ES" sz="3200" dirty="0">
                <a:solidFill>
                  <a:schemeClr val="accent6"/>
                </a:solidFill>
                <a:latin typeface="Bahnschrift SemiCondensed" panose="020B0502040204020203" pitchFamily="34" charset="0"/>
              </a:rPr>
              <a:t>no perdonó al mundo</a:t>
            </a:r>
            <a:r>
              <a:rPr lang="es-ES" sz="3200" dirty="0">
                <a:solidFill>
                  <a:schemeClr val="bg1"/>
                </a:solidFill>
                <a:latin typeface="Bahnschrift SemiCondensed" panose="020B0502040204020203" pitchFamily="34" charset="0"/>
              </a:rPr>
              <a:t> antiguo, sino que guardó a Noé, pregonero de justicia, con otras siete personas, trayendo el </a:t>
            </a:r>
            <a:r>
              <a:rPr lang="es-ES" sz="3200" dirty="0">
                <a:solidFill>
                  <a:schemeClr val="accent6"/>
                </a:solidFill>
                <a:latin typeface="Bahnschrift SemiCondensed" panose="020B0502040204020203" pitchFamily="34" charset="0"/>
              </a:rPr>
              <a:t>diluvio sobre el mundo de los impíos</a:t>
            </a:r>
            <a:r>
              <a:rPr lang="es-ES" sz="3200" dirty="0">
                <a:solidFill>
                  <a:schemeClr val="bg1"/>
                </a:solidFill>
                <a:latin typeface="Bahnschrift SemiCondensed" panose="020B0502040204020203" pitchFamily="34" charset="0"/>
              </a:rPr>
              <a:t>; 6 y si </a:t>
            </a:r>
            <a:r>
              <a:rPr lang="es-ES" sz="3200" dirty="0">
                <a:solidFill>
                  <a:schemeClr val="accent6"/>
                </a:solidFill>
                <a:latin typeface="Bahnschrift SemiCondensed" panose="020B0502040204020203" pitchFamily="34" charset="0"/>
              </a:rPr>
              <a:t>condenó por destrucción a las ciudades de Sodoma y de Gomorra</a:t>
            </a:r>
            <a:r>
              <a:rPr lang="es-ES" sz="3200" dirty="0">
                <a:solidFill>
                  <a:schemeClr val="bg1"/>
                </a:solidFill>
                <a:latin typeface="Bahnschrift SemiCondensed" panose="020B0502040204020203" pitchFamily="34" charset="0"/>
              </a:rPr>
              <a:t>, reduciéndolas a ceniza y poniéndolas de </a:t>
            </a:r>
            <a:r>
              <a:rPr lang="es-ES" sz="3200" dirty="0">
                <a:solidFill>
                  <a:schemeClr val="accent6"/>
                </a:solidFill>
                <a:latin typeface="Bahnschrift SemiCondensed" panose="020B0502040204020203" pitchFamily="34" charset="0"/>
              </a:rPr>
              <a:t>ejemplo a los que habían de vivir impíamente</a:t>
            </a:r>
            <a:r>
              <a:rPr lang="es-ES" sz="3200" dirty="0">
                <a:solidFill>
                  <a:schemeClr val="bg1"/>
                </a:solidFill>
                <a:latin typeface="Bahnschrift SemiCondensed" panose="020B0502040204020203" pitchFamily="34" charset="0"/>
              </a:rPr>
              <a:t>, 7 </a:t>
            </a:r>
            <a:r>
              <a:rPr lang="es-ES" sz="3200" dirty="0">
                <a:solidFill>
                  <a:schemeClr val="accent6"/>
                </a:solidFill>
                <a:latin typeface="Bahnschrift SemiCondensed" panose="020B0502040204020203" pitchFamily="34" charset="0"/>
              </a:rPr>
              <a:t>y libró al justo Lot</a:t>
            </a:r>
            <a:r>
              <a:rPr lang="es-ES" sz="3200" dirty="0">
                <a:solidFill>
                  <a:schemeClr val="bg1"/>
                </a:solidFill>
                <a:latin typeface="Bahnschrift SemiCondensed" panose="020B0502040204020203" pitchFamily="34" charset="0"/>
              </a:rPr>
              <a:t>, abrumado por la nefanda conducta de los malvados 8 (porque este justo, que moraba entre ellos, afligía cada día su alma justa, viendo y oyendo los hechos inicuos de ellos), </a:t>
            </a:r>
            <a:endParaRPr lang="es-DO" sz="32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100895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1D3B8-34F4-95F7-A36E-63D24BA2EEF6}"/>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27B44CB0-D2DA-D6FF-48CF-01629AABE23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2B9BAADE-E7BA-AC5C-F6DB-B0B6414D2270}"/>
              </a:ext>
            </a:extLst>
          </p:cNvPr>
          <p:cNvSpPr txBox="1"/>
          <p:nvPr/>
        </p:nvSpPr>
        <p:spPr>
          <a:xfrm>
            <a:off x="223604" y="64168"/>
            <a:ext cx="9816861" cy="6863417"/>
          </a:xfrm>
          <a:prstGeom prst="rect">
            <a:avLst/>
          </a:prstGeom>
          <a:noFill/>
        </p:spPr>
        <p:txBody>
          <a:bodyPr wrap="square" rtlCol="0">
            <a:spAutoFit/>
          </a:bodyPr>
          <a:lstStyle/>
          <a:p>
            <a:r>
              <a:rPr lang="es-ES" sz="4000" dirty="0">
                <a:solidFill>
                  <a:schemeClr val="bg1"/>
                </a:solidFill>
                <a:latin typeface="Bahnschrift SemiCondensed" panose="020B0502040204020203" pitchFamily="34" charset="0"/>
              </a:rPr>
              <a:t>2 Pe 2: 4-11</a:t>
            </a:r>
          </a:p>
          <a:p>
            <a:r>
              <a:rPr lang="es-ES" sz="4000" dirty="0">
                <a:solidFill>
                  <a:schemeClr val="bg1"/>
                </a:solidFill>
                <a:latin typeface="Bahnschrift SemiCondensed" panose="020B0502040204020203" pitchFamily="34" charset="0"/>
              </a:rPr>
              <a:t>9 sabe el Señor </a:t>
            </a:r>
            <a:r>
              <a:rPr lang="es-ES" sz="4000" dirty="0">
                <a:solidFill>
                  <a:schemeClr val="accent6"/>
                </a:solidFill>
                <a:latin typeface="Bahnschrift SemiCondensed" panose="020B0502040204020203" pitchFamily="34" charset="0"/>
              </a:rPr>
              <a:t>librar de tentación a los piadosos</a:t>
            </a:r>
            <a:r>
              <a:rPr lang="es-ES" sz="4000" dirty="0">
                <a:solidFill>
                  <a:schemeClr val="bg1"/>
                </a:solidFill>
                <a:latin typeface="Bahnschrift SemiCondensed" panose="020B0502040204020203" pitchFamily="34" charset="0"/>
              </a:rPr>
              <a:t>, y reservar a los </a:t>
            </a:r>
            <a:r>
              <a:rPr lang="es-ES" sz="4000" dirty="0">
                <a:solidFill>
                  <a:schemeClr val="accent6"/>
                </a:solidFill>
                <a:latin typeface="Bahnschrift SemiCondensed" panose="020B0502040204020203" pitchFamily="34" charset="0"/>
              </a:rPr>
              <a:t>injustos para ser castigados en el día del juicio</a:t>
            </a:r>
            <a:r>
              <a:rPr lang="es-ES" sz="4000" dirty="0">
                <a:solidFill>
                  <a:schemeClr val="bg1"/>
                </a:solidFill>
                <a:latin typeface="Bahnschrift SemiCondensed" panose="020B0502040204020203" pitchFamily="34" charset="0"/>
              </a:rPr>
              <a:t>; 10 y mayormente a aquellos que, </a:t>
            </a:r>
            <a:r>
              <a:rPr lang="es-ES" sz="4000" dirty="0">
                <a:solidFill>
                  <a:schemeClr val="accent6"/>
                </a:solidFill>
                <a:latin typeface="Bahnschrift SemiCondensed" panose="020B0502040204020203" pitchFamily="34" charset="0"/>
              </a:rPr>
              <a:t>siguiendo la carne</a:t>
            </a:r>
            <a:r>
              <a:rPr lang="es-ES" sz="4000" dirty="0">
                <a:solidFill>
                  <a:schemeClr val="bg1"/>
                </a:solidFill>
                <a:latin typeface="Bahnschrift SemiCondensed" panose="020B0502040204020203" pitchFamily="34" charset="0"/>
              </a:rPr>
              <a:t>, andan en concupiscencia e inmundicia, y </a:t>
            </a:r>
            <a:r>
              <a:rPr lang="es-ES" sz="4000" dirty="0">
                <a:solidFill>
                  <a:schemeClr val="accent6"/>
                </a:solidFill>
                <a:latin typeface="Bahnschrift SemiCondensed" panose="020B0502040204020203" pitchFamily="34" charset="0"/>
              </a:rPr>
              <a:t>desprecian el señorío</a:t>
            </a:r>
            <a:r>
              <a:rPr lang="es-ES" sz="4000" dirty="0">
                <a:solidFill>
                  <a:schemeClr val="bg1"/>
                </a:solidFill>
                <a:latin typeface="Bahnschrift SemiCondensed" panose="020B0502040204020203" pitchFamily="34" charset="0"/>
              </a:rPr>
              <a:t>. Atrevidos y contumaces, no temen decir mal de las potestades superiores, 11 mientras que los ángeles, que son mayores en fuerza y en potencia, no pronuncian juicio de maldición contra ellas delante del Señor.</a:t>
            </a:r>
            <a:endParaRPr lang="es-DO" sz="40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935696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801E6-F579-BAB8-4417-651150DC7A85}"/>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5DD3B543-A31D-0EA9-A133-E70B3F949E5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3C78DD6-F564-29EE-E14E-45ACEB920D53}"/>
              </a:ext>
            </a:extLst>
          </p:cNvPr>
          <p:cNvSpPr txBox="1"/>
          <p:nvPr/>
        </p:nvSpPr>
        <p:spPr>
          <a:xfrm>
            <a:off x="2165230" y="385616"/>
            <a:ext cx="974785" cy="646331"/>
          </a:xfrm>
          <a:prstGeom prst="rect">
            <a:avLst/>
          </a:prstGeom>
          <a:noFill/>
        </p:spPr>
        <p:txBody>
          <a:bodyPr wrap="square" rtlCol="0">
            <a:spAutoFit/>
          </a:bodyPr>
          <a:lstStyle/>
          <a:p>
            <a:pPr algn="ctr"/>
            <a:r>
              <a:rPr lang="es-DO" sz="3600" dirty="0"/>
              <a:t>C</a:t>
            </a:r>
          </a:p>
        </p:txBody>
      </p:sp>
      <p:sp>
        <p:nvSpPr>
          <p:cNvPr id="5" name="CuadroTexto 4">
            <a:extLst>
              <a:ext uri="{FF2B5EF4-FFF2-40B4-BE49-F238E27FC236}">
                <a16:creationId xmlns:a16="http://schemas.microsoft.com/office/drawing/2014/main" id="{5F985375-C19D-888A-4E77-02851D0A190F}"/>
              </a:ext>
            </a:extLst>
          </p:cNvPr>
          <p:cNvSpPr txBox="1"/>
          <p:nvPr/>
        </p:nvSpPr>
        <p:spPr>
          <a:xfrm>
            <a:off x="4732118" y="117693"/>
            <a:ext cx="7323826" cy="6001643"/>
          </a:xfrm>
          <a:prstGeom prst="rect">
            <a:avLst/>
          </a:prstGeom>
          <a:noFill/>
        </p:spPr>
        <p:txBody>
          <a:bodyPr wrap="square" rtlCol="0">
            <a:spAutoFit/>
          </a:bodyPr>
          <a:lstStyle/>
          <a:p>
            <a:pPr algn="ctr"/>
            <a:r>
              <a:rPr lang="es-ES" sz="4800">
                <a:solidFill>
                  <a:schemeClr val="bg1"/>
                </a:solidFill>
                <a:latin typeface="Bahnschrift SemiCondensed" panose="020B0502040204020203" pitchFamily="34" charset="0"/>
              </a:rPr>
              <a:t>La advertencia dada a través del relato de Sodoma y Gomorra a quienes viven en la Tierra en estos últimos días es clara: finalmente, los malvados también serán destruidos por el fuego. Lección del martes.</a:t>
            </a:r>
            <a:endParaRPr lang="es-DO" sz="48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866830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30E5C-F510-692E-F508-7D3BD62F9CD9}"/>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F2CE1096-771A-E6BC-A55F-CA3FA9EC760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2CC3112-A60E-0447-652A-D71DF0A3CB6E}"/>
              </a:ext>
            </a:extLst>
          </p:cNvPr>
          <p:cNvSpPr txBox="1"/>
          <p:nvPr/>
        </p:nvSpPr>
        <p:spPr>
          <a:xfrm>
            <a:off x="349370" y="2201775"/>
            <a:ext cx="4408098" cy="3170099"/>
          </a:xfrm>
          <a:prstGeom prst="rect">
            <a:avLst/>
          </a:prstGeom>
          <a:noFill/>
        </p:spPr>
        <p:txBody>
          <a:bodyPr wrap="square" rtlCol="0">
            <a:spAutoFit/>
          </a:bodyPr>
          <a:lstStyle/>
          <a:p>
            <a:pPr algn="ctr"/>
            <a:r>
              <a:rPr lang="es-ES" sz="4000">
                <a:latin typeface="Bahnschrift SemiCondensed" panose="020B0502040204020203" pitchFamily="34" charset="0"/>
              </a:rPr>
              <a:t>¿Por qué es el Juicio Investigador</a:t>
            </a:r>
          </a:p>
          <a:p>
            <a:pPr algn="ctr"/>
            <a:r>
              <a:rPr lang="es-ES" sz="4000">
                <a:latin typeface="Bahnschrift SemiCondensed" panose="020B0502040204020203" pitchFamily="34" charset="0"/>
              </a:rPr>
              <a:t> en favor de los santos,</a:t>
            </a:r>
          </a:p>
          <a:p>
            <a:pPr algn="ctr"/>
            <a:r>
              <a:rPr lang="es-ES" sz="4000">
                <a:latin typeface="Bahnschrift SemiCondensed" panose="020B0502040204020203" pitchFamily="34" charset="0"/>
              </a:rPr>
              <a:t> los leales a Cristo?</a:t>
            </a:r>
            <a:endParaRPr lang="es-DO" sz="40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D74FCA29-A439-AF59-8545-F50B992C23B6}"/>
              </a:ext>
            </a:extLst>
          </p:cNvPr>
          <p:cNvSpPr txBox="1"/>
          <p:nvPr/>
        </p:nvSpPr>
        <p:spPr>
          <a:xfrm>
            <a:off x="5477774" y="681487"/>
            <a:ext cx="6521569" cy="4247317"/>
          </a:xfrm>
          <a:prstGeom prst="rect">
            <a:avLst/>
          </a:prstGeom>
          <a:noFill/>
        </p:spPr>
        <p:txBody>
          <a:bodyPr wrap="square" rtlCol="0">
            <a:spAutoFit/>
          </a:bodyPr>
          <a:lstStyle/>
          <a:p>
            <a:pPr algn="ctr"/>
            <a:r>
              <a:rPr lang="es-ES" sz="5400" dirty="0">
                <a:solidFill>
                  <a:schemeClr val="bg2"/>
                </a:solidFill>
                <a:latin typeface="Bahnschrift SemiCondensed" panose="020B0502040204020203" pitchFamily="34" charset="0"/>
              </a:rPr>
              <a:t>Porque Cristo </a:t>
            </a:r>
          </a:p>
          <a:p>
            <a:pPr algn="ctr"/>
            <a:r>
              <a:rPr lang="es-ES" sz="5400" dirty="0">
                <a:solidFill>
                  <a:schemeClr val="bg2"/>
                </a:solidFill>
                <a:latin typeface="Bahnschrift SemiCondensed" panose="020B0502040204020203" pitchFamily="34" charset="0"/>
              </a:rPr>
              <a:t>está presente e intercede en defensa de las acusaciones de Satanás.</a:t>
            </a:r>
          </a:p>
        </p:txBody>
      </p:sp>
      <p:sp>
        <p:nvSpPr>
          <p:cNvPr id="6" name="CuadroTexto 5">
            <a:extLst>
              <a:ext uri="{FF2B5EF4-FFF2-40B4-BE49-F238E27FC236}">
                <a16:creationId xmlns:a16="http://schemas.microsoft.com/office/drawing/2014/main" id="{FC55C13C-CECC-2EC9-2327-1C5B76445C37}"/>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4</a:t>
            </a:r>
          </a:p>
        </p:txBody>
      </p:sp>
    </p:spTree>
    <p:extLst>
      <p:ext uri="{BB962C8B-B14F-4D97-AF65-F5344CB8AC3E}">
        <p14:creationId xmlns:p14="http://schemas.microsoft.com/office/powerpoint/2010/main" val="2176025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43F7B-2841-4F7B-5126-98BCCDA7AD6C}"/>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8874E465-37A4-E5BF-4B00-12086D46875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F93726E-0D6A-A5C0-45AE-88AEB62430DF}"/>
              </a:ext>
            </a:extLst>
          </p:cNvPr>
          <p:cNvSpPr txBox="1"/>
          <p:nvPr/>
        </p:nvSpPr>
        <p:spPr>
          <a:xfrm>
            <a:off x="271731" y="27407"/>
            <a:ext cx="9816861" cy="6401753"/>
          </a:xfrm>
          <a:prstGeom prst="rect">
            <a:avLst/>
          </a:prstGeom>
          <a:noFill/>
        </p:spPr>
        <p:txBody>
          <a:bodyPr wrap="square" rtlCol="0">
            <a:spAutoFit/>
          </a:bodyPr>
          <a:lstStyle/>
          <a:p>
            <a:r>
              <a:rPr lang="es-ES" sz="4100" dirty="0">
                <a:solidFill>
                  <a:schemeClr val="bg1"/>
                </a:solidFill>
                <a:latin typeface="Bahnschrift SemiCondensed" panose="020B0502040204020203" pitchFamily="34" charset="0"/>
              </a:rPr>
              <a:t>Dn. 7: 9-10</a:t>
            </a:r>
          </a:p>
          <a:p>
            <a:r>
              <a:rPr lang="es-ES" sz="4100" dirty="0">
                <a:solidFill>
                  <a:schemeClr val="bg1"/>
                </a:solidFill>
                <a:latin typeface="Bahnschrift SemiCondensed" panose="020B0502040204020203" pitchFamily="34" charset="0"/>
              </a:rPr>
              <a:t>Estuve mirando hasta que </a:t>
            </a:r>
            <a:r>
              <a:rPr lang="es-ES" sz="4100" dirty="0">
                <a:solidFill>
                  <a:schemeClr val="accent6"/>
                </a:solidFill>
                <a:latin typeface="Bahnschrift SemiCondensed" panose="020B0502040204020203" pitchFamily="34" charset="0"/>
              </a:rPr>
              <a:t>fueron puestos tronos</a:t>
            </a:r>
            <a:r>
              <a:rPr lang="es-ES" sz="4100" dirty="0">
                <a:solidFill>
                  <a:schemeClr val="bg1"/>
                </a:solidFill>
                <a:latin typeface="Bahnschrift SemiCondensed" panose="020B0502040204020203" pitchFamily="34" charset="0"/>
              </a:rPr>
              <a:t>, y se sentó un Anciano de días, cuyo vestido era blanco como la nieve, y el pelo de su cabeza como lana limpia; su trono </a:t>
            </a:r>
            <a:r>
              <a:rPr lang="es-ES" sz="4100" dirty="0">
                <a:solidFill>
                  <a:schemeClr val="accent6"/>
                </a:solidFill>
                <a:latin typeface="Bahnschrift SemiCondensed" panose="020B0502040204020203" pitchFamily="34" charset="0"/>
              </a:rPr>
              <a:t>llama de fuego</a:t>
            </a:r>
            <a:r>
              <a:rPr lang="es-ES" sz="4100" dirty="0">
                <a:solidFill>
                  <a:schemeClr val="bg1"/>
                </a:solidFill>
                <a:latin typeface="Bahnschrift SemiCondensed" panose="020B0502040204020203" pitchFamily="34" charset="0"/>
              </a:rPr>
              <a:t>, y las ruedas del mismo, </a:t>
            </a:r>
            <a:r>
              <a:rPr lang="es-ES" sz="4100" dirty="0">
                <a:solidFill>
                  <a:schemeClr val="accent6"/>
                </a:solidFill>
                <a:latin typeface="Bahnschrift SemiCondensed" panose="020B0502040204020203" pitchFamily="34" charset="0"/>
              </a:rPr>
              <a:t>fuego ardiente</a:t>
            </a:r>
            <a:r>
              <a:rPr lang="es-ES" sz="4100" dirty="0">
                <a:solidFill>
                  <a:schemeClr val="bg1"/>
                </a:solidFill>
                <a:latin typeface="Bahnschrift SemiCondensed" panose="020B0502040204020203" pitchFamily="34" charset="0"/>
              </a:rPr>
              <a:t>. 10 Un río de fuego procedía y salía de delante de él; millares de millares le servían, y millones de millones asistían delante de él; </a:t>
            </a:r>
            <a:r>
              <a:rPr lang="es-ES" sz="4100" dirty="0">
                <a:solidFill>
                  <a:schemeClr val="accent6"/>
                </a:solidFill>
                <a:latin typeface="Bahnschrift SemiCondensed" panose="020B0502040204020203" pitchFamily="34" charset="0"/>
              </a:rPr>
              <a:t>el Juez se sentó, y los libros fueron abiertos</a:t>
            </a:r>
            <a:r>
              <a:rPr lang="es-ES" sz="4100" dirty="0">
                <a:solidFill>
                  <a:schemeClr val="bg1"/>
                </a:solidFill>
                <a:latin typeface="Bahnschrift SemiCondensed" panose="020B0502040204020203" pitchFamily="34" charset="0"/>
              </a:rPr>
              <a:t>.</a:t>
            </a:r>
            <a:endParaRPr lang="es-DO" sz="41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292383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28CA8-0A24-F0ED-7D85-176882FDEB24}"/>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28986A3A-FD66-143E-FEC8-D5481CCFDF2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9D0DAB3-4833-2985-57BC-4E5A0710546E}"/>
              </a:ext>
            </a:extLst>
          </p:cNvPr>
          <p:cNvSpPr txBox="1"/>
          <p:nvPr/>
        </p:nvSpPr>
        <p:spPr>
          <a:xfrm>
            <a:off x="271731" y="27407"/>
            <a:ext cx="9816861" cy="6740307"/>
          </a:xfrm>
          <a:prstGeom prst="rect">
            <a:avLst/>
          </a:prstGeom>
          <a:noFill/>
        </p:spPr>
        <p:txBody>
          <a:bodyPr wrap="square" rtlCol="0">
            <a:spAutoFit/>
          </a:bodyPr>
          <a:lstStyle/>
          <a:p>
            <a:r>
              <a:rPr lang="es-ES" sz="3600" dirty="0">
                <a:solidFill>
                  <a:schemeClr val="bg1"/>
                </a:solidFill>
                <a:latin typeface="Bahnschrift SemiCondensed" panose="020B0502040204020203" pitchFamily="34" charset="0"/>
              </a:rPr>
              <a:t>Dn. 7: 13-14, 22</a:t>
            </a:r>
          </a:p>
          <a:p>
            <a:r>
              <a:rPr lang="es-ES" sz="3600" dirty="0">
                <a:solidFill>
                  <a:schemeClr val="bg1"/>
                </a:solidFill>
                <a:latin typeface="Bahnschrift SemiCondensed" panose="020B0502040204020203" pitchFamily="34" charset="0"/>
              </a:rPr>
              <a:t>13 Miraba yo en la visión de la noche, y he aquí con las nubes del cielo venía uno como </a:t>
            </a:r>
            <a:r>
              <a:rPr lang="es-ES" sz="3600" dirty="0">
                <a:solidFill>
                  <a:schemeClr val="accent6"/>
                </a:solidFill>
                <a:latin typeface="Bahnschrift SemiCondensed" panose="020B0502040204020203" pitchFamily="34" charset="0"/>
              </a:rPr>
              <a:t>un hijo de hombre [Cristo]</a:t>
            </a:r>
            <a:r>
              <a:rPr lang="es-ES" sz="3600" dirty="0">
                <a:solidFill>
                  <a:schemeClr val="bg1"/>
                </a:solidFill>
                <a:latin typeface="Bahnschrift SemiCondensed" panose="020B0502040204020203" pitchFamily="34" charset="0"/>
              </a:rPr>
              <a:t>, que vino hasta el Anciano de días, y le hicieron acercarse delante de él. 14 Y le fue dado dominio, gloria y reino, para que todos los pueblos, naciones y lenguas le sirvieran; su dominio es dominio eterno, que nunca pasará, y su reino uno que no será destruido.</a:t>
            </a:r>
          </a:p>
          <a:p>
            <a:r>
              <a:rPr lang="es-ES" sz="3600" dirty="0">
                <a:solidFill>
                  <a:schemeClr val="bg1"/>
                </a:solidFill>
                <a:latin typeface="Bahnschrift SemiCondensed" panose="020B0502040204020203" pitchFamily="34" charset="0"/>
              </a:rPr>
              <a:t>22 hasta que vino el Anciano de días, y </a:t>
            </a:r>
            <a:r>
              <a:rPr lang="es-ES" sz="3600" dirty="0">
                <a:solidFill>
                  <a:schemeClr val="accent6"/>
                </a:solidFill>
                <a:latin typeface="Bahnschrift SemiCondensed" panose="020B0502040204020203" pitchFamily="34" charset="0"/>
              </a:rPr>
              <a:t>se dio el juicio a los santos del Altísimo; y llegó el tiempo, y los santos recibieron el reino</a:t>
            </a:r>
            <a:r>
              <a:rPr lang="es-ES" sz="3600" dirty="0">
                <a:solidFill>
                  <a:schemeClr val="bg1"/>
                </a:solidFill>
                <a:latin typeface="Bahnschrift SemiCondensed" panose="020B0502040204020203" pitchFamily="34" charset="0"/>
              </a:rPr>
              <a:t>.</a:t>
            </a:r>
            <a:endParaRPr lang="es-DO" sz="36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3424974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ADC9-DF9D-B44A-2E7C-71CD42A84EAD}"/>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1E504053-2DE2-58D6-04DA-32F523D4044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A509F747-DFDA-E26C-0F12-0C6C96DCFF51}"/>
              </a:ext>
            </a:extLst>
          </p:cNvPr>
          <p:cNvSpPr txBox="1"/>
          <p:nvPr/>
        </p:nvSpPr>
        <p:spPr>
          <a:xfrm>
            <a:off x="2165230" y="385616"/>
            <a:ext cx="974785" cy="646331"/>
          </a:xfrm>
          <a:prstGeom prst="rect">
            <a:avLst/>
          </a:prstGeom>
          <a:noFill/>
        </p:spPr>
        <p:txBody>
          <a:bodyPr wrap="square" rtlCol="0">
            <a:spAutoFit/>
          </a:bodyPr>
          <a:lstStyle/>
          <a:p>
            <a:pPr algn="ctr"/>
            <a:r>
              <a:rPr lang="es-DO" sz="3600" dirty="0"/>
              <a:t>D</a:t>
            </a:r>
          </a:p>
        </p:txBody>
      </p:sp>
      <p:sp>
        <p:nvSpPr>
          <p:cNvPr id="5" name="CuadroTexto 4">
            <a:extLst>
              <a:ext uri="{FF2B5EF4-FFF2-40B4-BE49-F238E27FC236}">
                <a16:creationId xmlns:a16="http://schemas.microsoft.com/office/drawing/2014/main" id="{9AE494A1-22D1-954D-46F1-75481421FEFB}"/>
              </a:ext>
            </a:extLst>
          </p:cNvPr>
          <p:cNvSpPr txBox="1"/>
          <p:nvPr/>
        </p:nvSpPr>
        <p:spPr>
          <a:xfrm>
            <a:off x="4732118" y="257277"/>
            <a:ext cx="7323826" cy="6001643"/>
          </a:xfrm>
          <a:prstGeom prst="rect">
            <a:avLst/>
          </a:prstGeom>
          <a:noFill/>
        </p:spPr>
        <p:txBody>
          <a:bodyPr wrap="square" rtlCol="0">
            <a:spAutoFit/>
          </a:bodyPr>
          <a:lstStyle/>
          <a:p>
            <a:pPr algn="ctr"/>
            <a:r>
              <a:rPr lang="es-ES" sz="3200">
                <a:solidFill>
                  <a:schemeClr val="bg1"/>
                </a:solidFill>
                <a:latin typeface="Bahnschrift SemiCondensed" panose="020B0502040204020203" pitchFamily="34" charset="0"/>
              </a:rPr>
              <a:t>Durante el juicio investigador se examinarán los registros de todos aquellos que en un tiempo u otro han profesado lealtad a Cristo. Satanás pretende demostrar que todos los hombres son legalmente sus súbditos. Acusa delante de Dios a aquellos por quienes Jesús intercede en el juicio; pero Jesús alega el arrepentimiento y la fe de los acusados. Como resultado del juicio se confecciona un registro de los que serán ciudadanos del futuro reino de Cristo. Comentario bíblico adventista, Dn. 7: 10</a:t>
            </a:r>
            <a:endParaRPr lang="es-DO" sz="32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629555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8F6EDB1B-A371-8E36-3B1A-EEA2AC4C765A}"/>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F1D9ED52-BF1E-60A3-63C7-ADF37B46321A}"/>
              </a:ext>
            </a:extLst>
          </p:cNvPr>
          <p:cNvSpPr txBox="1"/>
          <p:nvPr/>
        </p:nvSpPr>
        <p:spPr>
          <a:xfrm>
            <a:off x="6757207" y="814476"/>
            <a:ext cx="4994695" cy="4708981"/>
          </a:xfrm>
          <a:prstGeom prst="rect">
            <a:avLst/>
          </a:prstGeom>
          <a:noFill/>
        </p:spPr>
        <p:txBody>
          <a:bodyPr wrap="square" rtlCol="0">
            <a:spAutoFit/>
          </a:bodyPr>
          <a:lstStyle/>
          <a:p>
            <a:pPr algn="ctr"/>
            <a:r>
              <a:rPr lang="es-ES" sz="6000" dirty="0">
                <a:solidFill>
                  <a:schemeClr val="tx2">
                    <a:lumMod val="10000"/>
                  </a:schemeClr>
                </a:solidFill>
                <a:latin typeface="Bahnschrift SemiCondensed" panose="020B0502040204020203" pitchFamily="34" charset="0"/>
              </a:rPr>
              <a:t>¿Quieres que Cristo interceda en tu favor en el Juicio Investigador?</a:t>
            </a:r>
            <a:endParaRPr lang="es-DO" sz="6000" dirty="0">
              <a:solidFill>
                <a:schemeClr val="tx2">
                  <a:lumMod val="10000"/>
                </a:schemeClr>
              </a:solidFill>
              <a:latin typeface="Bahnschrift SemiCondensed" panose="020B0502040204020203" pitchFamily="34" charset="0"/>
            </a:endParaRPr>
          </a:p>
        </p:txBody>
      </p:sp>
    </p:spTree>
    <p:extLst>
      <p:ext uri="{BB962C8B-B14F-4D97-AF65-F5344CB8AC3E}">
        <p14:creationId xmlns:p14="http://schemas.microsoft.com/office/powerpoint/2010/main" val="416561018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TotalTime>
  <Words>1300</Words>
  <Application>Microsoft Office PowerPoint</Application>
  <PresentationFormat>Widescreen</PresentationFormat>
  <Paragraphs>59</Paragraphs>
  <Slides>20</Slides>
  <Notes>0</Notes>
  <HiddenSlides>0</HiddenSlides>
  <MMClips>0</MMClips>
  <ScaleCrop>false</ScaleCrop>
  <HeadingPairs>
    <vt:vector size="6" baseType="variant">
      <vt:variant>
        <vt:lpstr>Fontes usadas</vt:lpstr>
      </vt:variant>
      <vt:variant>
        <vt:i4>8</vt:i4>
      </vt:variant>
      <vt:variant>
        <vt:lpstr>Tema</vt:lpstr>
      </vt:variant>
      <vt:variant>
        <vt:i4>2</vt:i4>
      </vt:variant>
      <vt:variant>
        <vt:lpstr>Títulos de slides</vt:lpstr>
      </vt:variant>
      <vt:variant>
        <vt:i4>20</vt:i4>
      </vt:variant>
    </vt:vector>
  </HeadingPairs>
  <TitlesOfParts>
    <vt:vector size="30" baseType="lpstr">
      <vt:lpstr>Aptos</vt:lpstr>
      <vt:lpstr>Aptos Display</vt:lpstr>
      <vt:lpstr>Arial</vt:lpstr>
      <vt:lpstr>Bahnschrift SemiCondensed</vt:lpstr>
      <vt:lpstr>Calibri</vt:lpstr>
      <vt:lpstr>Microsoft Sans Serif</vt:lpstr>
      <vt:lpstr>Poppins</vt:lpstr>
      <vt:lpstr>TAN Meringue</vt:lpstr>
      <vt:lpstr>Tema de Office</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jose ferreira Neto</cp:lastModifiedBy>
  <cp:revision>14</cp:revision>
  <dcterms:created xsi:type="dcterms:W3CDTF">2025-03-29T02:32:59Z</dcterms:created>
  <dcterms:modified xsi:type="dcterms:W3CDTF">2025-06-01T10:19:45Z</dcterms:modified>
</cp:coreProperties>
</file>