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5143500" type="screen16x9"/>
  <p:notesSz cx="5143500" cy="9144000"/>
  <p:embeddedFontLst>
    <p:embeddedFont>
      <p:font typeface="Public Sans Light" panose="020B0604020202020204" charset="0"/>
      <p:regular r:id="rId63"/>
    </p:embeddedFont>
    <p:embeddedFont>
      <p:font typeface="Source Serif 4" panose="020B0604020202020204" charset="0"/>
      <p:regular r:id="rId6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92" d="100"/>
          <a:sy n="92" d="100"/>
        </p:scale>
        <p:origin x="7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16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9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svg"/><Relationship Id="rId5" Type="http://schemas.openxmlformats.org/officeDocument/2006/relationships/image" Target="../media/image24.svg"/><Relationship Id="rId4" Type="http://schemas.openxmlformats.org/officeDocument/2006/relationships/image" Target="../media/image2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4" Type="http://schemas.openxmlformats.org/officeDocument/2006/relationships/image" Target="../media/image31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7.svg"/><Relationship Id="rId5" Type="http://schemas.openxmlformats.org/officeDocument/2006/relationships/image" Target="../media/image36.svg"/><Relationship Id="rId4" Type="http://schemas.openxmlformats.org/officeDocument/2006/relationships/image" Target="../media/image35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svg"/><Relationship Id="rId5" Type="http://schemas.openxmlformats.org/officeDocument/2006/relationships/image" Target="../media/image47.svg"/><Relationship Id="rId4" Type="http://schemas.openxmlformats.org/officeDocument/2006/relationships/image" Target="../media/image4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8.svg"/><Relationship Id="rId5" Type="http://schemas.openxmlformats.org/officeDocument/2006/relationships/image" Target="../media/image57.svg"/><Relationship Id="rId4" Type="http://schemas.openxmlformats.org/officeDocument/2006/relationships/image" Target="../media/image56.sv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65712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88379" y="2167235"/>
            <a:ext cx="3919538" cy="2485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5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Escola Sabatina — 2º Trimestre | 2026</a:t>
            </a:r>
            <a:endParaRPr lang="en-US" sz="1550" dirty="0"/>
          </a:p>
        </p:txBody>
      </p:sp>
      <p:sp>
        <p:nvSpPr>
          <p:cNvPr id="4" name="Text 1"/>
          <p:cNvSpPr/>
          <p:nvPr/>
        </p:nvSpPr>
        <p:spPr>
          <a:xfrm>
            <a:off x="488379" y="2465338"/>
            <a:ext cx="2114327" cy="2070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📘</a:t>
            </a:r>
            <a:r>
              <a:rPr lang="en-US" sz="1300" b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LIÇÃO 09</a:t>
            </a:r>
            <a:endParaRPr lang="en-US" sz="1300" dirty="0"/>
          </a:p>
        </p:txBody>
      </p:sp>
      <p:sp>
        <p:nvSpPr>
          <p:cNvPr id="5" name="Text 2"/>
          <p:cNvSpPr/>
          <p:nvPr/>
        </p:nvSpPr>
        <p:spPr>
          <a:xfrm>
            <a:off x="488379" y="2721992"/>
            <a:ext cx="4307012" cy="4142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00" b="1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Pecado, Evangelho e Lei</a:t>
            </a:r>
            <a:endParaRPr lang="en-US" sz="2600" dirty="0"/>
          </a:p>
        </p:txBody>
      </p:sp>
      <p:sp>
        <p:nvSpPr>
          <p:cNvPr id="6" name="Text 3"/>
          <p:cNvSpPr/>
          <p:nvPr/>
        </p:nvSpPr>
        <p:spPr>
          <a:xfrm>
            <a:off x="488379" y="3260229"/>
            <a:ext cx="5737622" cy="224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3000"/>
              </a:lnSpc>
              <a:buNone/>
            </a:pP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Prof. Moisés Lopes Sanches Junior</a:t>
            </a:r>
            <a:endParaRPr lang="en-US" sz="13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1038" y="2182713"/>
            <a:ext cx="2435200" cy="24352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99095"/>
            <a:ext cx="181049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541586"/>
            <a:ext cx="209758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DA INTRODUÇÃO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799505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Carro e os Freios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1614562"/>
            <a:ext cx="4510162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Uma luz vermelha no painel indica que os freios estão falhando. O motorista pode cobri-la com fita adesiva. Pode ignorá-la. Mas nenhuma dessas atitudes resolverá o problema.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1455093"/>
            <a:ext cx="19050" cy="131102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496119" y="2925589"/>
            <a:ext cx="2290465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6"/>
          <p:cNvSpPr/>
          <p:nvPr/>
        </p:nvSpPr>
        <p:spPr>
          <a:xfrm>
            <a:off x="637877" y="306734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Luz</a:t>
            </a:r>
            <a:endParaRPr lang="en-US" sz="1350" dirty="0"/>
          </a:p>
        </p:txBody>
      </p:sp>
      <p:sp>
        <p:nvSpPr>
          <p:cNvPr id="10" name="Text 7"/>
          <p:cNvSpPr/>
          <p:nvPr/>
        </p:nvSpPr>
        <p:spPr>
          <a:xfrm>
            <a:off x="637877" y="3373859"/>
            <a:ext cx="2006947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= A Lei → revela o defeito</a:t>
            </a:r>
            <a:endParaRPr lang="en-US" sz="1100" dirty="0"/>
          </a:p>
        </p:txBody>
      </p:sp>
      <p:sp>
        <p:nvSpPr>
          <p:cNvPr id="11" name="Shape 8"/>
          <p:cNvSpPr/>
          <p:nvPr/>
        </p:nvSpPr>
        <p:spPr>
          <a:xfrm>
            <a:off x="2928342" y="2925589"/>
            <a:ext cx="2290539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3070101" y="306734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Defeito</a:t>
            </a:r>
            <a:endParaRPr lang="en-US" sz="1350" dirty="0"/>
          </a:p>
        </p:txBody>
      </p:sp>
      <p:sp>
        <p:nvSpPr>
          <p:cNvPr id="13" name="Text 10"/>
          <p:cNvSpPr/>
          <p:nvPr/>
        </p:nvSpPr>
        <p:spPr>
          <a:xfrm>
            <a:off x="3070101" y="3373859"/>
            <a:ext cx="200702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= O Pecado → o problema real</a:t>
            </a:r>
            <a:endParaRPr lang="en-US" sz="1100" dirty="0"/>
          </a:p>
        </p:txBody>
      </p:sp>
      <p:sp>
        <p:nvSpPr>
          <p:cNvPr id="14" name="Shape 11"/>
          <p:cNvSpPr/>
          <p:nvPr/>
        </p:nvSpPr>
        <p:spPr>
          <a:xfrm>
            <a:off x="496119" y="3855839"/>
            <a:ext cx="4722763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637877" y="399759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Reparo</a:t>
            </a:r>
            <a:endParaRPr lang="en-US" sz="1350" dirty="0"/>
          </a:p>
        </p:txBody>
      </p:sp>
      <p:sp>
        <p:nvSpPr>
          <p:cNvPr id="16" name="Text 13"/>
          <p:cNvSpPr/>
          <p:nvPr/>
        </p:nvSpPr>
        <p:spPr>
          <a:xfrm>
            <a:off x="637877" y="4304109"/>
            <a:ext cx="443924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= O Evangelho → a solução em Cristo</a:t>
            </a:r>
            <a:endParaRPr lang="en-US" sz="11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68648"/>
            <a:ext cx="10481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11138"/>
            <a:ext cx="133521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ELLEN G. WHITE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69057"/>
            <a:ext cx="55104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Lei e Evangelho em Harmonia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2137246"/>
            <a:ext cx="7939162" cy="141743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lei e o evangelho estão em perfeita harmonia. Cada um sustenta o outro. Em toda a sua majestade, a lei confronta a consciência, levando o pecador a sentir sua necessidade de Cristo como propiciação pelo pecado."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96119" y="1924645"/>
            <a:ext cx="19050" cy="184264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92675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God's Amazing Grace. Hagerstown, MD: Review and Herald, 1973, p. 15.</a:t>
            </a:r>
            <a:endParaRPr lang="en-US" sz="13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70967"/>
            <a:ext cx="2046238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13458"/>
            <a:ext cx="2333327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APLICAÇÕES INICIAIS DA SEMANA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71377"/>
            <a:ext cx="515637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Três Dimensões de Reflexão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26965"/>
            <a:ext cx="2622724" cy="2045494"/>
          </a:xfrm>
          <a:prstGeom prst="roundRect">
            <a:avLst>
              <a:gd name="adj" fmla="val 104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2046015"/>
            <a:ext cx="2584624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01180" y="2152278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261305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Para a Mente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919561"/>
            <a:ext cx="2301106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Minha compreensão da lei é bíblica ou influenciada por caricaturas modernas?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3260601" y="2026965"/>
            <a:ext cx="2622724" cy="2045494"/>
          </a:xfrm>
          <a:prstGeom prst="roundRect">
            <a:avLst>
              <a:gd name="adj" fmla="val 104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3279651" y="2046015"/>
            <a:ext cx="2584624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5662" y="2152278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3421410" y="261305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Para o Coração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3421410" y="2919561"/>
            <a:ext cx="23011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Existe alguma área da vida em que tenho convivido confortavelmente com um pecado não confessado?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6025083" y="2026965"/>
            <a:ext cx="2622724" cy="2045494"/>
          </a:xfrm>
          <a:prstGeom prst="roundRect">
            <a:avLst>
              <a:gd name="adj" fmla="val 104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6044133" y="2046015"/>
            <a:ext cx="2584624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0145" y="2152278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185892" y="2613050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Para a Vontade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185892" y="2919561"/>
            <a:ext cx="23011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 distração ou fortaleza espiritual tem roubado meu tempo de comunhão com Deus?</a:t>
            </a:r>
            <a:endParaRPr lang="en-US" sz="13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87942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16651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DOMINGO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694015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Distrações e Tentações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Satanás procura afastar-nos de Deus?</a:t>
            </a:r>
            <a:endParaRPr lang="en-US" sz="13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701204"/>
            <a:ext cx="16390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743694"/>
            <a:ext cx="19261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FUNDAMENTAL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001613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o inimigo enfraquece nossa comunhão com Deus?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259657"/>
            <a:ext cx="4510162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Será que Satanás prefere destruir nossa vida espiritual através de um grande pecado ou através de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milhares de pequenas distrações aparentemente inocentes?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100188"/>
            <a:ext cx="19050" cy="106300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496119" y="3322662"/>
            <a:ext cx="4722763" cy="1119634"/>
          </a:xfrm>
          <a:prstGeom prst="roundRect">
            <a:avLst>
              <a:gd name="adj" fmla="val 189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530501"/>
            <a:ext cx="221456" cy="1771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01092" y="3499842"/>
            <a:ext cx="4076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inimigo raramente destrói uma vida espiritual em um único ataque — normalmente trabalha através da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erosão lenta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da vigilância espiritual.</a:t>
            </a:r>
            <a:endParaRPr lang="en-US" sz="13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0814"/>
            <a:ext cx="1093887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721147"/>
            <a:ext cx="1389608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TEXTOS BÍBLICOS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959644"/>
            <a:ext cx="5612681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Fundamento Bíblico — Domingo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698078" y="1764357"/>
            <a:ext cx="7949803" cy="67344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"Buscai, pois, em primeiro lugar, o Seu reino e a Sua justiça, e todas estas coisas vos serão acrescentadas."</a:t>
            </a:r>
            <a:endParaRPr lang="en-US" sz="2100" dirty="0"/>
          </a:p>
        </p:txBody>
      </p:sp>
      <p:sp>
        <p:nvSpPr>
          <p:cNvPr id="6" name="Shape 4"/>
          <p:cNvSpPr/>
          <p:nvPr/>
        </p:nvSpPr>
        <p:spPr>
          <a:xfrm>
            <a:off x="496119" y="1572444"/>
            <a:ext cx="19050" cy="105727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8919" y="2773635"/>
            <a:ext cx="8151763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4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6:33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496119" y="3180904"/>
            <a:ext cx="8151763" cy="10046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8078" y="3560415"/>
            <a:ext cx="8370466" cy="336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"Portanto, aquele que pensa que está em pé veja que não caia."</a:t>
            </a:r>
            <a:endParaRPr lang="en-US" sz="2100" dirty="0"/>
          </a:p>
        </p:txBody>
      </p:sp>
      <p:sp>
        <p:nvSpPr>
          <p:cNvPr id="10" name="Shape 8"/>
          <p:cNvSpPr/>
          <p:nvPr/>
        </p:nvSpPr>
        <p:spPr>
          <a:xfrm>
            <a:off x="496119" y="3368501"/>
            <a:ext cx="19050" cy="72055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38919" y="4232970"/>
            <a:ext cx="8151763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4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 Coríntios 10:12</a:t>
            </a:r>
            <a:endParaRPr lang="en-US" sz="13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61368"/>
            <a:ext cx="124621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03858"/>
            <a:ext cx="153330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BÍBLICO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61777"/>
            <a:ext cx="455860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Experiência de Sansão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1736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070497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066032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 Chamado Extraordinário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594000"/>
            <a:ext cx="2138437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Sansão possuía dons extraordinários e um chamado especial desde o nascimento para uma grande missão.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201736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070497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066032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Queda por Pequenas Concessões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594000"/>
            <a:ext cx="2138437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Sansão não caiu de uma vez. Sua queda foi construída por uma sequência de pequenas concessões emocionais e espirituais.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201736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070497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066032"/>
            <a:ext cx="213843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Princípio do Grande Conflito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594000"/>
            <a:ext cx="2138437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Satanás raramente destrói uma vida espiritual em um único ataque — trabalha através da erosão lenta da vigilância espiritual.</a:t>
            </a:r>
            <a:endParaRPr lang="en-US" sz="13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57436"/>
            <a:ext cx="13449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99927"/>
            <a:ext cx="16320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57846"/>
            <a:ext cx="584276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6:33 — "Buscai Primeiro"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2113434"/>
            <a:ext cx="4107135" cy="1872630"/>
          </a:xfrm>
          <a:prstGeom prst="roundRect">
            <a:avLst>
              <a:gd name="adj" fmla="val 113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2255193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ζητέω (zēteō)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618408"/>
            <a:ext cx="3823618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Procurar diligentemente • Perseguir intencionalmente • Buscar com prioridade • Colocar algo como objetivo principal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2255193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618408"/>
            <a:ext cx="3902943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está falando de fazer do Reino de Deus 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prioridade organizadora da vida.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O problema espiritual geralmente não começa quando Deus é rejeitado — começa quando Deus deixa de ser a prioridade.</a:t>
            </a:r>
            <a:endParaRPr lang="en-US" sz="13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53107"/>
            <a:ext cx="161084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95598"/>
            <a:ext cx="189793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FUNDAMENTAL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753517"/>
            <a:ext cx="8151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as Distrações se Transformam em Tentações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52092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Nem toda distração é pecado em si mesma. Exemplos muito atuais: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2259583"/>
            <a:ext cx="4004965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37877" y="240134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Trabalho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642842" y="2259583"/>
            <a:ext cx="4005039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784601" y="240134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Redes Sociais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2906316"/>
            <a:ext cx="4004965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37877" y="304807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Entretenimento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642842" y="2906316"/>
            <a:ext cx="4005039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4784601" y="304807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Esportes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96119" y="3570759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78597"/>
            <a:ext cx="221456" cy="17718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001092" y="3747939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Nenhuma dessas coisas é necessariamente errada. O problema surge quando algo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legítimo ocupa o espaço que pertence à comunhão com Deus.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Uma pessoa ocupada demais para orar torna-se vulnerável sem perceber.</a:t>
            </a:r>
            <a:endParaRPr lang="en-US" sz="13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660573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que Ensinam sobre Tentações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Gênesis 3:1-6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Eva e a tentação — a distração precede a queda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4:1-11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Tentação de Jesus — a Palavra como defesa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Tiago 1:14-15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Processo da tentação: Desejo → pecado → morte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Efésios 6:16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Escudo da fé — proteção contra os ataques do inimigo</a:t>
            </a:r>
            <a:endParaRPr lang="en-US" sz="13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705942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993032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🔷 BLOCO 1 — INTRODUÇÃO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697423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Quebrar o espelho resolve o problema?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496119" y="3122637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 revela o problema. Cristo oferece a solução.</a:t>
            </a:r>
            <a:endParaRPr lang="en-US" sz="38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55650"/>
            <a:ext cx="1161380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593899"/>
            <a:ext cx="1465585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813792"/>
            <a:ext cx="7000577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Perigo Nem Sempre Está no Mal Evidente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687437" y="1556891"/>
            <a:ext cx="7960444" cy="165042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4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das estratégias mais eficazes do inimigo é substituir o melhor pelo apenas bom.</a:t>
            </a:r>
            <a:endParaRPr lang="en-US" sz="3450" dirty="0"/>
          </a:p>
        </p:txBody>
      </p:sp>
      <p:sp>
        <p:nvSpPr>
          <p:cNvPr id="6" name="Shape 4"/>
          <p:cNvSpPr/>
          <p:nvPr/>
        </p:nvSpPr>
        <p:spPr>
          <a:xfrm>
            <a:off x="496119" y="1384697"/>
            <a:ext cx="14288" cy="1994818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508697"/>
            <a:ext cx="8151763" cy="424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Muitas vezes não somos afastados de Deus por aquilo que é claramente pecaminoso. Somos afastados por aquilo que ocupa tanto espaço que Deus passa a receber apenas as </a:t>
            </a:r>
            <a:r>
              <a:rPr lang="en-US" sz="12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sobras do tempo, da atenção e da energia.</a:t>
            </a:r>
            <a:endParaRPr lang="en-US" sz="1250" dirty="0"/>
          </a:p>
        </p:txBody>
      </p:sp>
      <p:sp>
        <p:nvSpPr>
          <p:cNvPr id="8" name="Shape 6"/>
          <p:cNvSpPr/>
          <p:nvPr/>
        </p:nvSpPr>
        <p:spPr>
          <a:xfrm>
            <a:off x="496119" y="4062040"/>
            <a:ext cx="8151763" cy="525810"/>
          </a:xfrm>
          <a:prstGeom prst="roundRect">
            <a:avLst>
              <a:gd name="adj" fmla="val 3640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64" y="4231035"/>
            <a:ext cx="199355" cy="159469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50565" y="4208711"/>
            <a:ext cx="8026971" cy="21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verdadeira batalha espiritual frequentemente é uma </a:t>
            </a:r>
            <a:r>
              <a:rPr lang="en-US" sz="12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batalha pelas prioridades.</a:t>
            </a:r>
            <a:endParaRPr lang="en-US" sz="12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94940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37431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95350"/>
            <a:ext cx="417626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Professor de Música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710407"/>
            <a:ext cx="7939162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 professor de música perguntou a um aluno talentoso: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"Qual é o maior inimigo da excelência?"</a:t>
            </a:r>
            <a:endParaRPr lang="en-US" sz="13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jovem respondeu: "O fracasso?"</a:t>
            </a:r>
            <a:endParaRPr lang="en-US" sz="13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professor disse: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"Não. O maior inimigo da excelência é a mediocridade confortável."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1550938"/>
            <a:ext cx="19050" cy="131102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021434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fracasso incomoda e nos leva a mudar. A mediocridade nos faz acreditar que está tudo bem.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428926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636764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606105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Poucos cristãos abandonam Deus conscientemente. Mas muitos se acomodam espiritualmente. A oração diminui. O estudo bíblico torna-se superficial. E pouco a pouco a distância cresce.</a:t>
            </a:r>
            <a:endParaRPr lang="en-US" sz="13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95077"/>
            <a:ext cx="1061889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531168"/>
            <a:ext cx="1374577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APLICAÇÕES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732979"/>
            <a:ext cx="4680124" cy="3765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e as Distrações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378297"/>
            <a:ext cx="4542011" cy="58511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"As distrações da vida, os cuidados, perplexidades e tristezas, as faltas dos outros ou os próprios defeitos... para qualquer dessas coisas ou todas elas Satanás procura desviar a mente."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496119" y="1263104"/>
            <a:ext cx="14288" cy="81550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193801"/>
            <a:ext cx="5179963" cy="19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Caminho a Cristo. Tatuí: Casa Publicadora Brasileira.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496119" y="2534096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726754"/>
            <a:ext cx="1963415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083533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3068613"/>
            <a:ext cx="4331196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Reserve diariamente um período inegociável para oração e estudo bíblico</a:t>
            </a:r>
            <a:endParaRPr lang="en-US" sz="11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288" y="3678399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663479"/>
            <a:ext cx="4331196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Identifique qual atividade consome mais seu tempo e energia espiritual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288" y="4273265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258345"/>
            <a:ext cx="4331196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Ajude alguém a redescobrir a importância da comunhão diária com Cristo</a:t>
            </a:r>
            <a:endParaRPr lang="en-US" sz="115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78706"/>
            <a:ext cx="1700957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516954"/>
            <a:ext cx="2005161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404292" y="820117"/>
            <a:ext cx="4103936" cy="3844603"/>
          </a:xfrm>
          <a:prstGeom prst="roundRect">
            <a:avLst>
              <a:gd name="adj" fmla="val 49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1837" y="934938"/>
            <a:ext cx="20520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Timothy Keller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23156" y="1263402"/>
            <a:ext cx="3657526" cy="63624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problema não é que amamos coisas ruins demais, mas que frequentemente amamos coisas boas mais do que amamos a Deus."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531837" y="1263402"/>
            <a:ext cx="14288" cy="63624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1837" y="2028825"/>
            <a:ext cx="3848844" cy="424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KELLER, Timothy. Deuses Falsos. São Paulo: Vida Nova, 2010.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4732362" y="934938"/>
            <a:ext cx="20520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4732362" y="1249040"/>
            <a:ext cx="3920282" cy="33008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Ninguém se afasta de Deus de repente; primeiro deixa de caminhar com Ele diariamente.</a:t>
            </a:r>
            <a:endParaRPr lang="en-US" sz="34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83493"/>
            <a:ext cx="1586136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25984"/>
            <a:ext cx="1873225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 — DOMINGO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83903"/>
            <a:ext cx="513018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Sansão e a Verdadeira Força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52092"/>
            <a:ext cx="7939162" cy="708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Sansão não caiu porque lhe faltava força física. Caiu porque deixou de cultivar dependência espiritual.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496119" y="1639491"/>
            <a:ext cx="19050" cy="113392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932881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verdadeira força do cristão não está nos seus talentos, conhecimento ou experiência. Está na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permanência diária em Cristo.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588395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96233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765575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Frase Final: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Ninguém se afasta de Deus de repente; primeiro deixa de caminhar com Ele diariamente.</a:t>
            </a:r>
            <a:endParaRPr lang="en-US" sz="13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248370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535460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SEGUNDA-FEIRA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Barreiras no Relacionamento com Deus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902422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que impede nosso crescimento espiritual?</a:t>
            </a:r>
            <a:endParaRPr lang="en-US" sz="13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825178"/>
            <a:ext cx="16390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867668"/>
            <a:ext cx="19261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FUNDAMENTAL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125587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Barreiras visíveis e invisíveis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383631"/>
            <a:ext cx="4510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É possível frequentar a igreja, conhecer a Bíblia e ainda assim estar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construindo barreiras entre nós e Deus?</a:t>
            </a:r>
            <a:endParaRPr lang="en-US" sz="1350" dirty="0"/>
          </a:p>
        </p:txBody>
      </p:sp>
      <p:sp>
        <p:nvSpPr>
          <p:cNvPr id="7" name="Shape 4"/>
          <p:cNvSpPr/>
          <p:nvPr/>
        </p:nvSpPr>
        <p:spPr>
          <a:xfrm>
            <a:off x="496119" y="2224162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496119" y="3198614"/>
            <a:ext cx="4722763" cy="1119634"/>
          </a:xfrm>
          <a:prstGeom prst="roundRect">
            <a:avLst>
              <a:gd name="adj" fmla="val 189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406453"/>
            <a:ext cx="221456" cy="17718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001092" y="3375794"/>
            <a:ext cx="4076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foco deixa de ser aquilo que está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ao redor de nós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para concentrar-se naquilo que está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dentro de nós.</a:t>
            </a:r>
            <a:endParaRPr lang="en-US" sz="13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12415"/>
            <a:ext cx="1093887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552748"/>
            <a:ext cx="1389608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TEXTOS BÍBLICOS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791245"/>
            <a:ext cx="6427366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Fundamento Bíblico — Segunda-Feira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698078" y="1595958"/>
            <a:ext cx="7957096" cy="3367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"Portanto, aquele que pensa estar em pé veja que não caia."</a:t>
            </a:r>
            <a:endParaRPr lang="en-US" sz="2100" dirty="0"/>
          </a:p>
        </p:txBody>
      </p:sp>
      <p:sp>
        <p:nvSpPr>
          <p:cNvPr id="6" name="Shape 4"/>
          <p:cNvSpPr/>
          <p:nvPr/>
        </p:nvSpPr>
        <p:spPr>
          <a:xfrm>
            <a:off x="496119" y="1404045"/>
            <a:ext cx="19050" cy="72055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8919" y="2268513"/>
            <a:ext cx="8151763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4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1 Coríntios 10:12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496119" y="2675781"/>
            <a:ext cx="8151763" cy="10046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8078" y="3055293"/>
            <a:ext cx="7949803" cy="101017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"Eu, porém, vos digo que qualquer que olhar para uma mulher com intenção impura, no coração já adulterou com ela."</a:t>
            </a:r>
            <a:endParaRPr lang="en-US" sz="2100" dirty="0"/>
          </a:p>
        </p:txBody>
      </p:sp>
      <p:sp>
        <p:nvSpPr>
          <p:cNvPr id="10" name="Shape 8"/>
          <p:cNvSpPr/>
          <p:nvPr/>
        </p:nvSpPr>
        <p:spPr>
          <a:xfrm>
            <a:off x="496119" y="2863379"/>
            <a:ext cx="19050" cy="1393999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38919" y="4401294"/>
            <a:ext cx="8151763" cy="22971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4000"/>
              </a:lnSpc>
              <a:buNone/>
            </a:pPr>
            <a:r>
              <a:rPr lang="en-US" sz="13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5:28</a:t>
            </a:r>
            <a:endParaRPr lang="en-US" sz="13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63029"/>
            <a:ext cx="124621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05520"/>
            <a:ext cx="153330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BÍBLICO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63439"/>
            <a:ext cx="793105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Sermão do Monte e os Obstáculos Internos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619027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Jesus, especialmente no Sermão do Monte, ensinou que o problema do pecado não começa nas ações visíveis, mas no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coração.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Cristo aborda temas internos como: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2274540"/>
            <a:ext cx="4004965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37877" y="241629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Orgulho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642842" y="2274540"/>
            <a:ext cx="4005039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784601" y="241629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Ira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2921273"/>
            <a:ext cx="4004965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37877" y="306303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Ressentimento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642842" y="2921273"/>
            <a:ext cx="4005039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4784601" y="306303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Luxúria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96119" y="3568005"/>
            <a:ext cx="4004965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37877" y="370976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Hipocrisia</a:t>
            </a:r>
            <a:endParaRPr lang="en-US" sz="1350" dirty="0"/>
          </a:p>
        </p:txBody>
      </p:sp>
      <p:sp>
        <p:nvSpPr>
          <p:cNvPr id="16" name="Shape 14"/>
          <p:cNvSpPr/>
          <p:nvPr/>
        </p:nvSpPr>
        <p:spPr>
          <a:xfrm>
            <a:off x="4642842" y="3568005"/>
            <a:ext cx="4005039" cy="504974"/>
          </a:xfrm>
          <a:prstGeom prst="roundRect">
            <a:avLst>
              <a:gd name="adj" fmla="val 421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4784601" y="3709764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Autossuficiência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496119" y="4232449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Todos eles podem tornar-se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barreiras invisíveis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entre o ser humano e Deus.</a:t>
            </a:r>
            <a:endParaRPr lang="en-US" sz="13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57436"/>
            <a:ext cx="13449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99927"/>
            <a:ext cx="16320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57846"/>
            <a:ext cx="683567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 Coríntios 10:12 — "Veja que não caia"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2113434"/>
            <a:ext cx="4107135" cy="1872630"/>
          </a:xfrm>
          <a:prstGeom prst="roundRect">
            <a:avLst>
              <a:gd name="adj" fmla="val 113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2255193"/>
            <a:ext cx="222989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βλέπω (blepō)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618408"/>
            <a:ext cx="3823618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Observar atentamente • Permanecer vigilante • Manter-se alerta • Prestar atenção constante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2255193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618408"/>
            <a:ext cx="3902943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Paulo recomenda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vigilância espiritual.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O maior perigo frequentemente não é a fraqueza reconhecida — é 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força presumida.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Sansão, Pedro e Davi caíram quando confiaram mais em si mesmos do que em Deus.</a:t>
            </a:r>
            <a:endParaRPr lang="en-US" sz="13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04788"/>
            <a:ext cx="167625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847279"/>
            <a:ext cx="196334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DE ABERTURA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05198"/>
            <a:ext cx="513620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Uma História para Começar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920255"/>
            <a:ext cx="7939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acordar, olhar no espelho e perceber que o cabelo está completamente bagunçado. Então você decide resolver o problema... quebrando o espelho!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1760786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735238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Parece absurdo, não é? Mas muita gente faz isso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espiritualmente.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142729"/>
            <a:ext cx="2622724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37877" y="328448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37877" y="3590999"/>
            <a:ext cx="233920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Revela o problema</a:t>
            </a:r>
            <a:endParaRPr lang="en-US" sz="1100" dirty="0"/>
          </a:p>
        </p:txBody>
      </p:sp>
      <p:sp>
        <p:nvSpPr>
          <p:cNvPr id="11" name="Shape 9"/>
          <p:cNvSpPr/>
          <p:nvPr/>
        </p:nvSpPr>
        <p:spPr>
          <a:xfrm>
            <a:off x="3260601" y="3142729"/>
            <a:ext cx="2622724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3402360" y="328448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Cristo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3402360" y="3590999"/>
            <a:ext cx="233920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Oferece a solução</a:t>
            </a:r>
            <a:endParaRPr lang="en-US" sz="1100" dirty="0"/>
          </a:p>
        </p:txBody>
      </p:sp>
      <p:sp>
        <p:nvSpPr>
          <p:cNvPr id="14" name="Shape 12"/>
          <p:cNvSpPr/>
          <p:nvPr/>
        </p:nvSpPr>
        <p:spPr>
          <a:xfrm>
            <a:off x="6025083" y="3142729"/>
            <a:ext cx="2622724" cy="788491"/>
          </a:xfrm>
          <a:prstGeom prst="roundRect">
            <a:avLst>
              <a:gd name="adj" fmla="val 269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166842" y="328448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Cruz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6166842" y="3590999"/>
            <a:ext cx="2339206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Une as duas verdades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496119" y="4090690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Quer entender melhor? Acompanhe 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Lição 9 — Pecado, Evangelho e Lei.</a:t>
            </a:r>
            <a:endParaRPr lang="en-US" sz="13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46112"/>
            <a:ext cx="1694855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486445"/>
            <a:ext cx="1990576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 FORTALEZAS ESPIRITUAIS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724942"/>
            <a:ext cx="6592342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Padrões que Abrem Espaço ao Inimigo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496119" y="1337742"/>
            <a:ext cx="8151763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 fortalezas espirituais muitas vezes são </a:t>
            </a: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padrões mentais e comportamentais</a:t>
            </a: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que permitem ao inimigo exercer influência contínua:</a:t>
            </a:r>
            <a:endParaRPr lang="en-US" sz="1300" dirty="0"/>
          </a:p>
        </p:txBody>
      </p:sp>
      <p:sp>
        <p:nvSpPr>
          <p:cNvPr id="6" name="Shape 4"/>
          <p:cNvSpPr/>
          <p:nvPr/>
        </p:nvSpPr>
        <p:spPr>
          <a:xfrm>
            <a:off x="496119" y="1941091"/>
            <a:ext cx="4011885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649784" y="2094756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Orgulho persistente</a:t>
            </a:r>
            <a:endParaRPr lang="en-US" sz="1300" dirty="0"/>
          </a:p>
        </p:txBody>
      </p:sp>
      <p:sp>
        <p:nvSpPr>
          <p:cNvPr id="8" name="Shape 6"/>
          <p:cNvSpPr/>
          <p:nvPr/>
        </p:nvSpPr>
        <p:spPr>
          <a:xfrm>
            <a:off x="4635922" y="1941091"/>
            <a:ext cx="4011960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789587" y="2094756"/>
            <a:ext cx="2873425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Ressentimento alimentado por anos</a:t>
            </a:r>
            <a:endParaRPr lang="en-US" sz="1300" dirty="0"/>
          </a:p>
        </p:txBody>
      </p:sp>
      <p:sp>
        <p:nvSpPr>
          <p:cNvPr id="10" name="Shape 8"/>
          <p:cNvSpPr/>
          <p:nvPr/>
        </p:nvSpPr>
        <p:spPr>
          <a:xfrm>
            <a:off x="496119" y="2586707"/>
            <a:ext cx="4011885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649784" y="2740372"/>
            <a:ext cx="1683469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Vícios ocultos</a:t>
            </a:r>
            <a:endParaRPr lang="en-US" sz="1300" dirty="0"/>
          </a:p>
        </p:txBody>
      </p:sp>
      <p:sp>
        <p:nvSpPr>
          <p:cNvPr id="12" name="Shape 10"/>
          <p:cNvSpPr/>
          <p:nvPr/>
        </p:nvSpPr>
        <p:spPr>
          <a:xfrm>
            <a:off x="4635922" y="2586707"/>
            <a:ext cx="4011960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Text 11"/>
          <p:cNvSpPr/>
          <p:nvPr/>
        </p:nvSpPr>
        <p:spPr>
          <a:xfrm>
            <a:off x="4789587" y="2740372"/>
            <a:ext cx="2147218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Autossuficiência espiritual</a:t>
            </a:r>
            <a:endParaRPr lang="en-US" sz="1300" dirty="0"/>
          </a:p>
        </p:txBody>
      </p:sp>
      <p:sp>
        <p:nvSpPr>
          <p:cNvPr id="14" name="Shape 12"/>
          <p:cNvSpPr/>
          <p:nvPr/>
        </p:nvSpPr>
        <p:spPr>
          <a:xfrm>
            <a:off x="496119" y="3232324"/>
            <a:ext cx="4011885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49784" y="3385989"/>
            <a:ext cx="2882354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Necessidade excessiva de aprovação</a:t>
            </a:r>
            <a:endParaRPr lang="en-US" sz="1300" dirty="0"/>
          </a:p>
        </p:txBody>
      </p:sp>
      <p:sp>
        <p:nvSpPr>
          <p:cNvPr id="16" name="Shape 14"/>
          <p:cNvSpPr/>
          <p:nvPr/>
        </p:nvSpPr>
        <p:spPr>
          <a:xfrm>
            <a:off x="4635922" y="3232324"/>
            <a:ext cx="4011960" cy="517699"/>
          </a:xfrm>
          <a:prstGeom prst="roundRect">
            <a:avLst>
              <a:gd name="adj" fmla="val 390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5"/>
          <p:cNvSpPr/>
          <p:nvPr/>
        </p:nvSpPr>
        <p:spPr>
          <a:xfrm>
            <a:off x="4789587" y="3385989"/>
            <a:ext cx="2373734" cy="2103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Críticas constantes aos outros</a:t>
            </a:r>
            <a:endParaRPr lang="en-US" sz="1300" dirty="0"/>
          </a:p>
        </p:txBody>
      </p:sp>
      <p:sp>
        <p:nvSpPr>
          <p:cNvPr id="18" name="Shape 16"/>
          <p:cNvSpPr/>
          <p:nvPr/>
        </p:nvSpPr>
        <p:spPr>
          <a:xfrm>
            <a:off x="496119" y="3893939"/>
            <a:ext cx="8151763" cy="803374"/>
          </a:xfrm>
          <a:prstGeom prst="roundRect">
            <a:avLst>
              <a:gd name="adj" fmla="val 2515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34" y="4084365"/>
            <a:ext cx="210369" cy="168325"/>
          </a:xfrm>
          <a:prstGeom prst="rect">
            <a:avLst/>
          </a:prstGeom>
        </p:spPr>
      </p:pic>
      <p:sp>
        <p:nvSpPr>
          <p:cNvPr id="20" name="Text 17"/>
          <p:cNvSpPr/>
          <p:nvPr/>
        </p:nvSpPr>
        <p:spPr>
          <a:xfrm>
            <a:off x="975717" y="4055492"/>
            <a:ext cx="7537549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Essas fortalezas não surgem de uma vez. São construídas </a:t>
            </a:r>
            <a:r>
              <a:rPr lang="en-US" sz="130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tijolo por tijolo</a:t>
            </a:r>
            <a:r>
              <a:rPr lang="en-US" sz="13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através de escolhas repetidas.</a:t>
            </a:r>
            <a:endParaRPr lang="en-US" sz="130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611951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sobre Barreiras Espirituais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139:23-24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Exame do coração — Deus revela barreiras ocultas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Jeremias 17:9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Engano do coração — o pecado nem sempre é percebido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 Coríntios 10:3-5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Derrubando fortalezas — Cristo pode libertar a mente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Hebreus 12:1-2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Removendo impedimentos — a corrida cristã exige abandonar pesos espirituais</a:t>
            </a:r>
            <a:endParaRPr lang="en-US" sz="13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70743"/>
            <a:ext cx="1225823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511076"/>
            <a:ext cx="1521544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749573"/>
            <a:ext cx="6825630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Nem Todo Obstáculo Espiritual é Visível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698078" y="1554287"/>
            <a:ext cx="7949803" cy="2323207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6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orgulho pode parecer autoconfiança. O ressentimento pode parecer justiça. A crítica pode parecer discernimento.</a:t>
            </a:r>
            <a:endParaRPr lang="en-US" sz="3650" dirty="0"/>
          </a:p>
        </p:txBody>
      </p:sp>
      <p:sp>
        <p:nvSpPr>
          <p:cNvPr id="6" name="Shape 4"/>
          <p:cNvSpPr/>
          <p:nvPr/>
        </p:nvSpPr>
        <p:spPr>
          <a:xfrm>
            <a:off x="496119" y="1362373"/>
            <a:ext cx="19050" cy="270703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4213324"/>
            <a:ext cx="8151763" cy="4594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3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Mas Deus vê além das aparências. Ele examina o coração. E muitas vezes aquilo que os outros não percebem é exatamente o que está </a:t>
            </a:r>
            <a:r>
              <a:rPr lang="en-US" sz="13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enfraquecendo nossa comunhão com Ele.</a:t>
            </a:r>
            <a:endParaRPr lang="en-US" sz="130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18914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61405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1932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Árvore e as Raízes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34381"/>
            <a:ext cx="7939162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Um jardineiro observou que uma árvore aparentemente saudável começou a secar. As folhas ainda estavam verdes. O tronco parecia forte. Os galhos permaneciam intactos. Mas quando investigaram as raízes, descobriram uma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infestação subterrânea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que destruía lentamente sua sustentação.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1674912"/>
            <a:ext cx="19050" cy="1311027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3145408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Assim também acontece na vida espiritual. Continuamos frequentando a igreja. Continuamos ensinando. Mas algo oculto no coração está enfraquecendo nossa ligação com Deus.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800921"/>
            <a:ext cx="8151763" cy="623590"/>
          </a:xfrm>
          <a:prstGeom prst="roundRect">
            <a:avLst>
              <a:gd name="adj" fmla="val 341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4008760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978101"/>
            <a:ext cx="7962230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Somente o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Espírito Santo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consegue revelar o que precisa ser tratado.</a:t>
            </a:r>
            <a:endParaRPr lang="en-US" sz="13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411138"/>
            <a:ext cx="1061889" cy="196974"/>
          </a:xfrm>
          <a:prstGeom prst="roundRect">
            <a:avLst>
              <a:gd name="adj" fmla="val 734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8375" y="447229"/>
            <a:ext cx="1374577" cy="1247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7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APLICAÇÕES</a:t>
            </a:r>
            <a:endParaRPr lang="en-US" sz="750" dirty="0"/>
          </a:p>
        </p:txBody>
      </p:sp>
      <p:sp>
        <p:nvSpPr>
          <p:cNvPr id="5" name="Text 2"/>
          <p:cNvSpPr/>
          <p:nvPr/>
        </p:nvSpPr>
        <p:spPr>
          <a:xfrm>
            <a:off x="496119" y="649039"/>
            <a:ext cx="4722763" cy="753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 sobre as Barreiras Internas</a:t>
            </a:r>
            <a:endParaRPr lang="en-US" sz="2350" dirty="0"/>
          </a:p>
        </p:txBody>
      </p:sp>
      <p:sp>
        <p:nvSpPr>
          <p:cNvPr id="6" name="Text 3"/>
          <p:cNvSpPr/>
          <p:nvPr/>
        </p:nvSpPr>
        <p:spPr>
          <a:xfrm>
            <a:off x="676870" y="1670893"/>
            <a:ext cx="4542011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maior batalha que já foi travada pelo homem é a rendição do eu à vontade de Deus."</a:t>
            </a:r>
            <a:endParaRPr lang="en-US" sz="1150" dirty="0"/>
          </a:p>
        </p:txBody>
      </p:sp>
      <p:sp>
        <p:nvSpPr>
          <p:cNvPr id="7" name="Shape 4"/>
          <p:cNvSpPr/>
          <p:nvPr/>
        </p:nvSpPr>
        <p:spPr>
          <a:xfrm>
            <a:off x="496119" y="1555700"/>
            <a:ext cx="14288" cy="62046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2291358"/>
            <a:ext cx="5179963" cy="19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Caminho a Cristo. Tatuí: Casa Publicadora Brasileira.</a:t>
            </a:r>
            <a:endParaRPr lang="en-US" sz="1150" dirty="0"/>
          </a:p>
        </p:txBody>
      </p:sp>
      <p:sp>
        <p:nvSpPr>
          <p:cNvPr id="9" name="Shape 6"/>
          <p:cNvSpPr/>
          <p:nvPr/>
        </p:nvSpPr>
        <p:spPr>
          <a:xfrm>
            <a:off x="496119" y="2631653"/>
            <a:ext cx="4722763" cy="9004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496119" y="2824311"/>
            <a:ext cx="1963415" cy="1882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Aplicações Práticas</a:t>
            </a:r>
            <a:endParaRPr lang="en-US" sz="1150" dirty="0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288" y="3181090"/>
            <a:ext cx="180752" cy="180752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87685" y="3166170"/>
            <a:ext cx="4331196" cy="1950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Ore o Salmo 139:23-24 diariamente nesta semana</a:t>
            </a:r>
            <a:endParaRPr lang="en-US" sz="1150" dirty="0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288" y="3762338"/>
            <a:ext cx="180752" cy="180752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887685" y="3747418"/>
            <a:ext cx="4331196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Pergunte: existe orgulho, ira ou ressentimento que tenho tratado como normal?</a:t>
            </a:r>
            <a:endParaRPr lang="en-US" sz="1150" dirty="0"/>
          </a:p>
        </p:txBody>
      </p:sp>
      <p:pic>
        <p:nvPicPr>
          <p:cNvPr id="15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288" y="4357204"/>
            <a:ext cx="180752" cy="180752"/>
          </a:xfrm>
          <a:prstGeom prst="rect">
            <a:avLst/>
          </a:prstGeom>
        </p:spPr>
      </p:pic>
      <p:sp>
        <p:nvSpPr>
          <p:cNvPr id="16" name="Text 10"/>
          <p:cNvSpPr/>
          <p:nvPr/>
        </p:nvSpPr>
        <p:spPr>
          <a:xfrm>
            <a:off x="887685" y="4342284"/>
            <a:ext cx="4331196" cy="39007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8000"/>
              </a:lnSpc>
              <a:buNone/>
            </a:pPr>
            <a:r>
              <a:rPr lang="en-US" sz="11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Ajude alguém a compreender que o evangelho renova o coração</a:t>
            </a:r>
            <a:endParaRPr lang="en-US" sz="11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53814"/>
            <a:ext cx="1700957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792063"/>
            <a:ext cx="2005161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AUTOR CRISTÃO + FRASE FINAL</a:t>
            </a:r>
            <a:endParaRPr lang="en-US" sz="800" dirty="0"/>
          </a:p>
        </p:txBody>
      </p:sp>
      <p:sp>
        <p:nvSpPr>
          <p:cNvPr id="4" name="Shape 2"/>
          <p:cNvSpPr/>
          <p:nvPr/>
        </p:nvSpPr>
        <p:spPr>
          <a:xfrm>
            <a:off x="404292" y="1095226"/>
            <a:ext cx="4103936" cy="3294459"/>
          </a:xfrm>
          <a:prstGeom prst="roundRect">
            <a:avLst>
              <a:gd name="adj" fmla="val 581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1837" y="1210047"/>
            <a:ext cx="20520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C. S. Lewis</a:t>
            </a:r>
            <a:endParaRPr lang="en-US" sz="1250" dirty="0"/>
          </a:p>
        </p:txBody>
      </p:sp>
      <p:sp>
        <p:nvSpPr>
          <p:cNvPr id="6" name="Text 4"/>
          <p:cNvSpPr/>
          <p:nvPr/>
        </p:nvSpPr>
        <p:spPr>
          <a:xfrm>
            <a:off x="723156" y="1538511"/>
            <a:ext cx="3657526" cy="424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orgulho não é apenas o primeiro pecado; é o solo onde todos os outros pecados crescem."</a:t>
            </a:r>
            <a:endParaRPr lang="en-US" sz="1250" dirty="0"/>
          </a:p>
        </p:txBody>
      </p:sp>
      <p:sp>
        <p:nvSpPr>
          <p:cNvPr id="7" name="Shape 5"/>
          <p:cNvSpPr/>
          <p:nvPr/>
        </p:nvSpPr>
        <p:spPr>
          <a:xfrm>
            <a:off x="531837" y="1538511"/>
            <a:ext cx="14288" cy="424160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1837" y="2091854"/>
            <a:ext cx="3848844" cy="424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LEWIS, C. S. Cristianismo Puro e Simples. São Paulo: Martins Fontes, 2005.</a:t>
            </a:r>
            <a:endParaRPr lang="en-US" sz="1250" dirty="0"/>
          </a:p>
        </p:txBody>
      </p:sp>
      <p:sp>
        <p:nvSpPr>
          <p:cNvPr id="9" name="Text 7"/>
          <p:cNvSpPr/>
          <p:nvPr/>
        </p:nvSpPr>
        <p:spPr>
          <a:xfrm>
            <a:off x="4732362" y="1210047"/>
            <a:ext cx="2052042" cy="199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2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250" dirty="0"/>
          </a:p>
        </p:txBody>
      </p:sp>
      <p:sp>
        <p:nvSpPr>
          <p:cNvPr id="10" name="Text 8"/>
          <p:cNvSpPr/>
          <p:nvPr/>
        </p:nvSpPr>
        <p:spPr>
          <a:xfrm>
            <a:off x="4732362" y="1524149"/>
            <a:ext cx="3920282" cy="275071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4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maiores muralhas que nos separam de Deus estão escondidas dentro de nós.</a:t>
            </a:r>
            <a:endParaRPr lang="en-US" sz="345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071711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358801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TERÇA-FEIRA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 de Deus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Deus nos deu a Sua lei?</a:t>
            </a:r>
            <a:endParaRPr lang="en-US" sz="13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86011"/>
            <a:ext cx="1639044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628501"/>
            <a:ext cx="19261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FUNDAMENTAL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886420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Qual é a verdadeira função da lei de Deus?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2197596"/>
            <a:ext cx="4510162" cy="708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"Porque pela lei vem o pleno conhecimento do pecado."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96119" y="1984995"/>
            <a:ext cx="19050" cy="113392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3278386"/>
            <a:ext cx="47227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3:20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496119" y="3685877"/>
            <a:ext cx="4722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7" y="3893716"/>
            <a:ext cx="221456" cy="177180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1001092" y="3863057"/>
            <a:ext cx="4076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 a lei não pode salvar ninguém, por que Deus insiste tanto em preservá-la?</a:t>
            </a:r>
            <a:endParaRPr lang="en-US" sz="13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95201"/>
            <a:ext cx="124621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37692"/>
            <a:ext cx="153330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CONTEXTO BÍBLICO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95611"/>
            <a:ext cx="673045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Função da Lei no Plano da Salvação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51199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Ao longo da história cristã, poucas questões geraram tantos debates quanto a relação entre lei e graça. A Bíblia rejeita ambos os extremos: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2506712"/>
            <a:ext cx="8151763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96119" y="2506712"/>
            <a:ext cx="2717229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637877" y="2648471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❌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A lei salva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637877" y="2954982"/>
            <a:ext cx="243371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Erro do legalismo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3213348" y="2506712"/>
            <a:ext cx="2717229" cy="83805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9"/>
          <p:cNvSpPr/>
          <p:nvPr/>
        </p:nvSpPr>
        <p:spPr>
          <a:xfrm>
            <a:off x="3213348" y="2506712"/>
            <a:ext cx="19050" cy="838051"/>
          </a:xfrm>
          <a:prstGeom prst="roundRect">
            <a:avLst>
              <a:gd name="adj" fmla="val 111628"/>
            </a:avLst>
          </a:prstGeom>
          <a:solidFill>
            <a:srgbClr val="344F7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3355107" y="2648471"/>
            <a:ext cx="1990204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✅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A lei revela o pecado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3355107" y="2954982"/>
            <a:ext cx="243371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Função bíblica correta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5930578" y="2506712"/>
            <a:ext cx="2717229" cy="83805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5930578" y="2506712"/>
            <a:ext cx="19050" cy="838051"/>
          </a:xfrm>
          <a:prstGeom prst="roundRect">
            <a:avLst>
              <a:gd name="adj" fmla="val 111628"/>
            </a:avLst>
          </a:prstGeom>
          <a:solidFill>
            <a:srgbClr val="344F76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6072336" y="2648471"/>
            <a:ext cx="185864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❌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A graça aboliu a lei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6072336" y="2954982"/>
            <a:ext cx="243371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Erro da permissividade</a:t>
            </a:r>
            <a:endParaRPr lang="en-US" sz="1350" dirty="0"/>
          </a:p>
        </p:txBody>
      </p:sp>
      <p:sp>
        <p:nvSpPr>
          <p:cNvPr id="18" name="Text 16"/>
          <p:cNvSpPr/>
          <p:nvPr/>
        </p:nvSpPr>
        <p:spPr>
          <a:xfrm>
            <a:off x="496119" y="3504233"/>
            <a:ext cx="8151763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resumiu toda a lei em dois princípios: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Amar a Deus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acima de tudo e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amar o próximo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como a si mesmo (Mc 12:30-31). A lei não é meramente um código jurídico — é a expressão prática do amor divino.</a:t>
            </a:r>
            <a:endParaRPr lang="en-US" sz="13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89918"/>
            <a:ext cx="13449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32408"/>
            <a:ext cx="16320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90327"/>
            <a:ext cx="775811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3:20 — "Conhecimento do Pecado"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845915"/>
            <a:ext cx="4107135" cy="1376586"/>
          </a:xfrm>
          <a:prstGeom prst="roundRect">
            <a:avLst>
              <a:gd name="adj" fmla="val 154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987674"/>
            <a:ext cx="284715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ἐπίγνωσις (epígnōsis)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350889"/>
            <a:ext cx="3823618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Conhecimento pleno • Compreensão profunda • Percepção clara • Reconhecimento consciente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987674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350889"/>
            <a:ext cx="3902943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não cria o pecado — ela 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expõe.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Paulo afirma: </a:t>
            </a: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"Eu não teria conhecido o pecado, senão por intermédio da lei."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(Romanos 7:7)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381970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589809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559150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professor: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Pergunte à classe: "Se não houvesse lei, como saberíamos que certas coisas são erradas?"</a:t>
            </a:r>
            <a:endParaRPr lang="en-US" sz="13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431750"/>
            <a:ext cx="1270769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095" y="473571"/>
            <a:ext cx="1560537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725314"/>
            <a:ext cx="6414939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Diagnóstico Divino e a Única Cura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697706" y="1573485"/>
            <a:ext cx="7957914" cy="1046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pecado rompe o relacionamento entre Deus e a humanidade. A lei revela esse rompimento, mas não pode restaurá-lo.</a:t>
            </a:r>
            <a:endParaRPr lang="en-US" sz="2150" dirty="0"/>
          </a:p>
        </p:txBody>
      </p:sp>
      <p:sp>
        <p:nvSpPr>
          <p:cNvPr id="6" name="Shape 4"/>
          <p:cNvSpPr/>
          <p:nvPr/>
        </p:nvSpPr>
        <p:spPr>
          <a:xfrm>
            <a:off x="488379" y="1367433"/>
            <a:ext cx="19050" cy="145866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88379" y="2980581"/>
            <a:ext cx="8167241" cy="7266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evangelho apresenta Cristo como a solução divina para aquilo que a lei identifica, mas não pode resolver. A verdadeira obediência nasce não do medo da condenação, mas da experiência da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graça transformadora.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88379" y="3861718"/>
            <a:ext cx="8167241" cy="849957"/>
          </a:xfrm>
          <a:prstGeom prst="roundRect">
            <a:avLst>
              <a:gd name="adj" fmla="val 2463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06" y="4062264"/>
            <a:ext cx="218033" cy="174427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985465" y="4033912"/>
            <a:ext cx="7530629" cy="484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Se Deus sabia que ninguém conseguiria obedecer perfeitamente à Sua lei, por que Ele a deu?</a:t>
            </a:r>
            <a:endParaRPr lang="en-US" sz="13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22461"/>
            <a:ext cx="1922487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564952"/>
            <a:ext cx="2209577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A BÍBLIA DEFINE PECADO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22871"/>
            <a:ext cx="6202784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Duas Dimensões Complementares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691060"/>
            <a:ext cx="4004965" cy="2146846"/>
          </a:xfrm>
          <a:prstGeom prst="roundRect">
            <a:avLst>
              <a:gd name="adj" fmla="val 4259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96119" y="1672010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2285963" y="1478459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2413508" y="1584796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56927" y="2045419"/>
            <a:ext cx="2871415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Dimensão 1 — Transgressão da Lei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56927" y="2351931"/>
            <a:ext cx="3683347" cy="8291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7000"/>
              </a:lnSpc>
              <a:spcAft>
                <a:spcPts val="650"/>
              </a:spcAft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"Pecado é a transgressão da lei." (1 João 3:4)</a:t>
            </a:r>
            <a:endParaRPr lang="en-US" sz="13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pecado representa uma violação da vontade revelada de Deus.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642842" y="1691060"/>
            <a:ext cx="4005039" cy="2146846"/>
          </a:xfrm>
          <a:prstGeom prst="roundRect">
            <a:avLst>
              <a:gd name="adj" fmla="val 4259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4642842" y="1672010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432686" y="1478459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560232" y="1584796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803651" y="2045419"/>
            <a:ext cx="304465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Dimensão 2 — Ruptura da Confiança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803651" y="2351931"/>
            <a:ext cx="3683422" cy="13251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spcAft>
                <a:spcPts val="650"/>
              </a:spcAft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Eva pecou primeiro quando deixou de confiar na palavra de Deus e passou a confiar na palavra da serpente.</a:t>
            </a:r>
            <a:endParaRPr lang="en-US" sz="1350" dirty="0"/>
          </a:p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Todo pecado é, em sua essência, um problema de confiança.</a:t>
            </a:r>
            <a:endParaRPr lang="en-US" sz="1350" dirty="0"/>
          </a:p>
        </p:txBody>
      </p:sp>
      <p:sp>
        <p:nvSpPr>
          <p:cNvPr id="17" name="Shape 15"/>
          <p:cNvSpPr/>
          <p:nvPr/>
        </p:nvSpPr>
        <p:spPr>
          <a:xfrm>
            <a:off x="496119" y="3997375"/>
            <a:ext cx="8151763" cy="623590"/>
          </a:xfrm>
          <a:prstGeom prst="roundRect">
            <a:avLst>
              <a:gd name="adj" fmla="val 3410"/>
            </a:avLst>
          </a:prstGeom>
          <a:solidFill>
            <a:srgbClr val="C4D5EE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4205213"/>
            <a:ext cx="221456" cy="177180"/>
          </a:xfrm>
          <a:prstGeom prst="rect">
            <a:avLst/>
          </a:prstGeom>
        </p:spPr>
      </p:pic>
      <p:sp>
        <p:nvSpPr>
          <p:cNvPr id="19" name="Text 16"/>
          <p:cNvSpPr/>
          <p:nvPr/>
        </p:nvSpPr>
        <p:spPr>
          <a:xfrm>
            <a:off x="1001092" y="4174554"/>
            <a:ext cx="7962230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desobediência é o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fruto visível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de uma ruptura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invisível.</a:t>
            </a:r>
            <a:endParaRPr lang="en-US" sz="135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486266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Textos sobre a Lei de Deus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Êxodo 20:1-17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Dez Mandamentos — Revelação objetiva da vontade divina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19:7-11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Perfeição da lei — a lei restaura e orienta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301428"/>
          </a:xfrm>
          <a:prstGeom prst="roundRect">
            <a:avLst>
              <a:gd name="adj" fmla="val 1634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7:7-13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função da lei — a lei revela o pecado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301428"/>
          </a:xfrm>
          <a:prstGeom prst="roundRect">
            <a:avLst>
              <a:gd name="adj" fmla="val 1634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Gálatas 3:24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Aio ou tutor — a lei conduz a Cristo</a:t>
            </a:r>
            <a:endParaRPr lang="en-US" sz="13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423267"/>
            <a:ext cx="1161380" cy="212229"/>
          </a:xfrm>
          <a:prstGeom prst="roundRect">
            <a:avLst>
              <a:gd name="adj" fmla="val 7214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616" y="461516"/>
            <a:ext cx="1465585" cy="13573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681410"/>
            <a:ext cx="4997648" cy="3987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5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 como Espelho Espiritual</a:t>
            </a:r>
            <a:endParaRPr lang="en-US" sz="2500" dirty="0"/>
          </a:p>
        </p:txBody>
      </p:sp>
      <p:sp>
        <p:nvSpPr>
          <p:cNvPr id="5" name="Text 3"/>
          <p:cNvSpPr/>
          <p:nvPr/>
        </p:nvSpPr>
        <p:spPr>
          <a:xfrm>
            <a:off x="687437" y="1424508"/>
            <a:ext cx="7960444" cy="110028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4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espelho não corrige o problema — ele apenas o revela. Assim é a lei.</a:t>
            </a:r>
            <a:endParaRPr lang="en-US" sz="3450" dirty="0"/>
          </a:p>
        </p:txBody>
      </p:sp>
      <p:sp>
        <p:nvSpPr>
          <p:cNvPr id="6" name="Shape 4"/>
          <p:cNvSpPr/>
          <p:nvPr/>
        </p:nvSpPr>
        <p:spPr>
          <a:xfrm>
            <a:off x="496119" y="1252314"/>
            <a:ext cx="14288" cy="144467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3967" y="2842059"/>
            <a:ext cx="191319" cy="191319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910679" y="2826172"/>
            <a:ext cx="3589586" cy="21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</a:t>
            </a:r>
            <a:r>
              <a:rPr lang="en-US" sz="12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mostra</a:t>
            </a: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nossa condição</a:t>
            </a:r>
            <a:endParaRPr lang="en-US" sz="125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91583" y="2842059"/>
            <a:ext cx="191319" cy="19131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058296" y="2826172"/>
            <a:ext cx="3589586" cy="21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</a:t>
            </a:r>
            <a:r>
              <a:rPr lang="en-US" sz="12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revela</a:t>
            </a: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nossos desvios</a:t>
            </a:r>
            <a:endParaRPr lang="en-US" sz="125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3967" y="3470337"/>
            <a:ext cx="191319" cy="191319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0679" y="3454450"/>
            <a:ext cx="3589586" cy="21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</a:t>
            </a:r>
            <a:r>
              <a:rPr lang="en-US" sz="12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expõe</a:t>
            </a: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nossa necessidade</a:t>
            </a:r>
            <a:endParaRPr lang="en-US" sz="1250" dirty="0"/>
          </a:p>
        </p:txBody>
      </p:sp>
      <p:pic>
        <p:nvPicPr>
          <p:cNvPr id="13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691583" y="3470337"/>
            <a:ext cx="191319" cy="191319"/>
          </a:xfrm>
          <a:prstGeom prst="rect">
            <a:avLst/>
          </a:prstGeom>
        </p:spPr>
      </p:pic>
      <p:sp>
        <p:nvSpPr>
          <p:cNvPr id="14" name="Text 8"/>
          <p:cNvSpPr/>
          <p:nvPr/>
        </p:nvSpPr>
        <p:spPr>
          <a:xfrm>
            <a:off x="5058296" y="3454450"/>
            <a:ext cx="3589586" cy="2120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</a:t>
            </a:r>
            <a:r>
              <a:rPr lang="en-US" sz="12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conduz-nos</a:t>
            </a:r>
            <a:r>
              <a:rPr lang="en-US" sz="12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Cristo</a:t>
            </a:r>
            <a:endParaRPr lang="en-US" sz="1250" dirty="0"/>
          </a:p>
        </p:txBody>
      </p:sp>
      <p:sp>
        <p:nvSpPr>
          <p:cNvPr id="15" name="Shape 9"/>
          <p:cNvSpPr/>
          <p:nvPr/>
        </p:nvSpPr>
        <p:spPr>
          <a:xfrm>
            <a:off x="496119" y="3982269"/>
            <a:ext cx="8151763" cy="737890"/>
          </a:xfrm>
          <a:prstGeom prst="roundRect">
            <a:avLst>
              <a:gd name="adj" fmla="val 2594"/>
            </a:avLst>
          </a:prstGeom>
          <a:solidFill>
            <a:srgbClr val="FCF2B5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664" y="4151263"/>
            <a:ext cx="199355" cy="159469"/>
          </a:xfrm>
          <a:prstGeom prst="rect">
            <a:avLst/>
          </a:prstGeom>
        </p:spPr>
      </p:pic>
      <p:sp>
        <p:nvSpPr>
          <p:cNvPr id="17" name="Text 10"/>
          <p:cNvSpPr/>
          <p:nvPr/>
        </p:nvSpPr>
        <p:spPr>
          <a:xfrm>
            <a:off x="950565" y="4128939"/>
            <a:ext cx="7569771" cy="42416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1000"/>
              </a:lnSpc>
              <a:buNone/>
            </a:pPr>
            <a:r>
              <a:rPr lang="en-US" sz="12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erro do </a:t>
            </a:r>
            <a:r>
              <a:rPr lang="en-US" sz="12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legalismo:</a:t>
            </a:r>
            <a:r>
              <a:rPr lang="en-US" sz="12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tentar usar o espelho para limpar o rosto. O erro da </a:t>
            </a:r>
            <a:r>
              <a:rPr lang="en-US" sz="12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permissividade:</a:t>
            </a:r>
            <a:r>
              <a:rPr lang="en-US" sz="12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quebrar o espelho para não ver a sujeira.</a:t>
            </a:r>
            <a:endParaRPr lang="en-US" sz="12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18914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61405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19324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Exame Médico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34381"/>
            <a:ext cx="7939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uma pessoa sentindo dores constantes. Ela realiza exames. O laudo revela uma doença séria.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1674912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649364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Pergunte: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exame causou a doença?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Não. O exame apenas revelou aquilo que já existia. Seria absurdo culpar o exame pelo problema.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304877"/>
            <a:ext cx="8151763" cy="1119634"/>
          </a:xfrm>
          <a:prstGeom prst="roundRect">
            <a:avLst>
              <a:gd name="adj" fmla="val 1899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512716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482057"/>
            <a:ext cx="7505030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 mesma forma, muitos culpam a lei por produzir culpa. Mas a culpa não é criada pela lei. A lei apenas revela aquilo que precisa ser tratado. O problema não está no diagnóstico — está na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enfermidade.</a:t>
            </a:r>
            <a:endParaRPr lang="en-US" sz="13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53691"/>
            <a:ext cx="176279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96181"/>
            <a:ext cx="204988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AUTOR + FRASE FINAL</a:t>
            </a:r>
            <a:endParaRPr lang="en-US" sz="850" dirty="0"/>
          </a:p>
        </p:txBody>
      </p:sp>
      <p:sp>
        <p:nvSpPr>
          <p:cNvPr id="4" name="Shape 2"/>
          <p:cNvSpPr/>
          <p:nvPr/>
        </p:nvSpPr>
        <p:spPr>
          <a:xfrm>
            <a:off x="394022" y="1356866"/>
            <a:ext cx="4107135" cy="1801788"/>
          </a:xfrm>
          <a:prstGeom prst="roundRect">
            <a:avLst>
              <a:gd name="adj" fmla="val 1180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35781" y="149862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Ellen G. White</a:t>
            </a:r>
            <a:endParaRPr lang="en-US" sz="1350" dirty="0"/>
          </a:p>
        </p:txBody>
      </p:sp>
      <p:sp>
        <p:nvSpPr>
          <p:cNvPr id="6" name="Text 4"/>
          <p:cNvSpPr/>
          <p:nvPr/>
        </p:nvSpPr>
        <p:spPr>
          <a:xfrm>
            <a:off x="748382" y="1879550"/>
            <a:ext cx="3611017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lei e o evangelho estão em perfeita harmonia. A lei conduz o pecador a sentir sua necessidade de Cristo."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535781" y="1879550"/>
            <a:ext cx="19050" cy="74406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35781" y="2783086"/>
            <a:ext cx="4280818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WHITE, Ellen G. God's Amazing Grace, p. 15.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1498625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Martinho Lutero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962302" y="1879550"/>
            <a:ext cx="369034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"A lei nos mostra a doença; o evangelho nos mostra o remédio."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749701" y="1879550"/>
            <a:ext cx="19050" cy="49604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4749701" y="2535064"/>
            <a:ext cx="436014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LUTERO, Martinho. Comentário aos Gálatas.</a:t>
            </a:r>
            <a:endParaRPr lang="en-US" sz="1350" dirty="0"/>
          </a:p>
        </p:txBody>
      </p:sp>
      <p:sp>
        <p:nvSpPr>
          <p:cNvPr id="13" name="Shape 11"/>
          <p:cNvSpPr/>
          <p:nvPr/>
        </p:nvSpPr>
        <p:spPr>
          <a:xfrm>
            <a:off x="496119" y="3318123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525962"/>
            <a:ext cx="221456" cy="17718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001092" y="3495303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Frase Final: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lei mostra quem somos; o evangelho revela quem Deus é — e a cruz une essas duas verdades em perfeita harmonia.</a:t>
            </a:r>
            <a:endParaRPr lang="en-US" sz="13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048048"/>
            <a:ext cx="1998687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90538"/>
            <a:ext cx="2285777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APLICAÇÕES PRÁTICAS — TERÇA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348457"/>
            <a:ext cx="561424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Três Aplicações para a Semana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004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9287" y="2057177"/>
            <a:ext cx="212601" cy="21260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956816" y="205271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Aplicação Espiritual</a:t>
            </a: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956816" y="2359223"/>
            <a:ext cx="2138437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Ao ler os Dez Mandamentos, pergunte menos: "Quais regras devo obedecer?" E mais: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"O que este mandamento revela sobre o caráter de Deus?"</a:t>
            </a:r>
            <a:endParaRPr lang="en-US" sz="1350" dirty="0"/>
          </a:p>
        </p:txBody>
      </p:sp>
      <p:sp>
        <p:nvSpPr>
          <p:cNvPr id="9" name="Shape 6"/>
          <p:cNvSpPr/>
          <p:nvPr/>
        </p:nvSpPr>
        <p:spPr>
          <a:xfrm>
            <a:off x="3272433" y="2004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25602" y="2057177"/>
            <a:ext cx="212601" cy="212601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3733130" y="2052712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Aplicação Pessoal</a:t>
            </a:r>
            <a:endParaRPr lang="en-US" sz="1350" dirty="0"/>
          </a:p>
        </p:txBody>
      </p:sp>
      <p:sp>
        <p:nvSpPr>
          <p:cNvPr id="12" name="Text 8"/>
          <p:cNvSpPr/>
          <p:nvPr/>
        </p:nvSpPr>
        <p:spPr>
          <a:xfrm>
            <a:off x="3733130" y="2359223"/>
            <a:ext cx="2138437" cy="173615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Existe alguma área em que a Palavra de Deus tem revelado algo que precisa ser corrigido? A convicção do Espírito não é condenação — é um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convite à restauração.</a:t>
            </a:r>
            <a:endParaRPr lang="en-US" sz="1350" dirty="0"/>
          </a:p>
        </p:txBody>
      </p:sp>
      <p:sp>
        <p:nvSpPr>
          <p:cNvPr id="13" name="Shape 9"/>
          <p:cNvSpPr/>
          <p:nvPr/>
        </p:nvSpPr>
        <p:spPr>
          <a:xfrm>
            <a:off x="6048747" y="2004045"/>
            <a:ext cx="318939" cy="318939"/>
          </a:xfrm>
          <a:prstGeom prst="roundRect">
            <a:avLst>
              <a:gd name="adj" fmla="val 666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01916" y="2057177"/>
            <a:ext cx="212601" cy="212601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6509445" y="2052712"/>
            <a:ext cx="1857896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Aplicação Missionária</a:t>
            </a:r>
            <a:endParaRPr lang="en-US" sz="1350" dirty="0"/>
          </a:p>
        </p:txBody>
      </p:sp>
      <p:sp>
        <p:nvSpPr>
          <p:cNvPr id="16" name="Text 11"/>
          <p:cNvSpPr/>
          <p:nvPr/>
        </p:nvSpPr>
        <p:spPr>
          <a:xfrm>
            <a:off x="6509445" y="2359223"/>
            <a:ext cx="2138437" cy="148813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Muitas pessoas enxergam a lei apenas como proibição. Ajude alguém a perceber que a lei é uma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expressão do amor protetor de Deus.</a:t>
            </a:r>
            <a:endParaRPr lang="en-US" sz="13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51855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438945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QUARTA-FEIRA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Lei e Evangelho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evitar tanto o legalismo quanto a permissividade?</a:t>
            </a:r>
            <a:endParaRPr lang="en-US" sz="13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502295"/>
            <a:ext cx="921544" cy="182240"/>
          </a:xfrm>
          <a:prstGeom prst="roundRect">
            <a:avLst>
              <a:gd name="adj" fmla="val 746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64133" y="536302"/>
            <a:ext cx="1242715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5000"/>
              </a:lnSpc>
              <a:buNone/>
            </a:pPr>
            <a:r>
              <a:rPr lang="en-US" sz="7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TEXTOS BÍBLICOS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96119" y="720775"/>
            <a:ext cx="4722763" cy="70872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Fundamento Bíblico — Quarta-Feira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66229" y="1701552"/>
            <a:ext cx="4552652" cy="850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"Não penseis que vim revogar a Lei ou os Profetas; não vim para revogar, vim para cumprir."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96119" y="1565523"/>
            <a:ext cx="14288" cy="112261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2790155"/>
            <a:ext cx="4722763" cy="178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500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5:17</a:t>
            </a:r>
            <a:endParaRPr lang="en-US" sz="1100" dirty="0"/>
          </a:p>
        </p:txBody>
      </p:sp>
      <p:sp>
        <p:nvSpPr>
          <p:cNvPr id="9" name="Shape 6"/>
          <p:cNvSpPr/>
          <p:nvPr/>
        </p:nvSpPr>
        <p:spPr>
          <a:xfrm>
            <a:off x="496119" y="3099122"/>
            <a:ext cx="4722763" cy="8483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66229" y="3374008"/>
            <a:ext cx="4552652" cy="8505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"Concluímos, pois, que o homem é justificado pela fé, independentemente das obras da lei."</a:t>
            </a:r>
            <a:endParaRPr lang="en-US" sz="1750" dirty="0"/>
          </a:p>
        </p:txBody>
      </p:sp>
      <p:sp>
        <p:nvSpPr>
          <p:cNvPr id="11" name="Shape 8"/>
          <p:cNvSpPr/>
          <p:nvPr/>
        </p:nvSpPr>
        <p:spPr>
          <a:xfrm>
            <a:off x="496119" y="3237979"/>
            <a:ext cx="14288" cy="112261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38919" y="4462611"/>
            <a:ext cx="4722763" cy="178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5000"/>
              </a:lnSpc>
              <a:buNone/>
            </a:pPr>
            <a:r>
              <a:rPr lang="en-US" sz="11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Romanos 3:28</a:t>
            </a:r>
            <a:endParaRPr lang="en-US" sz="11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87152"/>
            <a:ext cx="126928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829642"/>
            <a:ext cx="1556370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OS DOIS EXTREMOS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87562"/>
            <a:ext cx="490939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Os Erros da História Cristã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743149"/>
            <a:ext cx="2622724" cy="1582117"/>
          </a:xfrm>
          <a:prstGeom prst="roundRect">
            <a:avLst>
              <a:gd name="adj" fmla="val 134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18849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❌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Legalismo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2191420"/>
            <a:ext cx="23392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aceitação diante de Deus depende da obediência humana. A salvação é vista como uma </a:t>
            </a: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conquista.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260601" y="1743149"/>
            <a:ext cx="2622724" cy="1582117"/>
          </a:xfrm>
          <a:prstGeom prst="roundRect">
            <a:avLst>
              <a:gd name="adj" fmla="val 134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3402360" y="1884908"/>
            <a:ext cx="177857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✅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Evangelho Bíblico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3402360" y="2191420"/>
            <a:ext cx="23392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cumpriu a lei. A graça salva. A obediência é </a:t>
            </a: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fruto</a:t>
            </a: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do amor, não condição para ele.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6025083" y="1743149"/>
            <a:ext cx="2622724" cy="1582117"/>
          </a:xfrm>
          <a:prstGeom prst="roundRect">
            <a:avLst>
              <a:gd name="adj" fmla="val 1344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6166842" y="188490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❌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Permissividade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6166842" y="2191420"/>
            <a:ext cx="2339206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 a salvação é pela graça, a obediência deixou de ter importância. A graça vira licença para </a:t>
            </a:r>
            <a:r>
              <a:rPr lang="en-US" sz="1350" b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pecar.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496119" y="3484736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692575"/>
            <a:ext cx="221456" cy="177180"/>
          </a:xfrm>
          <a:prstGeom prst="rect">
            <a:avLst/>
          </a:prstGeom>
        </p:spPr>
      </p:pic>
      <p:sp>
        <p:nvSpPr>
          <p:cNvPr id="16" name="Text 13"/>
          <p:cNvSpPr/>
          <p:nvPr/>
        </p:nvSpPr>
        <p:spPr>
          <a:xfrm>
            <a:off x="1001092" y="3661916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Bíblia rejeita ambos os extremos.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Jesus não aboliu a lei. Paulo não aboliu a lei. O evangelho não anula a lei — revela seu verdadeiro propósito.</a:t>
            </a:r>
            <a:endParaRPr lang="en-US" sz="13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1157436"/>
            <a:ext cx="13449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199927"/>
            <a:ext cx="16320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457846"/>
            <a:ext cx="460109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Mateus 5:17 — "Cumprir"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2113434"/>
            <a:ext cx="4107135" cy="1872630"/>
          </a:xfrm>
          <a:prstGeom prst="roundRect">
            <a:avLst>
              <a:gd name="adj" fmla="val 1136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2255193"/>
            <a:ext cx="2427238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πληρόω (plēróō)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618408"/>
            <a:ext cx="3823618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Completar • Preencher plenamente • Levar ao pleno significado • Realizar completamente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2255193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618408"/>
            <a:ext cx="3902943" cy="12401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não afirma que veio cancelar a lei. Ele declara que veio revelar seu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significado completo.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Cristo viveu perfeitamente aquilo que a lei descreve. Sua vida tornou visível o caráter que a lei expressa.</a:t>
            </a:r>
            <a:endParaRPr lang="en-US" sz="13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791468"/>
            <a:ext cx="159000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833958"/>
            <a:ext cx="1877095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VERSO PARA MEMORIZAR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1091878"/>
            <a:ext cx="4001319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Salmo 119:93-94</a:t>
            </a:r>
            <a:endParaRPr lang="en-US" sz="2750" dirty="0"/>
          </a:p>
        </p:txBody>
      </p:sp>
      <p:sp>
        <p:nvSpPr>
          <p:cNvPr id="6" name="Text 3"/>
          <p:cNvSpPr/>
          <p:nvPr/>
        </p:nvSpPr>
        <p:spPr>
          <a:xfrm>
            <a:off x="708720" y="1960066"/>
            <a:ext cx="4510162" cy="177179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2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"Nunca me esquecerei dos Teus preceitos, pois é por meio deles que me tens dado vida. Sou Teu; salva-me, pois eu busco os Teus preceitos."</a:t>
            </a:r>
            <a:endParaRPr lang="en-US" sz="2200" dirty="0"/>
          </a:p>
        </p:txBody>
      </p:sp>
      <p:sp>
        <p:nvSpPr>
          <p:cNvPr id="7" name="Shape 4"/>
          <p:cNvSpPr/>
          <p:nvPr/>
        </p:nvSpPr>
        <p:spPr>
          <a:xfrm>
            <a:off x="496119" y="1747465"/>
            <a:ext cx="19050" cy="219700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96119" y="4103936"/>
            <a:ext cx="5179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(Salmo 119:93-94)</a:t>
            </a:r>
            <a:endParaRPr lang="en-US" sz="13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39422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68131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CORRELAÇÃO BÍBLICA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5571381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Lei e Evangelho nas Escrituras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515169" y="1364903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92263" y="1471166"/>
            <a:ext cx="212601" cy="212601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656927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Romanos 3:31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56927" y="2238449"/>
            <a:ext cx="3683347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 e lei — a fé confirma e sustenta a lei</a:t>
            </a:r>
            <a:endParaRPr lang="en-US" sz="1350" dirty="0"/>
          </a:p>
        </p:txBody>
      </p:sp>
      <p:sp>
        <p:nvSpPr>
          <p:cNvPr id="10" name="Shape 7"/>
          <p:cNvSpPr/>
          <p:nvPr/>
        </p:nvSpPr>
        <p:spPr>
          <a:xfrm>
            <a:off x="4642842" y="1345853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661892" y="1364903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39061" y="1471166"/>
            <a:ext cx="212601" cy="212601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4803651" y="1931938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Gálatas 2:16</a:t>
            </a:r>
            <a:endParaRPr lang="en-US" sz="1350" dirty="0"/>
          </a:p>
        </p:txBody>
      </p:sp>
      <p:sp>
        <p:nvSpPr>
          <p:cNvPr id="14" name="Text 10"/>
          <p:cNvSpPr/>
          <p:nvPr/>
        </p:nvSpPr>
        <p:spPr>
          <a:xfrm>
            <a:off x="4803651" y="2238449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Justificação pela fé — a salvação não é mérito humano</a:t>
            </a:r>
            <a:endParaRPr lang="en-US" sz="1350" dirty="0"/>
          </a:p>
        </p:txBody>
      </p:sp>
      <p:sp>
        <p:nvSpPr>
          <p:cNvPr id="15" name="Shape 11"/>
          <p:cNvSpPr/>
          <p:nvPr/>
        </p:nvSpPr>
        <p:spPr>
          <a:xfrm>
            <a:off x="496119" y="3037061"/>
            <a:ext cx="4004965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2"/>
          <p:cNvSpPr/>
          <p:nvPr/>
        </p:nvSpPr>
        <p:spPr>
          <a:xfrm>
            <a:off x="515169" y="3056111"/>
            <a:ext cx="3966865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92263" y="3162374"/>
            <a:ext cx="212601" cy="212601"/>
          </a:xfrm>
          <a:prstGeom prst="rect">
            <a:avLst/>
          </a:prstGeom>
        </p:spPr>
      </p:pic>
      <p:sp>
        <p:nvSpPr>
          <p:cNvPr id="18" name="Text 13"/>
          <p:cNvSpPr/>
          <p:nvPr/>
        </p:nvSpPr>
        <p:spPr>
          <a:xfrm>
            <a:off x="656927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Gálatas 3:13</a:t>
            </a:r>
            <a:endParaRPr lang="en-US" sz="1350" dirty="0"/>
          </a:p>
        </p:txBody>
      </p:sp>
      <p:sp>
        <p:nvSpPr>
          <p:cNvPr id="19" name="Text 14"/>
          <p:cNvSpPr/>
          <p:nvPr/>
        </p:nvSpPr>
        <p:spPr>
          <a:xfrm>
            <a:off x="656927" y="3929658"/>
            <a:ext cx="36833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e a maldição da lei — Cristo assume nossa condenação</a:t>
            </a:r>
            <a:endParaRPr lang="en-US" sz="1350" dirty="0"/>
          </a:p>
        </p:txBody>
      </p:sp>
      <p:sp>
        <p:nvSpPr>
          <p:cNvPr id="20" name="Shape 15"/>
          <p:cNvSpPr/>
          <p:nvPr/>
        </p:nvSpPr>
        <p:spPr>
          <a:xfrm>
            <a:off x="4642842" y="3037061"/>
            <a:ext cx="4005039" cy="1549450"/>
          </a:xfrm>
          <a:prstGeom prst="roundRect">
            <a:avLst>
              <a:gd name="adj" fmla="val 1372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6"/>
          <p:cNvSpPr/>
          <p:nvPr/>
        </p:nvSpPr>
        <p:spPr>
          <a:xfrm>
            <a:off x="4661892" y="3056111"/>
            <a:ext cx="3966939" cy="425276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39061" y="3162374"/>
            <a:ext cx="212601" cy="212601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4803651" y="3623146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João 14:15</a:t>
            </a:r>
            <a:endParaRPr lang="en-US" sz="1350" dirty="0"/>
          </a:p>
        </p:txBody>
      </p:sp>
      <p:sp>
        <p:nvSpPr>
          <p:cNvPr id="24" name="Text 18"/>
          <p:cNvSpPr/>
          <p:nvPr/>
        </p:nvSpPr>
        <p:spPr>
          <a:xfrm>
            <a:off x="4803651" y="3929658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Amor e obediência — a obediência nasce do amor</a:t>
            </a:r>
            <a:endParaRPr lang="en-US" sz="13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67258"/>
            <a:ext cx="12903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09749"/>
            <a:ext cx="15774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CONCEITO CENTRAL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67668"/>
            <a:ext cx="599271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Lei e Evangelho São Inseparáveis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735857"/>
            <a:ext cx="7939162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ctr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"A lei é o evangelho incorporado, e o evangelho é a lei desdobrada."</a:t>
            </a:r>
            <a:endParaRPr lang="en-US" sz="3850" dirty="0"/>
          </a:p>
        </p:txBody>
      </p:sp>
      <p:sp>
        <p:nvSpPr>
          <p:cNvPr id="6" name="Shape 4"/>
          <p:cNvSpPr/>
          <p:nvPr/>
        </p:nvSpPr>
        <p:spPr>
          <a:xfrm>
            <a:off x="496119" y="1523256"/>
            <a:ext cx="19050" cy="164797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267519" y="3330699"/>
            <a:ext cx="83803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ct val="117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Ellen G. White, Parábolas de Jesus, p. 128.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738190"/>
            <a:ext cx="2622724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37877" y="38799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Sem a Lei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37877" y="4186461"/>
            <a:ext cx="2339206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percebemos o problema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3260601" y="3738190"/>
            <a:ext cx="2622724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3402360" y="38799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Sem o Evangelho</a:t>
            </a:r>
            <a:endParaRPr lang="en-US" sz="1350" dirty="0"/>
          </a:p>
        </p:txBody>
      </p:sp>
      <p:sp>
        <p:nvSpPr>
          <p:cNvPr id="13" name="Text 11"/>
          <p:cNvSpPr/>
          <p:nvPr/>
        </p:nvSpPr>
        <p:spPr>
          <a:xfrm>
            <a:off x="3402360" y="4186461"/>
            <a:ext cx="2339206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Não encontramos a solução</a:t>
            </a:r>
            <a:endParaRPr lang="en-US" sz="1350" dirty="0"/>
          </a:p>
        </p:txBody>
      </p:sp>
      <p:sp>
        <p:nvSpPr>
          <p:cNvPr id="14" name="Shape 12"/>
          <p:cNvSpPr/>
          <p:nvPr/>
        </p:nvSpPr>
        <p:spPr>
          <a:xfrm>
            <a:off x="6025083" y="3738190"/>
            <a:ext cx="2622724" cy="838051"/>
          </a:xfrm>
          <a:prstGeom prst="roundRect">
            <a:avLst>
              <a:gd name="adj" fmla="val 253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166842" y="3879949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 Ambos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6166842" y="4186461"/>
            <a:ext cx="2339206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Ambos apontam para Cristo</a:t>
            </a:r>
            <a:endParaRPr lang="en-US" sz="135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718914"/>
            <a:ext cx="140464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761405"/>
            <a:ext cx="169172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ILUSTRAÇÃO DIDÁTICA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019324"/>
            <a:ext cx="5428506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Jovem e a Dívida Impagável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708720" y="1834381"/>
            <a:ext cx="7939162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Imagine um jovem afogado em dívidas impossíveis de pagar. Ele trabalha dia e noite. Tenta reorganizar as contas. Mas a dívida cresce mais rápido do que consegue quitá-la. Então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alguém paga integralmente sua dívida.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1674912"/>
            <a:ext cx="19050" cy="106300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496119" y="2897386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Isso significa que agora ele deve voltar a gastar irresponsavelmente? Claro que não. Ao contrário,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gratidão produz uma nova maneira de viver.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96119" y="3552899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760738"/>
            <a:ext cx="221456" cy="177180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1001092" y="3730079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quitou uma dívida que jamais conseguiríamos pagar. A obediência torna-se uma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resposta de amor e gratidão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, não uma tentativa de pagamento.</a:t>
            </a:r>
            <a:endParaRPr lang="en-US" sz="13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62608"/>
            <a:ext cx="1322859" cy="167878"/>
          </a:xfrm>
          <a:prstGeom prst="roundRect">
            <a:avLst>
              <a:gd name="adj" fmla="val 760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59891" y="894457"/>
            <a:ext cx="1652513" cy="104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EGW + AUTOR + FRASE FINAL</a:t>
            </a:r>
            <a:endParaRPr lang="en-US" sz="650" dirty="0"/>
          </a:p>
        </p:txBody>
      </p:sp>
      <p:sp>
        <p:nvSpPr>
          <p:cNvPr id="4" name="Shape 2"/>
          <p:cNvSpPr/>
          <p:nvPr/>
        </p:nvSpPr>
        <p:spPr>
          <a:xfrm>
            <a:off x="419546" y="1120155"/>
            <a:ext cx="4099322" cy="3160737"/>
          </a:xfrm>
          <a:prstGeom prst="roundRect">
            <a:avLst>
              <a:gd name="adj" fmla="val 50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525810" y="1199852"/>
            <a:ext cx="1786235" cy="1660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Charles Spurgeon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685279" y="1455613"/>
            <a:ext cx="3727326" cy="48823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"Não é uma grande fé que salva, mas uma fé verdadeira; e a salvação não está na fé em si, mas em Cristo em quem a fé confia."</a:t>
            </a:r>
            <a:endParaRPr lang="en-US" sz="1000" dirty="0"/>
          </a:p>
        </p:txBody>
      </p:sp>
      <p:sp>
        <p:nvSpPr>
          <p:cNvPr id="7" name="Shape 5"/>
          <p:cNvSpPr/>
          <p:nvPr/>
        </p:nvSpPr>
        <p:spPr>
          <a:xfrm>
            <a:off x="525810" y="1455613"/>
            <a:ext cx="14288" cy="488231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525810" y="2033513"/>
            <a:ext cx="4343995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1000" i="1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SPURGEON, Charles H. Faith's Checkbook.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4706466" y="1199852"/>
            <a:ext cx="1786235" cy="1708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000" dirty="0">
                <a:solidFill>
                  <a:srgbClr val="000000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🔖</a:t>
            </a:r>
            <a:r>
              <a:rPr lang="en-US" sz="10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Para Fixar</a:t>
            </a:r>
            <a:endParaRPr lang="en-US" sz="1000" dirty="0"/>
          </a:p>
        </p:txBody>
      </p:sp>
      <p:sp>
        <p:nvSpPr>
          <p:cNvPr id="10" name="Text 8"/>
          <p:cNvSpPr/>
          <p:nvPr/>
        </p:nvSpPr>
        <p:spPr>
          <a:xfrm>
            <a:off x="4706466" y="1450404"/>
            <a:ext cx="3946178" cy="275079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lei sem o evangelho produz condenação; o evangelho sem a lei produz confusão; juntos revelam a graça que transforma.</a:t>
            </a:r>
            <a:endParaRPr lang="en-US" sz="285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1116657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1403747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QUINTA-FEIRA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5348139" cy="6113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Conhecer e Praticar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291036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conhecer a verdade não é suficiente?</a:t>
            </a:r>
            <a:endParaRPr lang="en-US" sz="135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703808"/>
            <a:ext cx="864096" cy="167878"/>
          </a:xfrm>
          <a:prstGeom prst="roundRect">
            <a:avLst>
              <a:gd name="adj" fmla="val 7600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59891" y="735657"/>
            <a:ext cx="1193750" cy="1041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2000"/>
              </a:lnSpc>
              <a:buNone/>
            </a:pPr>
            <a:r>
              <a:rPr lang="en-US" sz="6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TEXTOS BÍBLICOS</a:t>
            </a:r>
            <a:endParaRPr lang="en-US" sz="650" dirty="0"/>
          </a:p>
        </p:txBody>
      </p:sp>
      <p:sp>
        <p:nvSpPr>
          <p:cNvPr id="5" name="Text 2"/>
          <p:cNvSpPr/>
          <p:nvPr/>
        </p:nvSpPr>
        <p:spPr>
          <a:xfrm>
            <a:off x="496119" y="903536"/>
            <a:ext cx="4952628" cy="332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0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Fundamento Bíblico — Quinta-Feira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655588" y="1474961"/>
            <a:ext cx="4563294" cy="797421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"Nem todo o que me diz: 'Senhor, Senhor!' entrará no Reino dos Céus, mas aquele que faz a vontade de Meu Pai."</a:t>
            </a:r>
            <a:endParaRPr lang="en-US" sz="1650" dirty="0"/>
          </a:p>
        </p:txBody>
      </p:sp>
      <p:sp>
        <p:nvSpPr>
          <p:cNvPr id="7" name="Shape 4"/>
          <p:cNvSpPr/>
          <p:nvPr/>
        </p:nvSpPr>
        <p:spPr>
          <a:xfrm>
            <a:off x="496119" y="1355378"/>
            <a:ext cx="14288" cy="1036588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38919" y="2481635"/>
            <a:ext cx="4722763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2000"/>
              </a:lnSpc>
              <a:buNone/>
            </a:pPr>
            <a:r>
              <a:rPr lang="en-US" sz="10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7:21</a:t>
            </a:r>
            <a:endParaRPr lang="en-US" sz="1000" dirty="0"/>
          </a:p>
        </p:txBody>
      </p:sp>
      <p:sp>
        <p:nvSpPr>
          <p:cNvPr id="9" name="Shape 6"/>
          <p:cNvSpPr/>
          <p:nvPr/>
        </p:nvSpPr>
        <p:spPr>
          <a:xfrm>
            <a:off x="496119" y="2760613"/>
            <a:ext cx="4722763" cy="7962"/>
          </a:xfrm>
          <a:prstGeom prst="rect">
            <a:avLst/>
          </a:prstGeom>
          <a:solidFill>
            <a:srgbClr val="1B365D">
              <a:alpha val="50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7"/>
          <p:cNvSpPr/>
          <p:nvPr/>
        </p:nvSpPr>
        <p:spPr>
          <a:xfrm>
            <a:off x="655588" y="3004393"/>
            <a:ext cx="4563294" cy="10632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"Todo aquele, pois, que ouve estas Minhas palavras e as pratica será comparado a um homem prudente que edificou a sua casa sobre a rocha."</a:t>
            </a:r>
            <a:endParaRPr lang="en-US" sz="1650" dirty="0"/>
          </a:p>
        </p:txBody>
      </p:sp>
      <p:sp>
        <p:nvSpPr>
          <p:cNvPr id="11" name="Shape 8"/>
          <p:cNvSpPr/>
          <p:nvPr/>
        </p:nvSpPr>
        <p:spPr>
          <a:xfrm>
            <a:off x="496119" y="2884810"/>
            <a:ext cx="14288" cy="1302395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38919" y="4276874"/>
            <a:ext cx="4722763" cy="1627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02000"/>
              </a:lnSpc>
              <a:buNone/>
            </a:pPr>
            <a:r>
              <a:rPr lang="en-US" sz="100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Mateus 7:24</a:t>
            </a:r>
            <a:endParaRPr lang="en-US" sz="10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641896"/>
            <a:ext cx="1344960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684386"/>
            <a:ext cx="1632049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ESSENCIAL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942305"/>
            <a:ext cx="4702820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Conhecer ≠ Apenas Saber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597893"/>
            <a:ext cx="4107135" cy="1376586"/>
          </a:xfrm>
          <a:prstGeom prst="roundRect">
            <a:avLst>
              <a:gd name="adj" fmla="val 154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739652"/>
            <a:ext cx="2604120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γινώσκω (ginōskō)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102867"/>
            <a:ext cx="3823618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Conhecer pessoalmente • Experimentar • Desenvolver relacionamento íntimo • Conhecer por convivência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739652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ποιέω (poiéō)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102867"/>
            <a:ext cx="390294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Fazer • Agir • Colocar em prática • Realizar concretamente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133948"/>
            <a:ext cx="8151763" cy="1367656"/>
          </a:xfrm>
          <a:prstGeom prst="roundRect">
            <a:avLst>
              <a:gd name="adj" fmla="val 1555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341787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311128"/>
            <a:ext cx="7505030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Na Bíblia, conhecer não significa apenas acumular informações — significa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viver uma experiência.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Uma pessoa pode conhecer muitos fatos sobre Deus sem realmente conhecê-Lo. Os fariseus conheciam profundamente as Escrituras, mas frequentemente não reconheceram o próprio Messias.</a:t>
            </a:r>
            <a:endParaRPr lang="en-US" sz="135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76821"/>
            <a:ext cx="314109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19311"/>
            <a:ext cx="342818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PERIGO DO CONHECIMENTO SEM TRANSFORMAÇÃO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77230"/>
            <a:ext cx="7998693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É Possível Saber Muito e Estar Longe de Deus</a:t>
            </a:r>
            <a:endParaRPr lang="en-US" sz="2750" dirty="0"/>
          </a:p>
        </p:txBody>
      </p:sp>
      <p:sp>
        <p:nvSpPr>
          <p:cNvPr id="5" name="Text 3"/>
          <p:cNvSpPr/>
          <p:nvPr/>
        </p:nvSpPr>
        <p:spPr>
          <a:xfrm>
            <a:off x="496119" y="1832818"/>
            <a:ext cx="8151763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É possível estudar a Bíblia, ensinar uma classe, pregar sermões, participar da igreja, defender doutrinas corretas — e ainda assim cultivar um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coração distante de Deus.</a:t>
            </a:r>
            <a:endParaRPr lang="en-US" sz="1350" dirty="0"/>
          </a:p>
        </p:txBody>
      </p:sp>
      <p:sp>
        <p:nvSpPr>
          <p:cNvPr id="6" name="Shape 4"/>
          <p:cNvSpPr/>
          <p:nvPr/>
        </p:nvSpPr>
        <p:spPr>
          <a:xfrm>
            <a:off x="496119" y="2700933"/>
            <a:ext cx="4004965" cy="1565746"/>
          </a:xfrm>
          <a:prstGeom prst="roundRect">
            <a:avLst>
              <a:gd name="adj" fmla="val 584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496119" y="2681883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2285963" y="2488332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2413508" y="2594670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656927" y="3055293"/>
            <a:ext cx="282312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Perigo do Legalismo Intelectual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656927" y="3361804"/>
            <a:ext cx="3683347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conhecimento que não produz transformação acaba gerando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orgulho religioso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em vez de santidade.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642842" y="2700933"/>
            <a:ext cx="4005039" cy="1565746"/>
          </a:xfrm>
          <a:prstGeom prst="roundRect">
            <a:avLst>
              <a:gd name="adj" fmla="val 5840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642842" y="2681883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Shape 12"/>
          <p:cNvSpPr/>
          <p:nvPr/>
        </p:nvSpPr>
        <p:spPr>
          <a:xfrm>
            <a:off x="6432686" y="2488332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3"/>
          <p:cNvSpPr/>
          <p:nvPr/>
        </p:nvSpPr>
        <p:spPr>
          <a:xfrm>
            <a:off x="6560232" y="2594670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6" name="Text 14"/>
          <p:cNvSpPr/>
          <p:nvPr/>
        </p:nvSpPr>
        <p:spPr>
          <a:xfrm>
            <a:off x="4803651" y="3055293"/>
            <a:ext cx="240015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 Pergunta Decisiva de Jesus</a:t>
            </a:r>
            <a:endParaRPr lang="en-US" sz="1350" dirty="0"/>
          </a:p>
        </p:txBody>
      </p:sp>
      <p:sp>
        <p:nvSpPr>
          <p:cNvPr id="17" name="Text 15"/>
          <p:cNvSpPr/>
          <p:nvPr/>
        </p:nvSpPr>
        <p:spPr>
          <a:xfrm>
            <a:off x="4803651" y="3361804"/>
            <a:ext cx="36834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Jesus não pergunta: "Vocês entenderam?" Ele pergunta: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"Vocês praticarão?"</a:t>
            </a:r>
            <a:endParaRPr lang="en-US" sz="1350" dirty="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547911"/>
            <a:ext cx="2375892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590401"/>
            <a:ext cx="2662982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PARÁBOLA DOS DOIS CONSTRUTORES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848320"/>
            <a:ext cx="594553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Sermão do Monte — Conclusão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503908"/>
            <a:ext cx="4004965" cy="1086073"/>
          </a:xfrm>
          <a:prstGeom prst="roundRect">
            <a:avLst>
              <a:gd name="adj" fmla="val 195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7877" y="16456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Prudente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637877" y="1952179"/>
            <a:ext cx="3721447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Ouve E pratica. Constrói sobre a rocha. Resiste à tempestade.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4642842" y="1503908"/>
            <a:ext cx="4005039" cy="1086073"/>
          </a:xfrm>
          <a:prstGeom prst="roundRect">
            <a:avLst>
              <a:gd name="adj" fmla="val 1958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4784601" y="1645667"/>
            <a:ext cx="17720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Insensato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4784601" y="1952179"/>
            <a:ext cx="372152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Ouve MAS não pratica. Constrói sobre a areia. Desaba na tempestade.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708720" y="2908920"/>
            <a:ext cx="7939162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diferença não está na tempestade — ambos a enfrentam. A diferença está no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fundamento.</a:t>
            </a: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As crises da vida revelam a profundidade da nossa experiência espiritual.</a:t>
            </a:r>
            <a:endParaRPr lang="en-US" sz="1350" dirty="0"/>
          </a:p>
        </p:txBody>
      </p:sp>
      <p:sp>
        <p:nvSpPr>
          <p:cNvPr id="12" name="Shape 10"/>
          <p:cNvSpPr/>
          <p:nvPr/>
        </p:nvSpPr>
        <p:spPr>
          <a:xfrm>
            <a:off x="496119" y="2749451"/>
            <a:ext cx="19050" cy="814983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496119" y="3723903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FCB8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931741"/>
            <a:ext cx="221456" cy="177180"/>
          </a:xfrm>
          <a:prstGeom prst="rect">
            <a:avLst/>
          </a:prstGeom>
        </p:spPr>
      </p:pic>
      <p:sp>
        <p:nvSpPr>
          <p:cNvPr id="15" name="Text 12"/>
          <p:cNvSpPr/>
          <p:nvPr/>
        </p:nvSpPr>
        <p:spPr>
          <a:xfrm>
            <a:off x="1001092" y="3901083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Frase Final: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A casa não resiste à tempestade porque conhece a rocha; ela resiste porque está construída sobre ela.</a:t>
            </a:r>
            <a:endParaRPr lang="en-US" sz="1350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1772022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496119" y="2161877"/>
            <a:ext cx="2593107" cy="248469"/>
          </a:xfrm>
          <a:prstGeom prst="roundRect">
            <a:avLst>
              <a:gd name="adj" fmla="val 684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581174" y="2204368"/>
            <a:ext cx="2880196" cy="1634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📅 SEXTA-FEIRA — REFLEXÃO E APLICAÇÃO</a:t>
            </a:r>
            <a:endParaRPr lang="en-US" sz="850" dirty="0"/>
          </a:p>
        </p:txBody>
      </p:sp>
      <p:sp>
        <p:nvSpPr>
          <p:cNvPr id="5" name="Text 2"/>
          <p:cNvSpPr/>
          <p:nvPr/>
        </p:nvSpPr>
        <p:spPr>
          <a:xfrm>
            <a:off x="496119" y="2467049"/>
            <a:ext cx="8151763" cy="122277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38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Como viver a graça sem desprezar a obediência?</a:t>
            </a:r>
            <a:endParaRPr lang="en-US" sz="3850" dirty="0"/>
          </a:p>
        </p:txBody>
      </p:sp>
      <p:sp>
        <p:nvSpPr>
          <p:cNvPr id="6" name="Text 3"/>
          <p:cNvSpPr/>
          <p:nvPr/>
        </p:nvSpPr>
        <p:spPr>
          <a:xfrm>
            <a:off x="496119" y="3902422"/>
            <a:ext cx="8608963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No dia do juízo, você confiará mais na sua obediência ou na justiça perfeita de Cristo?</a:t>
            </a:r>
            <a:endParaRPr lang="en-US" sz="13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889918"/>
            <a:ext cx="1275531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932408"/>
            <a:ext cx="1562621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EXEGESE DO VERSO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190327"/>
            <a:ext cx="5270525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Significado de "Vivificado"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394022" y="1845915"/>
            <a:ext cx="4107135" cy="1376586"/>
          </a:xfrm>
          <a:prstGeom prst="roundRect">
            <a:avLst>
              <a:gd name="adj" fmla="val 1545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535781" y="1987674"/>
            <a:ext cx="2229222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Hebraico: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ḥāyāh</a:t>
            </a:r>
            <a:endParaRPr lang="en-US" sz="1350" dirty="0"/>
          </a:p>
        </p:txBody>
      </p:sp>
      <p:sp>
        <p:nvSpPr>
          <p:cNvPr id="7" name="Text 5"/>
          <p:cNvSpPr/>
          <p:nvPr/>
        </p:nvSpPr>
        <p:spPr>
          <a:xfrm>
            <a:off x="535781" y="2350889"/>
            <a:ext cx="4280818" cy="24802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Dar vida • Restaurar • Reviver • Manter vivo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4749701" y="1987674"/>
            <a:ext cx="2235547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Implicação Teológica</a:t>
            </a:r>
            <a:endParaRPr lang="en-US" sz="1350" dirty="0"/>
          </a:p>
        </p:txBody>
      </p:sp>
      <p:sp>
        <p:nvSpPr>
          <p:cNvPr id="9" name="Text 7"/>
          <p:cNvSpPr/>
          <p:nvPr/>
        </p:nvSpPr>
        <p:spPr>
          <a:xfrm>
            <a:off x="4749701" y="2350889"/>
            <a:ext cx="3902943" cy="74406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salmista não vê a lei como instrumento de opressão, mas como instrumento de </a:t>
            </a:r>
            <a:r>
              <a:rPr lang="en-US" sz="13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preservação da vida espiritual.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496119" y="3381970"/>
            <a:ext cx="8151763" cy="871612"/>
          </a:xfrm>
          <a:prstGeom prst="roundRect">
            <a:avLst>
              <a:gd name="adj" fmla="val 2440"/>
            </a:avLst>
          </a:prstGeom>
          <a:solidFill>
            <a:srgbClr val="B6D6FC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7" y="3589809"/>
            <a:ext cx="221456" cy="177180"/>
          </a:xfrm>
          <a:prstGeom prst="rect">
            <a:avLst/>
          </a:prstGeom>
        </p:spPr>
      </p:pic>
      <p:sp>
        <p:nvSpPr>
          <p:cNvPr id="12" name="Text 9"/>
          <p:cNvSpPr/>
          <p:nvPr/>
        </p:nvSpPr>
        <p:spPr>
          <a:xfrm>
            <a:off x="1001092" y="3559150"/>
            <a:ext cx="7505030" cy="49604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Para o salmista, os mandamentos existem porque Deus deseja </a:t>
            </a:r>
            <a:r>
              <a:rPr lang="en-US" sz="1350" b="1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proteger a vida que Ele criou</a:t>
            </a:r>
            <a:r>
              <a:rPr lang="en-US" sz="13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 — o oposto da visão moderna que interpreta limites morais como restrições à liberdade.</a:t>
            </a:r>
            <a:endParaRPr lang="en-US" sz="135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88379" y="427434"/>
            <a:ext cx="881583" cy="238646"/>
          </a:xfrm>
          <a:prstGeom prst="roundRect">
            <a:avLst>
              <a:gd name="adj" fmla="val 7017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2095" y="469255"/>
            <a:ext cx="1171352" cy="155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SEXTA-FEIRA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88379" y="720998"/>
            <a:ext cx="5474122" cy="4360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0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Síntese Bíblica de Efésios 2:8-9</a:t>
            </a:r>
            <a:endParaRPr lang="en-US" sz="2700" dirty="0"/>
          </a:p>
        </p:txBody>
      </p:sp>
      <p:sp>
        <p:nvSpPr>
          <p:cNvPr id="5" name="Text 3"/>
          <p:cNvSpPr/>
          <p:nvPr/>
        </p:nvSpPr>
        <p:spPr>
          <a:xfrm>
            <a:off x="697706" y="1569169"/>
            <a:ext cx="7957914" cy="1046559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1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"Porque pela graça sois salvos, mediante a fé; e isto não vem de vós; é dom de Deus; não de obras, para que ninguém se glorie."</a:t>
            </a:r>
            <a:endParaRPr lang="en-US" sz="2150" dirty="0"/>
          </a:p>
        </p:txBody>
      </p:sp>
      <p:sp>
        <p:nvSpPr>
          <p:cNvPr id="6" name="Shape 4"/>
          <p:cNvSpPr/>
          <p:nvPr/>
        </p:nvSpPr>
        <p:spPr>
          <a:xfrm>
            <a:off x="488379" y="1363117"/>
            <a:ext cx="19050" cy="1458664"/>
          </a:xfrm>
          <a:prstGeom prst="rect">
            <a:avLst/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1179" y="2976265"/>
            <a:ext cx="8167241" cy="242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ct val="116000"/>
              </a:lnSpc>
              <a:buNone/>
            </a:pPr>
            <a:r>
              <a:rPr lang="en-US" sz="1350" i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Efésios 2:8-9</a:t>
            </a:r>
            <a:endParaRPr lang="en-US" sz="1350" dirty="0"/>
          </a:p>
        </p:txBody>
      </p:sp>
      <p:sp>
        <p:nvSpPr>
          <p:cNvPr id="8" name="Shape 6"/>
          <p:cNvSpPr/>
          <p:nvPr/>
        </p:nvSpPr>
        <p:spPr>
          <a:xfrm>
            <a:off x="387921" y="3372966"/>
            <a:ext cx="4114354" cy="1343025"/>
          </a:xfrm>
          <a:prstGeom prst="roundRect">
            <a:avLst>
              <a:gd name="adj" fmla="val 1559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527447" y="3510335"/>
            <a:ext cx="2862188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χάρις (cháris)</a:t>
            </a:r>
            <a:r>
              <a:rPr lang="en-US" sz="135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— Graça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527447" y="3865736"/>
            <a:ext cx="3835301" cy="72665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dirty="0">
                <a:solidFill>
                  <a:srgbClr val="FFFFFF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Favor imerecido • Bondade concedida gratuitamente • Dom sem mérito • Benevolência divina</a:t>
            </a:r>
            <a:endParaRPr lang="en-US" sz="1350" dirty="0"/>
          </a:p>
        </p:txBody>
      </p:sp>
      <p:sp>
        <p:nvSpPr>
          <p:cNvPr id="11" name="Text 9"/>
          <p:cNvSpPr/>
          <p:nvPr/>
        </p:nvSpPr>
        <p:spPr>
          <a:xfrm>
            <a:off x="4746947" y="3510335"/>
            <a:ext cx="2568029" cy="2180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Grego: </a:t>
            </a:r>
            <a:r>
              <a:rPr lang="en-US" sz="1350" i="1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πίστις (pístis)</a:t>
            </a:r>
            <a:r>
              <a:rPr lang="en-US" sz="13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 — Fé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4746947" y="3865736"/>
            <a:ext cx="3913436" cy="48443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6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Confiança • Dependência • Fidelidade • Entrega confiante a Deus e às Suas promessas</a:t>
            </a:r>
            <a:endParaRPr lang="en-US" sz="13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969838"/>
            <a:ext cx="1753716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1012329"/>
            <a:ext cx="2040806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PERGUNTAS FUNDAMENTAIS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1270248"/>
            <a:ext cx="6040487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As Grandes Perguntas da Semana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2138437"/>
            <a:ext cx="4004965" cy="2035225"/>
          </a:xfrm>
          <a:prstGeom prst="roundRect">
            <a:avLst>
              <a:gd name="adj" fmla="val 4493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496119" y="2119387"/>
            <a:ext cx="4004965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2285963" y="1925836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2413508" y="2032174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1</a:t>
            </a:r>
            <a:endParaRPr lang="en-US" sz="1300" dirty="0"/>
          </a:p>
        </p:txBody>
      </p:sp>
      <p:sp>
        <p:nvSpPr>
          <p:cNvPr id="9" name="Text 7"/>
          <p:cNvSpPr/>
          <p:nvPr/>
        </p:nvSpPr>
        <p:spPr>
          <a:xfrm>
            <a:off x="656927" y="2492797"/>
            <a:ext cx="368334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O que realmente é o pecado segundo a Bíblia?</a:t>
            </a:r>
            <a:endParaRPr lang="en-US" sz="1350" dirty="0"/>
          </a:p>
        </p:txBody>
      </p:sp>
      <p:sp>
        <p:nvSpPr>
          <p:cNvPr id="10" name="Text 8"/>
          <p:cNvSpPr/>
          <p:nvPr/>
        </p:nvSpPr>
        <p:spPr>
          <a:xfrm>
            <a:off x="656927" y="3020764"/>
            <a:ext cx="3683347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É apenas a transgressão de uma regra, um comportamento inadequado, ou uma ruptura mais profunda na relação de confiança entre a criatura e o Criador?</a:t>
            </a:r>
            <a:endParaRPr lang="en-US" sz="1350" dirty="0"/>
          </a:p>
        </p:txBody>
      </p:sp>
      <p:sp>
        <p:nvSpPr>
          <p:cNvPr id="11" name="Shape 9"/>
          <p:cNvSpPr/>
          <p:nvPr/>
        </p:nvSpPr>
        <p:spPr>
          <a:xfrm>
            <a:off x="4642842" y="2138437"/>
            <a:ext cx="4005039" cy="2035225"/>
          </a:xfrm>
          <a:prstGeom prst="roundRect">
            <a:avLst>
              <a:gd name="adj" fmla="val 4493"/>
            </a:avLst>
          </a:prstGeom>
          <a:solidFill>
            <a:srgbClr val="FFFFFF"/>
          </a:solidFill>
          <a:ln w="19050">
            <a:solidFill>
              <a:srgbClr val="1B365D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10"/>
          <p:cNvSpPr/>
          <p:nvPr/>
        </p:nvSpPr>
        <p:spPr>
          <a:xfrm>
            <a:off x="4642842" y="2119387"/>
            <a:ext cx="4005039" cy="76200"/>
          </a:xfrm>
          <a:prstGeom prst="roundRect">
            <a:avLst>
              <a:gd name="adj" fmla="val 27907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6432686" y="1925836"/>
            <a:ext cx="425276" cy="425276"/>
          </a:xfrm>
          <a:prstGeom prst="roundRect">
            <a:avLst>
              <a:gd name="adj" fmla="val 134383"/>
            </a:avLst>
          </a:prstGeom>
          <a:solidFill>
            <a:srgbClr val="1B365D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6560232" y="2032174"/>
            <a:ext cx="170111" cy="212601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2</a:t>
            </a:r>
            <a:endParaRPr lang="en-US" sz="1300" dirty="0"/>
          </a:p>
        </p:txBody>
      </p:sp>
      <p:sp>
        <p:nvSpPr>
          <p:cNvPr id="15" name="Text 13"/>
          <p:cNvSpPr/>
          <p:nvPr/>
        </p:nvSpPr>
        <p:spPr>
          <a:xfrm>
            <a:off x="4803651" y="2492797"/>
            <a:ext cx="3683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Qual é a relação correta entre lei e evangelho?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4803651" y="3020764"/>
            <a:ext cx="3683422" cy="99208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3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foi abolida pela graça? A graça substituiu a obediência? Ou ambas fazem parte do mesmo plano de salvação revelado em Cristo?</a:t>
            </a:r>
            <a:endParaRPr lang="en-US" sz="13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1518345" cy="243706"/>
          </a:xfrm>
          <a:prstGeom prst="roundRect">
            <a:avLst>
              <a:gd name="adj" fmla="val 6981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81174" y="432346"/>
            <a:ext cx="1805434" cy="1587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85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PANORAMA DA SEMANA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496119" y="690265"/>
            <a:ext cx="5505822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7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da Lição — Dia a Dia</a:t>
            </a:r>
            <a:endParaRPr lang="en-US" sz="2750" dirty="0"/>
          </a:p>
        </p:txBody>
      </p:sp>
      <p:sp>
        <p:nvSpPr>
          <p:cNvPr id="5" name="Shape 3"/>
          <p:cNvSpPr/>
          <p:nvPr/>
        </p:nvSpPr>
        <p:spPr>
          <a:xfrm>
            <a:off x="496119" y="1345853"/>
            <a:ext cx="8151763" cy="2684785"/>
          </a:xfrm>
          <a:prstGeom prst="roundRect">
            <a:avLst>
              <a:gd name="adj" fmla="val 792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42789" y="1440433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Dia</a:t>
            </a:r>
            <a:endParaRPr lang="en-US" sz="1100" dirty="0"/>
          </a:p>
        </p:txBody>
      </p:sp>
      <p:sp>
        <p:nvSpPr>
          <p:cNvPr id="7" name="Text 5"/>
          <p:cNvSpPr/>
          <p:nvPr/>
        </p:nvSpPr>
        <p:spPr>
          <a:xfrm>
            <a:off x="1866454" y="1440433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Tema</a:t>
            </a:r>
            <a:endParaRPr lang="en-US" sz="1100" dirty="0"/>
          </a:p>
        </p:txBody>
      </p:sp>
      <p:sp>
        <p:nvSpPr>
          <p:cNvPr id="8" name="Text 6"/>
          <p:cNvSpPr/>
          <p:nvPr/>
        </p:nvSpPr>
        <p:spPr>
          <a:xfrm>
            <a:off x="4309095" y="1440433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Central</a:t>
            </a:r>
            <a:endParaRPr lang="en-US" sz="1100" dirty="0"/>
          </a:p>
        </p:txBody>
      </p:sp>
      <p:sp>
        <p:nvSpPr>
          <p:cNvPr id="9" name="Text 7"/>
          <p:cNvSpPr/>
          <p:nvPr/>
        </p:nvSpPr>
        <p:spPr>
          <a:xfrm>
            <a:off x="642789" y="1823293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Domingo</a:t>
            </a:r>
            <a:endParaRPr lang="en-US" sz="1100" dirty="0"/>
          </a:p>
        </p:txBody>
      </p:sp>
      <p:sp>
        <p:nvSpPr>
          <p:cNvPr id="10" name="Text 8"/>
          <p:cNvSpPr/>
          <p:nvPr/>
        </p:nvSpPr>
        <p:spPr>
          <a:xfrm>
            <a:off x="1866454" y="1823293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Distrações e Tentações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4309095" y="1823293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Satanás procura afastar-nos de Deus?</a:t>
            </a:r>
            <a:endParaRPr lang="en-US" sz="1100" dirty="0"/>
          </a:p>
        </p:txBody>
      </p:sp>
      <p:sp>
        <p:nvSpPr>
          <p:cNvPr id="12" name="Text 10"/>
          <p:cNvSpPr/>
          <p:nvPr/>
        </p:nvSpPr>
        <p:spPr>
          <a:xfrm>
            <a:off x="642789" y="2206154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Segunda</a:t>
            </a:r>
            <a:endParaRPr lang="en-US" sz="1100" dirty="0"/>
          </a:p>
        </p:txBody>
      </p:sp>
      <p:sp>
        <p:nvSpPr>
          <p:cNvPr id="13" name="Text 11"/>
          <p:cNvSpPr/>
          <p:nvPr/>
        </p:nvSpPr>
        <p:spPr>
          <a:xfrm>
            <a:off x="1866454" y="2206154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Barreiras no Relacionamento</a:t>
            </a:r>
            <a:endParaRPr lang="en-US" sz="1100" dirty="0"/>
          </a:p>
        </p:txBody>
      </p:sp>
      <p:sp>
        <p:nvSpPr>
          <p:cNvPr id="14" name="Text 12"/>
          <p:cNvSpPr/>
          <p:nvPr/>
        </p:nvSpPr>
        <p:spPr>
          <a:xfrm>
            <a:off x="4309095" y="2206154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Quais atitudes enfraquecem nossa comunhão com Cristo?</a:t>
            </a:r>
            <a:endParaRPr lang="en-US" sz="1100" dirty="0"/>
          </a:p>
        </p:txBody>
      </p:sp>
      <p:sp>
        <p:nvSpPr>
          <p:cNvPr id="15" name="Text 13"/>
          <p:cNvSpPr/>
          <p:nvPr/>
        </p:nvSpPr>
        <p:spPr>
          <a:xfrm>
            <a:off x="642789" y="2589014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Terça</a:t>
            </a:r>
            <a:endParaRPr lang="en-US" sz="1100" dirty="0"/>
          </a:p>
        </p:txBody>
      </p:sp>
      <p:sp>
        <p:nvSpPr>
          <p:cNvPr id="16" name="Text 14"/>
          <p:cNvSpPr/>
          <p:nvPr/>
        </p:nvSpPr>
        <p:spPr>
          <a:xfrm>
            <a:off x="1866454" y="2589014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de Deus</a:t>
            </a:r>
            <a:endParaRPr lang="en-US" sz="1100" dirty="0"/>
          </a:p>
        </p:txBody>
      </p:sp>
      <p:sp>
        <p:nvSpPr>
          <p:cNvPr id="17" name="Text 15"/>
          <p:cNvSpPr/>
          <p:nvPr/>
        </p:nvSpPr>
        <p:spPr>
          <a:xfrm>
            <a:off x="4309095" y="2589014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Qual é a verdadeira função da lei?</a:t>
            </a:r>
            <a:endParaRPr lang="en-US" sz="1100" dirty="0"/>
          </a:p>
        </p:txBody>
      </p:sp>
      <p:sp>
        <p:nvSpPr>
          <p:cNvPr id="18" name="Text 16"/>
          <p:cNvSpPr/>
          <p:nvPr/>
        </p:nvSpPr>
        <p:spPr>
          <a:xfrm>
            <a:off x="642789" y="2971874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Quarta</a:t>
            </a:r>
            <a:endParaRPr lang="en-US" sz="1100" dirty="0"/>
          </a:p>
        </p:txBody>
      </p:sp>
      <p:sp>
        <p:nvSpPr>
          <p:cNvPr id="19" name="Text 17"/>
          <p:cNvSpPr/>
          <p:nvPr/>
        </p:nvSpPr>
        <p:spPr>
          <a:xfrm>
            <a:off x="1866454" y="2971874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Lei e Evangelho</a:t>
            </a:r>
            <a:endParaRPr lang="en-US" sz="1100" dirty="0"/>
          </a:p>
        </p:txBody>
      </p:sp>
      <p:sp>
        <p:nvSpPr>
          <p:cNvPr id="20" name="Text 18"/>
          <p:cNvSpPr/>
          <p:nvPr/>
        </p:nvSpPr>
        <p:spPr>
          <a:xfrm>
            <a:off x="4309095" y="2971874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evitar o legalismo e a permissividade?</a:t>
            </a:r>
            <a:endParaRPr lang="en-US" sz="1100" dirty="0"/>
          </a:p>
        </p:txBody>
      </p:sp>
      <p:sp>
        <p:nvSpPr>
          <p:cNvPr id="21" name="Text 19"/>
          <p:cNvSpPr/>
          <p:nvPr/>
        </p:nvSpPr>
        <p:spPr>
          <a:xfrm>
            <a:off x="642789" y="3354735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Quinta</a:t>
            </a:r>
            <a:endParaRPr lang="en-US" sz="1100" dirty="0"/>
          </a:p>
        </p:txBody>
      </p:sp>
      <p:sp>
        <p:nvSpPr>
          <p:cNvPr id="22" name="Text 20"/>
          <p:cNvSpPr/>
          <p:nvPr/>
        </p:nvSpPr>
        <p:spPr>
          <a:xfrm>
            <a:off x="1866454" y="3354735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Conhecer e Praticar</a:t>
            </a:r>
            <a:endParaRPr lang="en-US" sz="1100" dirty="0"/>
          </a:p>
        </p:txBody>
      </p:sp>
      <p:sp>
        <p:nvSpPr>
          <p:cNvPr id="23" name="Text 21"/>
          <p:cNvSpPr/>
          <p:nvPr/>
        </p:nvSpPr>
        <p:spPr>
          <a:xfrm>
            <a:off x="4309095" y="3354735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Por que conhecer a verdade não é suficiente?</a:t>
            </a:r>
            <a:endParaRPr lang="en-US" sz="1100" dirty="0"/>
          </a:p>
        </p:txBody>
      </p:sp>
      <p:sp>
        <p:nvSpPr>
          <p:cNvPr id="24" name="Text 22"/>
          <p:cNvSpPr/>
          <p:nvPr/>
        </p:nvSpPr>
        <p:spPr>
          <a:xfrm>
            <a:off x="642789" y="3737595"/>
            <a:ext cx="139258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Sexta</a:t>
            </a:r>
            <a:endParaRPr lang="en-US" sz="1100" dirty="0"/>
          </a:p>
        </p:txBody>
      </p:sp>
      <p:sp>
        <p:nvSpPr>
          <p:cNvPr id="25" name="Text 23"/>
          <p:cNvSpPr/>
          <p:nvPr/>
        </p:nvSpPr>
        <p:spPr>
          <a:xfrm>
            <a:off x="1866454" y="3737595"/>
            <a:ext cx="2611562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Reflexão e Aplicação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4309095" y="3737595"/>
            <a:ext cx="4649465" cy="198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7000"/>
              </a:lnSpc>
              <a:buNone/>
            </a:pPr>
            <a:r>
              <a:rPr lang="en-US" sz="110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Como viver a graça sem desprezar a obediência?</a:t>
            </a:r>
            <a:endParaRPr lang="en-US" sz="11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496119" y="389855"/>
            <a:ext cx="970136" cy="227707"/>
          </a:xfrm>
          <a:prstGeom prst="roundRect">
            <a:avLst>
              <a:gd name="adj" fmla="val 7098"/>
            </a:avLst>
          </a:prstGeom>
          <a:solidFill>
            <a:srgbClr val="F5E6C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Text 1"/>
          <p:cNvSpPr/>
          <p:nvPr/>
        </p:nvSpPr>
        <p:spPr>
          <a:xfrm>
            <a:off x="576858" y="430188"/>
            <a:ext cx="1265858" cy="1470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800" dirty="0">
                <a:solidFill>
                  <a:srgbClr val="000000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VISÃO DA AULA</a:t>
            </a:r>
            <a:endParaRPr lang="en-US" sz="800" dirty="0"/>
          </a:p>
        </p:txBody>
      </p:sp>
      <p:sp>
        <p:nvSpPr>
          <p:cNvPr id="4" name="Text 2"/>
          <p:cNvSpPr/>
          <p:nvPr/>
        </p:nvSpPr>
        <p:spPr>
          <a:xfrm>
            <a:off x="496119" y="668685"/>
            <a:ext cx="5586115" cy="4208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04000"/>
              </a:lnSpc>
              <a:buNone/>
            </a:pPr>
            <a:r>
              <a:rPr lang="en-US" sz="2650" dirty="0">
                <a:solidFill>
                  <a:srgbClr val="0D0D0D"/>
                </a:solidFill>
                <a:latin typeface="Source Serif 4" pitchFamily="34" charset="0"/>
                <a:ea typeface="Source Serif 4" pitchFamily="34" charset="-122"/>
                <a:cs typeface="Source Serif 4" pitchFamily="34" charset="-120"/>
              </a:rPr>
              <a:t>Estrutura Didática — 45 Minutos</a:t>
            </a:r>
            <a:endParaRPr lang="en-US" sz="2650" dirty="0"/>
          </a:p>
        </p:txBody>
      </p:sp>
      <p:sp>
        <p:nvSpPr>
          <p:cNvPr id="5" name="Shape 3"/>
          <p:cNvSpPr/>
          <p:nvPr/>
        </p:nvSpPr>
        <p:spPr>
          <a:xfrm>
            <a:off x="496119" y="1281485"/>
            <a:ext cx="8151763" cy="3184624"/>
          </a:xfrm>
          <a:prstGeom prst="roundRect">
            <a:avLst>
              <a:gd name="adj" fmla="val 634"/>
            </a:avLst>
          </a:prstGeom>
          <a:noFill/>
          <a:ln w="4763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635645" y="1367730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Tempo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1615083" y="1367730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Tópico</a:t>
            </a:r>
            <a:endParaRPr lang="en-US" sz="1050" dirty="0"/>
          </a:p>
        </p:txBody>
      </p:sp>
      <p:sp>
        <p:nvSpPr>
          <p:cNvPr id="8" name="Text 6"/>
          <p:cNvSpPr/>
          <p:nvPr/>
        </p:nvSpPr>
        <p:spPr>
          <a:xfrm>
            <a:off x="3406304" y="1367730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Conteúdo Principal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6663184" y="1367730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b="1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Método</a:t>
            </a:r>
            <a:endParaRPr lang="en-US" sz="1050" dirty="0"/>
          </a:p>
        </p:txBody>
      </p:sp>
      <p:sp>
        <p:nvSpPr>
          <p:cNvPr id="10" name="Text 8"/>
          <p:cNvSpPr/>
          <p:nvPr/>
        </p:nvSpPr>
        <p:spPr>
          <a:xfrm>
            <a:off x="635645" y="1719263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50" dirty="0"/>
          </a:p>
        </p:txBody>
      </p:sp>
      <p:sp>
        <p:nvSpPr>
          <p:cNvPr id="11" name="Text 9"/>
          <p:cNvSpPr/>
          <p:nvPr/>
        </p:nvSpPr>
        <p:spPr>
          <a:xfrm>
            <a:off x="1615083" y="1719263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Introdução</a:t>
            </a:r>
            <a:endParaRPr lang="en-US" sz="1050" dirty="0"/>
          </a:p>
        </p:txBody>
      </p:sp>
      <p:sp>
        <p:nvSpPr>
          <p:cNvPr id="12" name="Text 10"/>
          <p:cNvSpPr/>
          <p:nvPr/>
        </p:nvSpPr>
        <p:spPr>
          <a:xfrm>
            <a:off x="3406304" y="1719263"/>
            <a:ext cx="2982888" cy="36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Pecado, evangelho e lei como partes da mesma narrativa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6663184" y="1719263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Pergunta provocativa</a:t>
            </a:r>
            <a:endParaRPr lang="en-US" sz="1050" dirty="0"/>
          </a:p>
        </p:txBody>
      </p:sp>
      <p:sp>
        <p:nvSpPr>
          <p:cNvPr id="14" name="Text 12"/>
          <p:cNvSpPr/>
          <p:nvPr/>
        </p:nvSpPr>
        <p:spPr>
          <a:xfrm>
            <a:off x="635645" y="2254597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15" name="Text 13"/>
          <p:cNvSpPr/>
          <p:nvPr/>
        </p:nvSpPr>
        <p:spPr>
          <a:xfrm>
            <a:off x="1615083" y="2254597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problema humano</a:t>
            </a:r>
            <a:endParaRPr lang="en-US" sz="1050" dirty="0"/>
          </a:p>
        </p:txBody>
      </p:sp>
      <p:sp>
        <p:nvSpPr>
          <p:cNvPr id="16" name="Text 14"/>
          <p:cNvSpPr/>
          <p:nvPr/>
        </p:nvSpPr>
        <p:spPr>
          <a:xfrm>
            <a:off x="3406304" y="2254597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pecado como separação de Deus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6663184" y="2254597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Exposição dialogada</a:t>
            </a:r>
            <a:endParaRPr lang="en-US" sz="1050" dirty="0"/>
          </a:p>
        </p:txBody>
      </p:sp>
      <p:sp>
        <p:nvSpPr>
          <p:cNvPr id="18" name="Text 16"/>
          <p:cNvSpPr/>
          <p:nvPr/>
        </p:nvSpPr>
        <p:spPr>
          <a:xfrm>
            <a:off x="635645" y="2606129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19" name="Text 17"/>
          <p:cNvSpPr/>
          <p:nvPr/>
        </p:nvSpPr>
        <p:spPr>
          <a:xfrm>
            <a:off x="1615083" y="2606129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papel da lei</a:t>
            </a:r>
            <a:endParaRPr lang="en-US" sz="1050" dirty="0"/>
          </a:p>
        </p:txBody>
      </p:sp>
      <p:sp>
        <p:nvSpPr>
          <p:cNvPr id="20" name="Text 18"/>
          <p:cNvSpPr/>
          <p:nvPr/>
        </p:nvSpPr>
        <p:spPr>
          <a:xfrm>
            <a:off x="3406304" y="2606129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lei revela o pecado, mas não salva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6663184" y="2606129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Espelho e diagnóstico</a:t>
            </a:r>
            <a:endParaRPr lang="en-US" sz="1050" dirty="0"/>
          </a:p>
        </p:txBody>
      </p:sp>
      <p:sp>
        <p:nvSpPr>
          <p:cNvPr id="22" name="Text 20"/>
          <p:cNvSpPr/>
          <p:nvPr/>
        </p:nvSpPr>
        <p:spPr>
          <a:xfrm>
            <a:off x="635645" y="2957661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23" name="Text 21"/>
          <p:cNvSpPr/>
          <p:nvPr/>
        </p:nvSpPr>
        <p:spPr>
          <a:xfrm>
            <a:off x="1615083" y="2957661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 papel do evangelho</a:t>
            </a:r>
            <a:endParaRPr lang="en-US" sz="1050" dirty="0"/>
          </a:p>
        </p:txBody>
      </p:sp>
      <p:sp>
        <p:nvSpPr>
          <p:cNvPr id="24" name="Text 22"/>
          <p:cNvSpPr/>
          <p:nvPr/>
        </p:nvSpPr>
        <p:spPr>
          <a:xfrm>
            <a:off x="3406304" y="2957661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realiza o que a lei não pode fazer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6663184" y="2957661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Textos paulinos</a:t>
            </a:r>
            <a:endParaRPr lang="en-US" sz="1050" dirty="0"/>
          </a:p>
        </p:txBody>
      </p:sp>
      <p:sp>
        <p:nvSpPr>
          <p:cNvPr id="26" name="Text 24"/>
          <p:cNvSpPr/>
          <p:nvPr/>
        </p:nvSpPr>
        <p:spPr>
          <a:xfrm>
            <a:off x="635645" y="3309193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27" name="Text 25"/>
          <p:cNvSpPr/>
          <p:nvPr/>
        </p:nvSpPr>
        <p:spPr>
          <a:xfrm>
            <a:off x="1615083" y="3309193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 resposta humana</a:t>
            </a:r>
            <a:endParaRPr lang="en-US" sz="1050" dirty="0"/>
          </a:p>
        </p:txBody>
      </p:sp>
      <p:sp>
        <p:nvSpPr>
          <p:cNvPr id="28" name="Text 26"/>
          <p:cNvSpPr/>
          <p:nvPr/>
        </p:nvSpPr>
        <p:spPr>
          <a:xfrm>
            <a:off x="3406304" y="3309193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Fé, arrependimento e obediência</a:t>
            </a:r>
            <a:endParaRPr lang="en-US" sz="1050" dirty="0"/>
          </a:p>
        </p:txBody>
      </p:sp>
      <p:sp>
        <p:nvSpPr>
          <p:cNvPr id="29" name="Text 27"/>
          <p:cNvSpPr/>
          <p:nvPr/>
        </p:nvSpPr>
        <p:spPr>
          <a:xfrm>
            <a:off x="6663184" y="3309193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Discussão em grupo</a:t>
            </a:r>
            <a:endParaRPr lang="en-US" sz="1050" dirty="0"/>
          </a:p>
        </p:txBody>
      </p:sp>
      <p:sp>
        <p:nvSpPr>
          <p:cNvPr id="30" name="Text 28"/>
          <p:cNvSpPr/>
          <p:nvPr/>
        </p:nvSpPr>
        <p:spPr>
          <a:xfrm>
            <a:off x="635645" y="3660725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7 min</a:t>
            </a:r>
            <a:endParaRPr lang="en-US" sz="1050" dirty="0"/>
          </a:p>
        </p:txBody>
      </p:sp>
      <p:sp>
        <p:nvSpPr>
          <p:cNvPr id="31" name="Text 29"/>
          <p:cNvSpPr/>
          <p:nvPr/>
        </p:nvSpPr>
        <p:spPr>
          <a:xfrm>
            <a:off x="1615083" y="3660725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Aplicação prática</a:t>
            </a:r>
            <a:endParaRPr lang="en-US" sz="1050" dirty="0"/>
          </a:p>
        </p:txBody>
      </p:sp>
      <p:sp>
        <p:nvSpPr>
          <p:cNvPr id="32" name="Text 30"/>
          <p:cNvSpPr/>
          <p:nvPr/>
        </p:nvSpPr>
        <p:spPr>
          <a:xfrm>
            <a:off x="3406304" y="3660725"/>
            <a:ext cx="344008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Fortalezas, tentações e restauração</a:t>
            </a:r>
            <a:endParaRPr lang="en-US" sz="1050" dirty="0"/>
          </a:p>
        </p:txBody>
      </p:sp>
      <p:sp>
        <p:nvSpPr>
          <p:cNvPr id="33" name="Text 31"/>
          <p:cNvSpPr/>
          <p:nvPr/>
        </p:nvSpPr>
        <p:spPr>
          <a:xfrm>
            <a:off x="6663184" y="3660725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Reflexão pessoal</a:t>
            </a:r>
            <a:endParaRPr lang="en-US" sz="1050" dirty="0"/>
          </a:p>
        </p:txBody>
      </p:sp>
      <p:sp>
        <p:nvSpPr>
          <p:cNvPr id="34" name="Text 32"/>
          <p:cNvSpPr/>
          <p:nvPr/>
        </p:nvSpPr>
        <p:spPr>
          <a:xfrm>
            <a:off x="635645" y="4012257"/>
            <a:ext cx="1162645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5 min</a:t>
            </a:r>
            <a:endParaRPr lang="en-US" sz="1050" dirty="0"/>
          </a:p>
        </p:txBody>
      </p:sp>
      <p:sp>
        <p:nvSpPr>
          <p:cNvPr id="35" name="Text 33"/>
          <p:cNvSpPr/>
          <p:nvPr/>
        </p:nvSpPr>
        <p:spPr>
          <a:xfrm>
            <a:off x="1615083" y="4012257"/>
            <a:ext cx="1974428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Conclusão</a:t>
            </a:r>
            <a:endParaRPr lang="en-US" sz="1050" dirty="0"/>
          </a:p>
        </p:txBody>
      </p:sp>
      <p:sp>
        <p:nvSpPr>
          <p:cNvPr id="36" name="Text 34"/>
          <p:cNvSpPr/>
          <p:nvPr/>
        </p:nvSpPr>
        <p:spPr>
          <a:xfrm>
            <a:off x="3406304" y="4012257"/>
            <a:ext cx="2982888" cy="3676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Cristo é a resposta para o problema revelado pela lei</a:t>
            </a:r>
            <a:endParaRPr lang="en-US" sz="1050" dirty="0"/>
          </a:p>
        </p:txBody>
      </p:sp>
      <p:sp>
        <p:nvSpPr>
          <p:cNvPr id="37" name="Text 35"/>
          <p:cNvSpPr/>
          <p:nvPr/>
        </p:nvSpPr>
        <p:spPr>
          <a:xfrm>
            <a:off x="6663184" y="4012257"/>
            <a:ext cx="2302520" cy="183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14000"/>
              </a:lnSpc>
              <a:buNone/>
            </a:pPr>
            <a:r>
              <a:rPr lang="en-US" sz="1050" dirty="0">
                <a:solidFill>
                  <a:srgbClr val="1B365D"/>
                </a:solidFill>
                <a:latin typeface="Public Sans Light" pitchFamily="34" charset="0"/>
                <a:ea typeface="Public Sans Light" pitchFamily="34" charset="-122"/>
                <a:cs typeface="Public Sans Light" pitchFamily="34" charset="-120"/>
              </a:rPr>
              <a:t>Oração e compromisso</a:t>
            </a:r>
            <a:endParaRPr lang="en-US" sz="10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4021</Words>
  <Application>Microsoft Office PowerPoint</Application>
  <PresentationFormat>Apresentação na tela (16:9)</PresentationFormat>
  <Paragraphs>502</Paragraphs>
  <Slides>60</Slides>
  <Notes>60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60</vt:i4>
      </vt:variant>
    </vt:vector>
  </HeadingPairs>
  <TitlesOfParts>
    <vt:vector size="64" baseType="lpstr">
      <vt:lpstr>Public Sans Light</vt:lpstr>
      <vt:lpstr>Source Serif 4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2026-05-23T00:15:39Z</dcterms:created>
  <dcterms:modified xsi:type="dcterms:W3CDTF">2026-05-23T20:20:54Z</dcterms:modified>
</cp:coreProperties>
</file>