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85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b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PECADO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pt-BR" sz="2400" b="1" noProof="0" dirty="0">
              <a:solidFill>
                <a:schemeClr val="accent5">
                  <a:lumMod val="50000"/>
                </a:schemeClr>
              </a:solidFill>
            </a:rPr>
            <a:t>Evitar a tentação</a:t>
          </a:r>
          <a:endParaRPr lang="pt-BR" sz="24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32E9676E-4515-4262-94E7-031112267D72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pt-BR" sz="2400" b="1" noProof="0" dirty="0">
              <a:solidFill>
                <a:schemeClr val="accent5">
                  <a:lumMod val="50000"/>
                </a:schemeClr>
              </a:solidFill>
            </a:rPr>
            <a:t>Conselhos para evitar o pecado</a:t>
          </a:r>
          <a:endParaRPr lang="pt-BR" sz="24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EA53434-E02A-4DEF-8153-4C9805CC9817}" type="parTrans" cxnId="{08F14190-2772-444E-8008-C315765A5C32}">
      <dgm:prSet/>
      <dgm:spPr/>
      <dgm:t>
        <a:bodyPr/>
        <a:lstStyle/>
        <a:p>
          <a:endParaRPr lang="es-ES" sz="2000"/>
        </a:p>
      </dgm:t>
    </dgm:pt>
    <dgm:pt modelId="{6E92E059-E8B6-4768-B6AA-7AB6F25A9D7C}" type="sibTrans" cxnId="{08F14190-2772-444E-8008-C315765A5C32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LEI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pt-BR" sz="2400" b="1" noProof="0" dirty="0">
              <a:solidFill>
                <a:schemeClr val="accent3">
                  <a:lumMod val="50000"/>
                </a:schemeClr>
              </a:solidFill>
            </a:rPr>
            <a:t>A Lei</a:t>
          </a:r>
          <a:br>
            <a:rPr lang="pt-BR" sz="2400" b="1" noProof="0" dirty="0">
              <a:solidFill>
                <a:schemeClr val="accent3">
                  <a:lumMod val="50000"/>
                </a:schemeClr>
              </a:solidFill>
            </a:rPr>
          </a:br>
          <a:r>
            <a:rPr lang="pt-BR" sz="2400" b="1" noProof="0" dirty="0">
              <a:solidFill>
                <a:schemeClr val="accent3">
                  <a:lumMod val="50000"/>
                </a:schemeClr>
              </a:solidFill>
            </a:rPr>
            <a:t>e o pecado</a:t>
          </a:r>
          <a:endParaRPr lang="pt-BR" sz="2400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EVANGELHO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O Evangelho</a:t>
          </a:r>
          <a:br>
            <a:rPr lang="pt-BR" sz="24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e a Lei</a:t>
          </a:r>
          <a:endParaRPr lang="pt-BR" sz="24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Edificados sobre a Rocha</a:t>
          </a:r>
          <a:endParaRPr lang="pt-BR" sz="24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 custScaleX="107045"/>
      <dgm:spPr/>
    </dgm:pt>
    <dgm:pt modelId="{73B51779-CE85-45C5-99FB-6D2C9624B6DE}" type="pres">
      <dgm:prSet presAssocID="{2993ADCF-14BA-46B2-8AC6-8D5EEAE3834D}" presName="adorn" presStyleLbl="fgAccFollowNode1" presStyleIdx="2" presStyleCnt="3" custLinFactNeighborX="2359" custLinFactNeighborY="-1697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DD774930-FA93-4E53-8E04-CD3A90158848}" type="presOf" srcId="{32E9676E-4515-4262-94E7-031112267D72}" destId="{ADB5C8FA-4108-43E4-80C1-E4BB2C2435ED}" srcOrd="0" destOrd="1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08F14190-2772-444E-8008-C315765A5C32}" srcId="{2B16C065-3617-4857-B8FB-406D7464A662}" destId="{32E9676E-4515-4262-94E7-031112267D72}" srcOrd="1" destOrd="0" parTransId="{4EA53434-E02A-4DEF-8153-4C9805CC9817}" sibTransId="{6E92E059-E8B6-4768-B6AA-7AB6F25A9D7C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pt-BR" noProof="0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pt-BR" sz="2000" b="1" noProof="0" dirty="0"/>
            <a:t>Evite ir a lugares onde você possa pecar (Marcos 9:45; Jó 23:11). Por exemplo, ir à bailes.</a:t>
          </a:r>
          <a:endParaRPr lang="pt-BR" sz="2000" noProof="0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pt-BR" sz="2000" b="1" noProof="0" dirty="0"/>
            <a:t>Evite ver o que pode fazer você pecar (Marcos 9:47; Jó 31:1). Por exemplo, assistir a filmes com cenas indecentes.</a:t>
          </a:r>
          <a:endParaRPr lang="pt-BR" sz="2000" noProof="0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pt-BR" sz="2000" b="1" noProof="0" dirty="0"/>
            <a:t>Evite fazer aquilo que possa levá-lo ao pecado (Marcos 9:43; Jó 23:12). Por exemplo, comprar bebidas alcoólicas</a:t>
          </a:r>
          <a:endParaRPr lang="pt-BR" sz="2000" noProof="0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89350" custLinFactNeighborY="7705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89350" custLinFactNeighborY="24661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89350" custScaleY="129260" custLinFactNeighborY="40734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/>
            <a:t>Não pense que é autossuficiente (1Co. 10:12)</a:t>
          </a:r>
          <a:endParaRPr lang="pt-BR" sz="2000" noProof="0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/>
            <a:t>Pare de dizer para todo mundo o quanto você é bom, seja humilde como Jesus (</a:t>
          </a:r>
          <a:r>
            <a:rPr lang="pt-BR" sz="2000" b="1" noProof="0" dirty="0" err="1"/>
            <a:t>Mt</a:t>
          </a:r>
          <a:r>
            <a:rPr lang="pt-BR" sz="2000" b="1" noProof="0" dirty="0"/>
            <a:t>. 6:2)</a:t>
          </a:r>
          <a:endParaRPr lang="pt-BR" sz="2000" noProof="0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pt-BR" sz="2000" b="1" noProof="0" dirty="0"/>
            <a:t>Faça o que for preciso para erradicar o desejo do seu coração (</a:t>
          </a:r>
          <a:r>
            <a:rPr lang="pt-BR" sz="2000" b="1" noProof="0" dirty="0" err="1"/>
            <a:t>Mt</a:t>
          </a:r>
          <a:r>
            <a:rPr lang="pt-BR" sz="2000" b="1" noProof="0" dirty="0"/>
            <a:t>. 5:28-29)</a:t>
          </a:r>
          <a:endParaRPr lang="pt-BR" sz="2000" noProof="0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pt-BR" sz="2000" b="1" noProof="0" dirty="0"/>
            <a:t>Pare de criticar e julgar os outros (1Co. 4:5)</a:t>
          </a:r>
          <a:endParaRPr lang="pt-BR" sz="2000" noProof="0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pt-BR" sz="2000" b="1" noProof="0" dirty="0"/>
            <a:t>Não odeie seus inimigos, mas ore por eles (</a:t>
          </a:r>
          <a:r>
            <a:rPr lang="pt-BR" sz="2000" b="1" noProof="0" dirty="0" err="1"/>
            <a:t>Mt</a:t>
          </a:r>
          <a:r>
            <a:rPr lang="pt-BR" sz="2000" b="1" noProof="0" dirty="0"/>
            <a:t>. 5:44)</a:t>
          </a:r>
          <a:endParaRPr lang="pt-BR" sz="2000" noProof="0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pt-BR" sz="2000" b="1" noProof="0" dirty="0"/>
            <a:t>Pare de ficar bravo com quem está ao seu redor (</a:t>
          </a:r>
          <a:r>
            <a:rPr lang="pt-BR" sz="2000" b="1" noProof="0" dirty="0" err="1"/>
            <a:t>Mt</a:t>
          </a:r>
          <a:r>
            <a:rPr lang="pt-BR" sz="2000" b="1" noProof="0" dirty="0"/>
            <a:t>. 5:22)</a:t>
          </a:r>
          <a:endParaRPr lang="pt-BR" sz="2000" noProof="0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 Lei define o que é pecado</a:t>
          </a:r>
          <a:endParaRPr lang="pt-BR" sz="2000" noProof="0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Quando pecamos, somos condenados à morte eterna</a:t>
          </a:r>
          <a:endParaRPr lang="pt-BR" sz="2000" noProof="0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 lei é incapaz de perdoar o pecado</a:t>
          </a:r>
          <a:endParaRPr lang="pt-BR" sz="2000" noProof="0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sofreu a morte eterna para pagar pelos nossos pecados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aceitamos o sacrifício de Jesus, nossos pecados são perdoados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Uma vez perdoados, guardamos a Lei para não pecarmos novamente</a:t>
          </a:r>
          <a:b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(1Jo. 2:1)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8504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pt-BR" sz="2400" b="1" kern="1200" noProof="0" dirty="0">
              <a:solidFill>
                <a:schemeClr val="accent5">
                  <a:lumMod val="50000"/>
                </a:schemeClr>
              </a:solidFill>
            </a:rPr>
            <a:t>Evitar a tentação</a:t>
          </a:r>
          <a:endParaRPr lang="pt-BR" sz="2400" kern="1200" noProof="0" dirty="0">
            <a:solidFill>
              <a:schemeClr val="accent5">
                <a:lumMod val="50000"/>
              </a:schemeClr>
            </a:solidFill>
          </a:endParaRPr>
        </a:p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pt-BR" sz="2400" b="1" kern="1200" noProof="0" dirty="0">
              <a:solidFill>
                <a:schemeClr val="accent5">
                  <a:lumMod val="50000"/>
                </a:schemeClr>
              </a:solidFill>
            </a:rPr>
            <a:t>Conselhos para evitar o pecado</a:t>
          </a:r>
          <a:endParaRPr lang="pt-BR" sz="24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52160" y="69175"/>
        <a:ext cx="2408640" cy="1819519"/>
      </dsp:txXfrm>
    </dsp:sp>
    <dsp:sp modelId="{764D55A5-FCD3-4914-85B6-6B501B964A83}">
      <dsp:nvSpPr>
        <dsp:cNvPr id="0" name=""/>
        <dsp:cNvSpPr/>
      </dsp:nvSpPr>
      <dsp:spPr>
        <a:xfrm>
          <a:off x="8504" y="1888694"/>
          <a:ext cx="2495952" cy="801165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b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PECADO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504" y="1888694"/>
        <a:ext cx="1757712" cy="801165"/>
      </dsp:txXfrm>
    </dsp:sp>
    <dsp:sp modelId="{8F28401E-E283-4120-B2F0-7BC6372CE328}">
      <dsp:nvSpPr>
        <dsp:cNvPr id="0" name=""/>
        <dsp:cNvSpPr/>
      </dsp:nvSpPr>
      <dsp:spPr>
        <a:xfrm>
          <a:off x="1836823" y="2015952"/>
          <a:ext cx="873583" cy="87358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26831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  <a:t>A Lei</a:t>
          </a:r>
          <a:b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</a:br>
          <a: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  <a:t>e o pecado</a:t>
          </a:r>
          <a:endParaRPr lang="pt-BR" sz="2400" kern="1200" noProof="0" dirty="0">
            <a:solidFill>
              <a:schemeClr val="accent3">
                <a:lumMod val="50000"/>
              </a:schemeClr>
            </a:solidFill>
          </a:endParaRPr>
        </a:p>
      </dsp:txBody>
      <dsp:txXfrm>
        <a:off x="2970487" y="69175"/>
        <a:ext cx="2408640" cy="1819519"/>
      </dsp:txXfrm>
    </dsp:sp>
    <dsp:sp modelId="{7B7B2313-826C-48DF-9700-CE3C0E35CEB8}">
      <dsp:nvSpPr>
        <dsp:cNvPr id="0" name=""/>
        <dsp:cNvSpPr/>
      </dsp:nvSpPr>
      <dsp:spPr>
        <a:xfrm>
          <a:off x="2926831" y="1888694"/>
          <a:ext cx="2495952" cy="801165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LEI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26831" y="1888694"/>
        <a:ext cx="1757712" cy="801165"/>
      </dsp:txXfrm>
    </dsp:sp>
    <dsp:sp modelId="{31A34F0A-E5D1-44E5-B86A-1D0601EC44D8}">
      <dsp:nvSpPr>
        <dsp:cNvPr id="0" name=""/>
        <dsp:cNvSpPr/>
      </dsp:nvSpPr>
      <dsp:spPr>
        <a:xfrm>
          <a:off x="4755151" y="2015952"/>
          <a:ext cx="873583" cy="87358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33079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O Evangelho</a:t>
          </a:r>
          <a:b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e a Lei</a:t>
          </a:r>
          <a:endParaRPr lang="pt-BR" sz="2400" kern="1200" noProof="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Edificados sobre a Rocha</a:t>
          </a:r>
          <a:endParaRPr lang="pt-BR" sz="24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5976735" y="69175"/>
        <a:ext cx="2408640" cy="1819519"/>
      </dsp:txXfrm>
    </dsp:sp>
    <dsp:sp modelId="{4A9A4F1A-D5FF-458A-B9CB-A55D90981938}">
      <dsp:nvSpPr>
        <dsp:cNvPr id="0" name=""/>
        <dsp:cNvSpPr/>
      </dsp:nvSpPr>
      <dsp:spPr>
        <a:xfrm>
          <a:off x="5845159" y="1888694"/>
          <a:ext cx="2671792" cy="80116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EVANGELHO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5159" y="1888694"/>
        <a:ext cx="1881543" cy="801165"/>
      </dsp:txXfrm>
    </dsp:sp>
    <dsp:sp modelId="{73B51779-CE85-45C5-99FB-6D2C9624B6DE}">
      <dsp:nvSpPr>
        <dsp:cNvPr id="0" name=""/>
        <dsp:cNvSpPr/>
      </dsp:nvSpPr>
      <dsp:spPr>
        <a:xfrm>
          <a:off x="7769902" y="2001127"/>
          <a:ext cx="873583" cy="87358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3681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547928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noProof="0" dirty="0"/>
        </a:p>
      </dsp:txBody>
      <dsp:txXfrm>
        <a:off x="547928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2006993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644820" y="50910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fazer aquilo que possa levá-lo ao pecado (Marcos 9:43; Jó 23:12). Por exemplo, comprar bebidas alcoólicas</a:t>
          </a:r>
          <a:endParaRPr lang="pt-BR" sz="2000" kern="1200" noProof="0" dirty="0"/>
        </a:p>
      </dsp:txBody>
      <dsp:txXfrm>
        <a:off x="2644820" y="50910"/>
        <a:ext cx="5903976" cy="637827"/>
      </dsp:txXfrm>
    </dsp:sp>
    <dsp:sp modelId="{B2A20C54-1088-424E-804D-69E4B512CA18}">
      <dsp:nvSpPr>
        <dsp:cNvPr id="0" name=""/>
        <dsp:cNvSpPr/>
      </dsp:nvSpPr>
      <dsp:spPr>
        <a:xfrm>
          <a:off x="2006993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644820" y="911696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ir a lugares onde você possa pecar (Marcos 9:45; Jó 23:11). Por exemplo, ir à bailes.</a:t>
          </a:r>
          <a:endParaRPr lang="pt-BR" sz="2000" kern="1200" noProof="0" dirty="0"/>
        </a:p>
      </dsp:txBody>
      <dsp:txXfrm>
        <a:off x="2644820" y="911696"/>
        <a:ext cx="5903976" cy="637827"/>
      </dsp:txXfrm>
    </dsp:sp>
    <dsp:sp modelId="{AA7CAD85-152C-4DA1-BE5F-17040AE02EF1}">
      <dsp:nvSpPr>
        <dsp:cNvPr id="0" name=""/>
        <dsp:cNvSpPr/>
      </dsp:nvSpPr>
      <dsp:spPr>
        <a:xfrm>
          <a:off x="2006993" y="1905131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644820" y="1766850"/>
          <a:ext cx="5903976" cy="82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ver o que pode fazer você pecar (Marcos 9:47; Jó 31:1). Por exemplo, assistir a filmes com cenas indecentes.</a:t>
          </a:r>
          <a:endParaRPr lang="pt-BR" sz="2000" kern="1200" noProof="0" dirty="0"/>
        </a:p>
      </dsp:txBody>
      <dsp:txXfrm>
        <a:off x="2644820" y="1766850"/>
        <a:ext cx="5903976" cy="824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pense que é autossuficiente (1Co. 10:12)</a:t>
          </a:r>
          <a:endParaRPr lang="pt-BR" sz="2000" kern="1200" noProof="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dizer para todo mundo o quanto você é bom, seja humilde como Jesus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6:2)</a:t>
          </a:r>
          <a:endParaRPr lang="pt-BR" sz="2000" kern="1200" noProof="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Faça o que for preciso para erradicar o desejo do seu coração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5:28-29)</a:t>
          </a:r>
          <a:endParaRPr lang="pt-BR" sz="2000" kern="1200" noProof="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criticar e julgar os outros (1Co. 4:5)</a:t>
          </a:r>
          <a:endParaRPr lang="pt-BR" sz="2000" kern="1200" noProof="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odeie seus inimigos, mas ore por eles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5:44)</a:t>
          </a:r>
          <a:endParaRPr lang="pt-BR" sz="2000" kern="1200" noProof="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ficar bravo com quem está ao seu redor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5:22)</a:t>
          </a:r>
          <a:endParaRPr lang="pt-BR" sz="2000" kern="1200" noProof="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3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 Lei define o que é pecado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52759" y="82434"/>
        <a:ext cx="1694560" cy="2054560"/>
      </dsp:txXfrm>
    </dsp:sp>
    <dsp:sp modelId="{6042BEE3-8710-4EF4-8DA5-2BDCBC2563FC}">
      <dsp:nvSpPr>
        <dsp:cNvPr id="0" name=""/>
        <dsp:cNvSpPr/>
      </dsp:nvSpPr>
      <dsp:spPr>
        <a:xfrm>
          <a:off x="179716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1797167" y="990914"/>
        <a:ext cx="126000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Quando pecamos, somos condenados à morte eterna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 lei é incapaz de perdoar o pecado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sofreu a morte eterna para pagar pelos nossos pecados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aceitamos o sacrifício de Jesus, nossos pecados são perdoados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Uma vez perdoados, guardamos a Lei para não pecarmos novamente</a:t>
          </a:r>
          <a:b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(1Jo. 2:1)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PECADO, </a:t>
            </a:r>
            <a:r>
              <a:rPr lang="pt-BR" sz="4400" b="1" spc="300" noProof="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EVANGELHO </a:t>
            </a:r>
            <a:r>
              <a:rPr lang="pt-BR" sz="4400" b="1" spc="300" noProof="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 LEI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360996" y="4884957"/>
            <a:ext cx="29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884502"/>
                </a:solidFill>
              </a:rPr>
              <a:t>Lição 9 de 30 de maio de 2026</a:t>
            </a:r>
            <a:endParaRPr lang="pt-BR" sz="1600" b="1" noProof="0" dirty="0">
              <a:solidFill>
                <a:srgbClr val="8845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pt-BR" sz="4400" b="1" spc="3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EVANGELHO E A LEI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“Concluímos, então, que um homem é justificado pela fé, sem as obras da lei” 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(Romanos 3:28)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342900" y="1477800"/>
            <a:ext cx="7954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 salvação (perdão dos pecados e da vida eterna) é obtida através da obra que Jesus fez por nós na cruz (Gálatas 3:13). Isso nos impulsiona a amar Jesus por isso (1 João 4:9, 19). E demonstramos esse amor precisamente cumprindo Seus mandamentos </a:t>
            </a:r>
            <a:r>
              <a:rPr lang="pt-BR" sz="2000" b="1" noProof="0" dirty="0"/>
              <a:t>(João 14:15).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627217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342900" y="6104325"/>
            <a:ext cx="1184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nunca teve a intenção de anular a Lei, mas de confirmá-la (Mateus 5:17). Tanto a Lei quanto o Evangelho refletem o próprio caráter de Deus: o amor.</a:t>
            </a:r>
            <a:endParaRPr lang="pt-BR" sz="2000" b="1" noProof="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342899" y="3109016"/>
            <a:ext cx="7164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Vamos revisar a relação entre a Lei e o Evangelho (ou seja, a salvação pelo sangue de Jesus):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EDIFICADOS SOBRE A ROCHA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607827"/>
            <a:ext cx="1109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“Quem quer que ouça essas minhas palavras e as fizer, compararei a um homem sábio, que construiu sua casa sobre a rocha”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(Mateus 7:24)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359217"/>
            <a:ext cx="790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Aceitar o Evangelho significa seguir um processo. O primeiro passo é o conhecimento. Precisamos saber que Alguém pode nos redimir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10:14).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136707" y="4824905"/>
            <a:ext cx="782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conhecimento deve ser acompanhado por atos concretos (</a:t>
            </a:r>
            <a:r>
              <a:rPr lang="pt-BR" sz="2000" b="1" dirty="0" err="1"/>
              <a:t>Mt</a:t>
            </a:r>
            <a:r>
              <a:rPr lang="pt-BR" sz="2000" b="1" dirty="0"/>
              <a:t> 7:24-25). Somos justificados sem as obras da Lei (Rom. 3:28), mas essas obras precisam ser vistas em nossas vidas como resultado da nossa salvação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7:18-21).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74880"/>
            <a:ext cx="790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o conhecimento, por si só, não nos salvará. Jesus comparou aqueles que recebem o conhecimento da salvação, mas não colocam em prática os princípios do evangelho, a uma pessoa que construiu sobre a areia "e sua ruína foi grande."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Mt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7:26-27).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136706" y="6148344"/>
            <a:ext cx="7825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aceitamos Jesus e vivemos em relação próxima com Ele, cumprindo Seus mandamentos, estamos edificando na Rocha.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422727" y="1107754"/>
            <a:ext cx="10152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3000" b="1" dirty="0">
                <a:latin typeface="Constantia" panose="02030602050306030303" pitchFamily="18" charset="0"/>
              </a:rPr>
              <a:t>“A lei revela ao homem seus pecados, mas não oferece nenhum remédio. Enquanto promete vida àquele que obedece, ele declara que a morte é a vez do transgressor. Só o evangelho de Cristo pode livrá-lo da condenação ou mancha do pecado. Ele deve se arrepender diante de Deus, cuja lei transgrediu, e ter fé em Cristo e em Seu sacrifício expiatório. Assim, ele obtém a "remissão dos pecados anteriormente cometidos" e torna-se um participante da natureza divina”</a:t>
            </a:r>
            <a:endParaRPr lang="pt-BR" sz="30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6517329" y="5411692"/>
            <a:ext cx="4057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(A Grande Controvérsia, </a:t>
            </a:r>
            <a:r>
              <a:rPr lang="pt-BR" sz="1600" b="1" noProof="0" dirty="0"/>
              <a:t>pg. 461)</a:t>
            </a:r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138081"/>
            <a:ext cx="5915080" cy="40164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pt-BR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600" b="1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Nunca esquecerei seus mandamentos, pois por eles Tu me deu vida. Eu sou seu; Salve-me porque busquei seus mandamentos</a:t>
            </a:r>
            <a:r>
              <a:rPr kumimoji="0" lang="pt-BR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(Salmos 119:93, 94)</a:t>
            </a:r>
            <a:endParaRPr kumimoji="0" lang="pt-BR" sz="32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69305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60620" y="105013"/>
            <a:ext cx="774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Quer aceitemos ou não, o pecado é um problema que nos afeta a todos, destruindo nosso relacionamento com Deus: "pois todos pecaram e ficam aquém da glória de Deus."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3:23).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FÉ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77550" y="2019299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OBRAS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160618" y="2736503"/>
            <a:ext cx="7741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Entendidos corretamente, Lei e Evangelho não são incompatíveis, mas ambos colaboram em nossa luta contra o pecado. Cada um tem seu papel.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60617" y="1120676"/>
            <a:ext cx="77417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podemos reparar o abismo que o pecado cria entre Deus e nós? Alguns apresentaram duas possíveis soluções para o problema: apenas a Lei (salvação por obras, uma concepção equivocada da função da Lei); ou apenas o Evangelho (salvação pela fé, abolição da Lei).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731521" y="1921338"/>
            <a:ext cx="4954288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pt-BR" sz="8800" b="1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PECADO</a:t>
            </a: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EVITAR A TENTAÇÃO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662203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“Cada um é tentado quando seus próprios desejos malignos o arrastam e o seduzem”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t-B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pt-BR" sz="1400" b="1" noProof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iago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1:14 </a:t>
            </a:r>
            <a:r>
              <a:rPr lang="pt-BR" sz="11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528092" y="1121491"/>
            <a:ext cx="866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Tiago chama de "bem-aventurados" aqueles que resistem à tentação (</a:t>
            </a:r>
            <a:r>
              <a:rPr lang="pt-BR" sz="2000" b="1" dirty="0" err="1"/>
              <a:t>Tg</a:t>
            </a:r>
            <a:r>
              <a:rPr lang="pt-BR" sz="2000" b="1" dirty="0"/>
              <a:t> 1:12 NVI). Mas ele esclarece que a tentação não vem de Deus (</a:t>
            </a:r>
            <a:r>
              <a:rPr lang="pt-BR" sz="2000" b="1" dirty="0" err="1"/>
              <a:t>Tg</a:t>
            </a:r>
            <a:r>
              <a:rPr lang="pt-BR" sz="2000" b="1" dirty="0"/>
              <a:t> 1:13 NVI), mas que a tentação surge de nossos desejos malignos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Tg</a:t>
            </a:r>
            <a:r>
              <a:rPr lang="pt-BR" sz="2000" b="1" noProof="0" dirty="0"/>
              <a:t>. 1:14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313623" cy="194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2" y="3323303"/>
            <a:ext cx="3222917" cy="331938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528092" y="2052657"/>
            <a:ext cx="44950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fala de um "tentador" (1 Tess. 3:5), que Jesus identificou como Satanás (</a:t>
            </a:r>
            <a:r>
              <a:rPr lang="pt-BR" sz="2000" b="1" dirty="0" err="1"/>
              <a:t>Mt</a:t>
            </a:r>
            <a:r>
              <a:rPr lang="pt-BR" sz="2000" b="1" dirty="0"/>
              <a:t>. 4:3, 10). Ele é quem melhor sabe usar nossas fraquezas para nos levar ao pecado. Não nos esqueçamos de que estamos engajados em uma guerra cósmica entre Cristo e Satanás, e que o tentador fará tudo ao seu alcance para nos afastar de Cristo.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528092" y="5160344"/>
            <a:ext cx="868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Sansão é um exemplo claro de uma pessoa que cede à tentação deixando-se levar por suas emoções, mesmo sabendo que elas eram contra a vontade de Deus </a:t>
            </a:r>
            <a:r>
              <a:rPr lang="pt-BR" sz="2000" b="1" noProof="0" dirty="0"/>
              <a:t>(Jue. 14:1-3; 16:1, 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528093" y="6086588"/>
            <a:ext cx="866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evitar a tentação? Buscando Deus (Mateus 6:33); passar tempo a sós com Ele (Marcos 14:38); Alcançando o Escudo da Fé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6:16).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0" y="-7865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CONSELHOS PARA EVITAR O PECADO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se seu olho te fizer cair, arranca-o; é melhor para você entrar no reino de Deus com um olho só, do que ter dois olhos para ser lançado no inferno” </a:t>
            </a:r>
            <a:r>
              <a:rPr lang="pt-BR" sz="1400" b="1" noProof="0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9:47)</a:t>
            </a:r>
            <a:endParaRPr lang="pt-BR" b="1" noProof="0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nos deixou instruções claras para evitar o pecado: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987927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257174" y="4292343"/>
            <a:ext cx="1166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resumo, faça o possível para não cair, nem para não se deixar tentar a pecar. Ore por isso.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102920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4084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800" b="1" noProof="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LEI</a:t>
            </a: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3"/>
                </a:solidFill>
              </a:rPr>
              <a:t>A LEI E O PECADO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671118"/>
            <a:ext cx="6981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“Todo aquele que comete pecado também quebra a lei; pois o pecado é uma transgressão da lei”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João 3:4)</a:t>
            </a:r>
            <a:endParaRPr lang="pt-BR" b="1" noProof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207092" y="2011444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relação da Lei com o pecado foi mal interpretada por alguns que acreditam que, ao guardar a Lei, podem redimir seus pecados (Gal. 5:4). Essa ideia levou outros ao outro extremo, ou seja, que a Lei foi abolida.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39512" y="3749009"/>
            <a:ext cx="4459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Lei nos mostra o pecado (1 João 3:4). Sem a Lei, não saberíamos o que é pecado (Rom. 7:7) e, portanto, não buscaríamos uma solução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Gál</a:t>
            </a:r>
            <a:r>
              <a:rPr lang="pt-BR" sz="2000" b="1" noProof="0" dirty="0"/>
              <a:t>. 3:24).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69316" y="5326791"/>
            <a:ext cx="4334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Longe de ser um fardo, a Lei é uma cerca protetora que nos impede de sofrer as terríveis consequências do pecado </a:t>
            </a:r>
            <a:r>
              <a:rPr lang="pt-BR" sz="2000" b="1" noProof="0" dirty="0"/>
              <a:t>(1Jo. 5:3; Sal. 1:1-3).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78238" y="2996640"/>
            <a:ext cx="1201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problema tem sido pensar que a Lei está relacionada à salvação como meio ou como um obstáculo para alcançá-la. Mas a função da Lei nunca foi salvadora. Qual é sua função, então?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-74952" y="2612318"/>
            <a:ext cx="6096001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pt-BR" sz="8000" b="1" noProof="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EVANGELHO</a:t>
            </a: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1315</Words>
  <Application>Microsoft Office PowerPoint</Application>
  <PresentationFormat>Widescreen</PresentationFormat>
  <Paragraphs>67</Paragraphs>
  <Slides>12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Aptos Display</vt:lpstr>
      <vt:lpstr>Constantia</vt:lpstr>
      <vt:lpstr>Calibri</vt:lpstr>
      <vt:lpstr>Aptos</vt:lpstr>
      <vt:lpstr>Arial</vt:lpstr>
      <vt:lpstr>Comic Sans MS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73</cp:revision>
  <dcterms:created xsi:type="dcterms:W3CDTF">2026-04-14T06:19:54Z</dcterms:created>
  <dcterms:modified xsi:type="dcterms:W3CDTF">2026-05-23T20:05:40Z</dcterms:modified>
</cp:coreProperties>
</file>