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4"/>
  </p:notesMasterIdLst>
  <p:handoutMasterIdLst>
    <p:handoutMasterId r:id="rId25"/>
  </p:handoutMasterIdLst>
  <p:sldIdLst>
    <p:sldId id="3170" r:id="rId7"/>
    <p:sldId id="2375" r:id="rId8"/>
    <p:sldId id="3171" r:id="rId9"/>
    <p:sldId id="2250" r:id="rId10"/>
    <p:sldId id="2811" r:id="rId11"/>
    <p:sldId id="1100" r:id="rId12"/>
    <p:sldId id="3159" r:id="rId13"/>
    <p:sldId id="3160" r:id="rId14"/>
    <p:sldId id="3176" r:id="rId15"/>
    <p:sldId id="3118" r:id="rId16"/>
    <p:sldId id="2289" r:id="rId17"/>
    <p:sldId id="2366" r:id="rId18"/>
    <p:sldId id="3186" r:id="rId19"/>
    <p:sldId id="1853" r:id="rId20"/>
    <p:sldId id="3187" r:id="rId21"/>
    <p:sldId id="2880" r:id="rId22"/>
    <p:sldId id="1216"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2453" autoAdjust="0"/>
  </p:normalViewPr>
  <p:slideViewPr>
    <p:cSldViewPr>
      <p:cViewPr varScale="1">
        <p:scale>
          <a:sx n="35" d="100"/>
          <a:sy n="35" d="100"/>
        </p:scale>
        <p:origin x="1890"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2/20/2026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is Jesus Christ the image of the invisible God?</a:t>
            </a:r>
          </a:p>
          <a:p>
            <a:pPr marL="274320" indent="-274320"/>
            <a:r>
              <a:rPr lang="en-US" sz="1000" b="0" i="0" dirty="0"/>
              <a:t>1.  Jesus was the Son of God who took on human flesh in the incarnation.</a:t>
            </a:r>
          </a:p>
          <a:p>
            <a:pPr marL="274320" indent="-274320"/>
            <a:r>
              <a:rPr lang="en-US" sz="1000" b="0" i="0" dirty="0"/>
              <a:t>2.  The apostle John told the woman at the well:</a:t>
            </a:r>
          </a:p>
          <a:p>
            <a:pPr marL="274320" indent="-274320"/>
            <a:r>
              <a:rPr lang="en-US" sz="1000" b="1" i="0" dirty="0"/>
              <a:t>John 4:24 ESV</a:t>
            </a:r>
            <a:r>
              <a:rPr lang="en-US" sz="1000" b="0" i="0" dirty="0"/>
              <a:t> - God is spirit, and those who worship him must worship in spirit and truth.“</a:t>
            </a:r>
          </a:p>
          <a:p>
            <a:pPr marL="274320" indent="-274320"/>
            <a:r>
              <a:rPr lang="en-US" sz="1000" b="0" i="0" dirty="0"/>
              <a:t>3.  If God is spirit, He is, in essence, non-physical, so He is invisible to our eyes.</a:t>
            </a:r>
          </a:p>
          <a:p>
            <a:pPr marL="274320" indent="-274320"/>
            <a:r>
              <a:rPr lang="en-US" sz="1000" b="0" i="0" dirty="0"/>
              <a:t>4.  But Jesus, as God’s Son, was the physical manifestation of God the Father.</a:t>
            </a:r>
          </a:p>
          <a:p>
            <a:pPr marL="274320" indent="-274320"/>
            <a:r>
              <a:rPr lang="en-US" sz="1000" b="0" i="0" dirty="0"/>
              <a:t>5.  How did Jesus express His relationship to the Father?</a:t>
            </a:r>
          </a:p>
          <a:p>
            <a:pPr marL="274320" indent="-274320"/>
            <a:r>
              <a:rPr lang="en-US" sz="1000" b="1" i="0" dirty="0"/>
              <a:t>John 10:30 KJV</a:t>
            </a:r>
            <a:r>
              <a:rPr lang="en-US" sz="1000" b="0" i="0" dirty="0"/>
              <a:t> - I and my Father are one.</a:t>
            </a:r>
          </a:p>
          <a:p>
            <a:pPr marL="274320" indent="-274320"/>
            <a:r>
              <a:rPr lang="en-US" sz="1000" b="1" i="0" dirty="0"/>
              <a:t>John 14:9 KJV</a:t>
            </a:r>
            <a:r>
              <a:rPr lang="en-US" sz="1000" b="0" i="0" dirty="0"/>
              <a:t> - he that hath seen me hath seen the Father; and how sayest thou then, Shew us the Father?</a:t>
            </a:r>
          </a:p>
          <a:p>
            <a:pPr marL="274320" indent="-274320"/>
            <a:r>
              <a:rPr lang="en-US" sz="1000" b="0" i="0" dirty="0"/>
              <a:t>6.  And when John described Jesus as the Word he ends by saying:</a:t>
            </a:r>
          </a:p>
          <a:p>
            <a:pPr marL="274320" indent="-274320"/>
            <a:r>
              <a:rPr lang="en-US" sz="1000" b="1" i="0" dirty="0"/>
              <a:t>John 1:18 ESV </a:t>
            </a:r>
            <a:r>
              <a:rPr lang="en-US" sz="1000" b="0" i="0" dirty="0"/>
              <a:t>- 18 No one has ever seen God; God the only Son, who is in the Father’s bosom, he has made him known.</a:t>
            </a:r>
          </a:p>
          <a:p>
            <a:pPr marL="274320" indent="-274320"/>
            <a:r>
              <a:rPr lang="en-US" sz="1000" b="0" i="0" dirty="0"/>
              <a:t>7.  So, we see in Jesus the character of God the Father, the invisible God.  </a:t>
            </a:r>
          </a:p>
          <a:p>
            <a:pPr marL="274320" indent="-274320"/>
            <a:endParaRPr lang="en-US" sz="1000" b="0" i="0" dirty="0"/>
          </a:p>
          <a:p>
            <a:pPr marL="274320" indent="-274320"/>
            <a:r>
              <a:rPr lang="en-US" sz="1000" b="1" i="0" dirty="0"/>
              <a:t>Q2:  What does Paul mean by describing Jesus as the “firstborn of all creation?”</a:t>
            </a:r>
          </a:p>
          <a:p>
            <a:pPr marL="274320" indent="-274320"/>
            <a:r>
              <a:rPr lang="en-US" sz="1000" b="0" i="0" dirty="0"/>
              <a:t>1.  Does that mean He was the first to be created?</a:t>
            </a:r>
          </a:p>
          <a:p>
            <a:pPr marL="274320" indent="-274320"/>
            <a:r>
              <a:rPr lang="en-US" sz="1000" b="0" i="0" dirty="0"/>
              <a:t>2.  If so, that would make Him a created being instead of God.</a:t>
            </a:r>
          </a:p>
          <a:p>
            <a:pPr marL="274320" indent="-274320"/>
            <a:r>
              <a:rPr lang="en-US" sz="1000" b="0" i="0" dirty="0"/>
              <a:t>3.  The apostle John insists in the very first verse of his gospel:</a:t>
            </a:r>
          </a:p>
          <a:p>
            <a:pPr marL="274320" indent="-274320"/>
            <a:r>
              <a:rPr lang="en-US" sz="1000" b="1" i="0" dirty="0"/>
              <a:t>John 1:1-3 ESV</a:t>
            </a:r>
            <a:r>
              <a:rPr lang="en-US" sz="1000" b="0" i="0" dirty="0"/>
              <a:t> - 1 In the beginning was the Word, and the Word was with God, and the Word was God. </a:t>
            </a:r>
            <a:r>
              <a:rPr lang="en-US" sz="1000" b="0" i="0" baseline="30000" dirty="0"/>
              <a:t>2</a:t>
            </a:r>
            <a:r>
              <a:rPr lang="en-US" sz="1000" b="0" i="0" dirty="0"/>
              <a:t> He was in the beginning with God. </a:t>
            </a:r>
            <a:r>
              <a:rPr lang="en-US" sz="1000" b="0" i="0" baseline="30000" dirty="0"/>
              <a:t>3</a:t>
            </a:r>
            <a:r>
              <a:rPr lang="en-US" sz="1000" b="0" i="0" dirty="0"/>
              <a:t> All things were made through him, and without him was not any thing made that was made.</a:t>
            </a:r>
          </a:p>
          <a:p>
            <a:pPr marL="274320" indent="-274320"/>
            <a:r>
              <a:rPr lang="en-US" sz="1000" b="0" i="0" dirty="0"/>
              <a:t>4.  The NT description of Jesus is that He is the incarnation of the Son of God who existed from all eternity with the Father as God.</a:t>
            </a:r>
          </a:p>
          <a:p>
            <a:pPr marL="274320" indent="-274320"/>
            <a:r>
              <a:rPr lang="en-US" sz="1000" b="0" i="0" dirty="0"/>
              <a:t>5.  So here we must understand the firstborn of all creation as describing, not the origin of Christ but His preeminence and position.</a:t>
            </a:r>
          </a:p>
          <a:p>
            <a:pPr marL="274320" indent="-274320"/>
            <a:r>
              <a:rPr lang="en-US" sz="1000" b="0" i="0" dirty="0"/>
              <a:t>6.  The firstborn in Hebrew thought was the preeminent son who caried the authority and honor of the family into future generations.</a:t>
            </a:r>
          </a:p>
          <a:p>
            <a:pPr marL="274320" indent="-274320"/>
            <a:r>
              <a:rPr lang="en-US" sz="1000" b="0" i="0" dirty="0"/>
              <a:t>7.  Christ as the “firstborn of all creation” affirms His importance and supreme position over all creation.</a:t>
            </a:r>
          </a:p>
          <a:p>
            <a:pPr marL="274320" indent="-274320"/>
            <a:r>
              <a:rPr lang="en-US" sz="1000" b="0" i="0" dirty="0"/>
              <a:t> </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much was created by the pre-incarnate Christ?</a:t>
            </a:r>
          </a:p>
          <a:p>
            <a:pPr marL="274320" indent="-274320"/>
            <a:r>
              <a:rPr lang="en-US" dirty="0"/>
              <a:t>1.  All things in heaven and on earth.</a:t>
            </a:r>
          </a:p>
          <a:p>
            <a:pPr marL="274320" indent="-274320"/>
            <a:r>
              <a:rPr lang="en-US" dirty="0"/>
              <a:t>2.  If we think of heaven as the dwelling place of God, it would include all the angels and other beings in heaven.</a:t>
            </a:r>
          </a:p>
          <a:p>
            <a:pPr marL="274320" indent="-274320"/>
            <a:r>
              <a:rPr lang="en-US" dirty="0"/>
              <a:t>3.  Specifically, the verse says things visible and invisible, covering both the physical and spiritual realms.</a:t>
            </a:r>
          </a:p>
          <a:p>
            <a:pPr marL="274320" indent="-274320"/>
            <a:r>
              <a:rPr lang="en-US" dirty="0"/>
              <a:t>4.  A footnote on the second word of this verse, “by” indicates that the original Greek means “by means of.”</a:t>
            </a:r>
          </a:p>
          <a:p>
            <a:pPr marL="274320" indent="-274320"/>
            <a:r>
              <a:rPr lang="en-US" dirty="0"/>
              <a:t>5.  This agrees with the closing words of the verse that says that “all things were created through Him.”</a:t>
            </a:r>
          </a:p>
          <a:p>
            <a:pPr marL="274320" indent="-274320"/>
            <a:endParaRPr lang="en-US" dirty="0"/>
          </a:p>
          <a:p>
            <a:pPr marL="274320" indent="-274320"/>
            <a:r>
              <a:rPr lang="en-US" b="1" dirty="0"/>
              <a:t>Q2: How do the Jehovah Witnesses get around this verse?</a:t>
            </a:r>
          </a:p>
          <a:p>
            <a:pPr marL="274320" indent="-274320"/>
            <a:r>
              <a:rPr lang="en-US" dirty="0"/>
              <a:t>1.  They claim that Christ was the first created being who created everything else.</a:t>
            </a:r>
          </a:p>
          <a:p>
            <a:pPr marL="274320" indent="-274320"/>
            <a:r>
              <a:rPr lang="en-US" dirty="0"/>
              <a:t>2.  But this verse says that Christ created all things that were created.</a:t>
            </a:r>
          </a:p>
          <a:p>
            <a:pPr marL="274320" indent="-274320"/>
            <a:r>
              <a:rPr lang="en-US" dirty="0"/>
              <a:t>3.  If Christ was created, as they believe, they would have to exclude Him from the “all things” that were created.</a:t>
            </a:r>
          </a:p>
          <a:p>
            <a:pPr marL="274320" indent="-274320"/>
            <a:r>
              <a:rPr lang="en-US" dirty="0"/>
              <a:t>4.  So, in their New World Translation they insert the word “other” into the translation where it is not found in the Greek.</a:t>
            </a:r>
          </a:p>
          <a:p>
            <a:pPr marL="274320" indent="-274320"/>
            <a:r>
              <a:rPr lang="en-US" dirty="0"/>
              <a:t>5.  For example, they translate this verse as beginning this way: “By means of him, all </a:t>
            </a:r>
            <a:r>
              <a:rPr lang="en-US" b="1" dirty="0"/>
              <a:t>other</a:t>
            </a:r>
            <a:r>
              <a:rPr lang="en-US" dirty="0"/>
              <a:t> things were created.”</a:t>
            </a:r>
          </a:p>
          <a:p>
            <a:pPr marL="274320" indent="-274320"/>
            <a:r>
              <a:rPr lang="en-US" dirty="0"/>
              <a:t>6.  That’s not what the verse says in the original Greek.</a:t>
            </a:r>
          </a:p>
          <a:p>
            <a:pPr marL="274320" indent="-274320"/>
            <a:endParaRPr lang="en-US" dirty="0"/>
          </a:p>
          <a:p>
            <a:pPr marL="274320" indent="-274320"/>
            <a:r>
              <a:rPr lang="en-US" b="1" dirty="0"/>
              <a:t>Q3: What do you suppose Paul means by saying all things were created “for Him?”</a:t>
            </a:r>
          </a:p>
          <a:p>
            <a:pPr marL="274320" indent="-274320"/>
            <a:r>
              <a:rPr lang="en-US" dirty="0"/>
              <a:t>1.  That’s an amazing thought!</a:t>
            </a:r>
          </a:p>
          <a:p>
            <a:pPr marL="274320" indent="-274320"/>
            <a:r>
              <a:rPr lang="en-US" dirty="0"/>
              <a:t>2.  All things, including this universe, were created for Christ, the Son of God.</a:t>
            </a:r>
          </a:p>
          <a:p>
            <a:pPr marL="274320" indent="-274320"/>
            <a:r>
              <a:rPr lang="en-US" dirty="0"/>
              <a:t>3.  So He is the central Person that the whole creation revolves around.</a:t>
            </a:r>
          </a:p>
          <a:p>
            <a:pPr marL="274320" indent="-274320"/>
            <a:r>
              <a:rPr lang="en-US" dirty="0"/>
              <a:t>4.  He is the active agent in its creation and the active agent in its destiny.</a:t>
            </a:r>
          </a:p>
          <a:p>
            <a:pPr marL="274320" indent="-274320"/>
            <a:r>
              <a:rPr lang="en-US" dirty="0"/>
              <a:t>5.  Christ is the unifying Person tying together all creation and bringing it into unity with the plans and purposes of God.</a:t>
            </a:r>
          </a:p>
          <a:p>
            <a:pPr marL="274320" indent="-274320"/>
            <a:r>
              <a:rPr lang="en-US" dirty="0"/>
              <a:t>6.  Here’s what Paul wrote in:</a:t>
            </a:r>
          </a:p>
          <a:p>
            <a:pPr marL="274320" indent="-274320"/>
            <a:r>
              <a:rPr lang="en-US" b="1" dirty="0"/>
              <a:t>Ephesians 1:10 ESV </a:t>
            </a:r>
            <a:r>
              <a:rPr lang="en-US" dirty="0"/>
              <a:t>-  [God’s] plan for the fullness of time, to unite all things in Christ, things in heaven and things on earth in him.</a:t>
            </a:r>
          </a:p>
          <a:p>
            <a:pPr marL="274320" indent="-274320"/>
            <a:endParaRPr lang="en-US" dirty="0"/>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10</m:t>
                        </m:r>
                      </m:e>
                      <m:sup>
                        <m:r>
                          <a:rPr lang="ar-AE" sz="1200" i="0" kern="1200">
                            <a:solidFill>
                              <a:schemeClr val="tx1"/>
                            </a:solidFill>
                            <a:latin typeface="Cambria Math" panose="02040503050406030204" pitchFamily="18" charset="0"/>
                            <a:ea typeface="+mn-ea"/>
                            <a:cs typeface="+mn-cs"/>
                          </a:rPr>
                          <m:t>40</m:t>
                        </m:r>
                      </m:sup>
                    </m:sSup>
                  </m:oMath>
                </a14:m>
                <a:r>
                  <a:rPr lang="ar-AE" sz="1200" b="0" i="0" kern="1200" dirty="0">
                    <a:solidFill>
                      <a:schemeClr val="tx1"/>
                    </a:solidFill>
                    <a:effectLst/>
                    <a:latin typeface="+mn-lt"/>
                    <a:ea typeface="+mn-ea"/>
                    <a:cs typeface="+mn-cs"/>
                  </a:rPr>
                  <a:t>–</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10</m:t>
                        </m:r>
                      </m:e>
                      <m:sup>
                        <m:r>
                          <a:rPr lang="ar-AE" sz="1200" i="0" kern="1200">
                            <a:solidFill>
                              <a:schemeClr val="tx1"/>
                            </a:solidFill>
                            <a:latin typeface="Cambria Math" panose="02040503050406030204" pitchFamily="18" charset="0"/>
                            <a:ea typeface="+mn-ea"/>
                            <a:cs typeface="+mn-cs"/>
                          </a:rPr>
                          <m:t>50</m:t>
                        </m:r>
                      </m:sup>
                    </m:sSup>
                  </m:oMath>
                </a14:m>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Q1: What is Christ’s relationship to His church in this verse?</a:t>
            </a:r>
          </a:p>
          <a:p>
            <a:pPr marL="274320" indent="-274320"/>
            <a:r>
              <a:rPr lang="en-US" b="0" dirty="0"/>
              <a:t>1.  He is the head of the body.</a:t>
            </a:r>
          </a:p>
          <a:p>
            <a:pPr marL="274320" indent="-274320"/>
            <a:r>
              <a:rPr lang="en-US" b="0" dirty="0"/>
              <a:t>2.  Paul uses the body metaphor in Romans 12 and 1 Corinthians 12.</a:t>
            </a:r>
          </a:p>
          <a:p>
            <a:pPr marL="274320" indent="-274320"/>
            <a:r>
              <a:rPr lang="en-US" b="0" dirty="0"/>
              <a:t>3.  But here in Colossians and also in Ephesians, He specifically places Christ at the head of the body.</a:t>
            </a:r>
          </a:p>
          <a:p>
            <a:pPr marL="274320" indent="-274320"/>
            <a:r>
              <a:rPr lang="en-US" b="0" dirty="0"/>
              <a:t>4.  In Ephesians he writes:</a:t>
            </a:r>
          </a:p>
          <a:p>
            <a:pPr marL="274320" indent="-274320"/>
            <a:r>
              <a:rPr lang="en-US" b="1" dirty="0"/>
              <a:t>Ephesians 4:15-16 ESV</a:t>
            </a:r>
            <a:r>
              <a:rPr lang="en-US" b="0" dirty="0"/>
              <a:t> - Rather, speaking the truth in love, we are to grow up in every way into him who is the head, into Christ, </a:t>
            </a:r>
            <a:r>
              <a:rPr lang="en-US" b="0" baseline="30000" dirty="0"/>
              <a:t>16</a:t>
            </a:r>
            <a:r>
              <a:rPr lang="en-US" b="0" dirty="0"/>
              <a:t> from whom the whole body, joined and held together by every joint with which it is equipped, when each part is working properly, makes the body grow so that it builds itself up in love.</a:t>
            </a:r>
          </a:p>
          <a:p>
            <a:pPr marL="274320" indent="-274320"/>
            <a:r>
              <a:rPr lang="en-US" b="0" dirty="0"/>
              <a:t>5.  Here again, Christ is the head which directs the body to make it grow in love.</a:t>
            </a: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Looking at the second part of this verse, how else is Jesus the preeminent One?</a:t>
            </a:r>
          </a:p>
          <a:p>
            <a:pPr marL="274320" indent="-274320"/>
            <a:r>
              <a:rPr lang="en-US" dirty="0"/>
              <a:t>1.  He is not only the firstborn over all creation as Paul states in Col 1:15, He is the firstborn from the dead by virtue of His resurrection.</a:t>
            </a:r>
          </a:p>
          <a:p>
            <a:pPr marL="274320" indent="-274320"/>
            <a:r>
              <a:rPr lang="en-US" dirty="0"/>
              <a:t>2.  Paul calls Him the first fruits of the resurrection:</a:t>
            </a:r>
          </a:p>
          <a:p>
            <a:pPr marL="274320" indent="-274320"/>
            <a:r>
              <a:rPr lang="en-US" b="1" dirty="0"/>
              <a:t>1 Corinthians 15:20-23 NKJV</a:t>
            </a:r>
            <a:r>
              <a:rPr lang="en-US" dirty="0"/>
              <a:t> - But now Christ is risen from the dead, and has become the </a:t>
            </a:r>
            <a:r>
              <a:rPr lang="en-US" dirty="0" err="1"/>
              <a:t>firstfruits</a:t>
            </a:r>
            <a:r>
              <a:rPr lang="en-US" dirty="0"/>
              <a:t> of those who have fallen asleep. 21 For since by man came death, by Man also came the resurrection of the dead. 22 For as in Adam all die, even so in Christ all shall be made alive. 23 But each one in his own order: Christ the </a:t>
            </a:r>
            <a:r>
              <a:rPr lang="en-US" dirty="0" err="1"/>
              <a:t>firstfruits</a:t>
            </a:r>
            <a:r>
              <a:rPr lang="en-US" dirty="0"/>
              <a:t>, afterward those who are Christ's at His coming.</a:t>
            </a:r>
          </a:p>
          <a:p>
            <a:pPr marL="274320" indent="-274320"/>
            <a:r>
              <a:rPr lang="en-US" b="0" dirty="0"/>
              <a:t>3.  So Christ is preeminent as the firstborn over all creation and firstborn of the new creation of those who are raised when He comes back.</a:t>
            </a:r>
          </a:p>
          <a:p>
            <a:pPr marL="274320" indent="-274320"/>
            <a:r>
              <a:rPr lang="en-US" b="0" dirty="0"/>
              <a:t>4.  He is the head of a new humanity called out by faith in Him.</a:t>
            </a:r>
          </a:p>
          <a:p>
            <a:pPr marL="274320" indent="-274320"/>
            <a:r>
              <a:rPr lang="en-US" b="0" dirty="0"/>
              <a:t>5.  As in Adam all die, even so, in Christ shall all be made alive.</a:t>
            </a:r>
          </a:p>
          <a:p>
            <a:pPr marL="274320" indent="-274320"/>
            <a:r>
              <a:rPr lang="en-US" b="0" dirty="0"/>
              <a:t>6.  The resurrection of the just at His coming is only for those saved by grace through faith.</a:t>
            </a:r>
          </a:p>
          <a:p>
            <a:pPr marL="274320" indent="-274320"/>
            <a:r>
              <a:rPr lang="en-US" b="0" dirty="0"/>
              <a:t>7.  It is only because of the resurrection of Christ that we can look forward to our own resurrection.</a:t>
            </a:r>
          </a:p>
          <a:p>
            <a:pPr marL="274320" indent="-274320"/>
            <a:r>
              <a:rPr lang="en-US" b="0" dirty="0"/>
              <a:t>8.  Without His resurrection, we have a dead Savior, our faith is in vain, we are yet in our sins, those who have died are perished, we have no hope.</a:t>
            </a:r>
          </a:p>
          <a:p>
            <a:pPr marL="274320" indent="-274320"/>
            <a:endParaRPr lang="en-US" b="0" dirty="0"/>
          </a:p>
          <a:p>
            <a:pPr marL="274320" indent="-274320"/>
            <a:r>
              <a:rPr lang="en-US" b="1" dirty="0"/>
              <a:t>Q3:  What about Moses?  Wasn’t he resurrected before Christ?</a:t>
            </a:r>
          </a:p>
          <a:p>
            <a:pPr marL="274320" indent="-274320"/>
            <a:r>
              <a:rPr lang="en-US" b="0" dirty="0"/>
              <a:t>1.  He appeared with Elijh on the Mt. of Transfiguration, and his resurrection is alluded to in the book of Jude.</a:t>
            </a:r>
          </a:p>
          <a:p>
            <a:pPr marL="274320" indent="-274320"/>
            <a:r>
              <a:rPr lang="en-US" b="0" dirty="0"/>
              <a:t>2.  But our resurrection does not depend on that of Moses.</a:t>
            </a:r>
          </a:p>
          <a:p>
            <a:pPr marL="274320" indent="-274320"/>
            <a:r>
              <a:rPr lang="en-US" b="0" dirty="0"/>
              <a:t>3.  In fact, Moses’ resurrection depends on that of Jesus too.</a:t>
            </a:r>
          </a:p>
          <a:p>
            <a:pPr marL="274320" indent="-274320"/>
            <a:r>
              <a:rPr lang="en-US" b="0" dirty="0"/>
              <a:t>4.  If Christ did not rise, Moses would have to perished in his sins along with Elijah.</a:t>
            </a:r>
          </a:p>
          <a:p>
            <a:pPr marL="274320" indent="-274320"/>
            <a:r>
              <a:rPr lang="en-US" b="0" dirty="0"/>
              <a:t>5.  It is Christ’s resurrection that makes every other resurrection of the redeemed possible.  </a:t>
            </a:r>
          </a:p>
          <a:p>
            <a:pPr marL="274320" indent="-274320"/>
            <a:r>
              <a:rPr lang="en-US" b="0" dirty="0"/>
              <a:t>6.  In creation and recreation, Christ is preeminent, the head, the source of life, the life giver.</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How does Paul describe Jesus here in verse 19?</a:t>
            </a:r>
          </a:p>
          <a:p>
            <a:pPr marL="274320" lvl="0" indent="-274320"/>
            <a:r>
              <a:rPr lang="en-US" altLang="en-US" dirty="0"/>
              <a:t>1.  All the fulness of God was pleased to dwell in Christ.</a:t>
            </a:r>
          </a:p>
          <a:p>
            <a:pPr marL="274320" lvl="0" indent="-274320"/>
            <a:r>
              <a:rPr lang="en-US" altLang="en-US" dirty="0"/>
              <a:t>2.  Here we have another statement of the divinity and authority of Christ.</a:t>
            </a:r>
          </a:p>
          <a:p>
            <a:pPr marL="274320" lvl="0" indent="-274320"/>
            <a:r>
              <a:rPr lang="en-US" altLang="en-US" dirty="0"/>
              <a:t>3.  He fully represented the character of God and fully obeyed His Father’s will.</a:t>
            </a:r>
          </a:p>
          <a:p>
            <a:pPr marL="274320" lvl="0" indent="-274320"/>
            <a:r>
              <a:rPr lang="en-US" altLang="en-US" dirty="0"/>
              <a:t>4.  In Jesus we see God’s glory, His name and character on display.</a:t>
            </a:r>
          </a:p>
          <a:p>
            <a:pPr marL="274320" lvl="0" indent="-274320"/>
            <a:r>
              <a:rPr lang="en-US" altLang="en-US" dirty="0"/>
              <a:t>5.  In John’s description of the incarnation, he writes:</a:t>
            </a:r>
          </a:p>
          <a:p>
            <a:pPr marL="274320" lvl="0" indent="-274320"/>
            <a:r>
              <a:rPr lang="en-US" altLang="en-US" b="1" dirty="0"/>
              <a:t>John 1:14 ESV</a:t>
            </a:r>
            <a:r>
              <a:rPr lang="en-US" altLang="en-US" dirty="0"/>
              <a:t> - And the Word became flesh and dwelt among us, and we have seen his glory, glory as of the only Son from the Father, full of grace and truth.</a:t>
            </a:r>
          </a:p>
          <a:p>
            <a:pPr marL="274320" lvl="0" indent="-274320"/>
            <a:endParaRPr lang="en-US" altLang="en-US" dirty="0"/>
          </a:p>
          <a:p>
            <a:pPr marL="274320" lvl="0" indent="-274320"/>
            <a:r>
              <a:rPr lang="en-US" altLang="en-US" b="1" dirty="0"/>
              <a:t>Q2: Why did God need to reconcile all things to Himself?</a:t>
            </a:r>
          </a:p>
          <a:p>
            <a:pPr marL="274320" lvl="0" indent="-274320"/>
            <a:r>
              <a:rPr lang="en-US" altLang="en-US" dirty="0"/>
              <a:t>1.  Something separated us from God.  What was it?  (Sin)</a:t>
            </a:r>
          </a:p>
          <a:p>
            <a:pPr marL="274320" lvl="0" indent="-274320"/>
            <a:r>
              <a:rPr lang="en-US" altLang="en-US" dirty="0"/>
              <a:t>2.  Isaiah writes:</a:t>
            </a:r>
          </a:p>
          <a:p>
            <a:pPr marL="274320" lvl="0" indent="-274320"/>
            <a:r>
              <a:rPr lang="en-US" altLang="en-US" b="1" dirty="0"/>
              <a:t>Isaiah 59:2 KJV</a:t>
            </a:r>
            <a:r>
              <a:rPr lang="en-US" altLang="en-US" dirty="0"/>
              <a:t> - 2 But your iniquities have separated between you and your God, and your sins have hid his face from you, that he will not hear.</a:t>
            </a:r>
          </a:p>
          <a:p>
            <a:pPr marL="274320" lvl="0" indent="-274320"/>
            <a:r>
              <a:rPr lang="en-US" altLang="en-US" b="1" dirty="0"/>
              <a:t>Romans 8:7 KJV</a:t>
            </a:r>
            <a:r>
              <a:rPr lang="en-US" altLang="en-US" dirty="0"/>
              <a:t> - 7 Because the carnal mind is enmity against God: for it is not subject to the law of God, neither indeed can be.</a:t>
            </a:r>
          </a:p>
          <a:p>
            <a:pPr marL="274320" lvl="0" indent="-274320"/>
            <a:r>
              <a:rPr lang="en-US" altLang="en-US" b="1" dirty="0"/>
              <a:t>James 4:4 KJV</a:t>
            </a:r>
            <a:r>
              <a:rPr lang="en-US" altLang="en-US" dirty="0"/>
              <a:t> - 4 Ye adulterers and adulteresses, know ye not that the friendship of the world is enmity with God? whosoever therefore will be a friend of the world is the enemy of God.</a:t>
            </a:r>
          </a:p>
          <a:p>
            <a:pPr marL="274320" lvl="0" indent="-274320"/>
            <a:r>
              <a:rPr lang="en-US" altLang="en-US" dirty="0"/>
              <a:t>3.  Sin separates us from God and makes us enemies, so to speak, that need to be reconciled.</a:t>
            </a:r>
          </a:p>
          <a:p>
            <a:pPr marL="274320" lvl="0" indent="-274320"/>
            <a:r>
              <a:rPr lang="en-US" altLang="en-US" dirty="0"/>
              <a:t>4.  We are by nature children of wrath; we need to become children of God.</a:t>
            </a:r>
          </a:p>
          <a:p>
            <a:pPr marL="274320" lvl="0" indent="-274320"/>
            <a:endParaRPr lang="en-US" altLang="en-US" dirty="0"/>
          </a:p>
          <a:p>
            <a:pPr marL="274320" lvl="0" indent="-274320"/>
            <a:r>
              <a:rPr lang="en-US" altLang="en-US" b="1" dirty="0"/>
              <a:t>Q3:  How does God reconcile us to Himself?</a:t>
            </a:r>
          </a:p>
          <a:p>
            <a:pPr marL="274320" lvl="0" indent="-274320"/>
            <a:r>
              <a:rPr lang="en-US" altLang="en-US" dirty="0"/>
              <a:t>1.  This verse says that Christ makes peace by the blood of His cross.</a:t>
            </a:r>
          </a:p>
          <a:p>
            <a:pPr marL="274320" lvl="0" indent="-274320"/>
            <a:r>
              <a:rPr lang="en-US" altLang="en-US" dirty="0"/>
              <a:t>2.  Paul expands on this in Romans 5:</a:t>
            </a:r>
          </a:p>
          <a:p>
            <a:pPr marL="274320" lvl="0" indent="-274320"/>
            <a:r>
              <a:rPr lang="en-US" altLang="en-US" dirty="0"/>
              <a:t>[Go to next slide.]</a:t>
            </a:r>
          </a:p>
          <a:p>
            <a:pPr marL="274320" lvl="0" indent="-27432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According to Rom 5:1, how does Christ make peace with God through the blood of His cross?</a:t>
            </a:r>
          </a:p>
          <a:p>
            <a:pPr marL="274320" lvl="0" indent="-274320"/>
            <a:r>
              <a:rPr lang="en-US" dirty="0"/>
              <a:t>1.  It is when we are justified by faith that we have peace with God.</a:t>
            </a:r>
          </a:p>
          <a:p>
            <a:pPr marL="274320" lvl="0" indent="-274320"/>
            <a:r>
              <a:rPr lang="en-US" dirty="0"/>
              <a:t>2.  Justified means “just-as-if-I had not sinned.”</a:t>
            </a:r>
          </a:p>
          <a:p>
            <a:pPr marL="274320" lvl="0" indent="-274320"/>
            <a:r>
              <a:rPr lang="en-US" dirty="0"/>
              <a:t>3.  Justification is being declared not guilty in the courts of heaven.</a:t>
            </a:r>
          </a:p>
          <a:p>
            <a:pPr marL="274320" lvl="0" indent="-274320"/>
            <a:r>
              <a:rPr lang="en-US" dirty="0"/>
              <a:t>4.  We are justified by faith in Jesus for the forgiveness of our sins.</a:t>
            </a:r>
          </a:p>
          <a:p>
            <a:pPr marL="274320" lvl="0" indent="-274320"/>
            <a:r>
              <a:rPr lang="en-US" dirty="0"/>
              <a:t>5.  We receive Him as our Savior and Lord, repent and confess our sins, and trust in His shed blood to cover them and forgive them.</a:t>
            </a:r>
          </a:p>
          <a:p>
            <a:pPr marL="274320" lvl="0" indent="-274320"/>
            <a:r>
              <a:rPr lang="en-US" dirty="0"/>
              <a:t>6.  When we do that, we have peace with God rather than His wrath.</a:t>
            </a:r>
          </a:p>
          <a:p>
            <a:pPr marL="274320" lvl="0" indent="-274320"/>
            <a:r>
              <a:rPr lang="en-US" dirty="0"/>
              <a:t>7.  We are adopted into His family.</a:t>
            </a:r>
          </a:p>
          <a:p>
            <a:pPr marL="274320" lvl="0" indent="-274320"/>
            <a:r>
              <a:rPr lang="en-US" dirty="0"/>
              <a:t>8.  We are transferred from the kingdom of darkness to His kingdom of grace.</a:t>
            </a:r>
          </a:p>
          <a:p>
            <a:pPr marL="274320" lvl="0" indent="-274320"/>
            <a:r>
              <a:rPr lang="en-US" dirty="0"/>
              <a:t>9.  And we can look forward to being ushered into His kingdom of glory when He returns to save us.</a:t>
            </a:r>
          </a:p>
          <a:p>
            <a:pPr marL="274320" lvl="0" indent="-274320"/>
            <a:endParaRPr lang="en-US" dirty="0"/>
          </a:p>
          <a:p>
            <a:pPr marL="274320" lvl="0" indent="-274320"/>
            <a:r>
              <a:rPr lang="en-US" dirty="0"/>
              <a:t>1.  Paul describes our being reconciled to God further in verse 10.  </a:t>
            </a:r>
          </a:p>
          <a:p>
            <a:pPr marL="274320" lvl="0" indent="-274320"/>
            <a:r>
              <a:rPr lang="en-US" dirty="0"/>
              <a:t>[click here for second verse on slide.]</a:t>
            </a:r>
          </a:p>
          <a:p>
            <a:pPr marL="274320" lvl="0" indent="-274320"/>
            <a:r>
              <a:rPr lang="en-US" dirty="0"/>
              <a:t>2.  When we are reconciled to God, we are no longer enemies but friends.</a:t>
            </a:r>
          </a:p>
          <a:p>
            <a:pPr marL="274320" lvl="0" indent="-274320"/>
            <a:r>
              <a:rPr lang="en-US" dirty="0"/>
              <a:t>3.  Through the doing and dying of Jesus, we have peace with God, we are reconciled to God, and we are saved when the resurrected living Christ returns for us.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0" dirty="0"/>
              <a:t>1.  You may note that our lesson begins by discussing these verses in the introduction.</a:t>
            </a:r>
          </a:p>
          <a:p>
            <a:pPr marL="228600" indent="-228600">
              <a:lnSpc>
                <a:spcPct val="80000"/>
              </a:lnSpc>
            </a:pPr>
            <a:r>
              <a:rPr lang="en-US" altLang="en-US" sz="1000" b="0" dirty="0"/>
              <a:t>2.  But the actual memory text comes in verses 15 – 17, which we will get to in our lesson study today.</a:t>
            </a:r>
          </a:p>
          <a:p>
            <a:pPr marL="228600" indent="-228600">
              <a:lnSpc>
                <a:spcPct val="80000"/>
              </a:lnSpc>
            </a:pPr>
            <a:r>
              <a:rPr lang="en-US" altLang="en-US" sz="1000" b="0" dirty="0"/>
              <a:t>3.  We want to begin our lesson today with verse 13 of Colossians 1, so I have selected this alternate memory text for today.</a:t>
            </a:r>
          </a:p>
          <a:p>
            <a:pPr marL="228600" indent="-228600">
              <a:lnSpc>
                <a:spcPct val="80000"/>
              </a:lnSpc>
            </a:pPr>
            <a:r>
              <a:rPr lang="en-US" altLang="en-US" sz="1000" b="0" dirty="0"/>
              <a:t>4.  And, indeed, it is a good text to memorize.</a:t>
            </a:r>
          </a:p>
          <a:p>
            <a:pPr marL="228600" indent="-228600">
              <a:lnSpc>
                <a:spcPct val="80000"/>
              </a:lnSpc>
            </a:pPr>
            <a:endParaRPr lang="en-US" altLang="en-US" sz="1000" b="0" dirty="0"/>
          </a:p>
          <a:p>
            <a:pPr marL="228600" indent="-228600">
              <a:lnSpc>
                <a:spcPct val="80000"/>
              </a:lnSpc>
            </a:pPr>
            <a:r>
              <a:rPr lang="en-US" altLang="en-US" sz="1000" b="1" dirty="0"/>
              <a:t>B2:</a:t>
            </a:r>
            <a:r>
              <a:rPr lang="en-US" altLang="en-US" sz="1000" b="0" dirty="0"/>
              <a:t> </a:t>
            </a:r>
          </a:p>
          <a:p>
            <a:pPr marL="228600" indent="-228600">
              <a:lnSpc>
                <a:spcPct val="80000"/>
              </a:lnSpc>
            </a:pPr>
            <a:r>
              <a:rPr lang="en-US" altLang="en-US" sz="1000" b="0" dirty="0"/>
              <a:t>1.  First, God has delivered us from the domain of darkness.</a:t>
            </a:r>
          </a:p>
          <a:p>
            <a:pPr marL="228600" indent="-228600">
              <a:lnSpc>
                <a:spcPct val="80000"/>
              </a:lnSpc>
            </a:pPr>
            <a:r>
              <a:rPr lang="en-US" altLang="en-US" sz="1000" b="0" dirty="0"/>
              <a:t>2.  Whose domain is that?</a:t>
            </a:r>
          </a:p>
          <a:p>
            <a:pPr marL="228600" indent="-228600">
              <a:lnSpc>
                <a:spcPct val="80000"/>
              </a:lnSpc>
            </a:pPr>
            <a:r>
              <a:rPr lang="en-US" altLang="en-US" sz="1000" b="0" dirty="0"/>
              <a:t>3.  It is Satan’s domain.</a:t>
            </a:r>
          </a:p>
          <a:p>
            <a:pPr marL="228600" indent="-228600">
              <a:lnSpc>
                <a:spcPct val="80000"/>
              </a:lnSpc>
            </a:pPr>
            <a:r>
              <a:rPr lang="en-US" altLang="en-US" sz="1000" b="0" dirty="0"/>
              <a:t>4.  As sinners, that’s where we all start out.</a:t>
            </a:r>
          </a:p>
          <a:p>
            <a:pPr marL="228600" indent="-228600">
              <a:lnSpc>
                <a:spcPct val="80000"/>
              </a:lnSpc>
            </a:pPr>
            <a:r>
              <a:rPr lang="en-US" altLang="en-US" sz="1000" b="0" dirty="0"/>
              <a:t>5.  All have sinned and fall short of the glory of God. (Rom 3:23)</a:t>
            </a:r>
          </a:p>
          <a:p>
            <a:pPr marL="228600" indent="-228600">
              <a:lnSpc>
                <a:spcPct val="80000"/>
              </a:lnSpc>
            </a:pPr>
            <a:r>
              <a:rPr lang="en-US" altLang="en-US" sz="1000" b="0" dirty="0"/>
              <a:t>6.  And the wages of sin is death (Rom 6:23)</a:t>
            </a:r>
          </a:p>
          <a:p>
            <a:pPr marL="228600" indent="-228600">
              <a:lnSpc>
                <a:spcPct val="80000"/>
              </a:lnSpc>
            </a:pPr>
            <a:r>
              <a:rPr lang="en-US" altLang="en-US" sz="1000" b="0" dirty="0"/>
              <a:t>7.  We start out as children or wrath, captives of Satan, held in the kingdom of darkness.</a:t>
            </a:r>
          </a:p>
          <a:p>
            <a:pPr marL="228600" indent="-228600">
              <a:lnSpc>
                <a:spcPct val="80000"/>
              </a:lnSpc>
            </a:pPr>
            <a:r>
              <a:rPr lang="en-US" altLang="en-US" sz="1000" b="0" dirty="0"/>
              <a:t>8.  Paul describes our condition in:</a:t>
            </a:r>
          </a:p>
          <a:p>
            <a:pPr marL="228600" indent="-228600">
              <a:lnSpc>
                <a:spcPct val="80000"/>
              </a:lnSpc>
            </a:pPr>
            <a:r>
              <a:rPr lang="en-US" altLang="en-US" sz="1000" b="1" dirty="0"/>
              <a:t>Ephesians 2:3 ESV</a:t>
            </a:r>
            <a:r>
              <a:rPr lang="en-US" altLang="en-US" sz="1000" b="0" dirty="0"/>
              <a:t> - …we all once lived in the passions of our flesh, carrying out the desires of the flesh and the mind, and were by nature children of wrath, like the rest of mankind.</a:t>
            </a:r>
          </a:p>
          <a:p>
            <a:pPr marL="228600" indent="-228600">
              <a:lnSpc>
                <a:spcPct val="80000"/>
              </a:lnSpc>
            </a:pPr>
            <a:r>
              <a:rPr lang="en-US" altLang="en-US" sz="1000" b="0" dirty="0"/>
              <a:t>9.  Our condition was hopeless.</a:t>
            </a:r>
          </a:p>
          <a:p>
            <a:pPr marL="228600" indent="-228600">
              <a:lnSpc>
                <a:spcPct val="80000"/>
              </a:lnSpc>
            </a:pPr>
            <a:r>
              <a:rPr lang="en-US" altLang="en-US" sz="1000" b="0" dirty="0"/>
              <a:t>10. We could only look forward to the wrath of the omnipotent God and eternal death for our sins.</a:t>
            </a:r>
          </a:p>
          <a:p>
            <a:pPr marL="228600" indent="-228600">
              <a:lnSpc>
                <a:spcPct val="80000"/>
              </a:lnSpc>
            </a:pPr>
            <a:r>
              <a:rPr lang="en-US" altLang="en-US" sz="1000" b="0" dirty="0"/>
              <a:t>11. But, thank God, we have been delivered from Satan’s domain of darkness!  Praise God!</a:t>
            </a:r>
          </a:p>
          <a:p>
            <a:pPr marL="228600" indent="-228600">
              <a:lnSpc>
                <a:spcPct val="80000"/>
              </a:lnSpc>
            </a:pPr>
            <a:r>
              <a:rPr lang="en-US" altLang="en-US" sz="1000" b="0" dirty="0"/>
              <a:t>12. What is the second important thing that God has done for us?</a:t>
            </a:r>
          </a:p>
          <a:p>
            <a:pPr marL="228600" indent="-228600">
              <a:lnSpc>
                <a:spcPct val="80000"/>
              </a:lnSpc>
            </a:pPr>
            <a:r>
              <a:rPr lang="en-US" altLang="en-US" sz="1000" b="0" dirty="0"/>
              <a:t>13.  He has transferred us to the kingdom of His beloved Son.</a:t>
            </a:r>
          </a:p>
          <a:p>
            <a:pPr marL="228600" indent="-228600">
              <a:lnSpc>
                <a:spcPct val="80000"/>
              </a:lnSpc>
            </a:pPr>
            <a:r>
              <a:rPr lang="en-US" altLang="en-US" sz="1000" b="0" dirty="0"/>
              <a:t>14. Satan rules the kingdom of darkness; Jesus rules the kingdom of light, the kingdom of God, the kingdom of righteousness.</a:t>
            </a:r>
          </a:p>
          <a:p>
            <a:pPr marL="228600" indent="-228600">
              <a:lnSpc>
                <a:spcPct val="80000"/>
              </a:lnSpc>
            </a:pPr>
            <a:r>
              <a:rPr lang="en-US" altLang="en-US" sz="1000" b="0" dirty="0"/>
              <a:t>15. Could there be any greater change in our dwelling place?</a:t>
            </a:r>
          </a:p>
          <a:p>
            <a:pPr marL="228600" indent="-228600">
              <a:lnSpc>
                <a:spcPct val="80000"/>
              </a:lnSpc>
            </a:pPr>
            <a:r>
              <a:rPr lang="en-US" altLang="en-US" sz="1000" b="0" dirty="0"/>
              <a:t>16. Could there be any greater difference in our destiny?</a:t>
            </a:r>
          </a:p>
          <a:p>
            <a:pPr marL="228600" indent="-228600">
              <a:lnSpc>
                <a:spcPct val="80000"/>
              </a:lnSpc>
            </a:pPr>
            <a:r>
              <a:rPr lang="en-US" altLang="en-US" sz="1000" b="0" dirty="0"/>
              <a:t>17. From darkness to light; from hopelessness to assurance; from eternal death to eternal life!</a:t>
            </a:r>
          </a:p>
          <a:p>
            <a:pPr marL="228600" indent="-228600">
              <a:lnSpc>
                <a:spcPct val="80000"/>
              </a:lnSpc>
            </a:pPr>
            <a:r>
              <a:rPr lang="en-US" altLang="en-US" sz="1000" b="0" dirty="0"/>
              <a:t>18. Daniel 7 describes Jesus, the Son of Man coming to the Ancient of Days and receiving the kingdom.</a:t>
            </a:r>
          </a:p>
          <a:p>
            <a:pPr marL="228600" indent="-228600">
              <a:lnSpc>
                <a:spcPct val="80000"/>
              </a:lnSpc>
            </a:pPr>
            <a:r>
              <a:rPr lang="en-US" altLang="en-US" sz="1000" b="1" dirty="0"/>
              <a:t>Daniel 7:14 ESV</a:t>
            </a:r>
            <a:r>
              <a:rPr lang="en-US" altLang="en-US" sz="1000" b="0" dirty="0"/>
              <a:t> - And to him was given dominion and glory and a kingdom, that all peoples, nations, and languages should serve him; his dominion is an everlasting dominion, which shall not pass away, and his kingdom one that shall not be destroyed.</a:t>
            </a:r>
          </a:p>
          <a:p>
            <a:pPr marL="228600" indent="-228600">
              <a:lnSpc>
                <a:spcPct val="80000"/>
              </a:lnSpc>
            </a:pPr>
            <a:r>
              <a:rPr lang="en-US" altLang="en-US" sz="1000" b="0" dirty="0"/>
              <a:t>19. Jesus , King of kings and Lord of lords, shall reign forever and ever.</a:t>
            </a:r>
          </a:p>
          <a:p>
            <a:pPr marL="228600" indent="-228600">
              <a:lnSpc>
                <a:spcPct val="80000"/>
              </a:lnSpc>
            </a:pPr>
            <a:r>
              <a:rPr lang="en-US" altLang="en-US" sz="1000" b="0" dirty="0"/>
              <a:t>20. What is the third thing the Godhead does for us?</a:t>
            </a:r>
          </a:p>
          <a:p>
            <a:pPr marL="228600" indent="-228600">
              <a:lnSpc>
                <a:spcPct val="80000"/>
              </a:lnSpc>
            </a:pPr>
            <a:r>
              <a:rPr lang="en-US" altLang="en-US" sz="1000" b="0" dirty="0"/>
              <a:t>21. He redeems us by forgiving our sins.</a:t>
            </a:r>
          </a:p>
          <a:p>
            <a:pPr marL="228600" indent="-228600">
              <a:lnSpc>
                <a:spcPct val="80000"/>
              </a:lnSpc>
            </a:pPr>
            <a:r>
              <a:rPr lang="en-US" altLang="en-US" sz="1000" b="0" dirty="0"/>
              <a:t>22. Here we see the amazing grace of God toward us sinners.</a:t>
            </a:r>
          </a:p>
          <a:p>
            <a:pPr marL="228600" indent="-228600">
              <a:lnSpc>
                <a:spcPct val="80000"/>
              </a:lnSpc>
            </a:pPr>
            <a:r>
              <a:rPr lang="en-US" altLang="en-US" sz="1000" b="0" dirty="0"/>
              <a:t>23. We deserve eternal death.</a:t>
            </a:r>
          </a:p>
          <a:p>
            <a:pPr marL="228600" indent="-228600">
              <a:lnSpc>
                <a:spcPct val="80000"/>
              </a:lnSpc>
            </a:pPr>
            <a:r>
              <a:rPr lang="en-US" altLang="en-US" sz="1000" b="0" dirty="0"/>
              <a:t>24. But God sends His only Son to take our sins and die the death we deserve.</a:t>
            </a:r>
          </a:p>
          <a:p>
            <a:pPr marL="228600" indent="-228600">
              <a:lnSpc>
                <a:spcPct val="80000"/>
              </a:lnSpc>
            </a:pPr>
            <a:r>
              <a:rPr lang="en-US" altLang="en-US" sz="1000" b="0" dirty="0"/>
              <a:t>25. He pays the price of redemption with His own life’s blood.</a:t>
            </a:r>
          </a:p>
          <a:p>
            <a:pPr marL="228600" indent="-228600">
              <a:lnSpc>
                <a:spcPct val="80000"/>
              </a:lnSpc>
            </a:pPr>
            <a:endParaRPr lang="en-US" altLang="en-US" sz="1000" b="0" dirty="0"/>
          </a:p>
          <a:p>
            <a:pPr marL="228600" indent="-228600">
              <a:lnSpc>
                <a:spcPct val="80000"/>
              </a:lnSpc>
            </a:pPr>
            <a:r>
              <a:rPr lang="en-US" altLang="en-US" sz="1000" b="1" dirty="0"/>
              <a:t>B3:</a:t>
            </a:r>
          </a:p>
          <a:p>
            <a:pPr marL="228600" indent="-228600">
              <a:lnSpc>
                <a:spcPct val="80000"/>
              </a:lnSpc>
            </a:pPr>
            <a:r>
              <a:rPr lang="en-US" altLang="en-US" sz="1000" b="0" dirty="0"/>
              <a:t>1.  Take a look at verse 14: “In whom we have…”</a:t>
            </a:r>
          </a:p>
          <a:p>
            <a:pPr marL="228600" indent="-228600">
              <a:lnSpc>
                <a:spcPct val="80000"/>
              </a:lnSpc>
            </a:pPr>
            <a:r>
              <a:rPr lang="en-US" altLang="en-US" sz="1000" b="0" dirty="0"/>
              <a:t>2.  The “in whom” there refers back to the One who has redeemed us: God’s beloved Son.</a:t>
            </a:r>
          </a:p>
          <a:p>
            <a:pPr marL="228600" indent="-228600">
              <a:lnSpc>
                <a:spcPct val="80000"/>
              </a:lnSpc>
            </a:pPr>
            <a:r>
              <a:rPr lang="en-US" altLang="en-US" sz="1000" b="0" dirty="0"/>
              <a:t>3.  Again, the is Paul’s favorite expression for the redeemed: they are “in Christ.”</a:t>
            </a:r>
          </a:p>
          <a:p>
            <a:pPr marL="228600" indent="-228600">
              <a:lnSpc>
                <a:spcPct val="80000"/>
              </a:lnSpc>
            </a:pPr>
            <a:r>
              <a:rPr lang="en-US" altLang="en-US" sz="1000" b="0" dirty="0"/>
              <a:t>4.  They have their sins forgiven by being in a saving relationship with Jesus.</a:t>
            </a:r>
          </a:p>
          <a:p>
            <a:pPr marL="228600" indent="-228600">
              <a:lnSpc>
                <a:spcPct val="80000"/>
              </a:lnSpc>
            </a:pPr>
            <a:r>
              <a:rPr lang="en-US" altLang="en-US" sz="1000" b="0" dirty="0"/>
              <a:t>5.  The only way we can be transferred from the kingdom of darkness to the kingdom of light is to receive Jesus as our Savior and Lord, confess our sins, and ask Him to forgive us by His grace.</a:t>
            </a:r>
          </a:p>
          <a:p>
            <a:pPr marL="228600" indent="-228600">
              <a:lnSpc>
                <a:spcPct val="80000"/>
              </a:lnSpc>
            </a:pPr>
            <a:r>
              <a:rPr lang="en-US" altLang="en-US" sz="1000" b="0" dirty="0"/>
              <a:t>6.  And the promise is:</a:t>
            </a:r>
          </a:p>
          <a:p>
            <a:pPr marL="228600" indent="-228600">
              <a:lnSpc>
                <a:spcPct val="80000"/>
              </a:lnSpc>
            </a:pPr>
            <a:r>
              <a:rPr lang="en-US" altLang="en-US" sz="1000" b="1" dirty="0"/>
              <a:t>1 John 1:9 ESV </a:t>
            </a:r>
            <a:r>
              <a:rPr lang="en-US" altLang="en-US" sz="1000" b="0" dirty="0"/>
              <a:t>- If we confess our sins, he is faithful and just to forgive us our sins and to cleanse us from all unrighteousness.</a:t>
            </a:r>
          </a:p>
          <a:p>
            <a:pPr marL="228600" indent="-228600">
              <a:lnSpc>
                <a:spcPct val="80000"/>
              </a:lnSpc>
            </a:pPr>
            <a:r>
              <a:rPr lang="en-US" altLang="en-US" sz="1000" b="0" dirty="0"/>
              <a:t>7.  When we are cleansed from all unrighteousness, we are justified and redeemed.</a:t>
            </a:r>
          </a:p>
          <a:p>
            <a:pPr marL="228600" indent="-228600">
              <a:lnSpc>
                <a:spcPct val="80000"/>
              </a:lnSpc>
            </a:pPr>
            <a:r>
              <a:rPr lang="en-US" altLang="en-US" sz="1000" b="0" dirty="0"/>
              <a:t>8.  God adopts us as His Children and transfers us into His kingdom.</a:t>
            </a:r>
          </a:p>
          <a:p>
            <a:pPr marL="228600" indent="-228600">
              <a:lnSpc>
                <a:spcPct val="80000"/>
              </a:lnSpc>
            </a:pPr>
            <a:r>
              <a:rPr lang="en-US" altLang="en-US" sz="1000" b="0" dirty="0"/>
              <a:t>9.  Hallelujah!!</a:t>
            </a:r>
          </a:p>
          <a:p>
            <a:pPr marL="228600" indent="-228600">
              <a:lnSpc>
                <a:spcPct val="80000"/>
              </a:lnSpc>
            </a:pPr>
            <a:r>
              <a:rPr lang="en-US" altLang="en-US" sz="1000" b="0" dirty="0"/>
              <a:t>10. Our greatest need is to have our sins forgiven.</a:t>
            </a:r>
          </a:p>
          <a:p>
            <a:pPr marL="228600" indent="-228600">
              <a:lnSpc>
                <a:spcPct val="80000"/>
              </a:lnSpc>
            </a:pPr>
            <a:endParaRPr lang="en-US" altLang="en-US" sz="1000" b="0" dirty="0"/>
          </a:p>
          <a:p>
            <a:pPr marL="228600" indent="-228600">
              <a:lnSpc>
                <a:spcPct val="80000"/>
              </a:lnSpc>
            </a:pPr>
            <a:endParaRPr lang="en-US" altLang="en-US" sz="1000" b="0"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1.  The body is supposed to be a metaphor of the church.</a:t>
            </a:r>
          </a:p>
          <a:p>
            <a:pPr marL="274320" indent="-274320"/>
            <a:r>
              <a:rPr lang="en-US" b="0" dirty="0"/>
              <a:t>2.  This is Paul’s favorite metaphor for explaining the unity of the church despite the diversity of it’s members.</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indent="-274320"/>
            <a:r>
              <a:rPr lang="en-US" b="1" dirty="0"/>
              <a:t>1.  First</a:t>
            </a:r>
            <a:r>
              <a:rPr lang="en-US" b="0" dirty="0"/>
              <a:t>, the body has only one head.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No person can claim that he is the head of the church: That is Christ’s position alone.</a:t>
            </a:r>
          </a:p>
          <a:p>
            <a:pPr marL="274320" indent="-274320"/>
            <a:r>
              <a:rPr lang="en-US" b="0" dirty="0"/>
              <a:t>3.  Christ did not appoint a vicar or a substitute for himself.</a:t>
            </a:r>
          </a:p>
          <a:p>
            <a:pPr marL="274320" indent="-274320"/>
            <a:r>
              <a:rPr lang="en-US" b="0" dirty="0"/>
              <a:t>4.  The title that the pope takes as “Vicar of Christ” is a title he assumes without biblical sanction.</a:t>
            </a:r>
          </a:p>
          <a:p>
            <a:pPr marL="274320" indent="-274320"/>
            <a:r>
              <a:rPr lang="en-US" b="0" dirty="0"/>
              <a:t>5.  His continuing use of this usurped title is an act of blasphemy against God.  </a:t>
            </a:r>
          </a:p>
          <a:p>
            <a:pPr marL="274320" indent="-274320"/>
            <a:r>
              <a:rPr lang="en-US" b="0" dirty="0"/>
              <a:t>6.  No pope, no priest, no pastor, no elder, no prophet, no president of the General Conference can claim to be the head of the church.</a:t>
            </a:r>
          </a:p>
          <a:p>
            <a:pPr marL="274320" indent="-274320"/>
            <a:r>
              <a:rPr lang="en-US" b="0" dirty="0"/>
              <a:t>Paul wrote:</a:t>
            </a:r>
          </a:p>
          <a:p>
            <a:r>
              <a:rPr lang="en-US" sz="1200" b="1" i="0" u="none" strike="noStrike" kern="1200" dirty="0">
                <a:solidFill>
                  <a:schemeClr val="tx1"/>
                </a:solidFill>
                <a:effectLst/>
                <a:latin typeface="Arial" charset="0"/>
                <a:ea typeface="+mn-ea"/>
                <a:cs typeface="+mn-cs"/>
              </a:rPr>
              <a:t>1 Corinthians 3:11 (NASB)</a:t>
            </a:r>
          </a:p>
          <a:p>
            <a:pPr lvl="1"/>
            <a:r>
              <a:rPr lang="en-US" sz="1200" b="1" i="0" u="none" strike="noStrike" kern="1200" baseline="30000" dirty="0">
                <a:solidFill>
                  <a:schemeClr val="tx1"/>
                </a:solidFill>
                <a:effectLst/>
                <a:latin typeface="Arial" charset="0"/>
                <a:ea typeface="+mn-ea"/>
                <a:cs typeface="+mn-cs"/>
              </a:rPr>
              <a:t>11 </a:t>
            </a:r>
            <a:r>
              <a:rPr lang="en-US" sz="1200" b="0" i="0" u="none" strike="noStrike" kern="1200" dirty="0">
                <a:solidFill>
                  <a:schemeClr val="tx1"/>
                </a:solidFill>
                <a:effectLst/>
                <a:latin typeface="Arial" charset="0"/>
                <a:ea typeface="+mn-ea"/>
                <a:cs typeface="+mn-cs"/>
              </a:rPr>
              <a:t>For no man can lay a foundation other than the one which is laid, which is Jesus Christ. </a:t>
            </a:r>
          </a:p>
          <a:p>
            <a:pPr marL="274320" indent="-274320"/>
            <a:r>
              <a:rPr lang="en-US" b="1" dirty="0"/>
              <a:t>7.  Second</a:t>
            </a:r>
            <a:r>
              <a:rPr lang="en-US" b="0" dirty="0"/>
              <a:t>, it is the head, the brain, that defines and expresses the character of the whole body.</a:t>
            </a:r>
          </a:p>
          <a:p>
            <a:pPr marL="274320" indent="-274320"/>
            <a:r>
              <a:rPr lang="en-US" b="0" dirty="0"/>
              <a:t>8.  What is God’s most important relational characteristic?  (Agape love.)</a:t>
            </a:r>
          </a:p>
          <a:p>
            <a:pPr marL="274320" indent="-274320"/>
            <a:r>
              <a:rPr lang="en-US" b="0" dirty="0"/>
              <a:t>9.  It is through His church that Jesus wants to continue to demonstrate His character of love to the world.</a:t>
            </a:r>
          </a:p>
          <a:p>
            <a:r>
              <a:rPr lang="en-US" sz="1200" b="1" i="0" u="none" strike="noStrike" kern="1200" dirty="0">
                <a:solidFill>
                  <a:schemeClr val="tx1"/>
                </a:solidFill>
                <a:effectLst/>
                <a:latin typeface="Arial" charset="0"/>
                <a:ea typeface="+mn-ea"/>
                <a:cs typeface="+mn-cs"/>
              </a:rPr>
              <a:t>John 13:34-35 (NKJV)</a:t>
            </a:r>
          </a:p>
          <a:p>
            <a:pPr lvl="1"/>
            <a:r>
              <a:rPr lang="en-US" sz="1200" b="1" i="0" u="none" strike="noStrike" kern="1200" baseline="30000" dirty="0">
                <a:solidFill>
                  <a:schemeClr val="tx1"/>
                </a:solidFill>
                <a:effectLst/>
                <a:latin typeface="Arial" charset="0"/>
                <a:ea typeface="+mn-ea"/>
                <a:cs typeface="+mn-cs"/>
              </a:rPr>
              <a:t>34 </a:t>
            </a:r>
            <a:r>
              <a:rPr lang="en-US" sz="1200" b="0" i="0" u="none" strike="noStrike" kern="1200" dirty="0">
                <a:solidFill>
                  <a:schemeClr val="tx1"/>
                </a:solidFill>
                <a:effectLst/>
                <a:latin typeface="Arial" charset="0"/>
                <a:ea typeface="+mn-ea"/>
                <a:cs typeface="+mn-cs"/>
              </a:rPr>
              <a:t>A new commandment I give to you, that you love one another; as I have loved you, that you also love one another. </a:t>
            </a:r>
            <a:r>
              <a:rPr lang="en-US" sz="1200" b="1" i="0" u="none" strike="noStrike" kern="1200" baseline="30000" dirty="0">
                <a:solidFill>
                  <a:schemeClr val="tx1"/>
                </a:solidFill>
                <a:effectLst/>
                <a:latin typeface="Arial" charset="0"/>
                <a:ea typeface="+mn-ea"/>
                <a:cs typeface="+mn-cs"/>
              </a:rPr>
              <a:t>35 </a:t>
            </a:r>
            <a:r>
              <a:rPr lang="en-US" sz="1200" b="0" i="0" u="none" strike="noStrike" kern="1200" dirty="0">
                <a:solidFill>
                  <a:schemeClr val="tx1"/>
                </a:solidFill>
                <a:effectLst/>
                <a:latin typeface="Arial" charset="0"/>
                <a:ea typeface="+mn-ea"/>
                <a:cs typeface="+mn-cs"/>
              </a:rPr>
              <a:t>By this all will know that you are My disciples, if you have love for one another.”</a:t>
            </a:r>
          </a:p>
          <a:p>
            <a:pPr marL="274320" indent="-274320"/>
            <a:r>
              <a:rPr lang="en-US" b="1" dirty="0"/>
              <a:t>10. Third</a:t>
            </a:r>
            <a:r>
              <a:rPr lang="en-US" b="0" dirty="0"/>
              <a:t>, it is the head that directs the actions of the whole body.</a:t>
            </a:r>
          </a:p>
          <a:p>
            <a:pPr marL="274320" indent="-274320"/>
            <a:r>
              <a:rPr lang="en-US" b="0" dirty="0"/>
              <a:t>11. Jesus continues to direct His church in the work He has called us to do.</a:t>
            </a:r>
          </a:p>
          <a:p>
            <a:pPr marL="274320" indent="-274320"/>
            <a:r>
              <a:rPr lang="en-US" b="0" dirty="0"/>
              <a:t>12. When Jesus ascended to heaven He sent the HS to direct His church in mission and nurture.</a:t>
            </a:r>
          </a:p>
          <a:p>
            <a:pPr marL="274320" indent="-274320"/>
            <a:r>
              <a:rPr lang="en-US" b="0" dirty="0"/>
              <a:t>13. It is through His Spirit that He continues to guide us as individuals and as a church.</a:t>
            </a:r>
          </a:p>
          <a:p>
            <a:pPr marL="274320" indent="-274320"/>
            <a:r>
              <a:rPr lang="en-US" b="1" dirty="0"/>
              <a:t>14. Fourth</a:t>
            </a:r>
            <a:r>
              <a:rPr lang="en-US" b="0" dirty="0"/>
              <a:t>, the head continues to feed and nourish the whole body.</a:t>
            </a:r>
          </a:p>
          <a:p>
            <a:pPr marL="274320" indent="-274320"/>
            <a:r>
              <a:rPr lang="en-US" sz="1200" b="1" i="0" u="none" strike="noStrike" kern="1200" dirty="0">
                <a:solidFill>
                  <a:schemeClr val="tx1"/>
                </a:solidFill>
                <a:effectLst/>
                <a:latin typeface="Arial" charset="0"/>
                <a:ea typeface="+mn-ea"/>
                <a:cs typeface="+mn-cs"/>
              </a:rPr>
              <a:t>Ephesians 5:29 (NKJV)</a:t>
            </a:r>
          </a:p>
          <a:p>
            <a:pPr marL="731520" lvl="2" indent="-274320"/>
            <a:r>
              <a:rPr lang="en-US" sz="1200" b="1" i="0" u="none" strike="noStrike" kern="1200" baseline="30000" dirty="0">
                <a:solidFill>
                  <a:schemeClr val="tx1"/>
                </a:solidFill>
                <a:effectLst/>
                <a:latin typeface="Arial" charset="0"/>
                <a:ea typeface="+mn-ea"/>
                <a:cs typeface="+mn-cs"/>
              </a:rPr>
              <a:t>29 </a:t>
            </a:r>
            <a:r>
              <a:rPr lang="en-US" sz="1200" b="0" i="0" u="none" strike="noStrike" kern="1200" dirty="0">
                <a:solidFill>
                  <a:schemeClr val="tx1"/>
                </a:solidFill>
                <a:effectLst/>
                <a:latin typeface="Arial" charset="0"/>
                <a:ea typeface="+mn-ea"/>
                <a:cs typeface="+mn-cs"/>
              </a:rPr>
              <a:t>For no one ever hated his own flesh, but nourishes and cherishes it, just as the Lord </a:t>
            </a:r>
            <a:r>
              <a:rPr lang="en-US" sz="1200" b="0" i="1" u="none" strike="noStrike" kern="1200" dirty="0">
                <a:solidFill>
                  <a:schemeClr val="tx1"/>
                </a:solidFill>
                <a:effectLst/>
                <a:latin typeface="Arial" charset="0"/>
                <a:ea typeface="+mn-ea"/>
                <a:cs typeface="+mn-cs"/>
              </a:rPr>
              <a:t>does</a:t>
            </a:r>
            <a:r>
              <a:rPr lang="en-US" sz="1200" b="0" i="0" u="none" strike="noStrike" kern="1200" dirty="0">
                <a:solidFill>
                  <a:schemeClr val="tx1"/>
                </a:solidFill>
                <a:effectLst/>
                <a:latin typeface="Arial" charset="0"/>
                <a:ea typeface="+mn-ea"/>
                <a:cs typeface="+mn-cs"/>
              </a:rPr>
              <a:t> the church. </a:t>
            </a:r>
          </a:p>
          <a:p>
            <a:pPr marL="274320" indent="-274320"/>
            <a:r>
              <a:rPr lang="en-US" b="0" dirty="0"/>
              <a:t>15. One of the ways He does this is by giving spiritual gifts to members of the church “</a:t>
            </a:r>
            <a:r>
              <a:rPr lang="en-US" sz="1200" b="0" i="0" u="none" strike="noStrike" kern="1200" dirty="0">
                <a:solidFill>
                  <a:schemeClr val="tx1"/>
                </a:solidFill>
                <a:effectLst/>
                <a:latin typeface="Arial" charset="0"/>
                <a:ea typeface="+mn-ea"/>
                <a:cs typeface="+mn-cs"/>
              </a:rPr>
              <a:t>for the equipping of the saints for the work of ministry, for the edifying of the body of Christ,: </a:t>
            </a:r>
          </a:p>
          <a:p>
            <a:pPr marL="274320" indent="-274320"/>
            <a:r>
              <a:rPr lang="en-US" b="0" dirty="0"/>
              <a:t>17. To edify means to build up.</a:t>
            </a:r>
          </a:p>
          <a:p>
            <a:pPr marL="274320" indent="-274320"/>
            <a:r>
              <a:rPr lang="en-US" b="0" dirty="0"/>
              <a:t>18. We use our gifts in the church to build one another up in the faith.</a:t>
            </a:r>
          </a:p>
          <a:p>
            <a:pPr marL="274320" indent="-274320"/>
            <a:r>
              <a:rPr lang="en-US" b="1" dirty="0"/>
              <a:t>19. Fifth</a:t>
            </a:r>
            <a:r>
              <a:rPr lang="en-US" b="0" dirty="0"/>
              <a:t>, the head is the source of life for the entire body.  </a:t>
            </a:r>
          </a:p>
          <a:p>
            <a:pPr marL="274320" indent="-274320"/>
            <a:r>
              <a:rPr lang="en-US" b="0" dirty="0"/>
              <a:t>20. It is the head that makes the life of the body worthwhile.</a:t>
            </a:r>
          </a:p>
          <a:p>
            <a:pPr marL="274320" indent="-274320"/>
            <a:r>
              <a:rPr lang="en-US" b="0" dirty="0"/>
              <a:t>22. When someone is on life support and they are brain dead, we mercifully pull the plug.</a:t>
            </a:r>
          </a:p>
          <a:p>
            <a:pPr marL="274320" indent="-274320"/>
            <a:r>
              <a:rPr lang="en-US" b="0" dirty="0"/>
              <a:t>23. It is Christ the head that animates His body and gives them purpose, meaning, and direction in life.</a:t>
            </a:r>
          </a:p>
          <a:p>
            <a:pPr marL="274320" indent="-274320"/>
            <a:r>
              <a:rPr lang="en-US" b="0" dirty="0"/>
              <a:t>24. Paul wrote:</a:t>
            </a:r>
          </a:p>
          <a:p>
            <a:pPr marL="274320" indent="-274320"/>
            <a:r>
              <a:rPr lang="en-US" sz="1200" b="1" i="0" u="none" strike="noStrike" kern="1200" dirty="0">
                <a:solidFill>
                  <a:schemeClr val="tx1"/>
                </a:solidFill>
                <a:effectLst/>
                <a:latin typeface="Arial" charset="0"/>
                <a:ea typeface="+mn-ea"/>
                <a:cs typeface="+mn-cs"/>
              </a:rPr>
              <a:t>Galatians 2:20 (KJV)</a:t>
            </a:r>
          </a:p>
          <a:p>
            <a:pPr marL="731520" lvl="2" indent="-274320"/>
            <a:r>
              <a:rPr lang="en-US" sz="1200" b="1" i="0" u="none" strike="noStrike" kern="1200" baseline="30000" dirty="0">
                <a:solidFill>
                  <a:schemeClr val="tx1"/>
                </a:solidFill>
                <a:effectLst/>
                <a:latin typeface="Arial" charset="0"/>
                <a:ea typeface="+mn-ea"/>
                <a:cs typeface="+mn-cs"/>
              </a:rPr>
              <a:t>20 </a:t>
            </a:r>
            <a:r>
              <a:rPr lang="en-US" sz="1200" b="0" i="0" u="none" strike="noStrike" kern="1200" dirty="0">
                <a:solidFill>
                  <a:schemeClr val="tx1"/>
                </a:solidFill>
                <a:effectLst/>
                <a:latin typeface="Arial" charset="0"/>
                <a:ea typeface="+mn-ea"/>
                <a:cs typeface="+mn-cs"/>
              </a:rPr>
              <a:t>I am crucified with Christ: nevertheless I live; yet not I, but Christ </a:t>
            </a:r>
            <a:r>
              <a:rPr lang="en-US" sz="1200" b="0" i="0" u="none" strike="noStrike" kern="1200" dirty="0" err="1">
                <a:solidFill>
                  <a:schemeClr val="tx1"/>
                </a:solidFill>
                <a:effectLst/>
                <a:latin typeface="Arial" charset="0"/>
                <a:ea typeface="+mn-ea"/>
                <a:cs typeface="+mn-cs"/>
              </a:rPr>
              <a:t>liveth</a:t>
            </a:r>
            <a:r>
              <a:rPr lang="en-US" sz="1200" b="0" i="0" u="none" strike="noStrike" kern="1200" dirty="0">
                <a:solidFill>
                  <a:schemeClr val="tx1"/>
                </a:solidFill>
                <a:effectLst/>
                <a:latin typeface="Arial" charset="0"/>
                <a:ea typeface="+mn-ea"/>
                <a:cs typeface="+mn-cs"/>
              </a:rPr>
              <a:t> in me: and the life which I now live in the flesh I live by the faith of the Son of God, who loved me, and gave himself for me.</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r>
              <a:rPr lang="en-US" sz="1200" b="1" i="0" u="none" strike="noStrike" kern="1200" dirty="0">
                <a:solidFill>
                  <a:schemeClr val="tx1"/>
                </a:solidFill>
                <a:effectLst/>
                <a:latin typeface="Arial" charset="0"/>
                <a:ea typeface="+mn-ea"/>
                <a:cs typeface="+mn-cs"/>
              </a:rPr>
              <a:t>B4:</a:t>
            </a:r>
          </a:p>
          <a:p>
            <a:pPr marL="274320" lvl="1" indent="-274320"/>
            <a:r>
              <a:rPr lang="en-US" sz="1200" b="0" i="0" u="none" strike="noStrike" kern="1200" dirty="0">
                <a:solidFill>
                  <a:schemeClr val="tx1"/>
                </a:solidFill>
                <a:effectLst/>
                <a:latin typeface="Arial" charset="0"/>
                <a:ea typeface="+mn-ea"/>
                <a:cs typeface="+mn-cs"/>
              </a:rPr>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Reconcile is to bring together two parties that are separated.</a:t>
            </a:r>
          </a:p>
          <a:p>
            <a:pPr marL="274320" indent="-274320"/>
            <a:r>
              <a:rPr lang="en-US" dirty="0"/>
              <a:t>2.  If two friends have a fight or an argument, they can reconcile by forgiving each other and being friends again.</a:t>
            </a:r>
          </a:p>
          <a:p>
            <a:pPr marL="274320" indent="-274320"/>
            <a:r>
              <a:rPr lang="en-US" dirty="0"/>
              <a:t>3.  Here ae some definitions from AI:</a:t>
            </a:r>
          </a:p>
          <a:p>
            <a:pPr lvl="1"/>
            <a:r>
              <a:rPr lang="en-US" sz="1200" b="0" i="0" kern="1200" dirty="0">
                <a:solidFill>
                  <a:schemeClr val="tx1"/>
                </a:solidFill>
                <a:effectLst/>
                <a:latin typeface="+mn-lt"/>
                <a:ea typeface="+mn-ea"/>
                <a:cs typeface="+mn-cs"/>
              </a:rPr>
              <a:t>a.  Restoring a broken relationship so that people become friendly again.</a:t>
            </a:r>
          </a:p>
          <a:p>
            <a:pPr lvl="1"/>
            <a:r>
              <a:rPr lang="en-US" sz="1200" b="0" i="0" kern="1200" dirty="0">
                <a:solidFill>
                  <a:schemeClr val="tx1"/>
                </a:solidFill>
                <a:effectLst/>
                <a:latin typeface="+mn-lt"/>
                <a:ea typeface="+mn-ea"/>
                <a:cs typeface="+mn-cs"/>
              </a:rPr>
              <a:t>b.  Settling a disagreement or dispute so that the conflict is resolved.</a:t>
            </a:r>
          </a:p>
          <a:p>
            <a:pPr lvl="1"/>
            <a:r>
              <a:rPr lang="en-US" sz="1200" b="0" i="0" kern="1200" dirty="0">
                <a:solidFill>
                  <a:schemeClr val="tx1"/>
                </a:solidFill>
                <a:effectLst/>
                <a:latin typeface="+mn-lt"/>
                <a:ea typeface="+mn-ea"/>
                <a:cs typeface="+mn-cs"/>
              </a:rPr>
              <a:t>c.  Making two things that seem different or opposed fit together.  </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8</a:t>
            </a:r>
            <a:br>
              <a:rPr lang="en-US" dirty="0"/>
            </a:br>
            <a:r>
              <a:rPr lang="en-US" dirty="0"/>
              <a:t>The Preeminence of Christ</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Colossians 1:15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He is the image of the invisible God, the firstborn of all creation.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1:16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For by him all things were created, in heaven and on earth, visible and invisible, whether thrones or dominions or rulers or authorities--all things were created through him and for him.</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1:17 ESV</a:t>
            </a:r>
          </a:p>
        </p:txBody>
      </p:sp>
      <p:sp>
        <p:nvSpPr>
          <p:cNvPr id="3" name="Content Placeholder 2"/>
          <p:cNvSpPr>
            <a:spLocks noGrp="1"/>
          </p:cNvSpPr>
          <p:nvPr>
            <p:ph idx="1"/>
          </p:nvPr>
        </p:nvSpPr>
        <p:spPr/>
        <p:txBody>
          <a:bodyPr>
            <a:normAutofit/>
          </a:bodyPr>
          <a:lstStyle/>
          <a:p>
            <a:r>
              <a:rPr lang="en-US" dirty="0"/>
              <a:t>And he is before all things, and in him all things hold together.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1:18 ESV</a:t>
            </a:r>
          </a:p>
        </p:txBody>
      </p:sp>
      <p:sp>
        <p:nvSpPr>
          <p:cNvPr id="3" name="Content Placeholder 2"/>
          <p:cNvSpPr>
            <a:spLocks noGrp="1"/>
          </p:cNvSpPr>
          <p:nvPr>
            <p:ph idx="1"/>
          </p:nvPr>
        </p:nvSpPr>
        <p:spPr/>
        <p:txBody>
          <a:bodyPr>
            <a:normAutofit/>
          </a:bodyPr>
          <a:lstStyle/>
          <a:p>
            <a:r>
              <a:rPr lang="en-US" dirty="0"/>
              <a:t>And he is the head of the body, the church. He is the beginning, the firstborn from the dead, that in everything he might be preeminent.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Colossians 1:18 NKJV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And He is the head of the body, the church, who is the beginning, the firstborn from the dead, that in all things He may have the preeminence.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Colossians 1:19-20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For in him all the fullness of God was pleased to dwell, </a:t>
            </a:r>
            <a:r>
              <a:rPr lang="en-US" baseline="30000" dirty="0">
                <a:effectLst>
                  <a:outerShdw blurRad="38100" dist="38100" dir="2700000" algn="tl">
                    <a:srgbClr val="000000">
                      <a:alpha val="43137"/>
                    </a:srgbClr>
                  </a:outerShdw>
                </a:effectLst>
              </a:rPr>
              <a:t>20</a:t>
            </a:r>
            <a:r>
              <a:rPr lang="en-US" dirty="0">
                <a:effectLst>
                  <a:outerShdw blurRad="38100" dist="38100" dir="2700000" algn="tl">
                    <a:srgbClr val="000000">
                      <a:alpha val="43137"/>
                    </a:srgbClr>
                  </a:outerShdw>
                </a:effectLst>
              </a:rPr>
              <a:t> and through him to reconcile to himself all things, whether on earth or in heaven, making peace by the blood of his cross.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Romans 5:1,10 KJV</a:t>
            </a:r>
            <a:endParaRPr lang="en-US" dirty="0"/>
          </a:p>
        </p:txBody>
      </p:sp>
      <p:sp>
        <p:nvSpPr>
          <p:cNvPr id="3" name="Content Placeholder 2"/>
          <p:cNvSpPr>
            <a:spLocks noGrp="1"/>
          </p:cNvSpPr>
          <p:nvPr>
            <p:ph idx="1"/>
          </p:nvPr>
        </p:nvSpPr>
        <p:spPr/>
        <p:txBody>
          <a:bodyPr>
            <a:normAutofit/>
          </a:bodyPr>
          <a:lstStyle/>
          <a:p>
            <a:pPr marL="274320" lvl="0" indent="-274320"/>
            <a:r>
              <a:rPr lang="en-US" altLang="en-US" dirty="0"/>
              <a:t>Therefore being justified by faith, we have peace with God through our Lord Jesus Christ:</a:t>
            </a:r>
          </a:p>
          <a:p>
            <a:pPr marL="274320" lvl="0" indent="-274320"/>
            <a:r>
              <a:rPr lang="en-US" altLang="en-US" dirty="0"/>
              <a:t>For if, when we were enemies, we were reconciled to God by the death of his Son, much more, being reconciled, we shall be saved by his life.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Colossians 1:13-14 ESV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lnSpcReduction="10000"/>
          </a:bodyPr>
          <a:lstStyle/>
          <a:p>
            <a:pPr>
              <a:lnSpc>
                <a:spcPct val="90000"/>
              </a:lnSpc>
            </a:pPr>
            <a:r>
              <a:rPr lang="en-US" altLang="en-US" dirty="0"/>
              <a:t>He [God] has delivered us from the domain of darkness and transferred us to the kingdom of his beloved Son, </a:t>
            </a:r>
            <a:r>
              <a:rPr lang="en-US" altLang="en-US" baseline="30000" dirty="0"/>
              <a:t>14</a:t>
            </a:r>
            <a:r>
              <a:rPr lang="en-US" altLang="en-US" dirty="0"/>
              <a:t> in whom we have redemption, the forgiveness of sins.</a:t>
            </a:r>
          </a:p>
          <a:p>
            <a:pPr>
              <a:lnSpc>
                <a:spcPct val="90000"/>
              </a:lnSpc>
            </a:pPr>
            <a:r>
              <a:rPr lang="en-US" altLang="en-US" dirty="0"/>
              <a:t>What three important things has the Godhead done for us according to this text?</a:t>
            </a:r>
          </a:p>
          <a:p>
            <a:pPr>
              <a:lnSpc>
                <a:spcPct val="90000"/>
              </a:lnSpc>
            </a:pPr>
            <a:r>
              <a:rPr lang="en-US" altLang="en-US" dirty="0"/>
              <a:t>What is the condition for being transferred from the kingdom of darkness to the kingdom of light?</a:t>
            </a:r>
          </a:p>
          <a:p>
            <a:pPr>
              <a:lnSpc>
                <a:spcPct val="90000"/>
              </a:lnSpc>
            </a:pPr>
            <a:endParaRPr lang="en-US" altLang="en-US" dirty="0"/>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92500" lnSpcReduction="20000"/>
          </a:bodyPr>
          <a:lstStyle/>
          <a:p>
            <a:r>
              <a:rPr lang="en-US" dirty="0"/>
              <a:t>Our lesson this week presents a stunning picture of Jesus as both Creator and Redeemer the preeminent Son of God, head of the church, first fruits of the resurrection who will reconcile all things through His sacrifice on the cross. </a:t>
            </a:r>
          </a:p>
          <a:p>
            <a:pPr lvl="1"/>
            <a:r>
              <a:rPr lang="en-US" dirty="0"/>
              <a:t>Christ the Creator</a:t>
            </a:r>
          </a:p>
          <a:p>
            <a:pPr lvl="1"/>
            <a:r>
              <a:rPr lang="en-US" dirty="0"/>
              <a:t>Christ the Head</a:t>
            </a:r>
          </a:p>
          <a:p>
            <a:pPr lvl="1"/>
            <a:r>
              <a:rPr lang="en-US" dirty="0"/>
              <a:t>Christ the Reconciler</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Christ the Creator</a:t>
            </a:r>
          </a:p>
        </p:txBody>
      </p:sp>
      <p:sp>
        <p:nvSpPr>
          <p:cNvPr id="3" name="Content Placeholder 2"/>
          <p:cNvSpPr>
            <a:spLocks noGrp="1"/>
          </p:cNvSpPr>
          <p:nvPr>
            <p:ph idx="1"/>
          </p:nvPr>
        </p:nvSpPr>
        <p:spPr/>
        <p:txBody>
          <a:bodyPr>
            <a:normAutofit/>
          </a:bodyPr>
          <a:lstStyle/>
          <a:p>
            <a:r>
              <a:rPr lang="en-US" dirty="0"/>
              <a:t>How does Paul begin his description of Christ as Creator? (</a:t>
            </a:r>
            <a:r>
              <a:rPr lang="en-US" dirty="0">
                <a:hlinkClick r:id="rId4" action="ppaction://hlinksldjump"/>
              </a:rPr>
              <a:t>Col 1:15</a:t>
            </a:r>
            <a:r>
              <a:rPr lang="en-US" dirty="0"/>
              <a:t>)</a:t>
            </a:r>
          </a:p>
          <a:p>
            <a:r>
              <a:rPr lang="en-US" dirty="0"/>
              <a:t>For how much of creation was the Son responsible? (</a:t>
            </a:r>
            <a:r>
              <a:rPr lang="en-US" dirty="0">
                <a:hlinkClick r:id="rId5" action="ppaction://hlinksldjump"/>
              </a:rPr>
              <a:t>Col 1:16</a:t>
            </a:r>
            <a:r>
              <a:rPr lang="en-US" dirty="0"/>
              <a:t>)</a:t>
            </a:r>
          </a:p>
          <a:p>
            <a:r>
              <a:rPr lang="en-US" dirty="0"/>
              <a:t>What final description does Paul give of Christ as Creator? (</a:t>
            </a:r>
            <a:r>
              <a:rPr lang="en-US" dirty="0">
                <a:hlinkClick r:id="rId6" action="ppaction://hlinksldjump"/>
              </a:rPr>
              <a:t>Col 1:17</a:t>
            </a:r>
            <a:r>
              <a:rPr lang="en-US" dirty="0"/>
              <a:t>)</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Christ the Head</a:t>
            </a:r>
          </a:p>
        </p:txBody>
      </p:sp>
      <p:sp>
        <p:nvSpPr>
          <p:cNvPr id="3" name="Content Placeholder 2"/>
          <p:cNvSpPr>
            <a:spLocks noGrp="1"/>
          </p:cNvSpPr>
          <p:nvPr>
            <p:ph idx="1"/>
          </p:nvPr>
        </p:nvSpPr>
        <p:spPr/>
        <p:txBody>
          <a:bodyPr>
            <a:normAutofit fontScale="92500" lnSpcReduction="20000"/>
          </a:bodyPr>
          <a:lstStyle/>
          <a:p>
            <a:r>
              <a:rPr lang="en-US" dirty="0">
                <a:effectLst>
                  <a:outerShdw blurRad="38100" dist="38100" dir="2700000" algn="tl">
                    <a:srgbClr val="000000">
                      <a:alpha val="43137"/>
                    </a:srgbClr>
                  </a:outerShdw>
                </a:effectLst>
              </a:rPr>
              <a:t>Of what is “the body” supposed to be a metaphor?</a:t>
            </a:r>
          </a:p>
          <a:p>
            <a:r>
              <a:rPr lang="en-US" dirty="0">
                <a:effectLst>
                  <a:outerShdw blurRad="38100" dist="38100" dir="2700000" algn="tl">
                    <a:srgbClr val="000000">
                      <a:alpha val="43137"/>
                    </a:srgbClr>
                  </a:outerShdw>
                </a:effectLst>
              </a:rPr>
              <a:t>What part of the body is Christ? (</a:t>
            </a:r>
            <a:r>
              <a:rPr lang="en-US" dirty="0">
                <a:effectLst>
                  <a:outerShdw blurRad="38100" dist="38100" dir="2700000" algn="tl">
                    <a:srgbClr val="000000">
                      <a:alpha val="43137"/>
                    </a:srgbClr>
                  </a:outerShdw>
                </a:effectLst>
                <a:hlinkClick r:id="rId4" action="ppaction://hlinksldjump"/>
              </a:rPr>
              <a:t>Col 1:18</a:t>
            </a:r>
            <a:r>
              <a:rPr lang="en-US" dirty="0">
                <a:effectLst>
                  <a:outerShdw blurRad="38100" dist="38100" dir="2700000" algn="tl">
                    <a:srgbClr val="000000">
                      <a:alpha val="43137"/>
                    </a:srgbClr>
                  </a:outerShdw>
                </a:effectLst>
              </a:rPr>
              <a:t>)</a:t>
            </a:r>
          </a:p>
          <a:p>
            <a:r>
              <a:rPr lang="en-US" dirty="0">
                <a:effectLst>
                  <a:outerShdw blurRad="38100" dist="38100" dir="2700000" algn="tl">
                    <a:srgbClr val="000000">
                      <a:alpha val="43137"/>
                    </a:srgbClr>
                  </a:outerShdw>
                </a:effectLst>
              </a:rPr>
              <a:t>What are some of the practical implications of the doctrine that Christ is the head of the church and we are members of His body?</a:t>
            </a:r>
          </a:p>
          <a:p>
            <a:r>
              <a:rPr lang="en-US" dirty="0">
                <a:effectLst>
                  <a:outerShdw blurRad="38100" dist="38100" dir="2700000" algn="tl">
                    <a:srgbClr val="000000">
                      <a:alpha val="43137"/>
                    </a:srgbClr>
                  </a:outerShdw>
                </a:effectLst>
              </a:rPr>
              <a:t>How else is Christ preeminent as the first fruits of a new humanity? (</a:t>
            </a:r>
            <a:r>
              <a:rPr lang="en-US" dirty="0">
                <a:effectLst>
                  <a:outerShdw blurRad="38100" dist="38100" dir="2700000" algn="tl">
                    <a:srgbClr val="000000">
                      <a:alpha val="43137"/>
                    </a:srgbClr>
                  </a:outerShdw>
                </a:effectLst>
                <a:hlinkClick r:id="rId5" action="ppaction://hlinksldjump"/>
              </a:rPr>
              <a:t>Col 1:18</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 the Reconciler</a:t>
            </a:r>
          </a:p>
        </p:txBody>
      </p:sp>
      <p:sp>
        <p:nvSpPr>
          <p:cNvPr id="3" name="Content Placeholder 2"/>
          <p:cNvSpPr>
            <a:spLocks noGrp="1"/>
          </p:cNvSpPr>
          <p:nvPr>
            <p:ph idx="1"/>
          </p:nvPr>
        </p:nvSpPr>
        <p:spPr/>
        <p:txBody>
          <a:bodyPr>
            <a:normAutofit/>
          </a:bodyPr>
          <a:lstStyle/>
          <a:p>
            <a:r>
              <a:rPr lang="en-US" altLang="en-US" dirty="0"/>
              <a:t>What does it mean to reconcile?</a:t>
            </a:r>
          </a:p>
          <a:p>
            <a:r>
              <a:rPr lang="en-US" altLang="en-US" dirty="0"/>
              <a:t>To whom does Paul point as the great Reconciler in this passage? (</a:t>
            </a:r>
            <a:r>
              <a:rPr lang="en-US" altLang="en-US" dirty="0">
                <a:hlinkClick r:id="rId4" action="ppaction://hlinksldjump"/>
              </a:rPr>
              <a:t>Col 1:19-20</a:t>
            </a:r>
            <a:r>
              <a:rPr lang="en-US" altLang="en-US" dirty="0"/>
              <a:t>)</a:t>
            </a:r>
          </a:p>
          <a:p>
            <a:endParaRPr lang="en-US" alt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 introduces his word picture of Jesus with a description of the effect of His redemption: It delivers us from the kingdom of darkness and transfers us to the kingdom of Christ.</a:t>
            </a:r>
          </a:p>
          <a:p>
            <a:r>
              <a:rPr lang="en-US" dirty="0">
                <a:effectLst>
                  <a:outerShdw blurRad="38100" dist="38100" dir="2700000" algn="tl">
                    <a:srgbClr val="000000">
                      <a:alpha val="43137"/>
                    </a:srgbClr>
                  </a:outerShdw>
                </a:effectLst>
              </a:rPr>
              <a:t>Nothing could be more important than that transfer in making a success of our lives.</a:t>
            </a:r>
          </a:p>
          <a:p>
            <a:r>
              <a:rPr lang="en-US" dirty="0">
                <a:effectLst>
                  <a:outerShdw blurRad="38100" dist="38100" dir="2700000" algn="tl">
                    <a:srgbClr val="000000">
                      <a:alpha val="43137"/>
                    </a:srgbClr>
                  </a:outerShdw>
                </a:effectLst>
              </a:rPr>
              <a:t>Paul gives us a striking description of Christ as Creator.</a:t>
            </a:r>
          </a:p>
          <a:p>
            <a:r>
              <a:rPr lang="en-US" dirty="0">
                <a:effectLst>
                  <a:outerShdw blurRad="38100" dist="38100" dir="2700000" algn="tl">
                    <a:srgbClr val="000000">
                      <a:alpha val="43137"/>
                    </a:srgbClr>
                  </a:outerShdw>
                </a:effectLst>
              </a:rPr>
              <a:t>As the image of the invisible God, Christ manifested the character of God.</a:t>
            </a:r>
          </a:p>
          <a:p>
            <a:r>
              <a:rPr lang="en-US" dirty="0">
                <a:effectLst>
                  <a:outerShdw blurRad="38100" dist="38100" dir="2700000" algn="tl">
                    <a:srgbClr val="000000">
                      <a:alpha val="43137"/>
                    </a:srgbClr>
                  </a:outerShdw>
                </a:effectLst>
              </a:rPr>
              <a:t>As the firstborn over creation, Christ is the preeminent power to bring it about.</a:t>
            </a:r>
          </a:p>
          <a:p>
            <a:r>
              <a:rPr lang="en-US" dirty="0">
                <a:effectLst>
                  <a:outerShdw blurRad="38100" dist="38100" dir="2700000" algn="tl">
                    <a:srgbClr val="000000">
                      <a:alpha val="43137"/>
                    </a:srgbClr>
                  </a:outerShdw>
                </a:effectLst>
              </a:rPr>
              <a:t>His divinity and authority are affirmed by declaring that all the fulness of God was pleased to dwell in Him,</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Paul then declares that all things were made by Him and for Him.</a:t>
            </a:r>
          </a:p>
          <a:p>
            <a:pPr eaLnBrk="1" hangingPunct="1">
              <a:defRPr/>
            </a:pPr>
            <a:r>
              <a:rPr lang="en-US" altLang="en-US" dirty="0"/>
              <a:t>As Creator, He is before all things in time and importance, and in Him, all things hold together, perhaps a reference to the design and fine tuning required to make the physical universe work.</a:t>
            </a:r>
          </a:p>
          <a:p>
            <a:pPr eaLnBrk="1" hangingPunct="1">
              <a:defRPr/>
            </a:pPr>
            <a:r>
              <a:rPr lang="en-US" altLang="en-US" dirty="0"/>
              <a:t>Paul rounds out his description of Christ as the Redeemer who reconciles us to God.</a:t>
            </a:r>
          </a:p>
          <a:p>
            <a:pPr eaLnBrk="1" hangingPunct="1">
              <a:defRPr/>
            </a:pPr>
            <a:r>
              <a:rPr lang="en-US" altLang="en-US" dirty="0"/>
              <a:t>Not only is He preeminent in creation but also in salvation.  </a:t>
            </a:r>
          </a:p>
          <a:p>
            <a:pPr eaLnBrk="1" hangingPunct="1">
              <a:defRPr/>
            </a:pPr>
            <a:r>
              <a:rPr lang="en-US" altLang="en-US" dirty="0"/>
              <a:t>He is the head of the church, His body, redeemed by His shed blood.</a:t>
            </a:r>
          </a:p>
          <a:p>
            <a:r>
              <a:rPr lang="en-US" altLang="en-US" dirty="0"/>
              <a:t>Since the head of the body is the source of planning, direction, character, nourishment, and life, so Christ provides these things for His church.</a:t>
            </a:r>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altLang="en-US" dirty="0"/>
              <a:t>Christ is also the preeminent firstborn from the dead, making Him a living Savior who, at His coming, will be  the resurrection and the life for all those who believe.</a:t>
            </a:r>
          </a:p>
          <a:p>
            <a:pPr marL="274320" indent="-274320"/>
            <a:r>
              <a:rPr lang="en-US" altLang="en-US" dirty="0"/>
              <a:t>Sin has separated us from God, and It is through Christ and the blood of the cross that God reconciles all things to Himself. </a:t>
            </a:r>
          </a:p>
          <a:p>
            <a:pPr marL="274320" indent="-274320"/>
            <a:r>
              <a:rPr lang="en-US" altLang="en-US" dirty="0"/>
              <a:t>When we are justified by faith, we have peace with God, our sins are forgiven, we are reconciled to God, we are no longer enemies, we are transferred from the domain of darkness into the Kingdom of Christ, we are adopted as children of God.  </a:t>
            </a:r>
          </a:p>
          <a:p>
            <a:pPr marL="274320" indent="-274320"/>
            <a:r>
              <a:rPr lang="en-US" altLang="en-US" dirty="0"/>
              <a:t>Having seen this beautiful picture of Christ as our Creator and Redeemer, will you seek to walk closer to Him this week, growing in love for the one who has created you and redeemed you?</a:t>
            </a:r>
          </a:p>
          <a:p>
            <a:pPr marL="274320" indent="-274320"/>
            <a:endParaRPr lang="en-US" altLang="en-US" dirty="0"/>
          </a:p>
          <a:p>
            <a:pPr marL="274320" indent="-274320"/>
            <a:endParaRPr lang="en-US" alt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1396482</TotalTime>
  <Words>4964</Words>
  <Application>Microsoft Office PowerPoint</Application>
  <PresentationFormat>Apresentação na tela (4:3)</PresentationFormat>
  <Paragraphs>315</Paragraphs>
  <Slides>17</Slides>
  <Notes>16</Notes>
  <HiddenSlides>0</HiddenSlides>
  <MMClips>0</MMClips>
  <ScaleCrop>false</ScaleCrop>
  <HeadingPairs>
    <vt:vector size="6" baseType="variant">
      <vt:variant>
        <vt:lpstr>Fontes usadas</vt:lpstr>
      </vt:variant>
      <vt:variant>
        <vt:i4>4</vt:i4>
      </vt:variant>
      <vt:variant>
        <vt:lpstr>Tema</vt:lpstr>
      </vt:variant>
      <vt:variant>
        <vt:i4>6</vt:i4>
      </vt:variant>
      <vt:variant>
        <vt:lpstr>Títulos de slides</vt:lpstr>
      </vt:variant>
      <vt:variant>
        <vt:i4>17</vt:i4>
      </vt:variant>
    </vt:vector>
  </HeadingPairs>
  <TitlesOfParts>
    <vt:vector size="27" baseType="lpstr">
      <vt:lpstr>Arial</vt:lpstr>
      <vt:lpstr>Arial Rounded MT Bold</vt:lpstr>
      <vt:lpstr>Calibri</vt:lpstr>
      <vt:lpstr>Cambria Math</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Colossians 1:13-14 ESV</vt:lpstr>
      <vt:lpstr>Overview</vt:lpstr>
      <vt:lpstr>Christ the Creator</vt:lpstr>
      <vt:lpstr>Christ the Head</vt:lpstr>
      <vt:lpstr>Christ the Reconciler</vt:lpstr>
      <vt:lpstr>Summary</vt:lpstr>
      <vt:lpstr>Summary</vt:lpstr>
      <vt:lpstr>Summary</vt:lpstr>
      <vt:lpstr>Apresentação do PowerPoint</vt:lpstr>
      <vt:lpstr>Colossians 1:15 ESV</vt:lpstr>
      <vt:lpstr>Colossians 1:16 ESV</vt:lpstr>
      <vt:lpstr>Colossians 1:17 ESV</vt:lpstr>
      <vt:lpstr>Colossians 1:18 ESV</vt:lpstr>
      <vt:lpstr>Colossians 1:18 NKJV</vt:lpstr>
      <vt:lpstr>Colossians 1:19-20 ESV</vt:lpstr>
      <vt:lpstr>Romans 5:1,10 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The Preeminence of Christ</dc:title>
  <dc:subject>Uniting Heaven and Earth: Christ in Philippians and Colossians</dc:subject>
  <dc:creator>Kenneth J. McNulty</dc:creator>
  <cp:lastModifiedBy>jose ferreira Neto</cp:lastModifiedBy>
  <cp:revision>23430</cp:revision>
  <cp:lastPrinted>2016-06-03T16:02:10Z</cp:lastPrinted>
  <dcterms:created xsi:type="dcterms:W3CDTF">2005-09-30T23:50:48Z</dcterms:created>
  <dcterms:modified xsi:type="dcterms:W3CDTF">2026-02-20T10:41:33Z</dcterms:modified>
  <cp:category>Bible Book</cp:category>
</cp:coreProperties>
</file>