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5143500" cy="9144000"/>
  <p:embeddedFontLst>
    <p:embeddedFont>
      <p:font typeface="Public Sans Light" panose="020B0604020202020204" charset="0"/>
      <p:regular r:id="rId63"/>
    </p:embeddedFont>
    <p:embeddedFont>
      <p:font typeface="Source Serif 4" panose="020B0604020202020204" charset="0"/>
      <p:regular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06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3.svg"/><Relationship Id="rId4" Type="http://schemas.openxmlformats.org/officeDocument/2006/relationships/image" Target="../media/image5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svg"/><Relationship Id="rId5" Type="http://schemas.openxmlformats.org/officeDocument/2006/relationships/image" Target="../media/image56.svg"/><Relationship Id="rId4" Type="http://schemas.openxmlformats.org/officeDocument/2006/relationships/image" Target="../media/image55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2.svg"/><Relationship Id="rId5" Type="http://schemas.openxmlformats.org/officeDocument/2006/relationships/image" Target="../media/image61.svg"/><Relationship Id="rId4" Type="http://schemas.openxmlformats.org/officeDocument/2006/relationships/image" Target="../media/image60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7.svg"/><Relationship Id="rId5" Type="http://schemas.openxmlformats.org/officeDocument/2006/relationships/image" Target="../media/image66.svg"/><Relationship Id="rId4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612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162" y="2152724"/>
            <a:ext cx="3928616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Escola Sabatina — 2º Trimestre | 2026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465162" y="2451646"/>
            <a:ext cx="21184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📘</a:t>
            </a:r>
            <a:r>
              <a:rPr lang="en-US" sz="1300" b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LIÇÃO 08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465162" y="2709118"/>
            <a:ext cx="3779862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b="1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Vivendo pela Fé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465162" y="3248992"/>
            <a:ext cx="5767983" cy="225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71" y="2168277"/>
            <a:ext cx="2468240" cy="24682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879425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16651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DOMINGO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Basta um Sinal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muitas pessoas continuam pedindo sinais, mesmo quando Deus já lhes deu abundantes evidências para crer?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234455"/>
            <a:ext cx="100213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276945"/>
            <a:ext cx="128922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53486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Marcos 8:11-12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349922"/>
            <a:ext cx="4510162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"Os fariseus vieram e começaram a discutir com Jesus; e, tentando-O, pediam-Lhe um sinal do céu. Jesus, porém, arrancou do íntimo do Seu espírito um gemido..."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190452"/>
            <a:ext cx="19050" cy="131102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660949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8:11-12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37320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79810"/>
            <a:ext cx="10654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37729"/>
            <a:ext cx="439377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Situação dos Fariseus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89331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1946449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194198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Já Haviam Testemunhado Milagres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469952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Multiplicação dos pães, curas, expulsão de demônios, autoridade sobre a natureza e ensino incomparável.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72433" y="189331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1946449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194198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Esperavam um Messias Político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469952"/>
            <a:ext cx="2138437" cy="1736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Jesus não correspondia às expectativas nacionalistas, exigiam manifestações espetaculares segundo seus próprios critérios.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6048747" y="189331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1946449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194198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Problema era Moral, Não Intelectual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469952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incredulidade frequentemente não nasce da falta de luz, mas da rejeição da luz já recebida.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55141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97632"/>
            <a:ext cx="9736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55551"/>
            <a:ext cx="590408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Marcos 8:12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611139"/>
            <a:ext cx="4107135" cy="1846064"/>
          </a:xfrm>
          <a:prstGeom prst="roundRect">
            <a:avLst>
              <a:gd name="adj" fmla="val 115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752898"/>
            <a:ext cx="382361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"Gemeu profundamente"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anastenazō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337569"/>
            <a:ext cx="382361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Dor interior profunda, tristeza intensa, lamento emocional. Jesus não respondeu apenas intelectualmente — Ele sofreu espiritualmente diante da dureza do coração humano.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752898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116113"/>
            <a:ext cx="3902943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problema dos fariseus não era racional. Era moral e espiritual. A dureza do coração humano diante das evidências de Deus causa genuína dor ao próprio Cristo.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616672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824511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793852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"Em que momentos você percebe que sua incredulidade é mais uma questão de vontade do que de falta de evidências?"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577401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Aprofundam o Tema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20:29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Bem-aventurados os que creram sem ver — fé além da evidência visível.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11:1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Definição bíblica de fé — convicção do invisível.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Deuteronômio 8:2-3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Memória das ações de Deus — fé construída pela história.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24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Sinais do tempo do fim — evidências proféticas abundantes.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61057"/>
            <a:ext cx="1148879" cy="209327"/>
          </a:xfrm>
          <a:prstGeom prst="roundRect">
            <a:avLst>
              <a:gd name="adj" fmla="val 723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17624" y="398934"/>
            <a:ext cx="1454572" cy="133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41871" y="615330"/>
            <a:ext cx="4641354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Domingo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631254" y="1347118"/>
            <a:ext cx="8070875" cy="2722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4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fé bíblica não depende de demonstrações constantes, mas de confiança no caráter de Deus revelado em Sua Palavra, na história e pelo Espírito Santo.</a:t>
            </a:r>
            <a:endParaRPr lang="en-US" sz="3400" dirty="0"/>
          </a:p>
        </p:txBody>
      </p:sp>
      <p:sp>
        <p:nvSpPr>
          <p:cNvPr id="6" name="Shape 4"/>
          <p:cNvSpPr/>
          <p:nvPr/>
        </p:nvSpPr>
        <p:spPr>
          <a:xfrm>
            <a:off x="441871" y="1178496"/>
            <a:ext cx="14288" cy="30596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41871" y="4364682"/>
            <a:ext cx="8260259" cy="4177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oferece evidências suficientes para crer, mas nunca elimina completamente a possibilidade da dúvida — pois fé genuína envolve escolha e relacionamento.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90637"/>
            <a:ext cx="169225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33127"/>
            <a:ext cx="1979340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+ APLICAÇÕES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91046"/>
            <a:ext cx="560717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Casamento que Exige Provas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646634"/>
            <a:ext cx="8151763" cy="1119634"/>
          </a:xfrm>
          <a:prstGeom prst="roundRect">
            <a:avLst>
              <a:gd name="adj" fmla="val 1899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1854473"/>
            <a:ext cx="221456" cy="1771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1092" y="1823814"/>
            <a:ext cx="7505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um casamento em que uma pessoa exige diariamente novas provas de amor: "Mostre novamente." "Prove outra vez." "Faça algo extraordinário para eu acreditar." Em pouco tempo, o relacionamento se torna impossível.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2925738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 mesma forma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, muitos desejam relacionar-se com Deus apenas mediante manifestações espetaculares, sem desenvolver confiança genuína em Seu caráter.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496119" y="3581251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89090"/>
            <a:ext cx="221456" cy="1771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01092" y="3758431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"Quem exige sinais constantes talvez ainda não tenha aprendido a reconhecer a voz de Deus nas evidências que Ele já ofereceu."</a:t>
            </a:r>
            <a:endParaRPr lang="en-US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56592" y="329580"/>
            <a:ext cx="910084" cy="159023"/>
          </a:xfrm>
          <a:prstGeom prst="roundRect">
            <a:avLst>
              <a:gd name="adj" fmla="val 7689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417686" y="360090"/>
            <a:ext cx="1245096" cy="98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FRASE FINAL</a:t>
            </a:r>
            <a:endParaRPr lang="en-US" sz="600" dirty="0"/>
          </a:p>
        </p:txBody>
      </p:sp>
      <p:sp>
        <p:nvSpPr>
          <p:cNvPr id="5" name="Text 2"/>
          <p:cNvSpPr/>
          <p:nvPr/>
        </p:nvSpPr>
        <p:spPr>
          <a:xfrm>
            <a:off x="356592" y="517847"/>
            <a:ext cx="3626793" cy="318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— Domingo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509364" y="1028402"/>
            <a:ext cx="4849044" cy="3064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"Esses sinais não eram o que os judeus necessitavam. O que precisavam não era esclarecimento intelectual, mas renovação espiritual."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356592" y="946026"/>
            <a:ext cx="14288" cy="47119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56592" y="1499592"/>
            <a:ext cx="5459016" cy="1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O Desejado de Todas as Nações. Tatuí: CPB, 2021. p. 321.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356592" y="1760637"/>
            <a:ext cx="5001816" cy="7590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356592" y="1903512"/>
            <a:ext cx="1730871" cy="164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0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356592" y="2177355"/>
            <a:ext cx="5001816" cy="26364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"Quem exige sinais constantes talvez ainda não tenha aprendido a reconhecer a voz de Deus nas evidências que Ele já ofereceu."</a:t>
            </a:r>
            <a:endParaRPr lang="en-US" sz="2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248370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535460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SEGUNDA-FEIRA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Jesus Vê Nossa Fé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que Jesus realmente vê quando observa nossa fé?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482477"/>
            <a:ext cx="100213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524967"/>
            <a:ext cx="128922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782887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Lucas 7:9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597944"/>
            <a:ext cx="4510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"Digo-vos que nem mesmo em Israel achei fé como esta."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438474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412927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Lucas 7:9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4434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88379" y="2128093"/>
            <a:ext cx="781496" cy="238646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72095" y="2169914"/>
            <a:ext cx="1071265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BLOCO 1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88379" y="2421657"/>
            <a:ext cx="5348511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Introdução — Vivendo pela Fé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488379" y="3063776"/>
            <a:ext cx="8167241" cy="1203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7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Você vive pela fé… ou apenas pede a Deus que resolva seus problemas?</a:t>
            </a:r>
            <a:endParaRPr lang="en-US" sz="3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19894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862385"/>
            <a:ext cx="10654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2030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Centurião Romano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775892"/>
            <a:ext cx="2622724" cy="2547640"/>
          </a:xfrm>
          <a:prstGeom prst="roundRect">
            <a:avLst>
              <a:gd name="adj" fmla="val 83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7877" y="1917650"/>
            <a:ext cx="23392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 Homem de Fora da Aliança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37877" y="2445618"/>
            <a:ext cx="2339206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centurião era romano — gentio, representante da ocupação de Israel, símbolo de opressão política para os judeus.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3260601" y="1775892"/>
            <a:ext cx="2622724" cy="2547640"/>
          </a:xfrm>
          <a:prstGeom prst="roundRect">
            <a:avLst>
              <a:gd name="adj" fmla="val 83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3402360" y="1917650"/>
            <a:ext cx="23392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Superior à do Povo da Aliança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402360" y="2445618"/>
            <a:ext cx="2339206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Ainda assim, Jesus declarou que aquele homem possuía uma fé superior à encontrada em muitos dentro do próprio povo escolhido.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6025083" y="1775892"/>
            <a:ext cx="2622724" cy="2547640"/>
          </a:xfrm>
          <a:prstGeom prst="roundRect">
            <a:avLst>
              <a:gd name="adj" fmla="val 83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6166842" y="1917650"/>
            <a:ext cx="23392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Ele Confiou Apenas na Palavra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6166842" y="2445618"/>
            <a:ext cx="2339206" cy="1736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Enquanto muitos judeus exigiam sinais, o centurião acreditou somente na palavra de Jesus: "Dize somente uma palavra e o meu servo será curado." (Lc 7:7)</a:t>
            </a:r>
            <a:endParaRPr lang="en-US" sz="13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41896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84386"/>
            <a:ext cx="9736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42305"/>
            <a:ext cx="546117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Lucas 7:9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597893"/>
            <a:ext cx="4107135" cy="1872630"/>
          </a:xfrm>
          <a:prstGeom prst="roundRect">
            <a:avLst>
              <a:gd name="adj" fmla="val 113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739652"/>
            <a:ext cx="273449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"Fé"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pistis (πίστις)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102867"/>
            <a:ext cx="3823618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Mais do que crença intelectual: confiança, fidelidade, dependência relacional, entrega confiante. O centurião compreendia autoridade — sabia que uma palavra verdadeira carregava poder real.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739652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102867"/>
            <a:ext cx="3902943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verdadeira fé não depende de posição religiosa, conhecimento intelectual ou tradição denominacional. A fé genuína nasce da percepção correta sobre quem Cristo é.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629992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837831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807172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"O que em sua vida demonstra que você confia na palavra de Jesus — mesmo sem entender tudo?"</a:t>
            </a:r>
            <a:endParaRPr lang="en-US" sz="13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608625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Confirmam a Segunda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15:28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da mulher cananeia — fé persistente reconhecida por Cristo.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Marcos 9:24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"Ajuda minha incredulidade" — fé misturada com luta humana.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2:23-25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conhece os corações — fé superficial versus fé verdadeira.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10:17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vem pela Palavra — confiança baseada na revelação divina.</a:t>
            </a:r>
            <a:endParaRPr lang="en-US" sz="13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0640" y="418728"/>
            <a:ext cx="1249635" cy="233660"/>
          </a:xfrm>
          <a:prstGeom prst="roundRect">
            <a:avLst>
              <a:gd name="adj" fmla="val 705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63017" y="459879"/>
            <a:ext cx="1542083" cy="151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0640" y="705594"/>
            <a:ext cx="4899868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Segunda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686619" y="1533748"/>
            <a:ext cx="7976741" cy="2368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Jesus não avalia apenas a intensidade emocional da fé, mas a profundidade da confiança depositada nEle.</a:t>
            </a:r>
            <a:endParaRPr lang="en-US" sz="3700" dirty="0"/>
          </a:p>
        </p:txBody>
      </p:sp>
      <p:sp>
        <p:nvSpPr>
          <p:cNvPr id="6" name="Shape 4"/>
          <p:cNvSpPr/>
          <p:nvPr/>
        </p:nvSpPr>
        <p:spPr>
          <a:xfrm>
            <a:off x="480640" y="1334244"/>
            <a:ext cx="19050" cy="276775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80640" y="4251647"/>
            <a:ext cx="8182719" cy="473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verdadeira fé pode coexistir com fragilidade humana, dúvidas e lágrimas — desde que continue agarrada a Cristo.</a:t>
            </a:r>
            <a:endParaRPr lang="en-US" sz="13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66589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09079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66998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Avião e o Piloto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522586"/>
            <a:ext cx="8151763" cy="1367656"/>
          </a:xfrm>
          <a:prstGeom prst="roundRect">
            <a:avLst>
              <a:gd name="adj" fmla="val 1555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1730425"/>
            <a:ext cx="221456" cy="1771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1092" y="1699766"/>
            <a:ext cx="7505030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Duas pessoas entram em um avião. A primeira entende aerodinâmica, conhece todos os detalhes técnicos — mas entra em pânico durante o voo. A segunda não entende nada sobre aviões, mas confia plenamente no piloto. Ambas estão no mesmo avião, mas apenas uma descansa verdadeiramente.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3049712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cristã funciona de maneira semelhante: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não é possuir todas as respostas, mas confiar plenamente no caráter do Piloto.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496119" y="3705225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913063"/>
            <a:ext cx="221456" cy="1771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01092" y="3882405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 fé que impressiona o Céu não é a que entende tudo — é a que continua confiando mesmo sem entender tudo."</a:t>
            </a:r>
            <a:endParaRPr lang="en-US" sz="13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5362" y="365447"/>
            <a:ext cx="1008980" cy="181421"/>
          </a:xfrm>
          <a:prstGeom prst="roundRect">
            <a:avLst>
              <a:gd name="adj" fmla="val 7472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463079" y="399306"/>
            <a:ext cx="1330747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FRASE FINAL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395362" y="582811"/>
            <a:ext cx="3883075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— Segunda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64803" y="1171947"/>
            <a:ext cx="5212035" cy="177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incredulidade que é alimentada na alma tem um poder fascinante."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395362" y="1070744"/>
            <a:ext cx="14288" cy="38003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95362" y="1551980"/>
            <a:ext cx="5381476" cy="177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Fé e Obras. Tatuí: CPB, 2007. p. 10.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95362" y="1859012"/>
            <a:ext cx="4924276" cy="8409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395362" y="2030611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395362" y="2342108"/>
            <a:ext cx="4924276" cy="24359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fé que impressiona o Céu não é a que entende tudo — é a que continua confiando mesmo sem entender tudo."</a:t>
            </a:r>
            <a:endParaRPr lang="en-US" sz="30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071711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358801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TERÇA-FEIRA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Não é Sentimento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a diferença entre fé verdadeira e sentimentos espirituais passageiros?</a:t>
            </a:r>
            <a:endParaRPr lang="en-US" sz="13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482477"/>
            <a:ext cx="100213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524967"/>
            <a:ext cx="128922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782887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Efésios 2:8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597944"/>
            <a:ext cx="4510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"Porque pela graça sois salvos, mediante a fé; e isto não vem de vós; é dom de Deus."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438474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412927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Efésios 2:8</a:t>
            </a:r>
            <a:endParaRPr lang="en-US" sz="13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296070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338560"/>
            <a:ext cx="10654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596479"/>
            <a:ext cx="63867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versus Emocionalismo Religioso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25206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2305199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30073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Salvação NÃO está Fundamentada Em…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828702"/>
            <a:ext cx="213843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Emoções, entusiasmo momentâneo nem em experiências subjetivas passageiras.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72433" y="225206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2305199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230073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Salvação ESTÁ Fundamentada Em…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828702"/>
            <a:ext cx="213843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Na graça de Deus, na obra objetiva de Cristo e na confiança consciente nas promessas divinas.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6048747" y="225206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2305199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2300734"/>
            <a:ext cx="228674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Graça Desperta a Fé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607246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Paulo enfatiza em Efésios 2: a graça é a origem; a fé é o meio. Até mesmo nossa capacidade de crer nasce da iniciativa divina.</a:t>
            </a:r>
            <a:endParaRPr lang="en-US" sz="13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55141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97632"/>
            <a:ext cx="9736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55551"/>
            <a:ext cx="568188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Efésios 2:8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611139"/>
            <a:ext cx="4107135" cy="1846064"/>
          </a:xfrm>
          <a:prstGeom prst="roundRect">
            <a:avLst>
              <a:gd name="adj" fmla="val 115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752898"/>
            <a:ext cx="382361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"Fé"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pistis (πίστις)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| "Graça"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charis (χάρις)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337569"/>
            <a:ext cx="382361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Pistis:</a:t>
            </a: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confiança firme, fidelidade, dependência relacional. </a:t>
            </a: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Charis:</a:t>
            </a: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favor imerecido, iniciativa amorosa de Deus, ação salvadora gratuita.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752898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116113"/>
            <a:ext cx="3902943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estrutura do texto é clara: a fé não produz a graça — a graça desperta a fé. Nossa resposta de fé é ela mesma um dom divino.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616672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824511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793852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"Como essa verdade muda a maneira como você entende os dias em que não 'sente' fé?"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06313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548804"/>
            <a:ext cx="15774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06723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Tema da Lição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674912"/>
            <a:ext cx="7939162" cy="1063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verdadeira fé bíblica não é emoção passageira nem crença irracional, mas uma confiança inteligente, perseverante e relacional em Deus.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96119" y="1462311"/>
            <a:ext cx="19050" cy="148828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3110061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 lição nos convida a compreender o que significa viver pela fé — fundamentada no caráter de Deus revelado em Cristo.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765575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973413"/>
            <a:ext cx="221456" cy="1771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01092" y="3942755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o Professor: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Comece perguntando à classe: "Quando foi a última vez que você agiu por fé, mesmo sem entender completamente o que Deus estava fazendo?"</a:t>
            </a:r>
            <a:endParaRPr lang="en-US" sz="13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622801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Além dos Sentimentos — Textos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11:1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Definição de fé — convicção além do visível, substância concreta.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12:3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Medida de fé — fé como dom divino distribuído por Deus.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Marcos 9:24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e incredulidade coexistem — a realidade honesta da luta espiritual.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Coríntios 5:7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Andamos por fé — a vida cristã é guiada além das emoções.</a:t>
            </a:r>
            <a:endParaRPr lang="en-US" sz="13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349" y="376535"/>
            <a:ext cx="1189434" cy="218926"/>
          </a:xfrm>
          <a:prstGeom prst="roundRect">
            <a:avLst>
              <a:gd name="adj" fmla="val 716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35707" y="415677"/>
            <a:ext cx="1489918" cy="14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57349" y="643607"/>
            <a:ext cx="4210422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Terça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653355" y="1413346"/>
            <a:ext cx="8033296" cy="2817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5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fé bíblica não depende do humor, das circunstâncias ou das emoções humanas. Ela se apoia na fidelidade imutável de Deus, mesmo quando sentimentos oscilam.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457349" y="1232669"/>
            <a:ext cx="14288" cy="317904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228749" y="4547220"/>
            <a:ext cx="8457902" cy="219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Sentimentos mudam rapidamente como o mar; a Palavra de Deus permanece como bússola segura.</a:t>
            </a:r>
            <a:endParaRPr lang="en-US" sz="12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2070" y="342454"/>
            <a:ext cx="1562993" cy="167878"/>
          </a:xfrm>
          <a:prstGeom prst="roundRect">
            <a:avLst>
              <a:gd name="adj" fmla="val 760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435843" y="374303"/>
            <a:ext cx="1892647" cy="104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+ EGW + FRASE FINAL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372070" y="542181"/>
            <a:ext cx="4109219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Marinheiro na Tempestade</a:t>
            </a:r>
            <a:endParaRPr lang="en-US" sz="2050" dirty="0"/>
          </a:p>
        </p:txBody>
      </p:sp>
      <p:sp>
        <p:nvSpPr>
          <p:cNvPr id="5" name="Shape 3"/>
          <p:cNvSpPr/>
          <p:nvPr/>
        </p:nvSpPr>
        <p:spPr>
          <a:xfrm>
            <a:off x="372070" y="994023"/>
            <a:ext cx="8399859" cy="556617"/>
          </a:xfrm>
          <a:prstGeom prst="roundRect">
            <a:avLst>
              <a:gd name="adj" fmla="val 2865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34" y="1112565"/>
            <a:ext cx="166092" cy="13290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0689" y="1100286"/>
            <a:ext cx="7914977" cy="325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 o marinheiro depender apenas do que sente — medo, insegurança, desorientação — acabará perdido. Mas se confiar nos instrumentos e na direção correta, continuará avançando apesar das ondas.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295498" y="1640309"/>
            <a:ext cx="4223370" cy="3160737"/>
          </a:xfrm>
          <a:prstGeom prst="roundRect">
            <a:avLst>
              <a:gd name="adj" fmla="val 5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01762" y="1720007"/>
            <a:ext cx="17862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561231" y="1975768"/>
            <a:ext cx="3851374" cy="4882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sentimento não é fé. [...] A fé é nossa para exercitar; o sentimento de alegria e a bênção pertencem a Deus para conceder."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401762" y="1975768"/>
            <a:ext cx="14288" cy="48823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401762" y="2553667"/>
            <a:ext cx="4468044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Primeiros Escritos. Tatuí: CPB, 2021. p. 72.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4706466" y="1720007"/>
            <a:ext cx="1786235" cy="170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0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4706466" y="1970559"/>
            <a:ext cx="4070226" cy="27507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verdadeira fé não nasce daquilo que sentimos sobre Deus, mas daquilo que sabemos sobre Seu caráter."</a:t>
            </a:r>
            <a:endParaRPr lang="en-US" sz="28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151855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43894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QUARTA-FEIRA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Exemplos de Fé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a Bíblia apresenta tantos exemplos de homens e mulheres de fé em Hebreus 11?</a:t>
            </a:r>
            <a:endParaRPr lang="en-US" sz="13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482477"/>
            <a:ext cx="100213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524967"/>
            <a:ext cx="128922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782887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11:1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597944"/>
            <a:ext cx="4510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"Ora, a fé é a certeza de coisas que se esperam, a convicção de fatos que não se veem."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438474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412927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Hebreus 11:1</a:t>
            </a:r>
            <a:endParaRPr lang="en-US" sz="13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50640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93130"/>
            <a:ext cx="10654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51049"/>
            <a:ext cx="485231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Galeria dos Heróis da Fé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90663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1959769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195530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Escrita para Cristãos Cansados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483272"/>
            <a:ext cx="213843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autor escreve para cristãos perseguidos e tentados a abandonar a fé diante das dificuldades.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72433" y="190663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1959769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1955304"/>
            <a:ext cx="2138437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Sequência Impressionante de Personagens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704728"/>
            <a:ext cx="2138437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Abel, Enoque, Noé, Abraão, Sara, Moisés, Raabe, profetas e mártires — todos sustentados pela fidelidade de Deus.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6048747" y="190663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1959769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195530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Propósito: Exaltar a Fidelidade de Deus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483272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são exaltados os homens, mas a fidelidade de Deus que sustentou todos eles em meio às crises.</a:t>
            </a:r>
            <a:endParaRPr lang="en-US" sz="13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65870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808360"/>
            <a:ext cx="9736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66279"/>
            <a:ext cx="609689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Hebreus 11:1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721867"/>
            <a:ext cx="4107135" cy="1624608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863626"/>
            <a:ext cx="397051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"Certeza"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hypostasis (ὑπόστασις)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226841"/>
            <a:ext cx="382361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Literalmente: fundamento, substância, realidade sustentadora. A fé torna presente no coração aquilo que ainda não é visível aos olhos.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863626"/>
            <a:ext cx="381736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"Convicção" — Grego: </a:t>
            </a:r>
            <a:r>
              <a:rPr lang="en-US" sz="1350" i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elegchos (ἔλεγχος)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226841"/>
            <a:ext cx="3902943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Prova interior, evidência convincente, certeza moral. Assim, a fé bíblica é uma convicção fundamentada — não irracionalidade.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505944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713783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683124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"Em que área da sua vida você ainda está esperando 'ver' antes de confiar — quando Deus já deu evidência suficiente para crer?"</a:t>
            </a:r>
            <a:endParaRPr lang="en-US" sz="13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689982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que Cresce — Testemunhos Bíblicos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10:17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vem pela Palavra — o desenvolvimento da fé tem uma fonte clara.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17:20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como grão de mostarda — pequena fé pode crescer até mover montanhas.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Gênesis 15:6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de Abraão — a justiça pela fé como princípio eterno.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Coríntios 5:7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Andar por fé — a vida cristã guiada pelo invisível.</a:t>
            </a:r>
            <a:endParaRPr lang="en-US" sz="13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6393" y="553566"/>
            <a:ext cx="1108993" cy="199951"/>
          </a:xfrm>
          <a:prstGeom prst="roundRect">
            <a:avLst>
              <a:gd name="adj" fmla="val 7312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499467" y="590104"/>
            <a:ext cx="1420044" cy="126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26393" y="795338"/>
            <a:ext cx="4163913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Quarta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609079" y="1490067"/>
            <a:ext cx="8108528" cy="26268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heróis de Hebreus 11 não foram pessoas sem medo ou sem dúvidas. Foram pessoas que decidiram continuar confiando em Deus apesar do medo, das dúvidas e das circunstâncias adversas.</a:t>
            </a:r>
            <a:endParaRPr lang="en-US" sz="3300" dirty="0"/>
          </a:p>
        </p:txBody>
      </p:sp>
      <p:sp>
        <p:nvSpPr>
          <p:cNvPr id="6" name="Shape 4"/>
          <p:cNvSpPr/>
          <p:nvPr/>
        </p:nvSpPr>
        <p:spPr>
          <a:xfrm>
            <a:off x="426393" y="1333054"/>
            <a:ext cx="14288" cy="294084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197793" y="4391620"/>
            <a:ext cx="8519815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não vê apenas o que Deus fez no passado — ela confia no que Deus ainda fará no futuro.</a:t>
            </a:r>
            <a:endParaRPr lang="en-US" sz="11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90637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33127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91046"/>
            <a:ext cx="540089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Árvore que Cresce Invisível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646634"/>
            <a:ext cx="8151763" cy="1119634"/>
          </a:xfrm>
          <a:prstGeom prst="roundRect">
            <a:avLst>
              <a:gd name="adj" fmla="val 1899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1854473"/>
            <a:ext cx="221456" cy="1771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1092" y="1823814"/>
            <a:ext cx="7505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alguém plantando uma árvore. Nos primeiros dias, nada parece acontecer. O solo permanece aparentemente vazio. Mas invisivelmente, raízes estão se aprofundando, estruturas estão sendo formadas, vida está crescendo sob a terra.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2925738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funciona da mesma forma.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Muitas vezes não vemos resultados imediatos, mas Deus continua operando silenciosamente abaixo da superfície da nossa experiência.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496119" y="3581251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89090"/>
            <a:ext cx="221456" cy="1771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01092" y="3758431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"Fé cresce mediante exercício constante. Assim como músculos se fortalecem pelo uso, a fé amadurece pela prática diária da confiança."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48420"/>
            <a:ext cx="77346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90910"/>
            <a:ext cx="106054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ABERTURA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48829"/>
            <a:ext cx="564363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Geração que Exige Provas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2004417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Vivemos em uma geração que exige provas para tudo. As pessoas querem sinais, evidências visíveis e garantias imediatas antes de confiar. Entretanto, o reino de Deus opera por um princípio diferente: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08720" y="2872532"/>
            <a:ext cx="4868242" cy="35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"O justo viverá pela fé." </a:t>
            </a:r>
            <a:r>
              <a:rPr lang="en-US" sz="2200" i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(Rm 1:17)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496119" y="2659931"/>
            <a:ext cx="19050" cy="77956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96119" y="3598962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bíblica não ignora a razão, mas vai além daquilo que os olhos conseguem enxergar. Ela nasce do conhecimento do caráter de Deus e cresce por meio da experiência com Ele.</a:t>
            </a:r>
            <a:endParaRPr lang="en-US" sz="13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03101" y="377354"/>
            <a:ext cx="1028179" cy="185886"/>
          </a:xfrm>
          <a:prstGeom prst="roundRect">
            <a:avLst>
              <a:gd name="adj" fmla="val 7436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472157" y="411882"/>
            <a:ext cx="1347267" cy="11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FRASE FINAL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03101" y="600670"/>
            <a:ext cx="3728442" cy="35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— Quarta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575816" y="1206178"/>
            <a:ext cx="4736083" cy="5480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"Nada é aparentemente mais fraco e, contudo, realmente mais invencível, do que a alma que sente sua insignificância e depende inteiramente dos méritos do Salvador."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03101" y="1100956"/>
            <a:ext cx="14288" cy="75850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03101" y="1964680"/>
            <a:ext cx="5365998" cy="18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A Ciência do Bom Viver. Tatuí: CPB, 2021. p. 105.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03101" y="2281312"/>
            <a:ext cx="4908798" cy="8632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03101" y="2459013"/>
            <a:ext cx="1896963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403101" y="2779291"/>
            <a:ext cx="4908798" cy="19868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fé não vê apenas o que Deus fez no passado — ela confia no que Deus ainda fará no futuro."</a:t>
            </a:r>
            <a:endParaRPr lang="en-US" sz="31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116657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403747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QUINTA-FEIRA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Fé de Jesus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que significa possuir "a fé de Jesus" em Apocalipse 14:12?</a:t>
            </a:r>
            <a:endParaRPr lang="en-US" sz="13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482477"/>
            <a:ext cx="100213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524967"/>
            <a:ext cx="128922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782887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Apocalipse 14:12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597944"/>
            <a:ext cx="4510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"Aqui está a perseverança dos santos, os que guardam os mandamentos de Deus e a fé em Jesus."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438474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412927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Apocalipse 14:12</a:t>
            </a:r>
            <a:endParaRPr lang="en-US" sz="13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43942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86433"/>
            <a:ext cx="10654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44352"/>
            <a:ext cx="707774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Povo Remanescente dos Últimos Dias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899940"/>
            <a:ext cx="2622724" cy="2299618"/>
          </a:xfrm>
          <a:prstGeom prst="roundRect">
            <a:avLst>
              <a:gd name="adj" fmla="val 92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7877" y="2041699"/>
            <a:ext cx="263455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Duas Marcas Inseparáveis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37877" y="2348210"/>
            <a:ext cx="2339206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texto apresenta o povo remanescente com duas características: guardam os mandamentos de Deus e possuem a fé de Jesus.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3260601" y="1899940"/>
            <a:ext cx="2622724" cy="2299618"/>
          </a:xfrm>
          <a:prstGeom prst="roundRect">
            <a:avLst>
              <a:gd name="adj" fmla="val 92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3402360" y="2041699"/>
            <a:ext cx="241637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Lei e Evangelho Unidos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402360" y="2348210"/>
            <a:ext cx="2339206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Os adventistas compreenderam esse verso como a união entre lei e evangelho, obediência e graça, fidelidade e confiança.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6025083" y="1899940"/>
            <a:ext cx="2622724" cy="2299618"/>
          </a:xfrm>
          <a:prstGeom prst="roundRect">
            <a:avLst>
              <a:gd name="adj" fmla="val 92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6166842" y="2041699"/>
            <a:ext cx="23392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Mensagem de Minneapolis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6166842" y="2569666"/>
            <a:ext cx="2339206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Ellen White declarou: "A lei e o evangelho devem caminhar de mãos dadas." A igreja precisava aprofundar tanto a lei quanto a centralidade da graça.</a:t>
            </a:r>
            <a:endParaRPr lang="en-US" sz="13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457795"/>
            <a:ext cx="676052" cy="238646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095" y="499616"/>
            <a:ext cx="965820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751359"/>
            <a:ext cx="6608564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Apocalipse 14:12</a:t>
            </a:r>
            <a:endParaRPr lang="en-US" sz="2700" dirty="0"/>
          </a:p>
        </p:txBody>
      </p:sp>
      <p:sp>
        <p:nvSpPr>
          <p:cNvPr id="5" name="Shape 3"/>
          <p:cNvSpPr/>
          <p:nvPr/>
        </p:nvSpPr>
        <p:spPr>
          <a:xfrm>
            <a:off x="387921" y="1393478"/>
            <a:ext cx="4114354" cy="2287712"/>
          </a:xfrm>
          <a:prstGeom prst="roundRect">
            <a:avLst>
              <a:gd name="adj" fmla="val 91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27447" y="1530846"/>
            <a:ext cx="3835301" cy="436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"Fé de Jesus"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pistin Iēsou (πίστιν Ἰησοῦ)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27447" y="2104281"/>
            <a:ext cx="3835301" cy="1453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construção permite duas nuances complementares:</a:t>
            </a:r>
            <a:endParaRPr lang="en-US" sz="1350" dirty="0"/>
          </a:p>
          <a:p>
            <a:pPr marL="0" indent="0" algn="l">
              <a:lnSpc>
                <a:spcPct val="116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1. Fé em Jesus</a:t>
            </a: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confiança em Cristo como Salvador.</a:t>
            </a:r>
            <a:endParaRPr lang="en-US" sz="1350" dirty="0"/>
          </a:p>
          <a:p>
            <a:pPr marL="0" indent="0" algn="l">
              <a:lnSpc>
                <a:spcPct val="116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2. Fé de Jesus</a:t>
            </a: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a própria fidelidade de Cristo, Seu modelo de confiança absoluta no Pai.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6947" y="1530846"/>
            <a:ext cx="22079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6947" y="1886248"/>
            <a:ext cx="3913436" cy="9688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 duas ideias se complementam: confiamos em Jesus e recebemos Sua própria fidelidade operando em nós. Não é apenas acreditar sobre Cristo — é que Cristo viva em nós.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88379" y="3835673"/>
            <a:ext cx="8167241" cy="849957"/>
          </a:xfrm>
          <a:prstGeom prst="roundRect">
            <a:avLst>
              <a:gd name="adj" fmla="val 246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6" y="4036219"/>
            <a:ext cx="218033" cy="17442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85465" y="4007867"/>
            <a:ext cx="7530629" cy="484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"O que muda em sua vida prática quando você entende que a 'fé de Jesus' é tanto sua confiança nEle quanto a fidelidade dEle operando em você?"</a:t>
            </a:r>
            <a:endParaRPr lang="en-US" sz="13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509825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Fé de Jesus nas Escrituras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26:36-42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Getsêmani — a fé perseverante de Cristo diante da cruz.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Gálatas 2:20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vive em mim — a fé compartilhada com o crente.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12:2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como autor e consumador da fé — o fundamento de toda confiança.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5:1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Justificação pela fé — salvação mediante confiança em Cristo.</a:t>
            </a:r>
            <a:endParaRPr lang="en-US" sz="13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349" y="376535"/>
            <a:ext cx="1189434" cy="218926"/>
          </a:xfrm>
          <a:prstGeom prst="roundRect">
            <a:avLst>
              <a:gd name="adj" fmla="val 716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35707" y="415677"/>
            <a:ext cx="1489918" cy="14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57349" y="643607"/>
            <a:ext cx="4418186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Quinta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653355" y="1413346"/>
            <a:ext cx="8033296" cy="2817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5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Ter "a fé de Jesus" significa viver em profunda dependência de Cristo, permitindo que Sua confiança, fidelidade e obediência moldem nossa própria experiência espiritual.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457349" y="1232669"/>
            <a:ext cx="14288" cy="317904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228749" y="4547220"/>
            <a:ext cx="8457902" cy="219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Nossa esperança final não está na perfeição da nossa fé, mas na fidelidade perfeita de Cristo.</a:t>
            </a:r>
            <a:endParaRPr lang="en-US" sz="12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90637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33127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91046"/>
            <a:ext cx="457386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Criança e a Mão do Pai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646634"/>
            <a:ext cx="8151763" cy="1119634"/>
          </a:xfrm>
          <a:prstGeom prst="roundRect">
            <a:avLst>
              <a:gd name="adj" fmla="val 1899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1854473"/>
            <a:ext cx="221456" cy="1771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1092" y="1823814"/>
            <a:ext cx="7505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criança pequena atravessa uma ponte estreita segurando firmemente a mão do pai. A segurança da travessia não depende da força da criança, nem da estabilidade emocional dela. Depende da firmeza da mão do pai que a sustenta.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2925738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Assim também ocorre na vida cristã: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nossa esperança final não está na perfeição da nossa fé, mas na fidelidade perfeita de Cristo que nos sustenta.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496119" y="3581251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89090"/>
            <a:ext cx="221456" cy="1771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01092" y="3758431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 obediência verdadeira nasce do relacionamento com Cristo. Mandamentos sem Cristo produzem legalismo; Cristo sem obediência produz falsa graça."</a:t>
            </a:r>
            <a:endParaRPr lang="en-US" sz="13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5362" y="431378"/>
            <a:ext cx="1008980" cy="181421"/>
          </a:xfrm>
          <a:prstGeom prst="roundRect">
            <a:avLst>
              <a:gd name="adj" fmla="val 7472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463079" y="465237"/>
            <a:ext cx="1330747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FRASE FINAL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395362" y="648742"/>
            <a:ext cx="365231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— Quinta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64803" y="1237878"/>
            <a:ext cx="4754835" cy="5328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"Os mandamentos de Deus têm sido proclamados, mas a fé de Jesus Cristo não tem sido proclamada pelos Adventistas do Sétimo Dia como de igual importância; a lei e o evangelho devem caminhar de mãos dadas."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395362" y="1136675"/>
            <a:ext cx="14288" cy="73528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95362" y="1973163"/>
            <a:ext cx="5381476" cy="177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Mensagens Escolhidas. v. 3. Tatuí: CPB, 2021. p. 142.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95362" y="2280196"/>
            <a:ext cx="4924276" cy="8409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395362" y="2451795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395362" y="2763292"/>
            <a:ext cx="4924276" cy="19487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maior segurança do cristão não é a força da sua fé — é a fidelidade daquele em quem ele crê."</a:t>
            </a:r>
            <a:endParaRPr lang="en-US" sz="30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064419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351508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SEXTA-FEIRA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7054007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Permanecendo Firmes na Fé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permanecer firme espiritualmente em meio às crises, dúvidas e conflitos da vida?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2901" y="413445"/>
            <a:ext cx="1515814" cy="228749"/>
          </a:xfrm>
          <a:prstGeom prst="roundRect">
            <a:avLst>
              <a:gd name="adj" fmla="val 708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53938" y="453926"/>
            <a:ext cx="1810941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VERSO PARA MEMORIZAR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72901" y="693688"/>
            <a:ext cx="3835226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11:1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75531" y="1502346"/>
            <a:ext cx="4566568" cy="1013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"Ora, a fé é a certeza de coisas que se esperam, a convicção de fatos que não se veem."</a:t>
            </a:r>
            <a:endParaRPr lang="en-US" sz="2100" dirty="0"/>
          </a:p>
        </p:txBody>
      </p:sp>
      <p:sp>
        <p:nvSpPr>
          <p:cNvPr id="7" name="Shape 4"/>
          <p:cNvSpPr/>
          <p:nvPr/>
        </p:nvSpPr>
        <p:spPr>
          <a:xfrm>
            <a:off x="472901" y="1309167"/>
            <a:ext cx="19050" cy="139987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72901" y="2853928"/>
            <a:ext cx="5226397" cy="23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3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(Hebreus 11:1)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72901" y="3229719"/>
            <a:ext cx="4769197" cy="1500336"/>
          </a:xfrm>
          <a:prstGeom prst="roundRect">
            <a:avLst>
              <a:gd name="adj" fmla="val 1351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63" y="3420591"/>
            <a:ext cx="211113" cy="16884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4137" y="3392165"/>
            <a:ext cx="4152900" cy="11545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Hypostasis</a:t>
            </a:r>
            <a:r>
              <a:rPr lang="en-US" sz="13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= certeza, fundamento, substância concreta. </a:t>
            </a:r>
            <a:r>
              <a:rPr lang="en-US" sz="13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Elegchos</a:t>
            </a:r>
            <a:r>
              <a:rPr lang="en-US" sz="13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= convicção, evidência, prova convincente. A fé bíblica não é irracionalidade — é confiança fundamentada no caráter confiável de Deus.</a:t>
            </a:r>
            <a:endParaRPr lang="en-US" sz="13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482477"/>
            <a:ext cx="100213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524967"/>
            <a:ext cx="128922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782887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10:23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597944"/>
            <a:ext cx="4510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"Guardemos firme a confissão da esperança, sem vacilar, pois quem fez a promessa é fiel."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438474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412927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Hebreus 10:23</a:t>
            </a:r>
            <a:endParaRPr lang="en-US" sz="13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37320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79810"/>
            <a:ext cx="10654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37729"/>
            <a:ext cx="641650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Cristãos Cansados pela Perseguição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89331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1946449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1941984"/>
            <a:ext cx="235989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Destinatários em Crise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248495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carta foi escrita para cristãos cansados pela perseguição — alguns desanimados e tentados a abandonar a fé.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72433" y="189331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1946449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194198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Chamado à Perseverança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469952"/>
            <a:ext cx="2138437" cy="1736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autor insiste repetidamente: perseverem, mantenham a esperança, não retrocedam. A fé bíblica envolve perseverança contínua.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6048747" y="189331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1946449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194198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Presença Prometida em Meio às Lutas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469952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Novo Testamento nunca prometeu ausência de lutas, mas prometeu a presença constante de Cristo em meio a elas.</a:t>
            </a:r>
            <a:endParaRPr lang="en-US" sz="13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55141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97632"/>
            <a:ext cx="9736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55551"/>
            <a:ext cx="628434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Hebreus 10:23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611139"/>
            <a:ext cx="4107135" cy="1846064"/>
          </a:xfrm>
          <a:prstGeom prst="roundRect">
            <a:avLst>
              <a:gd name="adj" fmla="val 115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752898"/>
            <a:ext cx="382361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"Guardemos firme"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katechō (κατέχω)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337569"/>
            <a:ext cx="382361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Segurar firmemente, sustentar com perseverança, manter sem abandonar. "Sem vacilar" — </a:t>
            </a:r>
            <a:r>
              <a:rPr lang="en-US" sz="13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aklinēs (ἀκλινής)</a:t>
            </a: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: estabilidade, firmeza, ausência de inclinação para cair.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752898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116113"/>
            <a:ext cx="3902943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fundamento da perseverança não está na força humana, mas na fidelidade divina: "pois quem fez a promessa é fiel." Perseveramos porque Deus é confiável.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616672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824511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793852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"Qual promessa de Deus você precisa hoje de agarrar firmemente? O que tem feito você vacilar?"</a:t>
            </a:r>
            <a:endParaRPr lang="en-US" sz="13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523116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Perseverança na Fé — Textos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5:1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Justificação pela fé — paz com Deus como base da perseverança.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Gálatas 2:20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Vida pela fé — dependência contínua de Cristo no dia a dia.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1:12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Filhos de Deus pela fé — o relacionamento salvador como fundamento.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Filipenses 1:6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completa Sua obra — perseverança sustentada pela fidelidade divina.</a:t>
            </a:r>
            <a:endParaRPr lang="en-US" sz="13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349" y="376535"/>
            <a:ext cx="1189434" cy="218926"/>
          </a:xfrm>
          <a:prstGeom prst="roundRect">
            <a:avLst>
              <a:gd name="adj" fmla="val 716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35707" y="415677"/>
            <a:ext cx="1489918" cy="14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57349" y="643607"/>
            <a:ext cx="4193753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Sexta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653355" y="1413346"/>
            <a:ext cx="8033296" cy="2817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5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perseverança cristã não depende de autoconfiança, mas da confiança contínua na fidelidade de Deus. A fé verdadeira continua avançando mesmo em períodos de fraqueza.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457349" y="1232669"/>
            <a:ext cx="14288" cy="317904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228749" y="4547220"/>
            <a:ext cx="8457902" cy="219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que persevera até o fim não é a que nunca caiu — é a que nunca deixou de voltar para Cristo.</a:t>
            </a:r>
            <a:endParaRPr lang="en-US" sz="12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506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80640" y="377651"/>
            <a:ext cx="1203424" cy="233660"/>
          </a:xfrm>
          <a:prstGeom prst="roundRect">
            <a:avLst>
              <a:gd name="adj" fmla="val 705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3017" y="418802"/>
            <a:ext cx="1495871" cy="151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+ EGW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80640" y="664518"/>
            <a:ext cx="4489996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Âncora na Tempestade</a:t>
            </a:r>
            <a:endParaRPr lang="en-US" sz="2700" dirty="0"/>
          </a:p>
        </p:txBody>
      </p:sp>
      <p:sp>
        <p:nvSpPr>
          <p:cNvPr id="6" name="Shape 3"/>
          <p:cNvSpPr/>
          <p:nvPr/>
        </p:nvSpPr>
        <p:spPr>
          <a:xfrm>
            <a:off x="480640" y="1293168"/>
            <a:ext cx="4753719" cy="1538436"/>
          </a:xfrm>
          <a:prstGeom prst="roundRect">
            <a:avLst>
              <a:gd name="adj" fmla="val 1339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34" y="1486495"/>
            <a:ext cx="214536" cy="17159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9764" y="1460450"/>
            <a:ext cx="4127302" cy="11828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Durante uma tempestade marítima, grandes navios utilizam âncoras profundas para permanecer firmes mesmo sob ondas violentas. A estabilidade não vem da ausência da tempestade, mas da profundidade da âncora.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480640" y="2981251"/>
            <a:ext cx="4753719" cy="4778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madura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não impede todas as crises, mas mantém a alma firmemente presa em Cristo durante elas.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686619" y="3758431"/>
            <a:ext cx="4547741" cy="473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fraqueza humana pode viver em contato com o Cristo vivo, e Ele a sustentará com uma mão que jamais soltará."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480640" y="3608784"/>
            <a:ext cx="19050" cy="772418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8"/>
          <p:cNvSpPr/>
          <p:nvPr/>
        </p:nvSpPr>
        <p:spPr>
          <a:xfrm>
            <a:off x="480640" y="4530849"/>
            <a:ext cx="5210919" cy="236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A Ciência do Bom Viver. Tatuí: CPB, 2021. p. 105.</a:t>
            </a:r>
            <a:endParaRPr lang="en-US" sz="13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696864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983953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BLOCO 8 — CONCLUSÃO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5027"/>
            <a:ext cx="65327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Retorno às Perguntas Fundamentais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563216"/>
            <a:ext cx="4004965" cy="2779291"/>
          </a:xfrm>
          <a:prstGeom prst="roundRect">
            <a:avLst>
              <a:gd name="adj" fmla="val 329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96119" y="1544166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2285963" y="1350615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2184908" y="1456953"/>
            <a:ext cx="3987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56927" y="1917576"/>
            <a:ext cx="368334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desenvolver uma fé sólida em um mundo dominado pela dúvida?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56927" y="2445544"/>
            <a:ext cx="3683347" cy="1736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cresce pela Palavra de Deus, pela experiência diária com Cristo, pela atuação do Espírito Santo e pelo exercício constante da confiança. Ela não nasce da ausência de perguntas, mas da decisão de confiar no caráter de Deus mesmo em meio às perguntas.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642842" y="1563216"/>
            <a:ext cx="4005039" cy="2779291"/>
          </a:xfrm>
          <a:prstGeom prst="roundRect">
            <a:avLst>
              <a:gd name="adj" fmla="val 329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4642842" y="1544166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6432686" y="1350615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6331632" y="1456953"/>
            <a:ext cx="3987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803651" y="1917576"/>
            <a:ext cx="36834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significa possuir "a fé de Jesus" em Apocalipse 14:12?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803651" y="2445544"/>
            <a:ext cx="3683422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Significa confiar plenamente em Cristo, permitir que Sua fidelidade molde nossa experiência, viver em obediência motivada pelo amor e perseverar até o fim sustentado por Sua graça.</a:t>
            </a:r>
            <a:endParaRPr lang="en-US" sz="13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9884" y="298475"/>
            <a:ext cx="998265" cy="172343"/>
          </a:xfrm>
          <a:prstGeom prst="roundRect">
            <a:avLst>
              <a:gd name="adj" fmla="val 755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444996" y="330994"/>
            <a:ext cx="1325240" cy="10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TEOLÓGICA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379884" y="504006"/>
            <a:ext cx="3312542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a Lição Revelou</a:t>
            </a:r>
            <a:endParaRPr lang="en-US" sz="2100" dirty="0"/>
          </a:p>
        </p:txBody>
      </p:sp>
      <p:sp>
        <p:nvSpPr>
          <p:cNvPr id="5" name="Shape 3"/>
          <p:cNvSpPr/>
          <p:nvPr/>
        </p:nvSpPr>
        <p:spPr>
          <a:xfrm>
            <a:off x="488379" y="1130573"/>
            <a:ext cx="108496" cy="488379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79884" y="1059359"/>
            <a:ext cx="325562" cy="325562"/>
          </a:xfrm>
          <a:prstGeom prst="roundRect">
            <a:avLst>
              <a:gd name="adj" fmla="val 8777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293" y="1140768"/>
            <a:ext cx="162744" cy="16274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88491" y="1076325"/>
            <a:ext cx="2406104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Domingo → Fé Além dos Sinais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88491" y="1295698"/>
            <a:ext cx="8355509" cy="16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não depende de demonstrações constantes, mas de confiança no caráter de Deus.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651123" y="1864816"/>
            <a:ext cx="108496" cy="488379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542627" y="1793602"/>
            <a:ext cx="325562" cy="325562"/>
          </a:xfrm>
          <a:prstGeom prst="roundRect">
            <a:avLst>
              <a:gd name="adj" fmla="val 8777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036" y="1875011"/>
            <a:ext cx="162744" cy="16274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51235" y="1810569"/>
            <a:ext cx="2276921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Segunda → Jesus Vê Nossa Fé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951235" y="2029941"/>
            <a:ext cx="8192765" cy="16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avalia a profundidade da confiança, não a intensidade emocional.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813941" y="2599060"/>
            <a:ext cx="108496" cy="488379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705445" y="2527846"/>
            <a:ext cx="325562" cy="325562"/>
          </a:xfrm>
          <a:prstGeom prst="roundRect">
            <a:avLst>
              <a:gd name="adj" fmla="val 8777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854" y="2609255"/>
            <a:ext cx="162744" cy="16274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114053" y="2544812"/>
            <a:ext cx="2216572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Terça → Fé, Não Sentimento</a:t>
            </a:r>
            <a:endParaRPr lang="en-US" sz="1050" dirty="0"/>
          </a:p>
        </p:txBody>
      </p:sp>
      <p:sp>
        <p:nvSpPr>
          <p:cNvPr id="19" name="Text 14"/>
          <p:cNvSpPr/>
          <p:nvPr/>
        </p:nvSpPr>
        <p:spPr>
          <a:xfrm>
            <a:off x="1114053" y="2764185"/>
            <a:ext cx="8029947" cy="16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repousa na fidelidade imutável de Deus, não nas emoções variáveis.</a:t>
            </a:r>
            <a:endParaRPr lang="en-US" sz="1050" dirty="0"/>
          </a:p>
        </p:txBody>
      </p:sp>
      <p:sp>
        <p:nvSpPr>
          <p:cNvPr id="20" name="Shape 15"/>
          <p:cNvSpPr/>
          <p:nvPr/>
        </p:nvSpPr>
        <p:spPr>
          <a:xfrm>
            <a:off x="976759" y="3333304"/>
            <a:ext cx="108496" cy="488379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868263" y="3262089"/>
            <a:ext cx="325562" cy="325562"/>
          </a:xfrm>
          <a:prstGeom prst="roundRect">
            <a:avLst>
              <a:gd name="adj" fmla="val 8777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672" y="3343498"/>
            <a:ext cx="162744" cy="162744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276871" y="3279056"/>
            <a:ext cx="205836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Quarta → Exemplos de Fé</a:t>
            </a:r>
            <a:endParaRPr lang="en-US" sz="1050" dirty="0"/>
          </a:p>
        </p:txBody>
      </p:sp>
      <p:sp>
        <p:nvSpPr>
          <p:cNvPr id="24" name="Text 18"/>
          <p:cNvSpPr/>
          <p:nvPr/>
        </p:nvSpPr>
        <p:spPr>
          <a:xfrm>
            <a:off x="1276871" y="3498428"/>
            <a:ext cx="7867129" cy="16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Os heróis de Hebreus 11 decidiram confiar apesar do medo e das dúvidas.</a:t>
            </a:r>
            <a:endParaRPr lang="en-US" sz="1050" dirty="0"/>
          </a:p>
        </p:txBody>
      </p:sp>
      <p:sp>
        <p:nvSpPr>
          <p:cNvPr id="25" name="Shape 19"/>
          <p:cNvSpPr/>
          <p:nvPr/>
        </p:nvSpPr>
        <p:spPr>
          <a:xfrm>
            <a:off x="813941" y="4067547"/>
            <a:ext cx="108496" cy="488379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20"/>
          <p:cNvSpPr/>
          <p:nvPr/>
        </p:nvSpPr>
        <p:spPr>
          <a:xfrm>
            <a:off x="705445" y="3996333"/>
            <a:ext cx="325562" cy="325562"/>
          </a:xfrm>
          <a:prstGeom prst="roundRect">
            <a:avLst>
              <a:gd name="adj" fmla="val 8777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854" y="4077742"/>
            <a:ext cx="162744" cy="162744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1114053" y="4013299"/>
            <a:ext cx="1882750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Quinta → A Fé de Jesus</a:t>
            </a:r>
            <a:endParaRPr lang="en-US" sz="1050" dirty="0"/>
          </a:p>
        </p:txBody>
      </p:sp>
      <p:sp>
        <p:nvSpPr>
          <p:cNvPr id="29" name="Text 22"/>
          <p:cNvSpPr/>
          <p:nvPr/>
        </p:nvSpPr>
        <p:spPr>
          <a:xfrm>
            <a:off x="1114053" y="4232672"/>
            <a:ext cx="8029947" cy="16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 a fé de Jesus é viver em dependência de Cristo, recebendo Sua própria fidelidade.</a:t>
            </a:r>
            <a:endParaRPr lang="en-US" sz="1050" dirty="0"/>
          </a:p>
        </p:txBody>
      </p:sp>
      <p:sp>
        <p:nvSpPr>
          <p:cNvPr id="30" name="Text 23"/>
          <p:cNvSpPr/>
          <p:nvPr/>
        </p:nvSpPr>
        <p:spPr>
          <a:xfrm>
            <a:off x="151284" y="4649465"/>
            <a:ext cx="8612832" cy="172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O mesmo Cristo que sustentou Abraão, Moisés, Daniel e Paulo continuará sustentando Seu povo nos últimos dias.</a:t>
            </a:r>
            <a:endParaRPr lang="en-US" sz="10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0640" y="377651"/>
            <a:ext cx="1810866" cy="233660"/>
          </a:xfrm>
          <a:prstGeom prst="roundRect">
            <a:avLst>
              <a:gd name="adj" fmla="val 705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63017" y="418802"/>
            <a:ext cx="2103313" cy="151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GRANDE TEMA ESCATOLÓGICO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0640" y="664518"/>
            <a:ext cx="6035055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Conflito Final e o Remanescente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686619" y="1492672"/>
            <a:ext cx="7976741" cy="686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Apocalipse apresenta um conflito final envolvendo adoração, lealdade, verdade, fidelidade e perseverança.</a:t>
            </a:r>
            <a:endParaRPr lang="en-US" sz="2150" dirty="0"/>
          </a:p>
        </p:txBody>
      </p:sp>
      <p:sp>
        <p:nvSpPr>
          <p:cNvPr id="6" name="Shape 4"/>
          <p:cNvSpPr/>
          <p:nvPr/>
        </p:nvSpPr>
        <p:spPr>
          <a:xfrm>
            <a:off x="480640" y="1293168"/>
            <a:ext cx="19050" cy="108555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80640" y="2528367"/>
            <a:ext cx="8639919" cy="236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Nesse cenário, o remanescente é identificado por duas marcas inseparáveis: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80640" y="2914576"/>
            <a:ext cx="8182719" cy="1042020"/>
          </a:xfrm>
          <a:prstGeom prst="roundRect">
            <a:avLst>
              <a:gd name="adj" fmla="val 197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480640" y="2914576"/>
            <a:ext cx="4091360" cy="1042020"/>
          </a:xfrm>
          <a:prstGeom prst="roundRect">
            <a:avLst>
              <a:gd name="adj" fmla="val 197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617934" y="3051870"/>
            <a:ext cx="2549872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Mandamentos de Deus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17934" y="3346177"/>
            <a:ext cx="3816772" cy="473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Obediência motivada pelo amor, fruto de um relacionamento vivo com Cristo.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572000" y="2914576"/>
            <a:ext cx="4091360" cy="104202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4572000" y="2914576"/>
            <a:ext cx="19050" cy="1042020"/>
          </a:xfrm>
          <a:prstGeom prst="roundRect">
            <a:avLst>
              <a:gd name="adj" fmla="val 108139"/>
            </a:avLst>
          </a:prstGeom>
          <a:solidFill>
            <a:srgbClr val="344F7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4709294" y="3051870"/>
            <a:ext cx="21738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Fé de Jesus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4709294" y="3346177"/>
            <a:ext cx="3816772" cy="473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Confiança perseverante em Cristo — permitindo que Sua fidelidade opere dentro de nós.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480640" y="4106242"/>
            <a:ext cx="8182719" cy="592187"/>
          </a:xfrm>
          <a:prstGeom prst="roundRect">
            <a:avLst>
              <a:gd name="adj" fmla="val 3479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34" y="4299570"/>
            <a:ext cx="214536" cy="171599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969764" y="4273525"/>
            <a:ext cx="8013502" cy="236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última geração não vencerá por força humana, mas pela confiança perseverante em Cristo.</a:t>
            </a:r>
            <a:endParaRPr lang="en-US" sz="13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65162" y="365447"/>
            <a:ext cx="1730722" cy="223838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44860" y="405259"/>
            <a:ext cx="2028527" cy="144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APLICAÇÕES PRÁTICAS FINAIS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65162" y="639068"/>
            <a:ext cx="4881265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Fazer a Partir de Hoje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664518" y="1573485"/>
            <a:ext cx="3845123" cy="132904"/>
          </a:xfrm>
          <a:prstGeom prst="roundRect">
            <a:avLst>
              <a:gd name="adj" fmla="val 1500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65162" y="1440582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03" y="1540222"/>
            <a:ext cx="199355" cy="19935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98066" y="1963862"/>
            <a:ext cx="3168030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Alimente a fé pela Palavra de Deus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98066" y="2246263"/>
            <a:ext cx="3778746" cy="6759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vem pelo ouvir, e o ouvir pela Palavra de Cristo. Estabeleça um tempo diário de leitura bíblica.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4833640" y="1374130"/>
            <a:ext cx="3845123" cy="132904"/>
          </a:xfrm>
          <a:prstGeom prst="roundRect">
            <a:avLst>
              <a:gd name="adj" fmla="val 1500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34285" y="1241227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3925" y="1340867"/>
            <a:ext cx="199355" cy="19935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67188" y="1764506"/>
            <a:ext cx="3942978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Cultive relacionamento contínuo com Cristo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4767188" y="2046908"/>
            <a:ext cx="3778746" cy="450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bíblica não é apenas doutrina correta — é uma experiência viva com Jesus.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664518" y="3511972"/>
            <a:ext cx="3845123" cy="132904"/>
          </a:xfrm>
          <a:prstGeom prst="roundRect">
            <a:avLst>
              <a:gd name="adj" fmla="val 1500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465162" y="3379068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803" y="3478709"/>
            <a:ext cx="199355" cy="19935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98066" y="3902348"/>
            <a:ext cx="2635672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Permaneça firme nas crises</a:t>
            </a:r>
            <a:endParaRPr lang="en-US" sz="1300" dirty="0"/>
          </a:p>
        </p:txBody>
      </p:sp>
      <p:sp>
        <p:nvSpPr>
          <p:cNvPr id="19" name="Text 14"/>
          <p:cNvSpPr/>
          <p:nvPr/>
        </p:nvSpPr>
        <p:spPr>
          <a:xfrm>
            <a:off x="598066" y="4184749"/>
            <a:ext cx="3778746" cy="450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Nos momentos de dúvida, recorra ao caráter imutável de Deus — não aos seus sentimentos.</a:t>
            </a:r>
            <a:endParaRPr lang="en-US" sz="1300" dirty="0"/>
          </a:p>
        </p:txBody>
      </p:sp>
      <p:sp>
        <p:nvSpPr>
          <p:cNvPr id="20" name="Shape 15"/>
          <p:cNvSpPr/>
          <p:nvPr/>
        </p:nvSpPr>
        <p:spPr>
          <a:xfrm>
            <a:off x="4833640" y="3312616"/>
            <a:ext cx="3845123" cy="132904"/>
          </a:xfrm>
          <a:prstGeom prst="roundRect">
            <a:avLst>
              <a:gd name="adj" fmla="val 1500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34285" y="3179713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925" y="3279353"/>
            <a:ext cx="199355" cy="199355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767188" y="3702993"/>
            <a:ext cx="3992835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Una obediência e graça na experiência diária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4767188" y="3985394"/>
            <a:ext cx="3778746" cy="450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Tenha "a fé de Jesus" — mandamentos motivados pelo amor, não pelo medo.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55365"/>
            <a:ext cx="1753716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97855"/>
            <a:ext cx="2040806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FUNDAMENTAIS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55774"/>
            <a:ext cx="587112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Grandes Questões da Semana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611362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Estas perguntas guiarão o estudo ao longo de todos os dias da semana e serão retomadas na conclusão: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2479477"/>
            <a:ext cx="4004965" cy="2008659"/>
          </a:xfrm>
          <a:prstGeom prst="roundRect">
            <a:avLst>
              <a:gd name="adj" fmla="val 455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96119" y="2460427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2285963" y="2266876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2184908" y="2373213"/>
            <a:ext cx="3987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56927" y="2833836"/>
            <a:ext cx="3683347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desenvolver uma fé sólida em um mundo dominado pela dúvida e pelo ceticismo?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56927" y="3583260"/>
            <a:ext cx="3683347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não nasce da ausência de perguntas, mas da decisão de confiar no caráter de Deus mesmo em meio às perguntas.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642842" y="2479477"/>
            <a:ext cx="4005039" cy="2008659"/>
          </a:xfrm>
          <a:prstGeom prst="roundRect">
            <a:avLst>
              <a:gd name="adj" fmla="val 455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4642842" y="2460427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6432686" y="2266876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331632" y="2373213"/>
            <a:ext cx="3987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803651" y="2833836"/>
            <a:ext cx="36834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significa possuir "a fé de Jesus" em Apocalipse 14:12?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4803651" y="3361804"/>
            <a:ext cx="3683422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Mais do que acreditar em Cristo: é permitir que a própria fidelidade de Cristo opere dentro de nós.</a:t>
            </a:r>
            <a:endParaRPr lang="en-US" sz="13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302344" y="308074"/>
            <a:ext cx="544860" cy="129629"/>
          </a:xfrm>
          <a:prstGeom prst="roundRect">
            <a:avLst>
              <a:gd name="adj" fmla="val 799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354137" y="333970"/>
            <a:ext cx="898475" cy="77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5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APELO FINAL</a:t>
            </a:r>
            <a:endParaRPr lang="en-US" sz="500" dirty="0"/>
          </a:p>
        </p:txBody>
      </p:sp>
      <p:sp>
        <p:nvSpPr>
          <p:cNvPr id="6" name="Text 3"/>
          <p:cNvSpPr/>
          <p:nvPr/>
        </p:nvSpPr>
        <p:spPr>
          <a:xfrm>
            <a:off x="302344" y="458688"/>
            <a:ext cx="8539311" cy="745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300" dirty="0">
                <a:solidFill>
                  <a:srgbClr val="F5E6CC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fé não significa enxergar todo o caminho à frente — significa caminhar diariamente segurando a mão de Cristo."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3744" y="1282675"/>
            <a:ext cx="8767911" cy="12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94000"/>
              </a:lnSpc>
              <a:buNone/>
            </a:pPr>
            <a:r>
              <a:rPr lang="en-US" sz="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Talvez hoje sua fé esteja cansada, pequena, ferida ou misturada com dúvidas. Mesmo assim, Cristo continua dizendo: </a:t>
            </a:r>
            <a:r>
              <a:rPr lang="en-US" sz="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"Não temas; crê somente."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302344" y="1485007"/>
            <a:ext cx="8539311" cy="647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302344" y="1572220"/>
            <a:ext cx="8539311" cy="2917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4000"/>
              </a:lnSpc>
              <a:buNone/>
            </a:pPr>
            <a:r>
              <a:rPr lang="en-US" sz="6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Escola Sabatina — 2º Trimestre | 2026</a:t>
            </a:r>
            <a:endParaRPr lang="en-US" sz="650" dirty="0"/>
          </a:p>
          <a:p>
            <a:pPr marL="0" indent="0" algn="ctr">
              <a:lnSpc>
                <a:spcPct val="940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📘</a:t>
            </a:r>
            <a:r>
              <a:rPr lang="en-US" sz="6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Lição 08 — Vivendo pela Fé</a:t>
            </a:r>
            <a:endParaRPr lang="en-US" sz="650" dirty="0"/>
          </a:p>
          <a:p>
            <a:pPr marL="0" indent="0" algn="ctr">
              <a:lnSpc>
                <a:spcPct val="94000"/>
              </a:lnSpc>
              <a:buNone/>
            </a:pPr>
            <a:r>
              <a:rPr lang="en-US" sz="6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302344" y="1970484"/>
            <a:ext cx="2871415" cy="97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4000"/>
              </a:lnSpc>
              <a:buNone/>
            </a:pPr>
            <a:endParaRPr lang="en-US" sz="6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063" y="1982316"/>
            <a:ext cx="3289250" cy="1654894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740" y="3696370"/>
            <a:ext cx="1079822" cy="10798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436816" y="1970484"/>
            <a:ext cx="2707184" cy="97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4000"/>
              </a:lnSpc>
              <a:buNone/>
            </a:pPr>
            <a:endParaRPr lang="en-US" sz="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65162" y="365447"/>
            <a:ext cx="1133252" cy="223838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44860" y="405259"/>
            <a:ext cx="1431057" cy="144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VISÃO DA SEMANA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65162" y="639068"/>
            <a:ext cx="4750743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Estrutura Didática da Lição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465162" y="1241227"/>
            <a:ext cx="8670875" cy="225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Distribuição do tempo e dos conteúdos para condução da classe: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465162" y="1606674"/>
            <a:ext cx="8213675" cy="3100239"/>
          </a:xfrm>
          <a:prstGeom prst="roundRect">
            <a:avLst>
              <a:gd name="adj" fmla="val 643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02903" y="1690911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Tempo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1835869" y="1690911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Etapa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3476699" y="1690911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Conteúdo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758360" y="1690911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Método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602903" y="2034853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1835869" y="2034853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Introdução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3476699" y="2034853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bíblico de fé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6758360" y="2034853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602903" y="2378794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1835869" y="2378794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Domingo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3476699" y="2378794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busca por sinais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758360" y="2378794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Debate e aplicação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602903" y="2722736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00" dirty="0"/>
          </a:p>
        </p:txBody>
      </p:sp>
      <p:sp>
        <p:nvSpPr>
          <p:cNvPr id="20" name="Text 18"/>
          <p:cNvSpPr/>
          <p:nvPr/>
        </p:nvSpPr>
        <p:spPr>
          <a:xfrm>
            <a:off x="1835869" y="2722736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Segunda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3476699" y="2722736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vê nossa fé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6758360" y="2722736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Estudo narrativo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602903" y="3066678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00" dirty="0"/>
          </a:p>
        </p:txBody>
      </p:sp>
      <p:sp>
        <p:nvSpPr>
          <p:cNvPr id="24" name="Text 22"/>
          <p:cNvSpPr/>
          <p:nvPr/>
        </p:nvSpPr>
        <p:spPr>
          <a:xfrm>
            <a:off x="1835869" y="3066678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Terça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3476699" y="3066678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não é sentimento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6758360" y="3066678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Comparação prática</a:t>
            </a:r>
            <a:endParaRPr lang="en-US" sz="1000" dirty="0"/>
          </a:p>
        </p:txBody>
      </p:sp>
      <p:sp>
        <p:nvSpPr>
          <p:cNvPr id="27" name="Text 25"/>
          <p:cNvSpPr/>
          <p:nvPr/>
        </p:nvSpPr>
        <p:spPr>
          <a:xfrm>
            <a:off x="602903" y="3410620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1835869" y="3410620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Quarta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3476699" y="3410620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Exemplos de fé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6758360" y="3410620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Panorama de Hb 11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602903" y="3754562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00" dirty="0"/>
          </a:p>
        </p:txBody>
      </p:sp>
      <p:sp>
        <p:nvSpPr>
          <p:cNvPr id="32" name="Text 30"/>
          <p:cNvSpPr/>
          <p:nvPr/>
        </p:nvSpPr>
        <p:spPr>
          <a:xfrm>
            <a:off x="1835869" y="3754562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Quinta</a:t>
            </a:r>
            <a:endParaRPr lang="en-US" sz="1000" dirty="0"/>
          </a:p>
        </p:txBody>
      </p:sp>
      <p:sp>
        <p:nvSpPr>
          <p:cNvPr id="33" name="Text 31"/>
          <p:cNvSpPr/>
          <p:nvPr/>
        </p:nvSpPr>
        <p:spPr>
          <a:xfrm>
            <a:off x="3476699" y="3754562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de Jesus</a:t>
            </a:r>
            <a:endParaRPr lang="en-US" sz="1000" dirty="0"/>
          </a:p>
        </p:txBody>
      </p:sp>
      <p:sp>
        <p:nvSpPr>
          <p:cNvPr id="34" name="Text 32"/>
          <p:cNvSpPr/>
          <p:nvPr/>
        </p:nvSpPr>
        <p:spPr>
          <a:xfrm>
            <a:off x="6758360" y="3754562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Estudo profético</a:t>
            </a:r>
            <a:endParaRPr lang="en-US" sz="1000" dirty="0"/>
          </a:p>
        </p:txBody>
      </p:sp>
      <p:sp>
        <p:nvSpPr>
          <p:cNvPr id="35" name="Text 33"/>
          <p:cNvSpPr/>
          <p:nvPr/>
        </p:nvSpPr>
        <p:spPr>
          <a:xfrm>
            <a:off x="602903" y="4098503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00" dirty="0"/>
          </a:p>
        </p:txBody>
      </p:sp>
      <p:sp>
        <p:nvSpPr>
          <p:cNvPr id="36" name="Text 34"/>
          <p:cNvSpPr/>
          <p:nvPr/>
        </p:nvSpPr>
        <p:spPr>
          <a:xfrm>
            <a:off x="1835869" y="4098503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</a:t>
            </a:r>
            <a:endParaRPr lang="en-US" sz="1000" dirty="0"/>
          </a:p>
        </p:txBody>
      </p:sp>
      <p:sp>
        <p:nvSpPr>
          <p:cNvPr id="37" name="Text 35"/>
          <p:cNvSpPr/>
          <p:nvPr/>
        </p:nvSpPr>
        <p:spPr>
          <a:xfrm>
            <a:off x="3476699" y="4098503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prática no cotidiano</a:t>
            </a:r>
            <a:endParaRPr lang="en-US" sz="1000" dirty="0"/>
          </a:p>
        </p:txBody>
      </p:sp>
      <p:sp>
        <p:nvSpPr>
          <p:cNvPr id="38" name="Text 36"/>
          <p:cNvSpPr/>
          <p:nvPr/>
        </p:nvSpPr>
        <p:spPr>
          <a:xfrm>
            <a:off x="6758360" y="4098503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Compartilhamento</a:t>
            </a:r>
            <a:endParaRPr lang="en-US" sz="1000" dirty="0"/>
          </a:p>
        </p:txBody>
      </p:sp>
      <p:sp>
        <p:nvSpPr>
          <p:cNvPr id="39" name="Text 37"/>
          <p:cNvSpPr/>
          <p:nvPr/>
        </p:nvSpPr>
        <p:spPr>
          <a:xfrm>
            <a:off x="602903" y="4442445"/>
            <a:ext cx="141959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00" dirty="0"/>
          </a:p>
        </p:txBody>
      </p:sp>
      <p:sp>
        <p:nvSpPr>
          <p:cNvPr id="40" name="Text 38"/>
          <p:cNvSpPr/>
          <p:nvPr/>
        </p:nvSpPr>
        <p:spPr>
          <a:xfrm>
            <a:off x="1835869" y="4442445"/>
            <a:ext cx="182746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</a:t>
            </a:r>
            <a:endParaRPr lang="en-US" sz="1000" dirty="0"/>
          </a:p>
        </p:txBody>
      </p:sp>
      <p:sp>
        <p:nvSpPr>
          <p:cNvPr id="41" name="Text 39"/>
          <p:cNvSpPr/>
          <p:nvPr/>
        </p:nvSpPr>
        <p:spPr>
          <a:xfrm>
            <a:off x="3476699" y="4442445"/>
            <a:ext cx="3468291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Apelo espiritual</a:t>
            </a:r>
            <a:endParaRPr lang="en-US" sz="1000" dirty="0"/>
          </a:p>
        </p:txBody>
      </p:sp>
      <p:sp>
        <p:nvSpPr>
          <p:cNvPr id="42" name="Text 40"/>
          <p:cNvSpPr/>
          <p:nvPr/>
        </p:nvSpPr>
        <p:spPr>
          <a:xfrm>
            <a:off x="6758360" y="4442445"/>
            <a:ext cx="2240012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Oração e reflexão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94879"/>
            <a:ext cx="1333798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37369"/>
            <a:ext cx="1620887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TÍTULOS DA SEMANA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95288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Dias da Lição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650876"/>
            <a:ext cx="4004965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7877" y="179263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☀️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Domingo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37877" y="2099146"/>
            <a:ext cx="4178647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Basta um Sinal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642842" y="1650876"/>
            <a:ext cx="4005039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784601" y="179263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🌙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Segunda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784601" y="2099146"/>
            <a:ext cx="417872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Vê Nossa Fé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96119" y="2630686"/>
            <a:ext cx="4004965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637877" y="277244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🌙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Terça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637877" y="3078956"/>
            <a:ext cx="4178647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Não é Sentimento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4642842" y="2630686"/>
            <a:ext cx="4005039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4784601" y="277244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🌙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Quarta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784601" y="3078956"/>
            <a:ext cx="417872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Exemplos de Fé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496119" y="3610496"/>
            <a:ext cx="4004965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637877" y="37522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🌙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Quinta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637877" y="4058766"/>
            <a:ext cx="4178647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de Jesus</a:t>
            </a:r>
            <a:endParaRPr lang="en-US" sz="1350" dirty="0"/>
          </a:p>
        </p:txBody>
      </p:sp>
      <p:sp>
        <p:nvSpPr>
          <p:cNvPr id="20" name="Shape 18"/>
          <p:cNvSpPr/>
          <p:nvPr/>
        </p:nvSpPr>
        <p:spPr>
          <a:xfrm>
            <a:off x="4642842" y="3610496"/>
            <a:ext cx="4005039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4784601" y="37522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✨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Sexta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4784601" y="4058766"/>
            <a:ext cx="417872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Permanecendo Firmes na Fé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2070" y="464567"/>
            <a:ext cx="926009" cy="167878"/>
          </a:xfrm>
          <a:prstGeom prst="roundRect">
            <a:avLst>
              <a:gd name="adj" fmla="val 760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435843" y="496416"/>
            <a:ext cx="1255663" cy="104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INICIAL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372070" y="664294"/>
            <a:ext cx="3115270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a Fé Cresce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531540" y="1235720"/>
            <a:ext cx="8240390" cy="5316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não significa ausência de perguntas. Significa decidir continuar confiando no caráter de Deus enquanto buscamos respostas.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372070" y="1116137"/>
            <a:ext cx="14288" cy="77078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295498" y="1976586"/>
            <a:ext cx="4223370" cy="2702272"/>
          </a:xfrm>
          <a:prstGeom prst="roundRect">
            <a:avLst>
              <a:gd name="adj" fmla="val 59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01762" y="2056284"/>
            <a:ext cx="17862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561231" y="2312045"/>
            <a:ext cx="3851374" cy="325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fé deve repousar sobre evidência, e não sobre demonstração."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401762" y="2312045"/>
            <a:ext cx="14288" cy="32548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401762" y="2727201"/>
            <a:ext cx="4468044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E. G. Caminho a Cristo. Tatuí: CPB, 2021. p. 105.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706466" y="2056284"/>
            <a:ext cx="2266950" cy="170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0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Frase Final da Introdução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4706466" y="2306836"/>
            <a:ext cx="4070226" cy="22923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fé não elimina todas as sombras do caminho — ela nos ensina a caminhar com Deus através delas."</a:t>
            </a:r>
            <a:endParaRPr lang="en-US" sz="2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4279</Words>
  <Application>Microsoft Office PowerPoint</Application>
  <PresentationFormat>Apresentação na tela (16:9)</PresentationFormat>
  <Paragraphs>474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Source Serif 4</vt:lpstr>
      <vt:lpstr>Public Sans Light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2026-05-16T00:12:39Z</dcterms:created>
  <dcterms:modified xsi:type="dcterms:W3CDTF">2026-05-16T21:29:19Z</dcterms:modified>
</cp:coreProperties>
</file>