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 id="2147486611" r:id="rId5"/>
  </p:sldMasterIdLst>
  <p:notesMasterIdLst>
    <p:notesMasterId r:id="rId24"/>
  </p:notesMasterIdLst>
  <p:handoutMasterIdLst>
    <p:handoutMasterId r:id="rId25"/>
  </p:handoutMasterIdLst>
  <p:sldIdLst>
    <p:sldId id="3170" r:id="rId6"/>
    <p:sldId id="2375" r:id="rId7"/>
    <p:sldId id="3171" r:id="rId8"/>
    <p:sldId id="2376" r:id="rId9"/>
    <p:sldId id="2250" r:id="rId10"/>
    <p:sldId id="1100" r:id="rId11"/>
    <p:sldId id="3159" r:id="rId12"/>
    <p:sldId id="3160" r:id="rId13"/>
    <p:sldId id="3176" r:id="rId14"/>
    <p:sldId id="3118" r:id="rId15"/>
    <p:sldId id="2289" r:id="rId16"/>
    <p:sldId id="2366" r:id="rId17"/>
    <p:sldId id="3186" r:id="rId18"/>
    <p:sldId id="1853" r:id="rId19"/>
    <p:sldId id="3187" r:id="rId20"/>
    <p:sldId id="2880" r:id="rId21"/>
    <p:sldId id="1216" r:id="rId22"/>
    <p:sldId id="3185" r:id="rId23"/>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62453" autoAdjust="0"/>
  </p:normalViewPr>
  <p:slideViewPr>
    <p:cSldViewPr>
      <p:cViewPr varScale="1">
        <p:scale>
          <a:sx n="35" d="100"/>
          <a:sy n="35" d="100"/>
        </p:scale>
        <p:origin x="1890" y="264"/>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1/30/2026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‹nº›</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‹nº›</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is the “therefore” there for?</a:t>
            </a:r>
          </a:p>
          <a:p>
            <a:pPr marL="274320" indent="-274320"/>
            <a:r>
              <a:rPr lang="en-US" dirty="0"/>
              <a:t>1.  This “therefore” points back to the previous section of Scripture that we studied last week.</a:t>
            </a:r>
          </a:p>
          <a:p>
            <a:pPr marL="274320" indent="-274320"/>
            <a:r>
              <a:rPr lang="en-US" dirty="0"/>
              <a:t>2.  It was Paul’s call for love and unity based on humility and pointing to Jesus as our great example of humility.</a:t>
            </a:r>
          </a:p>
          <a:p>
            <a:pPr marL="274320" indent="-274320"/>
            <a:r>
              <a:rPr lang="en-US" dirty="0"/>
              <a:t>3.  He humbled Himself by stepping down from His position in heaven as God and taking on the form of a servant and dying for our sins.</a:t>
            </a:r>
          </a:p>
          <a:p>
            <a:pPr marL="274320" indent="-274320"/>
            <a:r>
              <a:rPr lang="en-US" dirty="0"/>
              <a:t>4.  With this example in mind, he calls them to holy living.</a:t>
            </a:r>
          </a:p>
          <a:p>
            <a:pPr marL="274320" indent="-274320"/>
            <a:endParaRPr lang="en-US" dirty="0"/>
          </a:p>
          <a:p>
            <a:pPr marL="274320" indent="-274320"/>
            <a:r>
              <a:rPr lang="en-US" b="1" dirty="0"/>
              <a:t>Q2: What do you think Paul means by “as you have always obeyed?”</a:t>
            </a:r>
          </a:p>
          <a:p>
            <a:pPr marL="274320" indent="-274320"/>
            <a:r>
              <a:rPr lang="en-US" dirty="0"/>
              <a:t>1.  First, we may be thinking of their obedience to the commandments of God.</a:t>
            </a:r>
          </a:p>
          <a:p>
            <a:pPr marL="274320" indent="-274320"/>
            <a:r>
              <a:rPr lang="en-US" dirty="0"/>
              <a:t>2.  But here, it may refer back to the example of Christ who was obedient in all He did.</a:t>
            </a:r>
          </a:p>
          <a:p>
            <a:pPr marL="274320" indent="-274320"/>
            <a:r>
              <a:rPr lang="en-US" dirty="0"/>
              <a:t>3.  If we go back a few verse to Phil 2:8 it refers to the obedience of Christ.</a:t>
            </a:r>
          </a:p>
          <a:p>
            <a:pPr marL="274320" indent="-274320"/>
            <a:r>
              <a:rPr lang="en-US" b="1" dirty="0"/>
              <a:t>Philippians 2:8 ESV</a:t>
            </a:r>
            <a:r>
              <a:rPr lang="en-US" dirty="0"/>
              <a:t> - And being found in human form, he humbled himself by becoming </a:t>
            </a:r>
            <a:r>
              <a:rPr lang="en-US" b="1" dirty="0"/>
              <a:t>obedient</a:t>
            </a:r>
            <a:r>
              <a:rPr lang="en-US" dirty="0"/>
              <a:t> to the point of death, even death on a cross.</a:t>
            </a:r>
          </a:p>
          <a:p>
            <a:pPr marL="274320" indent="-274320"/>
            <a:r>
              <a:rPr lang="en-US" dirty="0"/>
              <a:t>4.  In His humility, Christ was obedient to the Father’s will to the point of dying the excruciatingly painful death of the cross.</a:t>
            </a:r>
          </a:p>
          <a:p>
            <a:pPr marL="274320" indent="-274320"/>
            <a:r>
              <a:rPr lang="en-US" dirty="0"/>
              <a:t>5.  By calling for their obedience here he may be calling them to be obedient to Christ’s example of humility and love.</a:t>
            </a:r>
          </a:p>
          <a:p>
            <a:pPr marL="274320" indent="-274320"/>
            <a:endParaRPr lang="en-US" dirty="0"/>
          </a:p>
          <a:p>
            <a:pPr marL="274320" indent="-274320"/>
            <a:r>
              <a:rPr lang="en-US" b="1" dirty="0"/>
              <a:t>Q2:  What do you think Paul means by telling them to work out their own salvation?</a:t>
            </a:r>
          </a:p>
          <a:p>
            <a:pPr marL="274320" indent="-274320"/>
            <a:r>
              <a:rPr lang="en-US" dirty="0"/>
              <a:t>1.  Paul is not telling them to be saved by their good works.</a:t>
            </a:r>
          </a:p>
          <a:p>
            <a:pPr marL="274320" indent="-274320"/>
            <a:r>
              <a:rPr lang="en-US" dirty="0"/>
              <a:t>2.  That would contradict everything else Paul wrote on salvation.</a:t>
            </a:r>
          </a:p>
          <a:p>
            <a:pPr marL="274320" indent="-274320"/>
            <a:r>
              <a:rPr lang="en-US" dirty="0"/>
              <a:t>3.  Paul was very clear in Romans, Galatians, and Ephesians that we are saved by grace through faith.</a:t>
            </a:r>
          </a:p>
          <a:p>
            <a:pPr marL="274320" indent="-274320"/>
            <a:r>
              <a:rPr lang="en-US" dirty="0"/>
              <a:t>4.  For example, in Ephesians:</a:t>
            </a:r>
          </a:p>
          <a:p>
            <a:pPr marL="274320" indent="-274320"/>
            <a:r>
              <a:rPr lang="en-US" b="1" dirty="0"/>
              <a:t>Ephesians 2:8-9 ESV </a:t>
            </a:r>
            <a:r>
              <a:rPr lang="en-US" dirty="0"/>
              <a:t>- 8 For by grace you have been saved through faith. And this is not your own doing; it is the gift of God, </a:t>
            </a:r>
            <a:r>
              <a:rPr lang="en-US" baseline="30000" dirty="0"/>
              <a:t>9</a:t>
            </a:r>
            <a:r>
              <a:rPr lang="en-US" dirty="0"/>
              <a:t> not a result of works, so that no one may boast. </a:t>
            </a:r>
          </a:p>
          <a:p>
            <a:pPr marL="274320" indent="-274320"/>
            <a:r>
              <a:rPr lang="en-US" dirty="0"/>
              <a:t>5.  And in Galatians we have this wonderful verse:</a:t>
            </a:r>
          </a:p>
          <a:p>
            <a:pPr marL="274320" indent="-274320"/>
            <a:r>
              <a:rPr lang="en-US" b="1" dirty="0"/>
              <a:t>Galatians 2:16 ESV </a:t>
            </a:r>
            <a:r>
              <a:rPr lang="en-US" dirty="0"/>
              <a:t>- yet we know that a person is not justified by works of the law but through faith in Jesus Christ, so we also have believed in Christ Jesus, in order to be justified by faith in Christ and not by works of the law, because by works of the law no one will be justified.</a:t>
            </a:r>
          </a:p>
          <a:p>
            <a:pPr marL="274320" indent="-274320"/>
            <a:r>
              <a:rPr lang="en-US" dirty="0"/>
              <a:t>6.  So whatever Paul is saying in Phil 2:12, he is </a:t>
            </a:r>
            <a:r>
              <a:rPr lang="en-US" b="1" dirty="0"/>
              <a:t>NOT</a:t>
            </a:r>
            <a:r>
              <a:rPr lang="en-US" dirty="0"/>
              <a:t> saying that works of the law are the way to be saved.</a:t>
            </a:r>
          </a:p>
          <a:p>
            <a:pPr marL="274320" indent="-274320"/>
            <a:r>
              <a:rPr lang="en-US" dirty="0"/>
              <a:t>7.  We can take his words “work out your own salvation” as a command to “make sure you are continuing in a saving relationship.”</a:t>
            </a:r>
          </a:p>
          <a:p>
            <a:pPr marL="274320" indent="-274320"/>
            <a:r>
              <a:rPr lang="en-US" dirty="0"/>
              <a:t>8.  The way we do that is by continuing to trust in the Lord Jesus Christ as our Savior and Lord.</a:t>
            </a:r>
          </a:p>
          <a:p>
            <a:pPr marL="274320" indent="-274320"/>
            <a:r>
              <a:rPr lang="en-US" dirty="0"/>
              <a:t>9.  So by persevering in faith we work out our own salvation and maintain a saving relationship with Jesus.</a:t>
            </a:r>
          </a:p>
          <a:p>
            <a:pPr marL="274320" indent="-274320"/>
            <a:r>
              <a:rPr lang="en-US" dirty="0"/>
              <a:t>10. God’s part in saving us is grace; our part in being saved is faith.</a:t>
            </a:r>
          </a:p>
          <a:p>
            <a:pPr marL="274320" indent="-274320"/>
            <a:r>
              <a:rPr lang="en-US" dirty="0"/>
              <a:t>11. God loves us and gives us His Son who dies for our sins. (That’s grace!)</a:t>
            </a:r>
          </a:p>
          <a:p>
            <a:pPr marL="274320" indent="-274320"/>
            <a:r>
              <a:rPr lang="en-US" dirty="0"/>
              <a:t>12. We receive Him by faith and trust His blood for our forgiveness and eternal life with God. (That’s faith!)</a:t>
            </a:r>
          </a:p>
          <a:p>
            <a:pPr marL="274320" indent="-274320"/>
            <a:r>
              <a:rPr lang="en-US" dirty="0"/>
              <a:t>13. Is there something we need to do in order to be saved? YES</a:t>
            </a:r>
          </a:p>
          <a:p>
            <a:pPr marL="274320" indent="-274320"/>
            <a:r>
              <a:rPr lang="en-US" dirty="0"/>
              <a:t>14. We need to do what Paul and Silas told the Philippian jailer to do.</a:t>
            </a:r>
          </a:p>
          <a:p>
            <a:pPr marL="274320" indent="-274320"/>
            <a:r>
              <a:rPr lang="en-US" b="1" dirty="0"/>
              <a:t>Acts 16:31 KJV</a:t>
            </a:r>
            <a:r>
              <a:rPr lang="en-US" dirty="0"/>
              <a:t> - 31 And they said, Believe on the Lord Jesus Christ, and thou shalt be saved, and thy house.</a:t>
            </a:r>
          </a:p>
          <a:p>
            <a:pPr marL="274320" indent="-274320"/>
            <a:r>
              <a:rPr lang="en-US" dirty="0"/>
              <a:t>15. And we work out our own salvation by continuing to believe on the Lord Jesus Christ every day of our lives.</a:t>
            </a:r>
          </a:p>
          <a:p>
            <a:pPr marL="274320" indent="-274320"/>
            <a:r>
              <a:rPr lang="en-US" dirty="0"/>
              <a:t>16. Jesus said:</a:t>
            </a:r>
          </a:p>
          <a:p>
            <a:pPr marL="274320" indent="-274320"/>
            <a:r>
              <a:rPr lang="en-US" b="1" dirty="0"/>
              <a:t>Matthew 24:13 KJV</a:t>
            </a:r>
            <a:r>
              <a:rPr lang="en-US" dirty="0"/>
              <a:t> - 13 But he that shall endure unto the end, the same shall be saved.</a:t>
            </a:r>
          </a:p>
          <a:p>
            <a:pPr marL="274320" indent="-274320"/>
            <a:endParaRPr lang="en-US" dirty="0"/>
          </a:p>
          <a:p>
            <a:pPr marL="274320" indent="-274320"/>
            <a:r>
              <a:rPr lang="en-US" b="1" dirty="0"/>
              <a:t>Q3: How does God work in us to will and do His good pleasure?</a:t>
            </a:r>
          </a:p>
          <a:p>
            <a:pPr marL="274320" indent="-274320"/>
            <a:r>
              <a:rPr lang="en-US" dirty="0"/>
              <a:t>1.  When we trust in Jesus and receive Him as our Savior and Lord, God forgives our sins and declares us righteous based on the merits of Jesus.</a:t>
            </a:r>
          </a:p>
          <a:p>
            <a:pPr marL="274320" indent="-274320"/>
            <a:r>
              <a:rPr lang="en-US" dirty="0"/>
              <a:t>2.  To everyone who is justified, God gives the Holy Spirit to sanctify us.</a:t>
            </a:r>
          </a:p>
          <a:p>
            <a:pPr marL="274320" indent="-274320"/>
            <a:r>
              <a:rPr lang="en-US" dirty="0"/>
              <a:t>3.  We are born again by the Spirit and given a new direction in live.  </a:t>
            </a:r>
          </a:p>
          <a:p>
            <a:pPr marL="274320" indent="-274320"/>
            <a:r>
              <a:rPr lang="en-US" dirty="0"/>
              <a:t>4.  The Spirit pours out the agape love of God in our hearts (Rom 5:5) and begins to grow the fruit of the Spirit in our characters.</a:t>
            </a:r>
          </a:p>
          <a:p>
            <a:pPr marL="274320" indent="-274320"/>
            <a:r>
              <a:rPr lang="en-US" dirty="0"/>
              <a:t>5.  The Holy Spirit writes the law of God on our hearts and puts it in their minds.</a:t>
            </a:r>
          </a:p>
          <a:p>
            <a:pPr marL="274320" indent="-274320"/>
            <a:r>
              <a:rPr lang="en-US" dirty="0"/>
              <a:t>6.  The gifts of the Spirit empower us to be effective workers to do the will of God.</a:t>
            </a:r>
          </a:p>
          <a:p>
            <a:pPr marL="274320" indent="-274320"/>
            <a:r>
              <a:rPr lang="en-US" dirty="0"/>
              <a:t>7.  As we grow in the Spirit, we will understand the will of God and have the power to do it.</a:t>
            </a:r>
          </a:p>
          <a:p>
            <a:pPr marL="274320" indent="-274320"/>
            <a:r>
              <a:rPr lang="en-US" dirty="0"/>
              <a:t>8.  The apostles put it this way:</a:t>
            </a:r>
          </a:p>
          <a:p>
            <a:pPr marL="274320" indent="-274320"/>
            <a:r>
              <a:rPr lang="en-US" b="1" dirty="0"/>
              <a:t>Acts 5:32 NIV </a:t>
            </a:r>
            <a:r>
              <a:rPr lang="en-US" dirty="0"/>
              <a:t>- 32 We are witnesses of these things, and so is the Holy Spirit, whom God has given to those who obey him.“</a:t>
            </a:r>
          </a:p>
          <a:p>
            <a:pPr marL="274320" indent="-274320"/>
            <a:r>
              <a:rPr lang="en-US" dirty="0"/>
              <a:t>9.  Obedience to God’s truth in Christ is evidence that He has given you the Holy Spirit.</a:t>
            </a:r>
          </a:p>
        </p:txBody>
      </p:sp>
    </p:spTree>
    <p:extLst>
      <p:ext uri="{BB962C8B-B14F-4D97-AF65-F5344CB8AC3E}">
        <p14:creationId xmlns:p14="http://schemas.microsoft.com/office/powerpoint/2010/main" val="10958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If we are faithful in following the humble example of Christ, what things will we leave behind?</a:t>
            </a:r>
          </a:p>
          <a:p>
            <a:pPr marL="274320" indent="-274320"/>
            <a:r>
              <a:rPr lang="en-US" sz="1000" b="0" i="0" dirty="0"/>
              <a:t>1.  Paul’s implication here is that, if we are following the example of Christ we will not be grumbling and disputing.</a:t>
            </a:r>
          </a:p>
          <a:p>
            <a:pPr marL="274320" indent="-274320"/>
            <a:r>
              <a:rPr lang="en-US" sz="1000" b="0" i="0" dirty="0"/>
              <a:t>2.  Remember that Paul began his description of the condescension of Christ with these words:</a:t>
            </a:r>
          </a:p>
          <a:p>
            <a:pPr marL="274320" indent="-274320"/>
            <a:r>
              <a:rPr lang="en-US" sz="1000" b="1" i="0" dirty="0"/>
              <a:t>Philippians 2:5 NKJV </a:t>
            </a:r>
            <a:r>
              <a:rPr lang="en-US" sz="1000" b="0" i="0" dirty="0"/>
              <a:t>- Let this mind be in you which was also in Christ Jesus,</a:t>
            </a:r>
          </a:p>
          <a:p>
            <a:pPr marL="274320" indent="-274320"/>
            <a:r>
              <a:rPr lang="en-US" sz="1000" b="0" i="0" dirty="0"/>
              <a:t>3.  If we are behaving with the character of Christ, we won’t be grumbling and complaining about how things are going in the church.</a:t>
            </a:r>
          </a:p>
          <a:p>
            <a:pPr marL="274320" indent="-274320"/>
            <a:r>
              <a:rPr lang="en-US" sz="1000" b="0" i="0" dirty="0"/>
              <a:t>4.  We won’t be disputing and arguing over inconsequential details of the Christian faith.</a:t>
            </a:r>
          </a:p>
          <a:p>
            <a:pPr marL="274320" indent="-274320"/>
            <a:r>
              <a:rPr lang="en-US" sz="1000" b="0" i="0" dirty="0"/>
              <a:t>5.  We won’t be stumbling blocks; rather we will be building blocks.</a:t>
            </a:r>
          </a:p>
          <a:p>
            <a:pPr marL="274320" indent="-274320"/>
            <a:r>
              <a:rPr lang="en-US" sz="1000" b="0" i="0" dirty="0"/>
              <a:t>6.  If we follow His humility, we will be promoting love and unity.</a:t>
            </a:r>
          </a:p>
          <a:p>
            <a:pPr marL="274320" indent="-274320"/>
            <a:endParaRPr lang="en-US" sz="1000" b="0" i="0" dirty="0"/>
          </a:p>
          <a:p>
            <a:pPr marL="274320" indent="-274320"/>
            <a:r>
              <a:rPr lang="en-US" sz="1000" b="1" i="0" dirty="0"/>
              <a:t>Q2: As we seek to follow the example of Jesus, what positive character traits should be growing in our lives?</a:t>
            </a:r>
          </a:p>
          <a:p>
            <a:pPr marL="274320" indent="-274320"/>
            <a:r>
              <a:rPr lang="en-US" sz="1000" b="0" i="0" dirty="0"/>
              <a:t>1.  We should be growing in the likeness of Jesus as Children of God.</a:t>
            </a:r>
          </a:p>
          <a:p>
            <a:pPr marL="274320" indent="-274320"/>
            <a:r>
              <a:rPr lang="en-US" sz="1000" b="0" i="0" dirty="0"/>
              <a:t>2.  Here Paul gives three positive virtues: blameless, innocent, and without blemish.</a:t>
            </a:r>
          </a:p>
          <a:p>
            <a:pPr marL="274320" indent="-274320"/>
            <a:r>
              <a:rPr lang="en-US" sz="1000" b="0" i="0" dirty="0"/>
              <a:t>3.  The NIV says: blameless, pure, and without fault.</a:t>
            </a:r>
          </a:p>
          <a:p>
            <a:pPr marL="274320" indent="-274320"/>
            <a:r>
              <a:rPr lang="en-US" sz="1000" b="0" i="0" dirty="0"/>
              <a:t>4.  We can clearly see how these apply to Jesus, the sinless Son of God.</a:t>
            </a:r>
          </a:p>
          <a:p>
            <a:pPr marL="274320" indent="-274320"/>
            <a:r>
              <a:rPr lang="en-US" sz="1000" b="0" i="0" dirty="0"/>
              <a:t>5.  But for us?  At least for me, they don’t seem like words that I would use to describe my life.</a:t>
            </a:r>
          </a:p>
          <a:p>
            <a:pPr marL="274320" indent="-274320"/>
            <a:r>
              <a:rPr lang="en-US" sz="1000" b="0" i="0" dirty="0"/>
              <a:t>6.  But I am thankful that our salvation is not based on our own righteousness.</a:t>
            </a:r>
          </a:p>
          <a:p>
            <a:pPr marL="274320" indent="-274320"/>
            <a:r>
              <a:rPr lang="en-US" sz="1000" b="0" i="0" dirty="0"/>
              <a:t>7.  Instead, it is based on Christ’s righteousness which we receive by faith.</a:t>
            </a:r>
          </a:p>
          <a:p>
            <a:pPr marL="274320" indent="-274320"/>
            <a:r>
              <a:rPr lang="en-US" sz="1000" b="0" i="0" dirty="0"/>
              <a:t>8.  So we have a positional righteousness which is from God and is perfect, and we have a practical righteousness that the Holy Spirit is working out in our lives.</a:t>
            </a:r>
          </a:p>
          <a:p>
            <a:pPr marL="274320" indent="-274320"/>
            <a:r>
              <a:rPr lang="en-US" sz="1000" b="0" i="0" dirty="0"/>
              <a:t>9.  This practical righteousness is spoken of by the apostle Paul in Rom 8:4</a:t>
            </a:r>
          </a:p>
          <a:p>
            <a:pPr marL="274320" indent="-274320"/>
            <a:r>
              <a:rPr lang="en-US" sz="1000" b="1" i="0" dirty="0"/>
              <a:t>Romans 8:4 KJV </a:t>
            </a:r>
            <a:r>
              <a:rPr lang="en-US" sz="1000" b="0" i="0" dirty="0"/>
              <a:t>- That the righteousness of the law might be fulfilled in us, who walk not after the flesh, but after the Spirit.</a:t>
            </a:r>
          </a:p>
          <a:p>
            <a:pPr marL="274320" indent="-274320"/>
            <a:r>
              <a:rPr lang="en-US" sz="1000" b="0" i="0" dirty="0"/>
              <a:t>10. We are called to live holy and obedient lives.</a:t>
            </a:r>
          </a:p>
          <a:p>
            <a:pPr marL="274320" indent="-274320"/>
            <a:r>
              <a:rPr lang="en-US" sz="1000" b="0" i="0" dirty="0"/>
              <a:t>11. And we should all be growing in practical righteousness as the Holy Spirit makes us more like Jesus.</a:t>
            </a:r>
          </a:p>
          <a:p>
            <a:pPr marL="274320" indent="-274320"/>
            <a:endParaRPr lang="en-US" sz="1000" b="0" i="0" dirty="0"/>
          </a:p>
          <a:p>
            <a:pPr marL="274320" indent="-274320"/>
            <a:r>
              <a:rPr lang="en-US" sz="1000" b="1" i="0" dirty="0"/>
              <a:t>Q3: How will becoming like Jesus make us stand out from the world around us?</a:t>
            </a:r>
          </a:p>
          <a:p>
            <a:pPr marL="274320" indent="-274320"/>
            <a:r>
              <a:rPr lang="en-US" sz="1000" b="0" dirty="0"/>
              <a:t>1.  Now more than ever, we live in a crooked and twisted generation.</a:t>
            </a:r>
          </a:p>
          <a:p>
            <a:pPr marL="274320" indent="-274320"/>
            <a:r>
              <a:rPr lang="en-US" sz="1000" b="0" dirty="0"/>
              <a:t>2.  Our culture has long since abandoned biblical morality.</a:t>
            </a:r>
          </a:p>
          <a:p>
            <a:pPr marL="274320" indent="-274320"/>
            <a:r>
              <a:rPr lang="en-US" sz="1000" b="0" dirty="0"/>
              <a:t>3.  The darker the world becomes, the greater the contrast between the Children of God and the Children of Wrath.</a:t>
            </a:r>
          </a:p>
          <a:p>
            <a:pPr marL="274320" indent="-274320"/>
            <a:r>
              <a:rPr lang="en-US" sz="1000" b="0" dirty="0"/>
              <a:t>4.  Loving Jesus, following His example, and walking in the Spirit makes a difference in the way we live.</a:t>
            </a:r>
          </a:p>
          <a:p>
            <a:pPr marL="274320" indent="-274320"/>
            <a:r>
              <a:rPr lang="en-US" sz="1000" b="0" dirty="0"/>
              <a:t>5.  The more we become like Jesus, the brighter we shine in contrast to this world of darkness.</a:t>
            </a:r>
          </a:p>
          <a:p>
            <a:pPr marL="274320" indent="-274320"/>
            <a:r>
              <a:rPr lang="en-US" dirty="0"/>
              <a:t>6.  So let you light shine that our good works may be seen and our Father in heaven my receive the glory, because all our good comes from Him.</a:t>
            </a:r>
          </a:p>
        </p:txBody>
      </p:sp>
    </p:spTree>
    <p:extLst>
      <p:ext uri="{BB962C8B-B14F-4D97-AF65-F5344CB8AC3E}">
        <p14:creationId xmlns:p14="http://schemas.microsoft.com/office/powerpoint/2010/main" val="258344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does this verse tell us we need to do in order to be saved?</a:t>
            </a:r>
          </a:p>
          <a:p>
            <a:pPr marL="274320" indent="-274320"/>
            <a:r>
              <a:rPr lang="en-US" b="0" dirty="0"/>
              <a:t>1.  Hold firmly to the word of life.</a:t>
            </a:r>
          </a:p>
          <a:p>
            <a:pPr marL="274320" indent="-274320"/>
            <a:endParaRPr lang="en-US" b="0" dirty="0"/>
          </a:p>
          <a:p>
            <a:pPr marL="274320" indent="-274320"/>
            <a:r>
              <a:rPr lang="en-US" b="1" dirty="0"/>
              <a:t>Q2: What is the word of life?</a:t>
            </a:r>
          </a:p>
          <a:p>
            <a:pPr marL="274320" indent="-274320"/>
            <a:r>
              <a:rPr lang="en-US" b="0" dirty="0"/>
              <a:t>1.  The word of life in this passage is something that saves us.</a:t>
            </a:r>
          </a:p>
          <a:p>
            <a:pPr marL="274320" indent="-274320"/>
            <a:r>
              <a:rPr lang="en-US" b="0" dirty="0"/>
              <a:t>2.  And the thing that saves us is the Gospel of justification by faith in Jesus Christ.</a:t>
            </a:r>
          </a:p>
          <a:p>
            <a:pPr marL="274320" indent="-274320"/>
            <a:r>
              <a:rPr lang="en-US" b="0" dirty="0"/>
              <a:t>3.  Paul points this out as he begins the book of Romans:</a:t>
            </a:r>
          </a:p>
          <a:p>
            <a:pPr marL="274320" indent="-274320"/>
            <a:r>
              <a:rPr lang="en-US" b="1" dirty="0"/>
              <a:t>Romans 1:16-17 ESV </a:t>
            </a:r>
            <a:r>
              <a:rPr lang="en-US" b="0" dirty="0"/>
              <a:t>- For I am not ashamed of the gospel, for it is the power of God for salvation to everyone who believes, to the Jew first and also to the Greek. </a:t>
            </a:r>
            <a:r>
              <a:rPr lang="en-US" b="0" baseline="30000" dirty="0"/>
              <a:t>17</a:t>
            </a:r>
            <a:r>
              <a:rPr lang="en-US" b="0" dirty="0"/>
              <a:t> For in it the righteousness of God is revealed from faith for faith, as it is written, "The one who by faith is righteous shall live. “</a:t>
            </a:r>
          </a:p>
          <a:p>
            <a:pPr marL="274320" indent="-274320"/>
            <a:r>
              <a:rPr lang="en-US" b="0" dirty="0"/>
              <a:t>4.  So the word that brings eternal life is the gospel: we are saved by grace through faith, trusting in Jesus for the forgiveness of our sins and for eternal life with God.</a:t>
            </a:r>
          </a:p>
          <a:p>
            <a:pPr marL="274320" indent="-274320"/>
            <a:r>
              <a:rPr lang="en-US" b="0" dirty="0"/>
              <a:t>5.  And Paul is saying here that we need to firmly hold on to that wonderful truth that brings us eternal life.</a:t>
            </a:r>
          </a:p>
          <a:p>
            <a:pPr marL="274320" indent="-274320"/>
            <a:r>
              <a:rPr lang="en-US" b="0" dirty="0"/>
              <a:t>6.  Don’t let go! Don’t give up the faith!</a:t>
            </a:r>
          </a:p>
          <a:p>
            <a:pPr marL="274320" indent="-274320"/>
            <a:r>
              <a:rPr lang="en-US" b="0" dirty="0"/>
              <a:t>7.  We may also think of the word of life as Jesus Himself.</a:t>
            </a:r>
          </a:p>
          <a:p>
            <a:pPr marL="274320" indent="-274320"/>
            <a:r>
              <a:rPr lang="en-US" b="0" dirty="0"/>
              <a:t>8.  In his gospel, John introduces Jesus as the eternal Word, and we find our eternal life in Him.</a:t>
            </a:r>
          </a:p>
          <a:p>
            <a:pPr marL="274320" indent="-274320"/>
            <a:r>
              <a:rPr lang="en-US" b="0" dirty="0"/>
              <a:t>9.  John wrote:</a:t>
            </a:r>
          </a:p>
          <a:p>
            <a:pPr marL="274320" indent="-274320"/>
            <a:r>
              <a:rPr lang="en-US" b="1" dirty="0"/>
              <a:t>1 John 5:12 ESV </a:t>
            </a:r>
            <a:r>
              <a:rPr lang="en-US" b="0" dirty="0"/>
              <a:t>- Whoever has the Son has life; whoever does not have the Son of God does not have life.</a:t>
            </a:r>
          </a:p>
          <a:p>
            <a:pPr marL="274320" indent="-274320"/>
            <a:r>
              <a:rPr lang="en-US" b="0" dirty="0"/>
              <a:t>10. So the Word of life is Jesus.  Hold firmly to Him; never let Him go!</a:t>
            </a:r>
          </a:p>
          <a:p>
            <a:pPr marL="274320" indent="-274320"/>
            <a:endParaRPr lang="en-US" b="0" dirty="0"/>
          </a:p>
          <a:p>
            <a:pPr marL="274320" indent="-274320"/>
            <a:r>
              <a:rPr lang="en-US" b="1" dirty="0"/>
              <a:t>Q3:  How does this go along with what Paul said a few verses earlier: “work out your own salvation with fear and trembling?”</a:t>
            </a:r>
          </a:p>
          <a:p>
            <a:pPr marL="274320" indent="-274320"/>
            <a:r>
              <a:rPr lang="en-US" b="0" dirty="0"/>
              <a:t>1.  The way we work out our own salvation is to hold firmly to the word of life: the gospel that saves and the one who saves us.</a:t>
            </a:r>
          </a:p>
          <a:p>
            <a:pPr marL="274320" indent="-274320"/>
            <a:r>
              <a:rPr lang="en-US" b="0" dirty="0"/>
              <a:t>2.  And he says we should do this with fear and trembling.</a:t>
            </a:r>
          </a:p>
          <a:p>
            <a:pPr marL="274320" indent="-274320"/>
            <a:endParaRPr lang="en-US" b="0" dirty="0"/>
          </a:p>
          <a:p>
            <a:pPr marL="274320" indent="-274320"/>
            <a:r>
              <a:rPr lang="en-US" b="1" dirty="0"/>
              <a:t>Q4:  What do you think Paul means by working out our salvation with fear and trembling?</a:t>
            </a:r>
          </a:p>
          <a:p>
            <a:pPr marL="274320" indent="-274320"/>
            <a:r>
              <a:rPr lang="en-US" b="0" dirty="0"/>
              <a:t>1.  Here our fear and trembling is not that Christ will let go of us, but that we will let go of Him.</a:t>
            </a:r>
          </a:p>
          <a:p>
            <a:pPr marL="274320" indent="-274320"/>
            <a:r>
              <a:rPr lang="en-US" b="0" dirty="0"/>
              <a:t>2.  If we do so, we have no hope.</a:t>
            </a:r>
          </a:p>
          <a:p>
            <a:pPr marL="274320" indent="-274320"/>
            <a:r>
              <a:rPr lang="en-US" b="0" dirty="0"/>
              <a:t>3.  I like the comment on this phrase from the SDA Bible Commentary:</a:t>
            </a:r>
          </a:p>
          <a:p>
            <a:pPr marL="731520" lvl="1" indent="-274320"/>
            <a:r>
              <a:rPr lang="en-US" b="0" dirty="0"/>
              <a:t>The Christian should fear lest his will not be continually surrendered to Christ, or lest the carnal traits of character should control the life.  He must fear to trust his own strength, to withdraw his hand from the hand of Christ, or to attempt to walk the Christian pathway alone.  Such fear leads to vigilance against temptation, to humility of mind, to taking heed lest we fall.</a:t>
            </a:r>
          </a:p>
          <a:p>
            <a:pPr marL="274320" indent="-274320"/>
            <a:r>
              <a:rPr lang="en-US" b="0" dirty="0"/>
              <a:t>4.  Hold firmly to the word of life.  </a:t>
            </a:r>
          </a:p>
          <a:p>
            <a:pPr marL="274320" indent="-274320"/>
            <a:endParaRPr lang="en-US" b="0" dirty="0"/>
          </a:p>
          <a:p>
            <a:pPr marL="274320" indent="-274320"/>
            <a:r>
              <a:rPr lang="en-US" b="1" dirty="0"/>
              <a:t>Q5:  When does Paul indicate that salvation will be accomplished?</a:t>
            </a:r>
          </a:p>
          <a:p>
            <a:pPr marL="274320" indent="-274320"/>
            <a:r>
              <a:rPr lang="en-US" b="0" dirty="0"/>
              <a:t>1.  On the day of Christ’s return.</a:t>
            </a:r>
          </a:p>
          <a:p>
            <a:pPr marL="274320" indent="-274320"/>
            <a:r>
              <a:rPr lang="en-US" b="0" dirty="0"/>
              <a:t>2.  Not until probation is ended and Christ returns will he be able to see for sure the fruit of his labors.</a:t>
            </a:r>
          </a:p>
          <a:p>
            <a:pPr marL="274320" indent="-274320"/>
            <a:r>
              <a:rPr lang="en-US" b="0" dirty="0"/>
              <a:t>3.  Then he will know if his work for them was successful or useless.</a:t>
            </a:r>
          </a:p>
          <a:p>
            <a:pPr marL="274320" indent="-274320"/>
            <a:r>
              <a:rPr lang="en-US" b="0" dirty="0"/>
              <a:t>4.  Here we can see once again Paul’s view of the state of the dead.</a:t>
            </a:r>
          </a:p>
          <a:p>
            <a:pPr marL="274320" indent="-274320"/>
            <a:r>
              <a:rPr lang="en-US" b="0" dirty="0"/>
              <a:t>5.  If they had immortal souls, he would not have to wait until the resurrection to see if they were saved.</a:t>
            </a:r>
          </a:p>
          <a:p>
            <a:pPr marL="274320" indent="-274320"/>
            <a:r>
              <a:rPr lang="en-US" b="0" dirty="0"/>
              <a:t>6.  He would see them in heaven as soon as they died.</a:t>
            </a:r>
          </a:p>
          <a:p>
            <a:pPr marL="274320" indent="-274320"/>
            <a:r>
              <a:rPr lang="en-US" b="0" dirty="0"/>
              <a:t>7.  But here he says it will be on the day of Christ’s return that he knows for sure they are saved, when he sees them in the resurrection.</a:t>
            </a:r>
          </a:p>
          <a:p>
            <a:pPr marL="27432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baseline="0" dirty="0"/>
              <a:t>Q1:  What do you think Paul is saying in this verse?</a:t>
            </a:r>
          </a:p>
          <a:p>
            <a:pPr marL="274320" indent="-274320" eaLnBrk="1" hangingPunct="1">
              <a:lnSpc>
                <a:spcPct val="80000"/>
              </a:lnSpc>
              <a:defRPr/>
            </a:pPr>
            <a:r>
              <a:rPr lang="en-US" dirty="0"/>
              <a:t>1.  It seems that he is considering the possible outcome of his imprisonment of being executed for his faith.</a:t>
            </a:r>
          </a:p>
          <a:p>
            <a:pPr marL="274320" indent="-274320" eaLnBrk="1" hangingPunct="1">
              <a:lnSpc>
                <a:spcPct val="80000"/>
              </a:lnSpc>
              <a:defRPr/>
            </a:pPr>
            <a:r>
              <a:rPr lang="en-US" sz="1200" b="0" i="0" kern="1200" dirty="0">
                <a:solidFill>
                  <a:schemeClr val="tx1"/>
                </a:solidFill>
                <a:effectLst/>
                <a:latin typeface="+mn-lt"/>
                <a:ea typeface="+mn-ea"/>
                <a:cs typeface="+mn-cs"/>
              </a:rPr>
              <a:t>2.  He seems willing to joyfully sacrifice his life for the spiritual good of the believers, trusting that they will carry on the work.</a:t>
            </a:r>
          </a:p>
          <a:p>
            <a:pPr marL="274320" indent="-274320" eaLnBrk="1" hangingPunct="1">
              <a:lnSpc>
                <a:spcPct val="80000"/>
              </a:lnSpc>
              <a:defRPr/>
            </a:pPr>
            <a:r>
              <a:rPr lang="en-US" sz="1200" b="0" i="0" kern="1200" dirty="0">
                <a:solidFill>
                  <a:schemeClr val="tx1"/>
                </a:solidFill>
                <a:effectLst/>
                <a:latin typeface="+mn-lt"/>
                <a:ea typeface="+mn-ea"/>
                <a:cs typeface="+mn-cs"/>
              </a:rPr>
              <a:t>3.  So if his imprisonment should end in death, he is calling for them to rejoice with him that they will remain living sacrifices carrying on the faith.</a:t>
            </a:r>
          </a:p>
          <a:p>
            <a:pPr marL="274320" indent="-274320" eaLnBrk="1" hangingPunct="1">
              <a:lnSpc>
                <a:spcPct val="80000"/>
              </a:lnSpc>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does Paul define our “true and proper” worship here?</a:t>
            </a:r>
          </a:p>
          <a:p>
            <a:pPr marL="274320" indent="-274320"/>
            <a:r>
              <a:rPr lang="en-US" dirty="0"/>
              <a:t>1.  Paul here is talking about individual worship rather than corporate worship.</a:t>
            </a:r>
          </a:p>
          <a:p>
            <a:pPr marL="274320" indent="-274320"/>
            <a:r>
              <a:rPr lang="en-US" dirty="0"/>
              <a:t>2.  He says the essence of true worship is to become a </a:t>
            </a:r>
            <a:r>
              <a:rPr lang="en-US" i="1" dirty="0"/>
              <a:t>living</a:t>
            </a:r>
            <a:r>
              <a:rPr lang="en-US" dirty="0"/>
              <a:t> sacrifice, holy and pleasing to God.</a:t>
            </a:r>
          </a:p>
          <a:p>
            <a:pPr marL="274320" indent="-274320"/>
            <a:r>
              <a:rPr lang="en-US" dirty="0"/>
              <a:t>3.  Paul urges us to do this in view of God’s mercy.</a:t>
            </a:r>
          </a:p>
          <a:p>
            <a:pPr marL="274320" indent="-274320"/>
            <a:r>
              <a:rPr lang="en-US" dirty="0"/>
              <a:t>4.  Mercy is not getting what we deserve.</a:t>
            </a:r>
          </a:p>
          <a:p>
            <a:pPr marL="0" indent="0">
              <a:buNone/>
            </a:pPr>
            <a:r>
              <a:rPr lang="en-US" dirty="0"/>
              <a:t>5.  We deserve the wages of sin: eternal death.  </a:t>
            </a:r>
          </a:p>
          <a:p>
            <a:pPr marL="0" indent="0">
              <a:buNone/>
            </a:pPr>
            <a:r>
              <a:rPr lang="en-US" dirty="0"/>
              <a:t>6.  God’s mercy toward us is seen in allowing His Son to die for our sins in our place.</a:t>
            </a:r>
          </a:p>
          <a:p>
            <a:pPr marL="274320" indent="-274320"/>
            <a:endParaRPr lang="en-US" dirty="0"/>
          </a:p>
          <a:p>
            <a:pPr marL="274320" indent="-274320"/>
            <a:r>
              <a:rPr lang="en-US" b="1" dirty="0"/>
              <a:t>Q2: What do you think it means to offer our bodies as living sacrifices?</a:t>
            </a:r>
          </a:p>
          <a:p>
            <a:pPr marL="274320" indent="-274320"/>
            <a:r>
              <a:rPr lang="en-US" altLang="en-US" dirty="0"/>
              <a:t>1.  The sacrifices of the OT were dead animals.  </a:t>
            </a:r>
          </a:p>
          <a:p>
            <a:pPr marL="274320" indent="-274320"/>
            <a:r>
              <a:rPr lang="en-US" altLang="en-US" dirty="0"/>
              <a:t>2.  Paul is saying we should offer ourselves to God as living people with all our faculties dedicated to His service.  </a:t>
            </a:r>
          </a:p>
          <a:p>
            <a:pPr marL="274320" indent="-274320"/>
            <a:r>
              <a:rPr lang="en-US" altLang="en-US" dirty="0"/>
              <a:t>3.  We are sacrifices in the sense that we die to self in order to live to God.  </a:t>
            </a:r>
          </a:p>
          <a:p>
            <a:pPr marL="274320" indent="-274320"/>
            <a:r>
              <a:rPr lang="en-US" altLang="en-US" b="1" dirty="0"/>
              <a:t>Romans 6:13 (NIV)</a:t>
            </a:r>
          </a:p>
          <a:p>
            <a:pPr marL="274320" lvl="2" indent="-274320"/>
            <a:r>
              <a:rPr lang="en-US" altLang="en-US" baseline="30000" dirty="0"/>
              <a:t>13</a:t>
            </a:r>
            <a:r>
              <a:rPr lang="en-US" altLang="en-US" dirty="0"/>
              <a:t>Do not offer the parts of your body to sin, as instruments of wickedness, but rather offer yourselves to God, as those who have been brought from death to life; and offer the parts of your body to him as instruments of righteousness.</a:t>
            </a:r>
          </a:p>
          <a:p>
            <a:pPr marL="274320" indent="-274320"/>
            <a:r>
              <a:rPr lang="en-US" altLang="en-US" dirty="0"/>
              <a:t>4.  We can either offer our bodies as instruments of wickedness or as instruments of righteousness.  </a:t>
            </a:r>
          </a:p>
          <a:p>
            <a:pPr marL="274320" indent="-274320"/>
            <a:endParaRPr lang="en-US" b="0" dirty="0"/>
          </a:p>
          <a:p>
            <a:pPr marL="274320" indent="-274320"/>
            <a:r>
              <a:rPr lang="en-US" b="1" dirty="0"/>
              <a:t>Q3:  What does this text say about finding and knowing the will of God?</a:t>
            </a:r>
          </a:p>
          <a:p>
            <a:pPr marL="274320" indent="-274320"/>
            <a:r>
              <a:rPr lang="en-US" b="0" dirty="0"/>
              <a:t>1.  Paul gives us three keys here.</a:t>
            </a:r>
          </a:p>
          <a:p>
            <a:pPr marL="274320" indent="-274320"/>
            <a:r>
              <a:rPr lang="en-US" b="0" dirty="0"/>
              <a:t>2.  First, we must experience God’s mercy by receiving Jesus as Savior and Lord and being justified by His blood.</a:t>
            </a:r>
          </a:p>
          <a:p>
            <a:pPr marL="274320" indent="-274320"/>
            <a:r>
              <a:rPr lang="en-US" b="0" dirty="0"/>
              <a:t>3.  Second, we must offer ourselves as living sacrifices to God to be instruments of righteousness. </a:t>
            </a:r>
          </a:p>
          <a:p>
            <a:pPr marL="274320" indent="-274320"/>
            <a:r>
              <a:rPr lang="en-US" b="0" dirty="0"/>
              <a:t>4.  And third, we must be transformed by the work of the Holy Spirit who brings about a new birth and renews our mind to pursue the things of God.</a:t>
            </a:r>
          </a:p>
          <a:p>
            <a:pPr marL="274320" indent="-274320"/>
            <a:r>
              <a:rPr lang="en-US" b="0" dirty="0"/>
              <a:t>5.  With these three keys the promise of this text is that we will be able to test and approve what God’s will for us is.</a:t>
            </a:r>
          </a:p>
          <a:p>
            <a:pPr marL="274320" indent="-274320"/>
            <a:r>
              <a:rPr lang="en-US" b="0" dirty="0"/>
              <a:t>6.  The NLT says: “</a:t>
            </a:r>
            <a:r>
              <a:rPr lang="en-US" b="0" i="0" dirty="0">
                <a:solidFill>
                  <a:srgbClr val="01103A"/>
                </a:solidFill>
                <a:effectLst/>
                <a:latin typeface="arial" panose="020B0604020202020204" pitchFamily="34" charset="0"/>
              </a:rPr>
              <a:t>Then you will learn to know God’s will for you, which is good and pleasing and perfect.”</a:t>
            </a:r>
            <a:endParaRPr lang="en-US" b="0" dirty="0"/>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29282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What is Paul’s plan for Timothy and eventually for himself?</a:t>
            </a:r>
          </a:p>
          <a:p>
            <a:pPr marL="274320" lvl="0" indent="-274320"/>
            <a:r>
              <a:rPr lang="en-US" altLang="en-US" dirty="0"/>
              <a:t>1.  His plan is to send Timothy to visit the Philippian church.</a:t>
            </a:r>
          </a:p>
          <a:p>
            <a:pPr marL="274320" lvl="0" indent="-274320"/>
            <a:r>
              <a:rPr lang="en-US" altLang="en-US" dirty="0"/>
              <a:t>2.  But first, Paul wants to find out whether on not he is going to be released or be executed.</a:t>
            </a:r>
          </a:p>
          <a:p>
            <a:pPr marL="274320" lvl="0" indent="-274320"/>
            <a:r>
              <a:rPr lang="en-US" altLang="en-US" dirty="0"/>
              <a:t>3.  He is confident, based on some word of knowledge from the Lord that he will be released.</a:t>
            </a:r>
          </a:p>
          <a:p>
            <a:pPr marL="274320" lvl="0" indent="-274320"/>
            <a:r>
              <a:rPr lang="en-US" altLang="en-US" dirty="0"/>
              <a:t>4.  And when he is released, he plans to come for a visit with them.</a:t>
            </a:r>
          </a:p>
          <a:p>
            <a:pPr marL="274320" lvl="0" indent="-274320"/>
            <a:r>
              <a:rPr lang="en-US" altLang="en-US" dirty="0"/>
              <a:t>5.  We don’t know for sure what happened to Paul.</a:t>
            </a:r>
          </a:p>
          <a:p>
            <a:pPr marL="274320" lvl="0" indent="-274320"/>
            <a:r>
              <a:rPr lang="en-US" altLang="en-US" dirty="0"/>
              <a:t>6.  The book of Acts ends with him still under house arrest in Rome.</a:t>
            </a:r>
          </a:p>
          <a:p>
            <a:pPr marL="274320" lvl="0" indent="-274320"/>
            <a:r>
              <a:rPr lang="en-US" altLang="en-US" dirty="0"/>
              <a:t>7.  But hints in his later letter seem to indicate that he was released and was able to continue his missionary activity.</a:t>
            </a:r>
          </a:p>
          <a:p>
            <a:pPr marL="274320" indent="-457200"/>
            <a:r>
              <a:rPr lang="en-US" sz="1200" b="0" i="0" kern="1200" dirty="0">
                <a:solidFill>
                  <a:schemeClr val="tx1"/>
                </a:solidFill>
                <a:effectLst/>
                <a:latin typeface="+mn-lt"/>
                <a:ea typeface="+mn-ea"/>
                <a:cs typeface="+mn-cs"/>
              </a:rPr>
              <a:t>8.  The Pastoral Epistles (1–2 Timothy, Titus) imply travels not recorded in Acts, such as ministry in Crete, Ephesus, Macedonia, and possibly Nicopolis.</a:t>
            </a:r>
          </a:p>
          <a:p>
            <a:pPr marL="274320" indent="-457200"/>
            <a:r>
              <a:rPr lang="en-US" dirty="0"/>
              <a:t>9.  It is presumed that he was later arrested by Nero, brought back to Rome, and held in a dungeon such as the Mamertine prison.</a:t>
            </a:r>
          </a:p>
          <a:p>
            <a:pPr marL="274320" indent="-457200"/>
            <a:r>
              <a:rPr lang="en-US" dirty="0"/>
              <a:t>10. Nero blamed the Christians for a fire which destroyed much of Rome, so he rounded many up and killed them.</a:t>
            </a:r>
          </a:p>
          <a:p>
            <a:pPr marL="274320" indent="-457200"/>
            <a:r>
              <a:rPr lang="en-US" dirty="0"/>
              <a:t>11. Unfortunately, Paul appears to be among them.  Tradition says he was beheaded under Nero’s reign about 67 AD.</a:t>
            </a:r>
          </a:p>
          <a:p>
            <a:pPr marL="274320" indent="-457200"/>
            <a:r>
              <a:rPr lang="en-US" dirty="0"/>
              <a:t>12. We have no inspired record that Paul ever made it back to the Philippian church.</a:t>
            </a:r>
            <a:br>
              <a:rPr lang="en-US" dirty="0"/>
            </a:br>
            <a:r>
              <a:rPr lang="en-US" altLang="en-US" dirty="0"/>
              <a:t> </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Who was Epaphroditus according to this text?</a:t>
            </a:r>
          </a:p>
          <a:p>
            <a:pPr marL="274320" lvl="0" indent="-274320"/>
            <a:r>
              <a:rPr lang="en-US" dirty="0"/>
              <a:t>1.  It looks like Epaphroditus was one of the church leaders in Philippi.</a:t>
            </a:r>
          </a:p>
          <a:p>
            <a:pPr marL="274320" lvl="0" indent="-274320"/>
            <a:r>
              <a:rPr lang="en-US" dirty="0"/>
              <a:t>2.  The church sent him to Rome to help Paul there under house arrest.</a:t>
            </a:r>
          </a:p>
          <a:p>
            <a:pPr marL="274320" lvl="0" indent="-274320"/>
            <a:r>
              <a:rPr lang="en-US" dirty="0"/>
              <a:t>3.  Paul refers to him as a true brother, co-worker, and fellow soldier.</a:t>
            </a:r>
          </a:p>
          <a:p>
            <a:pPr marL="274320" lvl="0" indent="-274320"/>
            <a:r>
              <a:rPr lang="en-US" dirty="0"/>
              <a:t>4.  That means he was involved and the missionary work of spreading the good news about Jesus .</a:t>
            </a:r>
          </a:p>
          <a:p>
            <a:pPr marL="274320" lvl="0" indent="-274320"/>
            <a:r>
              <a:rPr lang="en-US" dirty="0"/>
              <a:t>5.  Just what he did to meet Paul’s needs in Rome is not mentioned here.</a:t>
            </a:r>
          </a:p>
          <a:p>
            <a:pPr marL="274320" lvl="0" indent="-274320"/>
            <a:r>
              <a:rPr lang="en-US" dirty="0"/>
              <a:t>6.  But here is what Paul writes about him in :</a:t>
            </a:r>
          </a:p>
          <a:p>
            <a:pPr marL="274320" lvl="0" indent="-274320"/>
            <a:r>
              <a:rPr lang="en-US" b="1" dirty="0"/>
              <a:t>Philippians 4:18 NLT</a:t>
            </a:r>
            <a:r>
              <a:rPr lang="en-US" dirty="0"/>
              <a:t> - At the moment I have all I need--and more! I am generously supplied with the gifts you sent me with Epaphroditus. They are a sweet-smelling sacrifice that is acceptable and pleasing to God.</a:t>
            </a:r>
          </a:p>
          <a:p>
            <a:pPr marL="274320" lvl="0" indent="-274320"/>
            <a:r>
              <a:rPr lang="en-US" dirty="0"/>
              <a:t>7.  So Epaphroditus took gifts of some kind with him from Philippi to Rome.</a:t>
            </a:r>
          </a:p>
          <a:p>
            <a:pPr marL="274320" lvl="0" indent="-274320"/>
            <a:r>
              <a:rPr lang="en-US" dirty="0"/>
              <a:t>8.  But it looks like he is longing to get back to Philippi, and Paul is happy to send him home.</a:t>
            </a:r>
          </a:p>
          <a:p>
            <a:pPr marL="274320" lvl="0" indent="-274320"/>
            <a:r>
              <a:rPr lang="en-US" dirty="0"/>
              <a:t>9.  Duning his time in Rome, Epaphroditus became sick and almost died.</a:t>
            </a:r>
          </a:p>
          <a:p>
            <a:pPr marL="274320" lvl="0" indent="-274320"/>
            <a:r>
              <a:rPr lang="en-US" dirty="0"/>
              <a:t>10. But Paul records that God had mercy on him and he got well.</a:t>
            </a:r>
          </a:p>
          <a:p>
            <a:pPr marL="274320" lvl="0" indent="-274320"/>
            <a:endParaRPr lang="en-US" dirty="0"/>
          </a:p>
          <a:p>
            <a:pPr marL="274320" lvl="0" indent="-274320"/>
            <a:r>
              <a:rPr lang="en-US" b="1" dirty="0"/>
              <a:t>Q2: What does Paul ask the believers in Philippi to do for Epaphroditus?</a:t>
            </a:r>
          </a:p>
          <a:p>
            <a:pPr marL="274320" lvl="0" indent="-274320"/>
            <a:r>
              <a:rPr lang="en-US" dirty="0"/>
              <a:t>1.  He asks them to welcome him home with Christian love and joy and give him the honor he deserves as an evangelist and worker for Jesus. </a:t>
            </a:r>
          </a:p>
          <a:p>
            <a:pPr marL="274320" lvl="0" indent="-274320"/>
            <a:r>
              <a:rPr lang="en-US" dirty="0"/>
              <a:t>2.  If we are faithful to the Lord Jesus, we too can look forward to being welcomed home with love and joy and the honor of being among the redeemed ushered into the Kingdom of God.</a:t>
            </a:r>
          </a:p>
          <a:p>
            <a:pPr marL="274320" lvl="0" indent="-274320"/>
            <a:r>
              <a:rPr lang="en-US" dirty="0"/>
              <a:t>3.  Remember Christ’s promise to the Laodicean church:</a:t>
            </a:r>
          </a:p>
          <a:p>
            <a:pPr marL="274320" lvl="0" indent="-274320"/>
            <a:r>
              <a:rPr lang="en-US" b="1" dirty="0"/>
              <a:t>Revelation 3:21 NIV - </a:t>
            </a:r>
            <a:r>
              <a:rPr lang="en-US" dirty="0"/>
              <a:t>To the one who is victorious, I will give the right to sit with me on my throne, just as I was victorious and sat down with my Father on his throne.</a:t>
            </a:r>
          </a:p>
          <a:p>
            <a:pPr marL="274320" lvl="0" indent="-274320"/>
            <a:r>
              <a:rPr lang="en-US" dirty="0"/>
              <a:t>Are you interested?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Let’s hold on to the word of life! What do you say?</a:t>
            </a:r>
          </a:p>
          <a:p>
            <a:pPr marL="274320" lvl="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158103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used in this lesson.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106960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A74A62-FB19-416F-B10B-0286FD1F9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9110-A8D6-47FF-A6EE-08659CF382B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86498" name="Rectangle 2">
            <a:extLst>
              <a:ext uri="{FF2B5EF4-FFF2-40B4-BE49-F238E27FC236}">
                <a16:creationId xmlns:a16="http://schemas.microsoft.com/office/drawing/2014/main" id="{A1F48900-939E-4CB9-B553-EF937C858F82}"/>
              </a:ext>
            </a:extLst>
          </p:cNvPr>
          <p:cNvSpPr>
            <a:spLocks noGrp="1" noRot="1" noChangeAspect="1" noChangeArrowheads="1" noTextEdit="1"/>
          </p:cNvSpPr>
          <p:nvPr>
            <p:ph type="sldImg"/>
          </p:nvPr>
        </p:nvSpPr>
        <p:spPr>
          <a:ln/>
        </p:spPr>
      </p:sp>
      <p:sp>
        <p:nvSpPr>
          <p:cNvPr id="1386499" name="Rectangle 3">
            <a:extLst>
              <a:ext uri="{FF2B5EF4-FFF2-40B4-BE49-F238E27FC236}">
                <a16:creationId xmlns:a16="http://schemas.microsoft.com/office/drawing/2014/main" id="{F3A6D053-56A4-405D-B3D1-E6DFBC328AA8}"/>
              </a:ext>
            </a:extLst>
          </p:cNvPr>
          <p:cNvSpPr>
            <a:spLocks noGrp="1" noChangeArrowheads="1"/>
          </p:cNvSpPr>
          <p:nvPr>
            <p:ph type="body" idx="1"/>
          </p:nvPr>
        </p:nvSpPr>
        <p:spPr/>
        <p:txBody>
          <a:bodyPr/>
          <a:lstStyle/>
          <a:p>
            <a:pPr marL="228600" indent="-228600">
              <a:lnSpc>
                <a:spcPct val="80000"/>
              </a:lnSpc>
            </a:pPr>
            <a:r>
              <a:rPr lang="en-US" altLang="en-US" sz="1000" b="1" dirty="0"/>
              <a:t>B2:</a:t>
            </a:r>
          </a:p>
          <a:p>
            <a:pPr marL="274320" indent="-457200">
              <a:buFontTx/>
              <a:buNone/>
            </a:pPr>
            <a:r>
              <a:rPr lang="en-US" altLang="en-US" sz="1000" dirty="0"/>
              <a:t>1.  Paul’s instruction to the Philippians is to do ALL THINGS without complaining and disputing.</a:t>
            </a:r>
          </a:p>
          <a:p>
            <a:pPr marL="274320" indent="-457200">
              <a:buFontTx/>
              <a:buNone/>
            </a:pPr>
            <a:r>
              <a:rPr lang="en-US" altLang="en-US" sz="1000" dirty="0"/>
              <a:t>2.  The KJV says:</a:t>
            </a:r>
          </a:p>
          <a:p>
            <a:pPr marL="274320" indent="-457200">
              <a:buFontTx/>
              <a:buNone/>
            </a:pPr>
            <a:r>
              <a:rPr lang="en-US" altLang="en-US" sz="1000" b="1" dirty="0"/>
              <a:t>Philippians 2:14 KJV</a:t>
            </a:r>
            <a:r>
              <a:rPr lang="en-US" altLang="en-US" sz="1000" dirty="0"/>
              <a:t> - Do all things without murmurings and </a:t>
            </a:r>
            <a:r>
              <a:rPr lang="en-US" altLang="en-US" sz="1000" dirty="0" err="1"/>
              <a:t>disputings</a:t>
            </a:r>
            <a:r>
              <a:rPr lang="en-US" altLang="en-US" sz="1000" dirty="0"/>
              <a:t>:</a:t>
            </a:r>
          </a:p>
          <a:p>
            <a:pPr marL="274320" indent="-457200">
              <a:buFontTx/>
              <a:buNone/>
            </a:pPr>
            <a:r>
              <a:rPr lang="en-US" altLang="en-US" sz="1000" dirty="0"/>
              <a:t>3.  The NIV says:</a:t>
            </a:r>
          </a:p>
          <a:p>
            <a:pPr marL="274320" indent="-457200">
              <a:buFontTx/>
              <a:buNone/>
            </a:pPr>
            <a:r>
              <a:rPr lang="en-US" altLang="en-US" sz="1000" b="1" dirty="0"/>
              <a:t>Philippians 2:14 NIV</a:t>
            </a:r>
            <a:r>
              <a:rPr lang="en-US" altLang="en-US" sz="1000" dirty="0"/>
              <a:t> - 14 Do everything without grumbling or arguing,</a:t>
            </a:r>
          </a:p>
          <a:p>
            <a:pPr marL="274320" indent="-457200">
              <a:buFontTx/>
              <a:buNone/>
            </a:pPr>
            <a:r>
              <a:rPr lang="en-US" altLang="en-US" sz="1000" dirty="0"/>
              <a:t>4.  Having just studied the book of Exodus, who comes to mind when you think of people who had a proclivity from murmuring, grumbling, and complaining?</a:t>
            </a:r>
          </a:p>
          <a:p>
            <a:pPr marL="274320" indent="-457200">
              <a:buFontTx/>
              <a:buNone/>
            </a:pPr>
            <a:r>
              <a:rPr lang="en-US" altLang="en-US" sz="1000" dirty="0"/>
              <a:t>5.  We think of the Children of Israel in rebellion against the Lord and against Moses.</a:t>
            </a:r>
          </a:p>
          <a:p>
            <a:pPr marL="274320" indent="-457200">
              <a:buFontTx/>
              <a:buNone/>
            </a:pPr>
            <a:r>
              <a:rPr lang="en-US" altLang="en-US" sz="1000" dirty="0"/>
              <a:t>6.  “Why have you brought us out here into the wilderness to kill us?  Let’s choose a different leader and go back to Egypt.”</a:t>
            </a:r>
          </a:p>
          <a:p>
            <a:pPr marL="274320" indent="-457200">
              <a:buFontTx/>
              <a:buNone/>
            </a:pPr>
            <a:r>
              <a:rPr lang="en-US" altLang="en-US" sz="1000" dirty="0"/>
              <a:t>7.  The Lord was always displeased with their grumbling and complaining.</a:t>
            </a:r>
          </a:p>
          <a:p>
            <a:pPr marL="274320" indent="-457200">
              <a:buFontTx/>
              <a:buNone/>
            </a:pPr>
            <a:r>
              <a:rPr lang="en-US" altLang="en-US" sz="1000" dirty="0"/>
              <a:t>8.  If you look for things to complain about, will you find them? (Absolutely.)</a:t>
            </a:r>
          </a:p>
          <a:p>
            <a:pPr marL="274320" indent="-457200">
              <a:buFontTx/>
              <a:buNone/>
            </a:pPr>
            <a:r>
              <a:rPr lang="en-US" altLang="en-US" sz="1000" dirty="0"/>
              <a:t>9.  We can complain about the weather, about our job, about our boss, about our co-workers, about our spouse, about our children, about the price of food, and gas and fuel oil, about our schools, and about our government and our political adversaries.</a:t>
            </a:r>
          </a:p>
          <a:p>
            <a:pPr marL="274320" indent="-457200">
              <a:buFontTx/>
              <a:buNone/>
            </a:pPr>
            <a:r>
              <a:rPr lang="en-US" altLang="en-US" sz="1000" dirty="0"/>
              <a:t>10. I confess that I have frequently complained about the amount of taxes I have to pay.</a:t>
            </a:r>
          </a:p>
          <a:p>
            <a:pPr marL="274320" indent="-457200">
              <a:buFontTx/>
              <a:buNone/>
            </a:pPr>
            <a:r>
              <a:rPr lang="en-US" altLang="en-US" sz="1000" dirty="0"/>
              <a:t>11. We can even complain about our church and our leadership and our pastor and our fellow members and worshippers.  (Let’s hope that doesn’t happen here!)</a:t>
            </a:r>
          </a:p>
          <a:p>
            <a:pPr marL="274320" indent="-457200">
              <a:buFontTx/>
              <a:buNone/>
            </a:pPr>
            <a:r>
              <a:rPr lang="en-US" altLang="en-US" sz="1000" dirty="0"/>
              <a:t>12. If you look for things to complain about, you will be sure to find them. </a:t>
            </a:r>
          </a:p>
          <a:p>
            <a:pPr marL="274320" indent="-457200">
              <a:buFontTx/>
              <a:buNone/>
            </a:pPr>
            <a:r>
              <a:rPr lang="en-US" altLang="en-US" sz="1000" dirty="0"/>
              <a:t>13. In addition, if we are looking for an argument, we will be sure to find that too.</a:t>
            </a:r>
          </a:p>
          <a:p>
            <a:pPr marL="274320" indent="-457200">
              <a:buFontTx/>
              <a:buNone/>
            </a:pPr>
            <a:r>
              <a:rPr lang="en-US" altLang="en-US" sz="1000" dirty="0"/>
              <a:t>14. Arguments lead to division and disunity, hurt feelings, and bruised relationships.</a:t>
            </a:r>
          </a:p>
          <a:p>
            <a:pPr marL="274320" indent="-457200">
              <a:buFontTx/>
              <a:buNone/>
            </a:pPr>
            <a:r>
              <a:rPr lang="en-US" altLang="en-US" sz="1000" dirty="0"/>
              <a:t>15. Rather than </a:t>
            </a:r>
            <a:r>
              <a:rPr lang="en-US" altLang="en-US" sz="1000" dirty="0" err="1"/>
              <a:t>disputings</a:t>
            </a:r>
            <a:r>
              <a:rPr lang="en-US" altLang="en-US" sz="1000" dirty="0"/>
              <a:t> and arguments, we want to see love and unity and agreement in our church, our families, and our workplaces.</a:t>
            </a:r>
          </a:p>
          <a:p>
            <a:pPr marL="274320" indent="-457200">
              <a:buFontTx/>
              <a:buNone/>
            </a:pPr>
            <a:r>
              <a:rPr lang="en-US" altLang="en-US" sz="1000" dirty="0"/>
              <a:t>16. Let’s remember Paul’s advice earlier on in this chapter:</a:t>
            </a:r>
          </a:p>
          <a:p>
            <a:pPr marL="274320" indent="-457200">
              <a:buFontTx/>
              <a:buNone/>
            </a:pPr>
            <a:r>
              <a:rPr lang="en-US" altLang="en-US" sz="1000" b="1" dirty="0"/>
              <a:t>Philippians 2:3 NIV</a:t>
            </a:r>
            <a:r>
              <a:rPr lang="en-US" altLang="en-US" sz="1000" dirty="0"/>
              <a:t> - Do nothing out of selfish ambition or vain conceit. Rather, in humility value others above yourselves,</a:t>
            </a:r>
          </a:p>
          <a:p>
            <a:pPr marL="274320" indent="-457200">
              <a:buFontTx/>
              <a:buNone/>
            </a:pPr>
            <a:r>
              <a:rPr lang="en-US" altLang="en-US" sz="1000" dirty="0"/>
              <a:t> </a:t>
            </a:r>
          </a:p>
          <a:p>
            <a:pPr marL="274320" indent="-457200">
              <a:buFontTx/>
              <a:buNone/>
            </a:pPr>
            <a:r>
              <a:rPr lang="en-US" altLang="en-US" sz="1000" b="1" dirty="0"/>
              <a:t>B3:</a:t>
            </a:r>
          </a:p>
          <a:p>
            <a:pPr marL="274320" indent="-457200">
              <a:buFontTx/>
              <a:buNone/>
            </a:pPr>
            <a:r>
              <a:rPr lang="en-US" altLang="en-US" sz="1000" dirty="0"/>
              <a:t>1.  We have a Friend to whom we can take our burdens and complaints.</a:t>
            </a:r>
          </a:p>
          <a:p>
            <a:pPr marL="731520" lvl="1" indent="-457200">
              <a:buFontTx/>
              <a:buNone/>
            </a:pPr>
            <a:r>
              <a:rPr lang="en-US" altLang="en-US" sz="1000" dirty="0"/>
              <a:t>What a Friend we have in Jesus!</a:t>
            </a:r>
          </a:p>
          <a:p>
            <a:pPr marL="731520" lvl="1" indent="-457200">
              <a:buFontTx/>
              <a:buNone/>
            </a:pPr>
            <a:r>
              <a:rPr lang="en-US" altLang="en-US" sz="1000" dirty="0"/>
              <a:t>All our sins and griefs to bear.</a:t>
            </a:r>
          </a:p>
          <a:p>
            <a:pPr marL="731520" lvl="1" indent="-457200">
              <a:buFontTx/>
              <a:buNone/>
            </a:pPr>
            <a:r>
              <a:rPr lang="en-US" altLang="en-US" sz="1000" dirty="0"/>
              <a:t>What a privilege to carry,</a:t>
            </a:r>
          </a:p>
          <a:p>
            <a:pPr marL="731520" lvl="1" indent="-457200">
              <a:buFontTx/>
              <a:buNone/>
            </a:pPr>
            <a:r>
              <a:rPr lang="en-US" altLang="en-US" sz="1000" dirty="0"/>
              <a:t>Everything to Him in prayer!</a:t>
            </a:r>
          </a:p>
          <a:p>
            <a:pPr marL="274320" indent="-457200">
              <a:buFontTx/>
              <a:buNone/>
            </a:pPr>
            <a:r>
              <a:rPr lang="en-US" altLang="en-US" sz="1000" dirty="0"/>
              <a:t>2.  In a few weeks, we will come to this wonderful verse in Phil 4:6</a:t>
            </a:r>
          </a:p>
          <a:p>
            <a:pPr marL="274320" indent="-457200">
              <a:buFontTx/>
              <a:buNone/>
            </a:pPr>
            <a:r>
              <a:rPr lang="en-US" altLang="en-US" sz="1000" b="1" dirty="0"/>
              <a:t>Philippians 4:6 NLT</a:t>
            </a:r>
            <a:r>
              <a:rPr lang="en-US" altLang="en-US" sz="1000" dirty="0"/>
              <a:t> - Don't worry about anything; instead, pray about everything. Tell God what you need, and thank him for all he has done.</a:t>
            </a:r>
          </a:p>
          <a:p>
            <a:pPr marL="274320" indent="-457200">
              <a:buFontTx/>
              <a:buNone/>
            </a:pPr>
            <a:r>
              <a:rPr lang="en-US" altLang="en-US" sz="1000" dirty="0"/>
              <a:t>3.  Do you have a complaint?  Don’t grumble about it!  Take it to the Lord in prayer.</a:t>
            </a:r>
          </a:p>
          <a:p>
            <a:pPr marL="274320" indent="-457200">
              <a:buFontTx/>
              <a:buNone/>
            </a:pPr>
            <a:endParaRPr lang="en-US" altLang="en-US" sz="1000" dirty="0"/>
          </a:p>
          <a:p>
            <a:pPr marL="274320" indent="-457200">
              <a:buFontTx/>
              <a:buNone/>
            </a:pPr>
            <a:r>
              <a:rPr lang="en-US" altLang="en-US" sz="1000" b="1" dirty="0"/>
              <a:t>B4:</a:t>
            </a:r>
          </a:p>
          <a:p>
            <a:pPr marL="274320" indent="-457200">
              <a:buFontTx/>
              <a:buNone/>
            </a:pPr>
            <a:r>
              <a:rPr lang="en-US" altLang="en-US" sz="1000" dirty="0"/>
              <a:t>1.  Being a prayer warrior rather than a complainer is a way of letting our light shine in the darkness.</a:t>
            </a:r>
          </a:p>
          <a:p>
            <a:pPr marL="274320" indent="-457200">
              <a:buFontTx/>
              <a:buNone/>
            </a:pPr>
            <a:r>
              <a:rPr lang="en-US" altLang="en-US" sz="1000" dirty="0"/>
              <a:t>2.  Paul encouraged them and us to shine in this world of darkness.</a:t>
            </a:r>
          </a:p>
          <a:p>
            <a:pPr marL="274320" indent="-457200">
              <a:buFontTx/>
              <a:buNone/>
            </a:pPr>
            <a:r>
              <a:rPr lang="en-US" altLang="en-US" sz="1000" dirty="0"/>
              <a:t>3.  Jesus told us to do the same in the Sermon on the Mount.</a:t>
            </a:r>
          </a:p>
          <a:p>
            <a:pPr marL="274320" indent="-457200">
              <a:buFontTx/>
              <a:buNone/>
            </a:pPr>
            <a:r>
              <a:rPr lang="en-US" altLang="en-US" sz="1000" dirty="0"/>
              <a:t>4.  Do you remember His words?</a:t>
            </a:r>
          </a:p>
          <a:p>
            <a:pPr marL="274320" indent="-457200">
              <a:buFontTx/>
              <a:buNone/>
            </a:pPr>
            <a:r>
              <a:rPr lang="en-US" altLang="en-US" sz="1000" b="1" dirty="0"/>
              <a:t>Matthew 5:16 KJV </a:t>
            </a:r>
            <a:r>
              <a:rPr lang="en-US" altLang="en-US" sz="1000" dirty="0"/>
              <a:t>- Let your light so shine before men, that they may see your good works, and glorify your Father which is in heaven.</a:t>
            </a:r>
          </a:p>
          <a:p>
            <a:pPr marL="274320" indent="-457200">
              <a:buFontTx/>
              <a:buNone/>
            </a:pPr>
            <a:r>
              <a:rPr lang="en-US" altLang="en-US" sz="1000" dirty="0"/>
              <a:t>5.  We fulfill our mission in life by bringing glory to God.</a:t>
            </a:r>
          </a:p>
          <a:p>
            <a:pPr marL="274320" indent="-457200">
              <a:buFontTx/>
              <a:buNone/>
            </a:pPr>
            <a:r>
              <a:rPr lang="en-US" altLang="en-US" sz="1000" dirty="0"/>
              <a:t>6.  The chief end of man is to glorify God and enjoy Him forever.</a:t>
            </a:r>
          </a:p>
          <a:p>
            <a:pPr marL="274320" indent="-457200">
              <a:buFontTx/>
              <a:buNone/>
            </a:pPr>
            <a:r>
              <a:rPr lang="en-US" altLang="en-US" sz="1000" dirty="0"/>
              <a:t>7.  And we glorify God when we live as His children, and point to Him as the source of all that is good in our lives.</a:t>
            </a:r>
          </a:p>
          <a:p>
            <a:pPr marL="274320" indent="-457200">
              <a:buFontTx/>
              <a:buNone/>
            </a:pPr>
            <a:endParaRPr lang="en-US" altLang="en-US" sz="1000" dirty="0"/>
          </a:p>
        </p:txBody>
      </p:sp>
    </p:spTree>
    <p:extLst>
      <p:ext uri="{BB962C8B-B14F-4D97-AF65-F5344CB8AC3E}">
        <p14:creationId xmlns:p14="http://schemas.microsoft.com/office/powerpoint/2010/main" val="273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01135D-1B3E-46E7-8F64-47B9E6E5FE3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FA8C0B-450E-4FEE-BC76-E6FEFA6FBC41}"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41794" name="Rectangle 2">
            <a:extLst>
              <a:ext uri="{FF2B5EF4-FFF2-40B4-BE49-F238E27FC236}">
                <a16:creationId xmlns:a16="http://schemas.microsoft.com/office/drawing/2014/main" id="{4969DAEF-75DE-4842-A3DC-BA3B94B6B718}"/>
              </a:ext>
            </a:extLst>
          </p:cNvPr>
          <p:cNvSpPr>
            <a:spLocks noGrp="1" noRot="1" noChangeAspect="1" noChangeArrowheads="1" noTextEdit="1"/>
          </p:cNvSpPr>
          <p:nvPr>
            <p:ph type="sldImg"/>
          </p:nvPr>
        </p:nvSpPr>
        <p:spPr>
          <a:ln/>
        </p:spPr>
      </p:sp>
      <p:sp>
        <p:nvSpPr>
          <p:cNvPr id="1441795" name="Rectangle 3">
            <a:extLst>
              <a:ext uri="{FF2B5EF4-FFF2-40B4-BE49-F238E27FC236}">
                <a16:creationId xmlns:a16="http://schemas.microsoft.com/office/drawing/2014/main" id="{4550E693-F2E2-4729-9C30-6BE2D1C11C37}"/>
              </a:ext>
            </a:extLst>
          </p:cNvPr>
          <p:cNvSpPr>
            <a:spLocks noGrp="1" noChangeArrowheads="1"/>
          </p:cNvSpPr>
          <p:nvPr>
            <p:ph type="body" idx="1"/>
          </p:nvPr>
        </p:nvSpPr>
        <p:spPr/>
        <p:txBody>
          <a:bodyPr/>
          <a:lstStyle/>
          <a:p>
            <a:r>
              <a:rPr lang="en-US" altLang="en-US" b="1" dirty="0"/>
              <a:t>B1:</a:t>
            </a:r>
          </a:p>
          <a:p>
            <a:r>
              <a:rPr lang="en-US" altLang="en-US" b="0" dirty="0"/>
              <a:t>[See notes on linked slide.]</a:t>
            </a:r>
          </a:p>
          <a:p>
            <a:endParaRPr lang="en-US" altLang="en-US" b="1" dirty="0"/>
          </a:p>
          <a:p>
            <a:r>
              <a:rPr lang="en-US" altLang="en-US" b="1"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b="0" dirty="0"/>
              <a:t>[See notes on linked slide.]</a:t>
            </a:r>
          </a:p>
          <a:p>
            <a:pPr marL="274320" indent="-274320"/>
            <a:endParaRPr lang="en-US" altLang="en-US" dirty="0"/>
          </a:p>
          <a:p>
            <a:pPr marL="274320" indent="-274320"/>
            <a:r>
              <a:rPr lang="en-US" altLang="en-US" b="1" dirty="0"/>
              <a:t>B3:</a:t>
            </a:r>
          </a:p>
          <a:p>
            <a:pPr marL="274320" indent="-274320"/>
            <a:r>
              <a:rPr lang="en-US" altLang="en-US" dirty="0"/>
              <a:t>1.  We can trace this spirit back to the start of the Great Controversy when war broke out in heaven.</a:t>
            </a:r>
          </a:p>
          <a:p>
            <a:pPr marL="274320" indent="-274320"/>
            <a:r>
              <a:rPr lang="en-US" altLang="en-US" dirty="0"/>
              <a:t>2.  There was iniquity that arose in the heart of Lucifer who became proud and coveted the position of God and the worship He alone deserved.</a:t>
            </a:r>
          </a:p>
          <a:p>
            <a:pPr marL="274320" indent="-274320"/>
            <a:r>
              <a:rPr lang="en-US" altLang="en-US" dirty="0"/>
              <a:t>3.  Can you imagine the amount of murmuring and grumbling that went on there to convince one third of the angels to follow Him in rebellion against God?</a:t>
            </a:r>
          </a:p>
          <a:p>
            <a:pPr marL="274320" indent="-274320"/>
            <a:r>
              <a:rPr lang="en-US" b="0" dirty="0"/>
              <a:t>4.  Some people today who claim to be Christians think they have to be always complaining and grumbling.</a:t>
            </a:r>
          </a:p>
          <a:p>
            <a:pPr marL="274320" indent="-274320"/>
            <a:r>
              <a:rPr lang="en-US" b="0" dirty="0"/>
              <a:t>5.  They may think they have the “gift of complaining,” and they are always exercising it.</a:t>
            </a:r>
          </a:p>
          <a:p>
            <a:pPr marL="274320" indent="-274320"/>
            <a:r>
              <a:rPr lang="en-US" b="0" dirty="0"/>
              <a:t>6.  The gift of complaining is NOT a gift of the Holy Spirit!  (It may be the gift of another spirit)</a:t>
            </a:r>
          </a:p>
          <a:p>
            <a:pPr marL="274320" indent="-274320"/>
            <a:r>
              <a:rPr lang="en-US" b="0" dirty="0"/>
              <a:t>7.  Where does the gift of complaining come from?  </a:t>
            </a:r>
          </a:p>
          <a:p>
            <a:pPr marL="274320" indent="-274320"/>
            <a:r>
              <a:rPr lang="en-US" b="0" dirty="0"/>
              <a:t>8.  It comes from feelings of discontent and dissatisfaction with life.</a:t>
            </a:r>
          </a:p>
          <a:p>
            <a:pPr marL="274320" indent="-274320"/>
            <a:r>
              <a:rPr lang="en-US" b="0" dirty="0"/>
              <a:t>9.  Discontent identifies us with Satan who was discontent with his position in heaven.</a:t>
            </a:r>
          </a:p>
          <a:p>
            <a:pPr marL="274320" indent="-274320"/>
            <a:r>
              <a:rPr lang="en-US" b="0" dirty="0"/>
              <a:t>10. He was the first grumbler, complainer, and murmurer, spreading discontent in heaven.</a:t>
            </a:r>
          </a:p>
          <a:p>
            <a:pPr marL="274320" indent="-274320"/>
            <a:r>
              <a:rPr lang="en-US" b="0" dirty="0"/>
              <a:t>11. How much better to be “children of God,” spreading peace, joy, and contentment in our relationship with the Lord and others.</a:t>
            </a:r>
          </a:p>
          <a:p>
            <a:pPr marL="274320" indent="-274320"/>
            <a:endParaRPr lang="en-US" b="0" dirty="0"/>
          </a:p>
          <a:p>
            <a:pPr marL="274320" indent="-274320"/>
            <a:endParaRPr lang="en-US" altLang="en-US" dirty="0"/>
          </a:p>
          <a:p>
            <a:pPr marL="274320" indent="-274320"/>
            <a:endParaRPr lang="en-US" altLang="en-US" b="1" dirty="0"/>
          </a:p>
          <a:p>
            <a:pPr marL="274320" indent="-274320"/>
            <a:endParaRPr lang="en-US" altLang="en-US" b="1" dirty="0"/>
          </a:p>
          <a:p>
            <a:pPr marL="274320" indent="-274320"/>
            <a:endParaRPr lang="en-US" altLang="en-US" b="1"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b="0" dirty="0"/>
              <a:t>[See notes on linked slide.]</a:t>
            </a:r>
          </a:p>
          <a:p>
            <a:pPr marL="274320" indent="-274320"/>
            <a:endParaRPr lang="en-US" altLang="en-US" b="1" dirty="0"/>
          </a:p>
        </p:txBody>
      </p:sp>
    </p:spTree>
    <p:extLst>
      <p:ext uri="{BB962C8B-B14F-4D97-AF65-F5344CB8AC3E}">
        <p14:creationId xmlns:p14="http://schemas.microsoft.com/office/powerpoint/2010/main" val="398465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a:t>
            </a:r>
            <a:r>
              <a:rPr lang="en-US" baseline="0" dirty="0"/>
              <a:t> notes on linked slide.]</a:t>
            </a:r>
          </a:p>
          <a:p>
            <a:pPr marL="274320" indent="-274320"/>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87659916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55270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9207520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6226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091450787"/>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11343"/>
      </p:ext>
    </p:extLst>
  </p:cSld>
  <p:clrMap bg1="dk2" tx1="lt1" bg2="dk1" tx2="lt2" accent1="accent1" accent2="accent2" accent3="accent3" accent4="accent4" accent5="accent5" accent6="accent6" hlink="hlink" folHlink="folHlink"/>
  <p:sldLayoutIdLst>
    <p:sldLayoutId id="2147486612" r:id="rId1"/>
    <p:sldLayoutId id="2147486613" r:id="rId2"/>
    <p:sldLayoutId id="2147486614" r:id="rId3"/>
    <p:sldLayoutId id="2147486615" r:id="rId4"/>
    <p:sldLayoutId id="2147486616"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5</a:t>
            </a:r>
            <a:br>
              <a:rPr lang="en-US" dirty="0"/>
            </a:br>
            <a:r>
              <a:rPr lang="en-US" dirty="0"/>
              <a:t>Shining as Lights in the Night</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Philippians 2:12-13 ESV</a:t>
            </a:r>
          </a:p>
        </p:txBody>
      </p:sp>
      <p:sp>
        <p:nvSpPr>
          <p:cNvPr id="1740803" name="Rectangle 3"/>
          <p:cNvSpPr>
            <a:spLocks noGrp="1" noChangeArrowheads="1"/>
          </p:cNvSpPr>
          <p:nvPr>
            <p:ph type="body" idx="1"/>
          </p:nvPr>
        </p:nvSpPr>
        <p:spPr>
          <a:xfrm>
            <a:off x="914400" y="1828800"/>
            <a:ext cx="7620000" cy="4419600"/>
          </a:xfrm>
        </p:spPr>
        <p:txBody>
          <a:bodyPr>
            <a:normAutofit/>
          </a:bodyPr>
          <a:lstStyle/>
          <a:p>
            <a:r>
              <a:rPr lang="en-US" dirty="0"/>
              <a:t>Therefore, my beloved, as you have always obeyed, so now, not only as in my presence but much more in my absence, work out your own salvation with fear and trembling, </a:t>
            </a:r>
            <a:r>
              <a:rPr lang="en-US" baseline="30000" dirty="0"/>
              <a:t>13</a:t>
            </a:r>
            <a:r>
              <a:rPr lang="en-US" dirty="0"/>
              <a:t> for it is God who works in you, both to will and to work for his good pleasure.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914400" y="685800"/>
            <a:ext cx="7239000" cy="914400"/>
          </a:xfrm>
        </p:spPr>
        <p:txBody>
          <a:bodyPr/>
          <a:lstStyle/>
          <a:p>
            <a:r>
              <a:rPr lang="en-US" altLang="en-US" dirty="0"/>
              <a:t>Philippians 2:14-15 ESV</a:t>
            </a:r>
            <a:endParaRPr lang="en-US" dirty="0"/>
          </a:p>
        </p:txBody>
      </p:sp>
      <p:sp>
        <p:nvSpPr>
          <p:cNvPr id="1740803" name="Rectangle 3"/>
          <p:cNvSpPr>
            <a:spLocks noGrp="1" noChangeArrowheads="1"/>
          </p:cNvSpPr>
          <p:nvPr>
            <p:ph type="body" idx="1"/>
          </p:nvPr>
        </p:nvSpPr>
        <p:spPr>
          <a:xfrm>
            <a:off x="533400" y="1828800"/>
            <a:ext cx="8382000" cy="4419600"/>
          </a:xfrm>
        </p:spPr>
        <p:txBody>
          <a:bodyPr>
            <a:normAutofit/>
          </a:bodyPr>
          <a:lstStyle/>
          <a:p>
            <a:r>
              <a:rPr lang="en-US" altLang="en-US" dirty="0"/>
              <a:t>Do all things without grumbling or disputing, </a:t>
            </a:r>
            <a:r>
              <a:rPr lang="en-US" altLang="en-US" baseline="30000" dirty="0"/>
              <a:t>15</a:t>
            </a:r>
            <a:r>
              <a:rPr lang="en-US" altLang="en-US" dirty="0"/>
              <a:t> that you may be blameless and innocent, children of God without blemish in the midst of a crooked and twisted generation, among whom you shine as lights in the world,</a:t>
            </a:r>
            <a:r>
              <a:rPr lang="en-US" dirty="0"/>
              <a:t>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5717811"/>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2:16 NLT</a:t>
            </a:r>
          </a:p>
        </p:txBody>
      </p:sp>
      <p:sp>
        <p:nvSpPr>
          <p:cNvPr id="3" name="Content Placeholder 2"/>
          <p:cNvSpPr>
            <a:spLocks noGrp="1"/>
          </p:cNvSpPr>
          <p:nvPr>
            <p:ph idx="1"/>
          </p:nvPr>
        </p:nvSpPr>
        <p:spPr/>
        <p:txBody>
          <a:bodyPr>
            <a:normAutofit/>
          </a:bodyPr>
          <a:lstStyle/>
          <a:p>
            <a:r>
              <a:rPr lang="en-US" dirty="0"/>
              <a:t>Hold firmly to the word of life; then, on the day of Christ's return, I will be proud that I did not run the race in vain and that my work was not useless.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2:17 ESV</a:t>
            </a:r>
          </a:p>
        </p:txBody>
      </p:sp>
      <p:sp>
        <p:nvSpPr>
          <p:cNvPr id="3" name="Content Placeholder 2"/>
          <p:cNvSpPr>
            <a:spLocks noGrp="1"/>
          </p:cNvSpPr>
          <p:nvPr>
            <p:ph idx="1"/>
          </p:nvPr>
        </p:nvSpPr>
        <p:spPr/>
        <p:txBody>
          <a:bodyPr>
            <a:normAutofit/>
          </a:bodyPr>
          <a:lstStyle/>
          <a:p>
            <a:r>
              <a:rPr lang="en-US" dirty="0"/>
              <a:t>Even if I am to be poured out as a drink offering upon the sacrificial offering of your faith, I am glad and rejoice with you all.  [</a:t>
            </a:r>
            <a:r>
              <a:rPr lang="en-US" dirty="0">
                <a:hlinkClick r:id="rId3" action="ppaction://hlinksldjump"/>
              </a:rPr>
              <a:t>R</a:t>
            </a:r>
            <a:r>
              <a:rPr lang="en-US" dirty="0"/>
              <a:t>]</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Romans 12:1-2 NIV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fontScale="92500"/>
          </a:bodyPr>
          <a:lstStyle/>
          <a:p>
            <a:r>
              <a:rPr lang="en-US" dirty="0"/>
              <a:t>Therefore, I urge you, brothers and sisters, in view of God's mercy, to offer your bodies as a living sacrifice, holy and pleasing to God--this is your true and proper worship. 2 Do not conform to the pattern of this world, but be transformed by the renewing of your mind. Then you will be able to test and approve what God's will is--his good, pleasing and perfect will.  [</a:t>
            </a:r>
            <a:r>
              <a:rPr lang="en-US" dirty="0">
                <a:hlinkClick r:id="rId3" action="ppaction://hlinksldjump"/>
              </a:rPr>
              <a:t>R</a:t>
            </a:r>
            <a:r>
              <a:rPr lang="en-US" dirty="0"/>
              <a:t>]</a:t>
            </a:r>
          </a:p>
        </p:txBody>
      </p:sp>
    </p:spTree>
    <p:extLst>
      <p:ext uri="{BB962C8B-B14F-4D97-AF65-F5344CB8AC3E}">
        <p14:creationId xmlns:p14="http://schemas.microsoft.com/office/powerpoint/2010/main" val="1423837514"/>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Philippians 2:19, 23-24 NLT</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effectLst>
                  <a:outerShdw blurRad="38100" dist="38100" dir="2700000" algn="tl">
                    <a:srgbClr val="000000">
                      <a:alpha val="43137"/>
                    </a:srgbClr>
                  </a:outerShdw>
                </a:effectLst>
              </a:rPr>
              <a:t>If the Lord Jesus is willing, I hope to send Timothy to you soon for a visit. Then he can cheer me up by telling me how you are getting along. ... </a:t>
            </a:r>
            <a:r>
              <a:rPr lang="en-US" baseline="30000" dirty="0">
                <a:effectLst>
                  <a:outerShdw blurRad="38100" dist="38100" dir="2700000" algn="tl">
                    <a:srgbClr val="000000">
                      <a:alpha val="43137"/>
                    </a:srgbClr>
                  </a:outerShdw>
                </a:effectLst>
              </a:rPr>
              <a:t>23</a:t>
            </a:r>
            <a:r>
              <a:rPr lang="en-US" dirty="0">
                <a:effectLst>
                  <a:outerShdw blurRad="38100" dist="38100" dir="2700000" algn="tl">
                    <a:srgbClr val="000000">
                      <a:alpha val="43137"/>
                    </a:srgbClr>
                  </a:outerShdw>
                </a:effectLst>
              </a:rPr>
              <a:t> I hope to send him to you just as soon as I find out what is going to happen to me here. </a:t>
            </a:r>
            <a:r>
              <a:rPr lang="en-US" baseline="30000" dirty="0">
                <a:effectLst>
                  <a:outerShdw blurRad="38100" dist="38100" dir="2700000" algn="tl">
                    <a:srgbClr val="000000">
                      <a:alpha val="43137"/>
                    </a:srgbClr>
                  </a:outerShdw>
                </a:effectLst>
              </a:rPr>
              <a:t>24</a:t>
            </a:r>
            <a:r>
              <a:rPr lang="en-US" dirty="0">
                <a:effectLst>
                  <a:outerShdw blurRad="38100" dist="38100" dir="2700000" algn="tl">
                    <a:srgbClr val="000000">
                      <a:alpha val="43137"/>
                    </a:srgbClr>
                  </a:outerShdw>
                </a:effectLst>
              </a:rPr>
              <a:t> And I have confidence from the Lord that I myself will come to see you soon.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Philippians 2:25-26, 29-30 NLT</a:t>
            </a:r>
            <a:endParaRPr lang="en-US" dirty="0"/>
          </a:p>
        </p:txBody>
      </p:sp>
      <p:sp>
        <p:nvSpPr>
          <p:cNvPr id="3" name="Content Placeholder 2"/>
          <p:cNvSpPr>
            <a:spLocks noGrp="1"/>
          </p:cNvSpPr>
          <p:nvPr>
            <p:ph idx="1"/>
          </p:nvPr>
        </p:nvSpPr>
        <p:spPr/>
        <p:txBody>
          <a:bodyPr>
            <a:normAutofit fontScale="85000" lnSpcReduction="20000"/>
          </a:bodyPr>
          <a:lstStyle/>
          <a:p>
            <a:r>
              <a:rPr lang="en-US" dirty="0">
                <a:effectLst>
                  <a:outerShdw blurRad="38100" dist="38100" dir="2700000" algn="tl">
                    <a:srgbClr val="000000">
                      <a:alpha val="43137"/>
                    </a:srgbClr>
                  </a:outerShdw>
                </a:effectLst>
              </a:rPr>
              <a:t>Meanwhile, I thought I should send Epaphroditus back to you. He is a true brother, co-worker, and fellow soldier. And he was your messenger to help me in my need. </a:t>
            </a:r>
            <a:r>
              <a:rPr lang="en-US" baseline="30000" dirty="0">
                <a:effectLst>
                  <a:outerShdw blurRad="38100" dist="38100" dir="2700000" algn="tl">
                    <a:srgbClr val="000000">
                      <a:alpha val="43137"/>
                    </a:srgbClr>
                  </a:outerShdw>
                </a:effectLst>
              </a:rPr>
              <a:t>26</a:t>
            </a:r>
            <a:r>
              <a:rPr lang="en-US" dirty="0">
                <a:effectLst>
                  <a:outerShdw blurRad="38100" dist="38100" dir="2700000" algn="tl">
                    <a:srgbClr val="000000">
                      <a:alpha val="43137"/>
                    </a:srgbClr>
                  </a:outerShdw>
                </a:effectLst>
              </a:rPr>
              <a:t> I am sending him because he has been longing to see you, and he was very distressed that you heard he was ill. ... 29 Welcome him with Christian love and with great joy, and give him the honor that people like him deserve. </a:t>
            </a:r>
            <a:r>
              <a:rPr lang="en-US" baseline="30000" dirty="0">
                <a:effectLst>
                  <a:outerShdw blurRad="38100" dist="38100" dir="2700000" algn="tl">
                    <a:srgbClr val="000000">
                      <a:alpha val="43137"/>
                    </a:srgbClr>
                  </a:outerShdw>
                </a:effectLst>
              </a:rPr>
              <a:t>30</a:t>
            </a:r>
            <a:r>
              <a:rPr lang="en-US" dirty="0">
                <a:effectLst>
                  <a:outerShdw blurRad="38100" dist="38100" dir="2700000" algn="tl">
                    <a:srgbClr val="000000">
                      <a:alpha val="43137"/>
                    </a:srgbClr>
                  </a:outerShdw>
                </a:effectLst>
              </a:rPr>
              <a:t> For he risked his life for the work of Christ, and he was at the point of death while doing for me what you couldn't do from far away.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343498936"/>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2AF8-6AB0-AF52-70F2-5ED29DD61AE1}"/>
              </a:ext>
            </a:extLst>
          </p:cNvPr>
          <p:cNvSpPr>
            <a:spLocks noGrp="1"/>
          </p:cNvSpPr>
          <p:nvPr>
            <p:ph type="title"/>
          </p:nvPr>
        </p:nvSpPr>
        <p:spPr/>
        <p:txBody>
          <a:bodyPr/>
          <a:lstStyle/>
          <a:p>
            <a:r>
              <a:rPr lang="en-US" dirty="0"/>
              <a:t>Outline of Philippians</a:t>
            </a:r>
          </a:p>
        </p:txBody>
      </p:sp>
      <p:sp>
        <p:nvSpPr>
          <p:cNvPr id="3" name="Content Placeholder 2">
            <a:extLst>
              <a:ext uri="{FF2B5EF4-FFF2-40B4-BE49-F238E27FC236}">
                <a16:creationId xmlns:a16="http://schemas.microsoft.com/office/drawing/2014/main" id="{055CC3BF-7D82-929B-BF1E-2A0ABF9D6081}"/>
              </a:ext>
            </a:extLst>
          </p:cNvPr>
          <p:cNvSpPr>
            <a:spLocks noGrp="1"/>
          </p:cNvSpPr>
          <p:nvPr>
            <p:ph idx="1"/>
          </p:nvPr>
        </p:nvSpPr>
        <p:spPr/>
        <p:txBody>
          <a:bodyPr>
            <a:normAutofit fontScale="70000" lnSpcReduction="20000"/>
          </a:bodyPr>
          <a:lstStyle/>
          <a:p>
            <a:r>
              <a:rPr lang="en-US" dirty="0"/>
              <a:t>I.  Greeting (1:1-2)</a:t>
            </a:r>
          </a:p>
          <a:p>
            <a:r>
              <a:rPr lang="en-US" dirty="0"/>
              <a:t>II. Thanksgiving and prayer (1:3-11)</a:t>
            </a:r>
          </a:p>
          <a:p>
            <a:r>
              <a:rPr lang="en-US" dirty="0"/>
              <a:t>III. Paul’s personal Circumstances (1:12-26)</a:t>
            </a:r>
          </a:p>
          <a:p>
            <a:r>
              <a:rPr lang="en-US" dirty="0"/>
              <a:t>IV. Exhortations (1:27-2:18)</a:t>
            </a:r>
          </a:p>
          <a:p>
            <a:pPr lvl="1"/>
            <a:r>
              <a:rPr lang="en-US" dirty="0"/>
              <a:t>A. Living a worthy life (1:27-30)</a:t>
            </a:r>
          </a:p>
          <a:p>
            <a:pPr lvl="1"/>
            <a:r>
              <a:rPr lang="en-US" dirty="0"/>
              <a:t>B. Being a Servant like Jesus (2:1-18)</a:t>
            </a:r>
          </a:p>
          <a:p>
            <a:r>
              <a:rPr lang="en-US" dirty="0"/>
              <a:t>V. Fellow Servants in the Gospel (2:19-30)</a:t>
            </a:r>
          </a:p>
          <a:p>
            <a:pPr lvl="1"/>
            <a:r>
              <a:rPr lang="en-US" dirty="0"/>
              <a:t>A. Timothy (2:19-24)</a:t>
            </a:r>
          </a:p>
          <a:p>
            <a:pPr lvl="1"/>
            <a:r>
              <a:rPr lang="en-US" dirty="0"/>
              <a:t>B. Epaphroditus (2:25-30)</a:t>
            </a:r>
          </a:p>
          <a:p>
            <a:r>
              <a:rPr lang="en-US" dirty="0"/>
              <a:t>VI. Warnings (3:1-4:1)</a:t>
            </a:r>
          </a:p>
          <a:p>
            <a:pPr lvl="1"/>
            <a:r>
              <a:rPr lang="en-US" dirty="0"/>
              <a:t>A. Against legalists (3:1-16)</a:t>
            </a:r>
          </a:p>
          <a:p>
            <a:pPr lvl="1"/>
            <a:r>
              <a:rPr lang="en-US" dirty="0"/>
              <a:t>B. Against lawlessness (3:17-4:1)</a:t>
            </a:r>
          </a:p>
          <a:p>
            <a:r>
              <a:rPr lang="en-US" dirty="0"/>
              <a:t>VII. Final exhortations, Thanks, and Conclusions (4:2-23)</a:t>
            </a:r>
          </a:p>
        </p:txBody>
      </p:sp>
    </p:spTree>
    <p:extLst>
      <p:ext uri="{BB962C8B-B14F-4D97-AF65-F5344CB8AC3E}">
        <p14:creationId xmlns:p14="http://schemas.microsoft.com/office/powerpoint/2010/main" val="3608698374"/>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85474" name="Rectangle 2">
            <a:extLst>
              <a:ext uri="{FF2B5EF4-FFF2-40B4-BE49-F238E27FC236}">
                <a16:creationId xmlns:a16="http://schemas.microsoft.com/office/drawing/2014/main" id="{CDB67D83-B0AB-469B-A872-87BF9E346435}"/>
              </a:ext>
            </a:extLst>
          </p:cNvPr>
          <p:cNvSpPr>
            <a:spLocks noGrp="1" noChangeArrowheads="1"/>
          </p:cNvSpPr>
          <p:nvPr>
            <p:ph type="title"/>
          </p:nvPr>
        </p:nvSpPr>
        <p:spPr/>
        <p:txBody>
          <a:bodyPr/>
          <a:lstStyle/>
          <a:p>
            <a:r>
              <a:rPr lang="en-US" altLang="en-US" dirty="0"/>
              <a:t>Memory Text</a:t>
            </a:r>
            <a:br>
              <a:rPr lang="en-US" altLang="en-US" dirty="0"/>
            </a:br>
            <a:r>
              <a:rPr lang="en-US" altLang="en-US" dirty="0"/>
              <a:t>Philippians 2:14-15 NKJV</a:t>
            </a:r>
          </a:p>
        </p:txBody>
      </p:sp>
      <p:sp>
        <p:nvSpPr>
          <p:cNvPr id="1385475" name="Rectangle 3">
            <a:extLst>
              <a:ext uri="{FF2B5EF4-FFF2-40B4-BE49-F238E27FC236}">
                <a16:creationId xmlns:a16="http://schemas.microsoft.com/office/drawing/2014/main" id="{3C6C71E6-A26F-4751-B1EF-B7B93AA937AB}"/>
              </a:ext>
            </a:extLst>
          </p:cNvPr>
          <p:cNvSpPr>
            <a:spLocks noGrp="1" noChangeArrowheads="1"/>
          </p:cNvSpPr>
          <p:nvPr>
            <p:ph type="body" idx="1"/>
          </p:nvPr>
        </p:nvSpPr>
        <p:spPr>
          <a:xfrm>
            <a:off x="3505200" y="1676400"/>
            <a:ext cx="5638800" cy="5029200"/>
          </a:xfrm>
        </p:spPr>
        <p:txBody>
          <a:bodyPr>
            <a:normAutofit fontScale="92500" lnSpcReduction="10000"/>
          </a:bodyPr>
          <a:lstStyle/>
          <a:p>
            <a:pPr>
              <a:lnSpc>
                <a:spcPct val="90000"/>
              </a:lnSpc>
            </a:pPr>
            <a:r>
              <a:rPr lang="en-US" altLang="en-US" sz="2800" dirty="0"/>
              <a:t>Do all things without complaining and disputing, </a:t>
            </a:r>
            <a:r>
              <a:rPr lang="en-US" altLang="en-US" sz="2800" baseline="30000" dirty="0"/>
              <a:t>15</a:t>
            </a:r>
            <a:r>
              <a:rPr lang="en-US" altLang="en-US" sz="2800" dirty="0"/>
              <a:t> that you may become blameless and harmless, children of God without fault in the midst of a crooked and perverse generation, among whom you shine as lights in the world.</a:t>
            </a:r>
          </a:p>
          <a:p>
            <a:pPr>
              <a:lnSpc>
                <a:spcPct val="90000"/>
              </a:lnSpc>
            </a:pPr>
            <a:r>
              <a:rPr lang="en-US" altLang="en-US" sz="2800" dirty="0"/>
              <a:t>How much should we do without complaining and disputing?</a:t>
            </a:r>
          </a:p>
          <a:p>
            <a:pPr>
              <a:lnSpc>
                <a:spcPct val="90000"/>
              </a:lnSpc>
            </a:pPr>
            <a:r>
              <a:rPr lang="en-US" altLang="en-US" sz="2800" dirty="0"/>
              <a:t>What can we do instead of complaining and arguing about things that upset us?</a:t>
            </a:r>
          </a:p>
          <a:p>
            <a:pPr>
              <a:lnSpc>
                <a:spcPct val="90000"/>
              </a:lnSpc>
            </a:pPr>
            <a:r>
              <a:rPr lang="en-US" altLang="en-US" sz="2800" dirty="0"/>
              <a:t>What reason does this verse give us for not complaining?</a:t>
            </a:r>
          </a:p>
          <a:p>
            <a:pPr>
              <a:lnSpc>
                <a:spcPct val="90000"/>
              </a:lnSpc>
            </a:pPr>
            <a:endParaRPr lang="en-US" altLang="en-US" sz="2800" dirty="0"/>
          </a:p>
        </p:txBody>
      </p:sp>
    </p:spTree>
    <p:extLst>
      <p:ext uri="{BB962C8B-B14F-4D97-AF65-F5344CB8AC3E}">
        <p14:creationId xmlns:p14="http://schemas.microsoft.com/office/powerpoint/2010/main" val="277536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5475">
                                            <p:txEl>
                                              <p:pRg st="0" end="0"/>
                                            </p:txEl>
                                          </p:spTgt>
                                        </p:tgtEl>
                                        <p:attrNameLst>
                                          <p:attrName>style.visibility</p:attrName>
                                        </p:attrNameLst>
                                      </p:cBhvr>
                                      <p:to>
                                        <p:strVal val="visible"/>
                                      </p:to>
                                    </p:set>
                                    <p:anim calcmode="lin" valueType="num">
                                      <p:cBhvr>
                                        <p:cTn id="7" dur="500" fill="hold"/>
                                        <p:tgtEl>
                                          <p:spTgt spid="138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85475">
                                            <p:txEl>
                                              <p:pRg st="1" end="1"/>
                                            </p:txEl>
                                          </p:spTgt>
                                        </p:tgtEl>
                                        <p:attrNameLst>
                                          <p:attrName>style.visibility</p:attrName>
                                        </p:attrNameLst>
                                      </p:cBhvr>
                                      <p:to>
                                        <p:strVal val="visible"/>
                                      </p:to>
                                    </p:set>
                                    <p:anim calcmode="lin" valueType="num">
                                      <p:cBhvr>
                                        <p:cTn id="13" dur="500" fill="hold"/>
                                        <p:tgtEl>
                                          <p:spTgt spid="13854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8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85475">
                                            <p:txEl>
                                              <p:pRg st="2" end="2"/>
                                            </p:txEl>
                                          </p:spTgt>
                                        </p:tgtEl>
                                        <p:attrNameLst>
                                          <p:attrName>style.visibility</p:attrName>
                                        </p:attrNameLst>
                                      </p:cBhvr>
                                      <p:to>
                                        <p:strVal val="visible"/>
                                      </p:to>
                                    </p:set>
                                    <p:anim calcmode="lin" valueType="num">
                                      <p:cBhvr>
                                        <p:cTn id="19" dur="500" fill="hold"/>
                                        <p:tgtEl>
                                          <p:spTgt spid="13854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854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85475">
                                            <p:txEl>
                                              <p:pRg st="3" end="3"/>
                                            </p:txEl>
                                          </p:spTgt>
                                        </p:tgtEl>
                                        <p:attrNameLst>
                                          <p:attrName>style.visibility</p:attrName>
                                        </p:attrNameLst>
                                      </p:cBhvr>
                                      <p:to>
                                        <p:strVal val="visible"/>
                                      </p:to>
                                    </p:set>
                                    <p:anim calcmode="lin" valueType="num">
                                      <p:cBhvr>
                                        <p:cTn id="25" dur="500" fill="hold"/>
                                        <p:tgtEl>
                                          <p:spTgt spid="13854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8547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85000" lnSpcReduction="10000"/>
          </a:bodyPr>
          <a:lstStyle/>
          <a:p>
            <a:r>
              <a:rPr lang="en-US" dirty="0"/>
              <a:t>In our lesson this week Paul calls the Philippians to holy living that magnifies the contrast between the redeemed and the lost, to make their lives living sacrifices pleasing to God.  He also encourages them to receive in Christian love two fellow workers in the gospel.</a:t>
            </a:r>
          </a:p>
          <a:p>
            <a:pPr lvl="1"/>
            <a:r>
              <a:rPr lang="en-US" dirty="0"/>
              <a:t>Living Lights</a:t>
            </a:r>
          </a:p>
          <a:p>
            <a:pPr lvl="1"/>
            <a:r>
              <a:rPr lang="en-US" dirty="0"/>
              <a:t>Living Sacrifices</a:t>
            </a:r>
          </a:p>
          <a:p>
            <a:pPr lvl="1"/>
            <a:r>
              <a:rPr lang="en-US" dirty="0"/>
              <a:t>Fellow Gospel Workers</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440770" name="Rectangle 2">
            <a:extLst>
              <a:ext uri="{FF2B5EF4-FFF2-40B4-BE49-F238E27FC236}">
                <a16:creationId xmlns:a16="http://schemas.microsoft.com/office/drawing/2014/main" id="{7F91A6F8-60EF-48EF-810B-34CFE37D37A7}"/>
              </a:ext>
            </a:extLst>
          </p:cNvPr>
          <p:cNvSpPr>
            <a:spLocks noGrp="1" noChangeArrowheads="1"/>
          </p:cNvSpPr>
          <p:nvPr>
            <p:ph type="title"/>
          </p:nvPr>
        </p:nvSpPr>
        <p:spPr/>
        <p:txBody>
          <a:bodyPr/>
          <a:lstStyle/>
          <a:p>
            <a:r>
              <a:rPr lang="en-US" altLang="en-US" dirty="0"/>
              <a:t>Living Lights</a:t>
            </a:r>
          </a:p>
        </p:txBody>
      </p:sp>
      <p:sp>
        <p:nvSpPr>
          <p:cNvPr id="1440771" name="Rectangle 3">
            <a:extLst>
              <a:ext uri="{FF2B5EF4-FFF2-40B4-BE49-F238E27FC236}">
                <a16:creationId xmlns:a16="http://schemas.microsoft.com/office/drawing/2014/main" id="{D6837730-7779-404F-8F84-7FB98079C70D}"/>
              </a:ext>
            </a:extLst>
          </p:cNvPr>
          <p:cNvSpPr>
            <a:spLocks noGrp="1" noChangeArrowheads="1"/>
          </p:cNvSpPr>
          <p:nvPr>
            <p:ph type="body" idx="1"/>
          </p:nvPr>
        </p:nvSpPr>
        <p:spPr>
          <a:xfrm>
            <a:off x="3505200" y="1676400"/>
            <a:ext cx="5638800" cy="5181600"/>
          </a:xfrm>
        </p:spPr>
        <p:txBody>
          <a:bodyPr/>
          <a:lstStyle/>
          <a:p>
            <a:pPr>
              <a:lnSpc>
                <a:spcPct val="80000"/>
              </a:lnSpc>
            </a:pPr>
            <a:r>
              <a:rPr lang="en-US" altLang="en-US" dirty="0"/>
              <a:t>In view of what God has done for us in Christ, How does Paul encourage them to live? (</a:t>
            </a:r>
            <a:r>
              <a:rPr lang="en-US" altLang="en-US" dirty="0">
                <a:hlinkClick r:id="rId4" action="ppaction://hlinksldjump"/>
              </a:rPr>
              <a:t>Phil 2:12-13</a:t>
            </a:r>
            <a:r>
              <a:rPr lang="en-US" altLang="en-US" dirty="0"/>
              <a:t>)</a:t>
            </a:r>
          </a:p>
          <a:p>
            <a:pPr>
              <a:lnSpc>
                <a:spcPct val="80000"/>
              </a:lnSpc>
            </a:pPr>
            <a:r>
              <a:rPr lang="en-US" altLang="en-US" dirty="0"/>
              <a:t>What kind of lives will be produced by following the example of Christ? (</a:t>
            </a:r>
            <a:r>
              <a:rPr lang="en-US" altLang="en-US" dirty="0">
                <a:hlinkClick r:id="rId5" action="ppaction://hlinksldjump"/>
              </a:rPr>
              <a:t>Phil 2:14-15</a:t>
            </a:r>
            <a:r>
              <a:rPr lang="en-US" altLang="en-US" dirty="0"/>
              <a:t>)</a:t>
            </a:r>
          </a:p>
          <a:p>
            <a:pPr>
              <a:lnSpc>
                <a:spcPct val="80000"/>
              </a:lnSpc>
            </a:pPr>
            <a:r>
              <a:rPr lang="en-US" altLang="en-US" dirty="0"/>
              <a:t>Where did the spirit of murmuring and disputing originate?</a:t>
            </a:r>
          </a:p>
          <a:p>
            <a:pPr>
              <a:lnSpc>
                <a:spcPct val="80000"/>
              </a:lnSpc>
            </a:pPr>
            <a:endParaRPr lang="en-US" altLang="en-US" dirty="0"/>
          </a:p>
          <a:p>
            <a:pPr>
              <a:lnSpc>
                <a:spcPct val="80000"/>
              </a:lnSpc>
            </a:pPr>
            <a:endParaRPr lang="en-US" altLang="en-US" dirty="0"/>
          </a:p>
          <a:p>
            <a:pPr>
              <a:lnSpc>
                <a:spcPct val="80000"/>
              </a:lnSpc>
            </a:pPr>
            <a:endParaRPr lang="en-US" altLang="en-US" sz="2800" dirty="0"/>
          </a:p>
        </p:txBody>
      </p:sp>
    </p:spTree>
    <p:extLst>
      <p:ext uri="{BB962C8B-B14F-4D97-AF65-F5344CB8AC3E}">
        <p14:creationId xmlns:p14="http://schemas.microsoft.com/office/powerpoint/2010/main" val="319239991"/>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Living Sacrifices</a:t>
            </a:r>
          </a:p>
        </p:txBody>
      </p:sp>
      <p:sp>
        <p:nvSpPr>
          <p:cNvPr id="3" name="Content Placeholder 2"/>
          <p:cNvSpPr>
            <a:spLocks noGrp="1"/>
          </p:cNvSpPr>
          <p:nvPr>
            <p:ph idx="1"/>
          </p:nvPr>
        </p:nvSpPr>
        <p:spPr/>
        <p:txBody>
          <a:bodyPr>
            <a:normAutofit fontScale="92500"/>
          </a:bodyPr>
          <a:lstStyle/>
          <a:p>
            <a:r>
              <a:rPr lang="en-US" dirty="0"/>
              <a:t>How does Paul again stress the importance of persevering in the faith? (</a:t>
            </a:r>
            <a:r>
              <a:rPr lang="en-US" dirty="0">
                <a:hlinkClick r:id="rId4" action="ppaction://hlinksldjump"/>
              </a:rPr>
              <a:t>Phil 2:16</a:t>
            </a:r>
            <a:r>
              <a:rPr lang="en-US" dirty="0"/>
              <a:t>)</a:t>
            </a:r>
          </a:p>
          <a:p>
            <a:r>
              <a:rPr lang="en-US" dirty="0"/>
              <a:t>What metaphor does Paul use for a life surrendered to the Lord Jesus? (</a:t>
            </a:r>
            <a:r>
              <a:rPr lang="en-US" dirty="0">
                <a:hlinkClick r:id="rId5" action="ppaction://hlinksldjump"/>
              </a:rPr>
              <a:t>Phil 2:17</a:t>
            </a:r>
            <a:r>
              <a:rPr lang="en-US" dirty="0"/>
              <a:t>)</a:t>
            </a:r>
          </a:p>
          <a:p>
            <a:r>
              <a:rPr lang="en-US" dirty="0"/>
              <a:t>What did Paul write to the Romans about becoming living sacrifices?  (</a:t>
            </a:r>
            <a:r>
              <a:rPr lang="en-US" dirty="0">
                <a:hlinkClick r:id="rId6" action="ppaction://hlinksldjump"/>
              </a:rPr>
              <a:t>Rom 12:1-2</a:t>
            </a:r>
            <a:r>
              <a:rPr lang="en-US" dirty="0"/>
              <a:t>)</a:t>
            </a:r>
          </a:p>
          <a:p>
            <a:endParaRPr lang="en-US" dirty="0"/>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Fellow Gospel Workers</a:t>
            </a:r>
          </a:p>
        </p:txBody>
      </p:sp>
      <p:sp>
        <p:nvSpPr>
          <p:cNvPr id="3" name="Content Placeholder 2"/>
          <p:cNvSpPr>
            <a:spLocks noGrp="1"/>
          </p:cNvSpPr>
          <p:nvPr>
            <p:ph idx="1"/>
          </p:nvPr>
        </p:nvSpPr>
        <p:spPr/>
        <p:txBody>
          <a:bodyPr>
            <a:normAutofit/>
          </a:bodyPr>
          <a:lstStyle/>
          <a:p>
            <a:r>
              <a:rPr lang="en-US" altLang="en-US" dirty="0"/>
              <a:t>What plans does Paul have for Timothy to visit the church at Philippi? (</a:t>
            </a:r>
            <a:r>
              <a:rPr lang="en-US" altLang="en-US" dirty="0">
                <a:hlinkClick r:id="rId4" action="ppaction://hlinksldjump"/>
              </a:rPr>
              <a:t>Phil 2:19,23-24</a:t>
            </a:r>
            <a:r>
              <a:rPr lang="en-US" altLang="en-US" dirty="0"/>
              <a:t>)</a:t>
            </a:r>
          </a:p>
          <a:p>
            <a:r>
              <a:rPr lang="en-US" altLang="en-US" dirty="0"/>
              <a:t>Who was Epaphroditus and what plans did Paul have for him? (</a:t>
            </a:r>
            <a:r>
              <a:rPr lang="en-US" altLang="en-US" dirty="0">
                <a:hlinkClick r:id="rId5" action="ppaction://hlinksldjump"/>
              </a:rPr>
              <a:t>Phil 2:25-26,29-30</a:t>
            </a:r>
            <a:r>
              <a:rPr lang="en-US" altLang="en-US" dirty="0"/>
              <a:t>)</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505200" y="1676400"/>
            <a:ext cx="5562600" cy="5029200"/>
          </a:xfrm>
        </p:spPr>
        <p:txBody>
          <a:bodyPr>
            <a:normAutofit fontScale="70000" lnSpcReduction="20000"/>
          </a:bodyPr>
          <a:lstStyle/>
          <a:p>
            <a:r>
              <a:rPr lang="en-US" dirty="0">
                <a:effectLst>
                  <a:outerShdw blurRad="38100" dist="38100" dir="2700000" algn="tl">
                    <a:srgbClr val="000000">
                      <a:alpha val="43137"/>
                    </a:srgbClr>
                  </a:outerShdw>
                </a:effectLst>
              </a:rPr>
              <a:t>In view of Christ’s humble condescension, from God to crucified criminal, Paul urged his readers to follow Christ’s example and live holy lives.</a:t>
            </a:r>
          </a:p>
          <a:p>
            <a:r>
              <a:rPr lang="en-US" dirty="0">
                <a:effectLst>
                  <a:outerShdw blurRad="38100" dist="38100" dir="2700000" algn="tl">
                    <a:srgbClr val="000000">
                      <a:alpha val="43137"/>
                    </a:srgbClr>
                  </a:outerShdw>
                </a:effectLst>
              </a:rPr>
              <a:t>When he urges them to work out their own salvation, he is not suggesting that they can be saved by works. Rather he is instructing them to persevere in faith.  </a:t>
            </a:r>
          </a:p>
          <a:p>
            <a:r>
              <a:rPr lang="en-US" dirty="0">
                <a:effectLst>
                  <a:outerShdw blurRad="38100" dist="38100" dir="2700000" algn="tl">
                    <a:srgbClr val="000000">
                      <a:alpha val="43137"/>
                    </a:srgbClr>
                  </a:outerShdw>
                </a:effectLst>
              </a:rPr>
              <a:t>We are saved by grace through faith.  Grace is God’s part; Faith is our part. God sends Jesus to die for our sins; we trust His shed blood for forgiveness and salvation.</a:t>
            </a:r>
          </a:p>
          <a:p>
            <a:r>
              <a:rPr lang="en-US" dirty="0">
                <a:effectLst>
                  <a:outerShdw blurRad="38100" dist="38100" dir="2700000" algn="tl">
                    <a:srgbClr val="000000">
                      <a:alpha val="43137"/>
                    </a:srgbClr>
                  </a:outerShdw>
                </a:effectLst>
              </a:rPr>
              <a:t>We can only work out our own salvation by continuing to trust in Jesus and hold on to our saving relationship with Him.  Our faith must persevere to the end.</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The apostle says it in other words in verse 16: “Hold firmly to the word of life.” Don’t let go of Jesus and the gospel of salvation in Him.</a:t>
            </a:r>
          </a:p>
          <a:p>
            <a:pPr eaLnBrk="1" hangingPunct="1">
              <a:defRPr/>
            </a:pPr>
            <a:r>
              <a:rPr lang="en-US" altLang="en-US" dirty="0"/>
              <a:t>If we follow Christ’s example of love and humility, complaining and arguing will be left behind  and His character traits of  being blameless, pure, and without fault will begin to grow, so that we can shine as His lights in this dark world.</a:t>
            </a:r>
          </a:p>
          <a:p>
            <a:pPr eaLnBrk="1" hangingPunct="1">
              <a:defRPr/>
            </a:pPr>
            <a:r>
              <a:rPr lang="en-US" altLang="en-US" dirty="0"/>
              <a:t>Paul reminds us that God is at work in the hearts of believers leading them to understand His will and giving them the power to do it through the Holy Spirit.</a:t>
            </a:r>
          </a:p>
          <a:p>
            <a:pPr eaLnBrk="1" hangingPunct="1">
              <a:defRPr/>
            </a:pPr>
            <a:r>
              <a:rPr lang="en-US" altLang="en-US" dirty="0"/>
              <a:t>Paul reaffirms his belief in the unconscious state of the dead by declaring he will only know if his work of saving souls was a success or failure when Christ returns.</a:t>
            </a:r>
          </a:p>
          <a:p>
            <a:pPr eaLnBrk="1" hangingPunct="1">
              <a:defRPr/>
            </a:pPr>
            <a:endParaRPr lang="en-US" alt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Paul uses the sacrifice metaphor to represent giving his own life for Christ, but looks at the faith of the church as a living sacrifice that would continue to spread the Gospel.</a:t>
            </a:r>
          </a:p>
          <a:p>
            <a:pPr marL="274320" indent="-274320"/>
            <a:r>
              <a:rPr lang="en-US" dirty="0"/>
              <a:t>Paul’s famous charge to the Christians at Rome was for them to offer themselves to God as living sacrifices, dying to self to live unto Christ.</a:t>
            </a:r>
          </a:p>
          <a:p>
            <a:pPr>
              <a:lnSpc>
                <a:spcPct val="90000"/>
              </a:lnSpc>
              <a:defRPr/>
            </a:pPr>
            <a:r>
              <a:rPr lang="en-US" dirty="0"/>
              <a:t>Paul had plans to send Timothy to Philippi shortly Epaphroditus immediately, and to come himself eventually.  He wanted to make sure his fellow workers were well received and welcomed with love, joy and honor.</a:t>
            </a:r>
          </a:p>
          <a:p>
            <a:pPr>
              <a:lnSpc>
                <a:spcPct val="90000"/>
              </a:lnSpc>
              <a:defRPr/>
            </a:pPr>
            <a:r>
              <a:rPr lang="en-US" dirty="0"/>
              <a:t>Will you hold firmly to the word of life this week so that you can anticipate being welcomed into the Kingdom with love, joy, and honor?</a:t>
            </a:r>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1394223</TotalTime>
  <Words>5606</Words>
  <Application>Microsoft Office PowerPoint</Application>
  <PresentationFormat>Apresentação na tela (4:3)</PresentationFormat>
  <Paragraphs>336</Paragraphs>
  <Slides>18</Slides>
  <Notes>17</Notes>
  <HiddenSlides>0</HiddenSlides>
  <MMClips>0</MMClips>
  <ScaleCrop>false</ScaleCrop>
  <HeadingPairs>
    <vt:vector size="6" baseType="variant">
      <vt:variant>
        <vt:lpstr>Fontes usadas</vt:lpstr>
      </vt:variant>
      <vt:variant>
        <vt:i4>4</vt:i4>
      </vt:variant>
      <vt:variant>
        <vt:lpstr>Tema</vt:lpstr>
      </vt:variant>
      <vt:variant>
        <vt:i4>5</vt:i4>
      </vt:variant>
      <vt:variant>
        <vt:lpstr>Títulos de slides</vt:lpstr>
      </vt:variant>
      <vt:variant>
        <vt:i4>18</vt:i4>
      </vt:variant>
    </vt:vector>
  </HeadingPairs>
  <TitlesOfParts>
    <vt:vector size="27" baseType="lpstr">
      <vt:lpstr>Arial</vt:lpstr>
      <vt:lpstr>Arial</vt:lpstr>
      <vt:lpstr>Arial Rounded MT Bold</vt:lpstr>
      <vt:lpstr>Calibri</vt:lpstr>
      <vt:lpstr>2_Default Design</vt:lpstr>
      <vt:lpstr>Default Design</vt:lpstr>
      <vt:lpstr>3_Default Design</vt:lpstr>
      <vt:lpstr>4_Default Design</vt:lpstr>
      <vt:lpstr>1_Default Design</vt:lpstr>
      <vt:lpstr>Uniting Heaven and Earth: Christ in Philippians and Colossians</vt:lpstr>
      <vt:lpstr>Memory Text Philippians 2:14-15 NKJV</vt:lpstr>
      <vt:lpstr>Overview</vt:lpstr>
      <vt:lpstr>Living Lights</vt:lpstr>
      <vt:lpstr>Living Sacrifices</vt:lpstr>
      <vt:lpstr>Fellow Gospel Workers</vt:lpstr>
      <vt:lpstr>Summary</vt:lpstr>
      <vt:lpstr>Summary</vt:lpstr>
      <vt:lpstr>Summary</vt:lpstr>
      <vt:lpstr>Apresentação do PowerPoint</vt:lpstr>
      <vt:lpstr>Philippians 2:12-13 ESV</vt:lpstr>
      <vt:lpstr>Philippians 2:14-15 ESV</vt:lpstr>
      <vt:lpstr>Philippians 2:16 NLT</vt:lpstr>
      <vt:lpstr>Philippians 2:17 ESV</vt:lpstr>
      <vt:lpstr>Romans 12:1-2 NIV</vt:lpstr>
      <vt:lpstr>Philippians 2:19, 23-24 NLT</vt:lpstr>
      <vt:lpstr>Philippians 2:25-26, 29-30 NLT</vt:lpstr>
      <vt:lpstr>Outline of Philippians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Shining as Lights in the Night</dc:title>
  <dc:subject>Uniting Heaven and Earth: Christ in Philippians and Colossians</dc:subject>
  <dc:creator>Kenneth J. McNulty</dc:creator>
  <cp:lastModifiedBy>jose ferreira Neto</cp:lastModifiedBy>
  <cp:revision>23394</cp:revision>
  <cp:lastPrinted>2016-06-03T16:02:10Z</cp:lastPrinted>
  <dcterms:created xsi:type="dcterms:W3CDTF">2005-09-30T23:50:48Z</dcterms:created>
  <dcterms:modified xsi:type="dcterms:W3CDTF">2026-01-30T21:08:39Z</dcterms:modified>
  <cp:category>Bible Book</cp:category>
</cp:coreProperties>
</file>