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Manter a unidade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pt-BR" sz="1800" b="1" noProof="0" dirty="0"/>
            <a:t>Enquanto trabalhamos juntos, não deve haver fofocas, críticas, rivalidades ou discussões entre nós</a:t>
          </a:r>
          <a:endParaRPr lang="pt-BR" sz="1800" noProof="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Comportar-se impecavelmente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pt-BR" sz="1800" b="1" noProof="0" dirty="0"/>
            <a:t>Obedecer com simplicidade ao nosso Pai é um contraste gritante com a maldade e dissipação que existem ao nosso redor</a:t>
          </a:r>
          <a:endParaRPr lang="pt-BR" sz="1800" noProof="0" dirty="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 à Palavra de Deus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pt-BR" sz="1800" b="1" noProof="0" dirty="0"/>
            <a:t>Nosso proceder e nosso pensamento devem estar de acordo com o que a Bíblia ensina</a:t>
          </a:r>
          <a:endParaRPr lang="pt-BR" sz="1800" noProof="0" dirty="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7" custLinFactNeighborY="-147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83043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93476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834987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Enquanto trabalhamos juntos, não deve haver fofocas, críticas, rivalidades ou discussões entre nós</a:t>
          </a:r>
          <a:endParaRPr lang="pt-BR" sz="1800" kern="1200" noProof="0" dirty="0"/>
        </a:p>
      </dsp:txBody>
      <dsp:txXfrm>
        <a:off x="834987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253712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Manter a unidade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712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637998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742325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642571" y="2236676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Obedecer com simplicidade ao nosso Pai é um contraste gritante com a maldade e dissipação que existem ao nosso redor</a:t>
          </a:r>
          <a:endParaRPr lang="pt-BR" sz="1800" kern="1200" noProof="0" dirty="0"/>
        </a:p>
      </dsp:txBody>
      <dsp:txXfrm>
        <a:off x="4642571" y="2236676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4061276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Comportar-se impecavelmente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1276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445562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549889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450115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Nosso proceder e nosso pensamento devem estar de acordo com o que a Bíblia ensina</a:t>
          </a:r>
          <a:endParaRPr lang="pt-BR" sz="1800" kern="1200" noProof="0" dirty="0"/>
        </a:p>
      </dsp:txBody>
      <dsp:txXfrm>
        <a:off x="8450115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68840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 à Palavra de Deus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68840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BRILHANDO COMO ESTRELAS NA NOITE</a:t>
            </a:r>
            <a:endParaRPr lang="pt-BR" sz="5400" b="1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8920464" y="0"/>
            <a:ext cx="3271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5 para 31 de janeiro de 2024</a:t>
            </a:r>
            <a:endParaRPr lang="pt-BR" sz="1600" b="1" noProof="0" dirty="0">
              <a:solidFill>
                <a:srgbClr val="FCF6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noProof="0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achei necessário enviar a você Epafrodito, meu irmão e colaborador, companheiro de milícia, seu mensageiro e ministro das minhas necessidades” 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(Filipenses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os filipenses souberam que Paulo estava preso em Roma, decidiram enviá-lo para que pudesse atender às suas necessidades (pagar aluguel, comer, roupas...) Epafrodito foi o responsável por levar essa ajuda ao apóstolo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4:18; 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seu zelo pelo evangelho, arriscou sua própria vida e adoeceu gravemente (Fil. 2:27, 30). Quando os filipenses souberam disso, ficaram preocupados com ele. Essa foi a principal razão pela qual Paulo decidiu enviá-lo para entregar a epístola a eles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2:26, 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Epafrodito não se limitou a ajudar, mas acompanhou Paulo, o ajudou em suas necessidades e colaborou com ele na difusão do evangelho.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pede que "honrem aqueles que são como ele" (Fil. 2:29 NVI). Epafrodito era, sem dúvida, um cristão fiel.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83635" y="818891"/>
            <a:ext cx="77903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“Enquanto Jesus, nosso intercessor, implora por nós no céu, o Espírito Santo trabalha em nós para querer e fazer para sua boa vontade. Todo o céu está interessado na salvação do crente. Então, que motivo temos para duvidar que o Senhor quer nos ajudar, e que Ele vai ajudar? Se ensinamos as pessoas, nós mesmos devemos ter uma conexão vital com Deus. Em espírito e palavra, devemos ser uma fonte para os outros, porque Cristo é em nós uma fonte de água que brota para a vida eterna. Tristeza e dor podem testar nossa paciência e nossa fé, mas o brilho da Presença Invisível estará conosco; por isso devemos esconder o eu atrás de Jesus”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5918384" y="6110749"/>
            <a:ext cx="4155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(Recebereis poder, 8 </a:t>
            </a:r>
            <a:r>
              <a:rPr lang="pt-BR" sz="1600" b="1" dirty="0"/>
              <a:t>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“Façam tudo sem queixas ou discussões, para que vocês sejam filhos de Deus inocentes e simples, inocentes no meio de uma geração corrupta e perversa, na qual vocês brilham como luzes no mundo”</a:t>
            </a:r>
            <a:endParaRPr kumimoji="0" lang="pt-BR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F58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749016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Luminares no mundo: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Um reflexo de Deus </a:t>
            </a:r>
            <a:r>
              <a:rPr lang="pt-BR" sz="2000" b="1" noProof="0" dirty="0"/>
              <a:t>(Filipenses 2:12-13)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Um brilho no mundo (</a:t>
            </a:r>
            <a:r>
              <a:rPr lang="pt-BR" sz="2000" b="1" noProof="0" dirty="0"/>
              <a:t>Filipenses 2:14-16)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Um sacrifício vivo (Filipenses 2:17-18)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Exemplos de luz: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Timóteo (Filipenses 2:19-24)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Epafrodito (Filipenses 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“Assim, que a tua luz brilhe diante dos homens, para que vejam as tuas boas obras e glorifiquem o teu Pai que está no céu”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5:16).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934834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934834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934834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934834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934834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31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281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Vivendo em um mundo onde a Lei de Deus é constantemente pisoteada, os cristãos, que desejam servir a Deus vivendo de acordo com ela, são luzes que brilham na escuridão.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Em Filipenses 2:12-18 </a:t>
            </a:r>
            <a:r>
              <a:rPr lang="pt-BR" sz="2000" b="1" dirty="0"/>
              <a:t>podemos ler a versão paulina deste mandamento de Jesus.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LUMINARES</a:t>
            </a:r>
            <a:b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NO</a:t>
            </a:r>
            <a:b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 REFLEXO DE DEUS</a:t>
            </a:r>
            <a:endParaRPr lang="pt-BR" sz="4400" b="1" spc="300" noProof="0" dirty="0">
              <a:ln w="1016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é Deus quem produz em você tanto a vontade quanto o fazer, por sua boa vontade” </a:t>
            </a:r>
            <a:r>
              <a:rPr lang="pt-BR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pt-BR" sz="2000" b="1" dirty="0"/>
              <a:t>Após descrever magistralmente a humilhação e exaltação de Jesus, Paulo acrescenta a expressão "portanto". Ou seja, já que Jesus se humilhou e foi exaltado de modo que "toda língua confessa que Jesus Cristo é Senhor, para a glória de Deus Pai" (Filipenses 2:11), os crentes filipenses (e, por extensão, todos nós) devem fazer algo a respeito.</a:t>
            </a:r>
            <a:endParaRPr lang="pt-BR" sz="2000" b="1" noProof="0" dirty="0"/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 primeira tarefa é realizar nossa salvação "com temor e tremor" (Fil. 2:12). Se Deus é quem nos salva (Tito 2:11), por que deveríamos nos ocupar dele?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Temor e tremor são expressões usadas como sinônimo de serviço a Deus (Salmo 2:11). Por isso, Paulo enfatiza que é Deus quem desperta em nós o desejo de fazer o bem e nos dá força para que isso aconteça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B90E4E"/>
                </a:solidFill>
              </a:rPr>
              <a:t>UM BRILHO NO MUNDO</a:t>
            </a:r>
            <a:endParaRPr lang="pt-BR" sz="4400" b="1" noProof="0" dirty="0">
              <a:ln/>
              <a:solidFill>
                <a:srgbClr val="B90E4E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“para que sejam irrepreensíveis e inocentes, filhos de Deus sem mácula no meio de uma geração má e perversa, no meio da qual brilham como luzes no mundo”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propõe três coisas que farão os crentes brilharem no mundo: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901940"/>
              </p:ext>
            </p:extLst>
          </p:nvPr>
        </p:nvGraphicFramePr>
        <p:xfrm>
          <a:off x="0" y="1864523"/>
          <a:ext cx="11362545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1222751" y="6120083"/>
            <a:ext cx="927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Onde a escuridão é maior, a luz brilha mais forte. Em um mundo onde Deus é sistematicamente rejeitado, os cristãos devem brilhar com a luz de Cristo.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 SACRIFÍCIO VIVO </a:t>
            </a:r>
            <a:endParaRPr lang="pt-BR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 embora seja derramado em uma libação sobre o sacrifício e serviço da sua fé, eu me alegro e me regozijo com todos vocês”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Paulo esperasse ser libertado, era possível que fosse condenado. Essa possibilidade ele apresenta como sendo "derramado em libação"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não se importava de morrer porque seu testemunho daria ainda mais força a crentes que já eram testemunhas fiéis do evangelho, falavam dele com ousadia e se comportavam como filhos dignos de Deus.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libação consistia em derramar um líquido sobre o sacrifício oferecido (</a:t>
            </a:r>
            <a:r>
              <a:rPr lang="pt-BR" sz="2000" b="1" dirty="0" err="1"/>
              <a:t>Êx</a:t>
            </a:r>
            <a:r>
              <a:rPr lang="pt-BR" sz="2000" b="1" dirty="0"/>
              <a:t>. 29:39-40). Neste caso, o sacrifício em questão aram os Filipenses.</a:t>
            </a:r>
            <a:endParaRPr lang="pt-BR" sz="2000" b="1" noProof="0" dirty="0"/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filipenses iriam morrer? De modo algum. Seu sacrifício consistia no "serviço à sua fé". Foi um sacrifício vivo, um sacrifício que todos devemos oferecer a Deus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EXEMPLOS DE</a:t>
            </a:r>
            <a:b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pt-BR" sz="4400" b="1" spc="600" noProof="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TIMÓTEO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“Mas já conheceis os méritos daquele que, como filho ao pai, serviu comigo no evangelho” </a:t>
            </a:r>
            <a:r>
              <a:rPr lang="pt-BR" sz="1400" b="1" noProof="0" dirty="0">
                <a:solidFill>
                  <a:srgbClr val="A26036"/>
                </a:solidFill>
                <a:latin typeface="Comic Sans MS" panose="030F0702030302020204" pitchFamily="66" charset="0"/>
              </a:rPr>
              <a:t>(Filipenses 2:22)</a:t>
            </a:r>
            <a:endParaRPr lang="pt-BR" b="1" noProof="0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Timóteo foi um colaborador ativo de Paulo e coautor de seis epístolas (2 Cor. Fil., Col., 1 Tes., 2 Tes., </a:t>
            </a:r>
            <a:r>
              <a:rPr lang="pt-BR" sz="2000" b="1" dirty="0" err="1"/>
              <a:t>Flm</a:t>
            </a:r>
            <a:r>
              <a:rPr lang="pt-BR" sz="2000" b="1" dirty="0"/>
              <a:t>.) Foi o próprio Paulo quem o escolheu como evangelista (Atos 16: 1-3). O que Paulo via de tão especial nesse jovem?</a:t>
            </a:r>
            <a:endParaRPr lang="pt-BR" sz="2000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Primeiro, que todos eles "deram bons testemunhos para ele." Sua validade para o ministério foi confirmada pela palavra profética (1 Tim. 1:18). Quando jovem, Paulo o via como um filho (1 Tim. 1:2; 4:12). Por sua vez, Timóteo tratava Paulo com o respeito e o carinho que um filho tem pelo pai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o considerava um trabalhador eficaz quanto ele mesmo (1 Coríntios 16:10). Ele lhe confiou a supervisão de várias igrejas, como Corinto (1 Coríntios 4:17); Filipos (Filipos 2:19); e Tessalônica (1 Tess. 3:2). Ele também sofreu prisões como Paulo </a:t>
            </a:r>
            <a:r>
              <a:rPr lang="pt-BR" sz="2000" b="1" noProof="0" dirty="0"/>
              <a:t>(Heb. 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1216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Constantia</vt:lpstr>
      <vt:lpstr>Aptos</vt:lpstr>
      <vt:lpstr>Arial</vt:lpstr>
      <vt:lpstr>Comic Sans MS</vt:lpstr>
      <vt:lpstr>Gill Sans MT</vt:lpstr>
      <vt:lpstr>Aptos Display</vt:lpstr>
      <vt:lpstr>Tema de Office</vt:lpstr>
      <vt:lpstr>Galería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67</cp:revision>
  <dcterms:created xsi:type="dcterms:W3CDTF">2026-01-03T16:08:44Z</dcterms:created>
  <dcterms:modified xsi:type="dcterms:W3CDTF">2026-01-24T21:22:45Z</dcterms:modified>
</cp:coreProperties>
</file>