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81" r:id="rId6"/>
    <p:sldId id="282" r:id="rId7"/>
    <p:sldId id="261" r:id="rId8"/>
    <p:sldId id="263" r:id="rId9"/>
    <p:sldId id="270" r:id="rId10"/>
    <p:sldId id="280" r:id="rId11"/>
    <p:sldId id="283" r:id="rId12"/>
    <p:sldId id="264" r:id="rId13"/>
    <p:sldId id="265" r:id="rId14"/>
    <p:sldId id="273" r:id="rId15"/>
    <p:sldId id="278" r:id="rId16"/>
    <p:sldId id="266" r:id="rId17"/>
    <p:sldId id="267" r:id="rId18"/>
    <p:sldId id="275" r:id="rId19"/>
    <p:sldId id="284" r:id="rId20"/>
    <p:sldId id="268" r:id="rId21"/>
    <p:sldId id="262" r:id="rId22"/>
  </p:sldIdLst>
  <p:sldSz cx="12192000" cy="6858000"/>
  <p:notesSz cx="6858000" cy="9144000"/>
  <p:photoAlbum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929ED0-1963-497B-C18F-CA8026B8B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577E50-3830-7227-6273-1C70AF952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54D95-4E07-C8E4-5D0E-B4D232B75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CA345-C0EF-2A5D-5989-851D915D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2EFB98-56AF-9DE8-6ED6-C4DB11A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29022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394A1-2F42-5D55-81E2-A8CEC277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9CA4AA-DA2E-D9B2-2974-604F6F25B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15E52F-E007-236D-9F31-61C65BDD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F7F073-8FEE-C968-B2A3-21318A528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9C7C5D-10C5-1788-9E09-7E36E5D5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15935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BC7ED-3CB2-8659-1ED9-0D9F1C30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2D099F-B27C-3A35-958D-95E5A721A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6BD12A-67B0-34E1-9B5F-4C2DA0C8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DF6EFC-A21D-A3E5-E234-A2EA9322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000348-815B-F26F-42A8-898115B11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55804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DA040D-0E06-E8D2-C428-08A9FBC9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DB5283-25E3-62C1-EADF-9541D1518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7BE6EB-E9E8-CFED-7F80-BA2DC7044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47898E-E21C-EB60-49CF-8ABD3AF89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02868A-76B2-4DE6-C807-BDEB9D3C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8F9295-8AA9-2FFA-32A9-D6C1C03C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9152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6DD13-6CC0-CC4A-E641-92173BBF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01905F-5932-9873-2339-6AFBEB889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158640-B7A0-DA36-F39F-EC77205D0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B68DEF-F0DD-10CD-8AC1-FE6AE98A1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525E27-5F29-FFA1-86D9-93F9293E4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73A387-0C56-69EA-F77B-DB408CD9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D450510-44DC-906E-7D49-EBD03E1D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5CCAA9-5E9C-F4E0-BB63-00A32AF4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22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65758-4671-7B29-8BC2-E71E90D8A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639ADAB-9A2F-200C-585A-DDB370CD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DEDC23-6132-D27E-F268-F37420D7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543C1-4841-9FA6-4167-8B8434F86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69022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52F65F-43CD-7292-84C7-E00EF56A3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1945F5-7A96-A2A9-331D-B1C8B7D5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7EB328-D54E-8F49-6B5D-CE130694C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19140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3A899-745C-639D-BB03-09A2D0CD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C5BB6F-B950-DD0D-F247-62CA1DCA4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279163-4ED1-7384-9EF8-6A11A6765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50788F-B395-12B1-E805-88779576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1B3E14-B6B6-44D8-B091-6F6EE373A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632495-7954-B315-378F-179B13F5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1302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0FD88-E7A3-A5D7-8594-ACF18747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5975256-E169-9212-B514-6EC1483E3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D06D59-9A89-7FF7-BA2C-59C015276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0BDE2A-4949-8864-002C-32814D3E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0448B7-EC9E-8DDA-017C-B05C84A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32B2A3-1428-9BAE-EC98-7770E21E7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60246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816E4-8FAE-E36A-951A-18C45FDD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EE8A4C-224B-F100-AAA7-136F49735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C22E1-36A0-D399-B16C-C675A9B91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B5613B-6249-1534-DB62-E9133BCCD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E65213-E80F-AA77-CE95-EEF9A234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7983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C33EC-5DEA-8A89-E091-B4931FA7F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DCED44-3E65-83B9-70A4-AABD7C926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EA1374-BB85-17C0-4E12-7263D6207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63C46C-3CB0-CFF6-4E95-65F95D62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195234-A6B6-B071-55B0-76E8228D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60732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EA4403-138C-0BF5-D569-59325CF1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A6E25F-C869-37F6-10BA-4A858BE01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9A5F5-00A5-198C-BAED-279E32F18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31DF11-D47D-4810-93E5-6E6F26962179}" type="datetimeFigureOut">
              <a:rPr lang="es-DO" smtClean="0"/>
              <a:t>19/7/2025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625F6A-B36F-174B-CED6-2DB54B5B2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2AFEB5-0A71-F2A3-3990-973E3135A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9E8964-CCA1-4D4A-A2D4-BA28D40B1953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57058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A2425A13-BAD8-257F-D1A0-078C89F382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33F56B6-D52D-B56B-156E-47183439960D}"/>
              </a:ext>
            </a:extLst>
          </p:cNvPr>
          <p:cNvSpPr txBox="1"/>
          <p:nvPr/>
        </p:nvSpPr>
        <p:spPr>
          <a:xfrm>
            <a:off x="345057" y="336429"/>
            <a:ext cx="1475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>
                <a:solidFill>
                  <a:schemeClr val="accent2"/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Lección 04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A9E68D-C083-3785-2307-69E4D703A53D}"/>
              </a:ext>
            </a:extLst>
          </p:cNvPr>
          <p:cNvSpPr txBox="1"/>
          <p:nvPr/>
        </p:nvSpPr>
        <p:spPr>
          <a:xfrm>
            <a:off x="431321" y="1940943"/>
            <a:ext cx="5796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>
                <a:solidFill>
                  <a:schemeClr val="accent4">
                    <a:lumMod val="50000"/>
                  </a:schemeClr>
                </a:solidFill>
                <a:latin typeface="Bahnschrift SemiCondensed" panose="020B0502040204020203" pitchFamily="34" charset="0"/>
              </a:rPr>
              <a:t>LAS PLAGAS</a:t>
            </a:r>
            <a:endParaRPr lang="es-DO" sz="2800" dirty="0">
              <a:solidFill>
                <a:schemeClr val="accent4">
                  <a:lumMod val="50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50FB9A-696B-556F-1572-A83C04D6A11B}"/>
              </a:ext>
            </a:extLst>
          </p:cNvPr>
          <p:cNvSpPr txBox="1"/>
          <p:nvPr/>
        </p:nvSpPr>
        <p:spPr>
          <a:xfrm>
            <a:off x="345057" y="2674189"/>
            <a:ext cx="60212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4000">
                <a:solidFill>
                  <a:schemeClr val="bg1"/>
                </a:solidFill>
                <a:latin typeface="Bahnschrift SemiCondensed" panose="020B0502040204020203" pitchFamily="34" charset="0"/>
              </a:rPr>
              <a:t>“Y tal como el Señor lo había dicho por medio de Moisés, el corazón de Faraón se endureció y no dejó ir a los israelitas”</a:t>
            </a:r>
          </a:p>
          <a:p>
            <a:pPr algn="just"/>
            <a:r>
              <a:rPr lang="es-ES" sz="4000">
                <a:solidFill>
                  <a:schemeClr val="bg1"/>
                </a:solidFill>
                <a:latin typeface="Bahnschrift SemiCondensed" panose="020B0502040204020203" pitchFamily="34" charset="0"/>
              </a:rPr>
              <a:t> (Éxo. 9:35).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1EC7FFDD-C2F8-7BBE-4777-A9ED21A74D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90316AE-495C-D571-16A8-02E93AC5CA42}"/>
              </a:ext>
            </a:extLst>
          </p:cNvPr>
          <p:cNvSpPr txBox="1"/>
          <p:nvPr/>
        </p:nvSpPr>
        <p:spPr>
          <a:xfrm>
            <a:off x="1377350" y="3256472"/>
            <a:ext cx="94372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>
                <a:solidFill>
                  <a:schemeClr val="bg1"/>
                </a:solidFill>
                <a:latin typeface="Bahnschrift SemiCondensed" panose="020B0502040204020203" pitchFamily="34" charset="0"/>
              </a:rPr>
              <a:t>La supremacía de Dios</a:t>
            </a:r>
            <a:endParaRPr lang="es-DO" sz="6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24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8BC5DAA1-B72F-4D30-82CF-2E506303B4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9844428-BB2E-C014-B130-21CECFA7E86F}"/>
              </a:ext>
            </a:extLst>
          </p:cNvPr>
          <p:cNvSpPr txBox="1"/>
          <p:nvPr/>
        </p:nvSpPr>
        <p:spPr>
          <a:xfrm>
            <a:off x="3657600" y="3010619"/>
            <a:ext cx="31831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latin typeface="Bahnschrift SemiCondensed" panose="020B0502040204020203" pitchFamily="34" charset="0"/>
              </a:rPr>
              <a:t>¿Contra quién se </a:t>
            </a:r>
          </a:p>
          <a:p>
            <a:pPr algn="ctr"/>
            <a:r>
              <a:rPr lang="es-ES" sz="3600">
                <a:latin typeface="Bahnschrift SemiCondensed" panose="020B0502040204020203" pitchFamily="34" charset="0"/>
              </a:rPr>
              <a:t>dirigieron principalmente</a:t>
            </a:r>
          </a:p>
          <a:p>
            <a:pPr algn="ctr"/>
            <a:r>
              <a:rPr lang="es-ES" sz="3600">
                <a:latin typeface="Bahnschrift SemiCondensed" panose="020B0502040204020203" pitchFamily="34" charset="0"/>
              </a:rPr>
              <a:t> las plagas?</a:t>
            </a:r>
            <a:endParaRPr lang="es-DO" sz="36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4F04D3-FE70-8A37-E094-89734EC7D0EC}"/>
              </a:ext>
            </a:extLst>
          </p:cNvPr>
          <p:cNvSpPr txBox="1"/>
          <p:nvPr/>
        </p:nvSpPr>
        <p:spPr>
          <a:xfrm>
            <a:off x="7617124" y="1166842"/>
            <a:ext cx="42096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Contra los dioses egipcios, incluyendo al faraón, que se consideraba uno de esos dioses.</a:t>
            </a:r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64122C08-ED6E-65CE-B828-358CCEED8DDA}"/>
              </a:ext>
            </a:extLst>
          </p:cNvPr>
          <p:cNvSpPr/>
          <p:nvPr/>
        </p:nvSpPr>
        <p:spPr>
          <a:xfrm>
            <a:off x="310550" y="163902"/>
            <a:ext cx="681487" cy="66423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921230A-8966-E16B-C0C8-7765B0CCE728}"/>
              </a:ext>
            </a:extLst>
          </p:cNvPr>
          <p:cNvSpPr txBox="1"/>
          <p:nvPr/>
        </p:nvSpPr>
        <p:spPr>
          <a:xfrm>
            <a:off x="396813" y="311352"/>
            <a:ext cx="50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4021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987A728D-ADB3-E964-567E-4551CA5538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20C0FD2-C2C0-14AE-BD18-480B746C8884}"/>
              </a:ext>
            </a:extLst>
          </p:cNvPr>
          <p:cNvSpPr txBox="1"/>
          <p:nvPr/>
        </p:nvSpPr>
        <p:spPr>
          <a:xfrm>
            <a:off x="3729789" y="689810"/>
            <a:ext cx="77162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12 Pues yo pasaré aquella noche por la tierra de Egipto, y heriré a todo primogénito en la tierra de Egipto, así de los hombres como de las bestias; y ejecutaré mis juicios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en todos los dioses de Egipto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Yo Jehová.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F0765B-4B3A-D371-3D15-9A90044AEA28}"/>
              </a:ext>
            </a:extLst>
          </p:cNvPr>
          <p:cNvSpPr txBox="1"/>
          <p:nvPr/>
        </p:nvSpPr>
        <p:spPr>
          <a:xfrm>
            <a:off x="898358" y="1540042"/>
            <a:ext cx="208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>
                <a:solidFill>
                  <a:schemeClr val="accent2"/>
                </a:solidFill>
              </a:rPr>
              <a:t>Éx. 12: 12 </a:t>
            </a:r>
            <a:endParaRPr lang="es-DO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8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07592-F50D-9917-83C1-8CB79101E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A1F95F38-EBFF-521E-E588-12453AF857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E0D509B-118F-CDAB-1739-D5285AF7A6D7}"/>
              </a:ext>
            </a:extLst>
          </p:cNvPr>
          <p:cNvSpPr txBox="1"/>
          <p:nvPr/>
        </p:nvSpPr>
        <p:spPr>
          <a:xfrm>
            <a:off x="3729789" y="256673"/>
            <a:ext cx="771625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4 mientras enterraban los egipcios a los que Jehová había herido de muerte de entre ellos, a todo primogénito; también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había hecho Jehová juicios contra sus dioses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224AF5-557F-9D03-1C0B-2B5063C90898}"/>
              </a:ext>
            </a:extLst>
          </p:cNvPr>
          <p:cNvSpPr txBox="1"/>
          <p:nvPr/>
        </p:nvSpPr>
        <p:spPr>
          <a:xfrm>
            <a:off x="898358" y="1540042"/>
            <a:ext cx="208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>
                <a:solidFill>
                  <a:schemeClr val="accent2"/>
                </a:solidFill>
              </a:rPr>
              <a:t>Núm. 33: 4 </a:t>
            </a:r>
            <a:endParaRPr lang="es-DO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156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4E783-94EC-58AD-9BA6-78B46436D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A3A4C9EF-EB0C-E1CA-F1BA-F27FF2C664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50BB73F-FC18-5F1E-55A6-7CE5C5C1732E}"/>
              </a:ext>
            </a:extLst>
          </p:cNvPr>
          <p:cNvSpPr txBox="1"/>
          <p:nvPr/>
        </p:nvSpPr>
        <p:spPr>
          <a:xfrm>
            <a:off x="3729789" y="160421"/>
            <a:ext cx="771625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12 Vinieron, pues, Moisés y Aarón a Faraón, e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hicieron como Jehová lo había mandado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Y echó Aarón su vara delante de Faraón y de sus siervos, y se hizo culebra. 11 Entonces llamó también Faraón sabios y hechiceros, e hicieron también lo mismo los hechiceros de Egipto con sus encantamientos; 12 pues echó cada uno su vara, las cuales se volvieron culebras; mas </a:t>
            </a:r>
            <a:r>
              <a:rPr lang="es-ES" sz="3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la vara de Aarón devoró las varas de ellos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3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C53FD76-0CD8-0F09-D7C3-A653757B8F00}"/>
              </a:ext>
            </a:extLst>
          </p:cNvPr>
          <p:cNvSpPr txBox="1"/>
          <p:nvPr/>
        </p:nvSpPr>
        <p:spPr>
          <a:xfrm>
            <a:off x="898358" y="1540042"/>
            <a:ext cx="208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>
                <a:solidFill>
                  <a:schemeClr val="accent2"/>
                </a:solidFill>
              </a:rPr>
              <a:t>Éx. 7: 10-12 </a:t>
            </a:r>
            <a:endParaRPr lang="es-DO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34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1EB67562-EF47-B412-C4A2-BFB6E886B4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A10E3F5-07ED-A5D1-A70E-1579BE642D4D}"/>
              </a:ext>
            </a:extLst>
          </p:cNvPr>
          <p:cNvSpPr txBox="1"/>
          <p:nvPr/>
        </p:nvSpPr>
        <p:spPr>
          <a:xfrm>
            <a:off x="3657600" y="396815"/>
            <a:ext cx="77551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El Señor no luchaba contra los egipcios, ni siquiera contra Egipto en sí, sino contra sus dioses (los egipcios veneraban a más de 1.500 deidades). La vara de Aarón que se convirtió en serpiente y devoró a las de los magos egipcios, que representaban a la diosa </a:t>
            </a:r>
            <a:r>
              <a:rPr lang="es-ES" sz="36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Uadyet</a:t>
            </a:r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al dios serpiente Nehebkau, demostró la supremacía de Dios sobre la magia y el poder egipcios. </a:t>
            </a:r>
            <a:endParaRPr lang="es-DO" sz="3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0BB6F0-0405-5908-BC50-E2DF3FAC329F}"/>
              </a:ext>
            </a:extLst>
          </p:cNvPr>
          <p:cNvSpPr txBox="1"/>
          <p:nvPr/>
        </p:nvSpPr>
        <p:spPr>
          <a:xfrm>
            <a:off x="603850" y="1526876"/>
            <a:ext cx="269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accent2"/>
                </a:solidFill>
                <a:latin typeface="Bahnschrift SemiCondensed" panose="020B0502040204020203" pitchFamily="34" charset="0"/>
              </a:rPr>
              <a:t>Lección del domingo.</a:t>
            </a:r>
            <a:endParaRPr lang="es-DO" sz="24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00C6B34-E4FB-229F-0C67-06E0C666C25A}"/>
              </a:ext>
            </a:extLst>
          </p:cNvPr>
          <p:cNvSpPr txBox="1"/>
          <p:nvPr/>
        </p:nvSpPr>
        <p:spPr>
          <a:xfrm>
            <a:off x="163902" y="69011"/>
            <a:ext cx="64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>
                <a:solidFill>
                  <a:schemeClr val="accent2">
                    <a:lumMod val="50000"/>
                  </a:schemeClr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2987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47766-4EF6-3C63-C54B-8A6EA0CB8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A88A42A8-2073-3F53-9B7B-5A888BEF2F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E132A5-AE00-5B0A-134C-D68BBB08E604}"/>
              </a:ext>
            </a:extLst>
          </p:cNvPr>
          <p:cNvSpPr txBox="1"/>
          <p:nvPr/>
        </p:nvSpPr>
        <p:spPr>
          <a:xfrm>
            <a:off x="3657600" y="3010619"/>
            <a:ext cx="31831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latin typeface="Bahnschrift SemiCondensed" panose="020B0502040204020203" pitchFamily="34" charset="0"/>
              </a:rPr>
              <a:t>¿Quién endureció </a:t>
            </a:r>
          </a:p>
          <a:p>
            <a:pPr algn="ctr"/>
            <a:r>
              <a:rPr lang="es-ES" sz="3600">
                <a:latin typeface="Bahnschrift SemiCondensed" panose="020B0502040204020203" pitchFamily="34" charset="0"/>
              </a:rPr>
              <a:t>el corazón </a:t>
            </a:r>
          </a:p>
          <a:p>
            <a:pPr algn="ctr"/>
            <a:r>
              <a:rPr lang="es-ES" sz="3600">
                <a:latin typeface="Bahnschrift SemiCondensed" panose="020B0502040204020203" pitchFamily="34" charset="0"/>
              </a:rPr>
              <a:t>del faraón ?</a:t>
            </a:r>
            <a:endParaRPr lang="es-DO" sz="36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23330A-91C7-4C9F-157C-D0A5C63BFDCC}"/>
              </a:ext>
            </a:extLst>
          </p:cNvPr>
          <p:cNvSpPr txBox="1"/>
          <p:nvPr/>
        </p:nvSpPr>
        <p:spPr>
          <a:xfrm>
            <a:off x="7625751" y="1224951"/>
            <a:ext cx="42096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Primero fue</a:t>
            </a:r>
          </a:p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Faraón mismo y</a:t>
            </a:r>
          </a:p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luego Dios permitió que su corazón se endureciera aun más por sus propias malas decisiones.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D3DB29A6-AAF5-B6A6-DA88-7CA639FB1DB7}"/>
              </a:ext>
            </a:extLst>
          </p:cNvPr>
          <p:cNvSpPr/>
          <p:nvPr/>
        </p:nvSpPr>
        <p:spPr>
          <a:xfrm>
            <a:off x="310550" y="163902"/>
            <a:ext cx="681487" cy="66423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9EC747-1868-FE3F-D0EA-F037ED0AB16B}"/>
              </a:ext>
            </a:extLst>
          </p:cNvPr>
          <p:cNvSpPr txBox="1"/>
          <p:nvPr/>
        </p:nvSpPr>
        <p:spPr>
          <a:xfrm>
            <a:off x="427006" y="265185"/>
            <a:ext cx="44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4929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299E-6656-955D-3BF5-172C9655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0166FD41-D656-4921-AC07-0B66B2A059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CB03136-C223-9F59-EC78-4530967E4E40}"/>
              </a:ext>
            </a:extLst>
          </p:cNvPr>
          <p:cNvSpPr txBox="1"/>
          <p:nvPr/>
        </p:nvSpPr>
        <p:spPr>
          <a:xfrm>
            <a:off x="3649579" y="320841"/>
            <a:ext cx="77162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13 Y </a:t>
            </a:r>
            <a:r>
              <a:rPr lang="es-ES" sz="7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corazón de Faraón se endureció</a:t>
            </a:r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no los escuchó, como Jehová lo había dicho.</a:t>
            </a:r>
            <a:endParaRPr lang="es-DO" sz="72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FCDA05-75A8-D815-9DB2-82E66108D024}"/>
              </a:ext>
            </a:extLst>
          </p:cNvPr>
          <p:cNvSpPr txBox="1"/>
          <p:nvPr/>
        </p:nvSpPr>
        <p:spPr>
          <a:xfrm>
            <a:off x="962527" y="1491916"/>
            <a:ext cx="2149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>
                <a:solidFill>
                  <a:schemeClr val="accent2"/>
                </a:solidFill>
              </a:rPr>
              <a:t>Éx. 7: 13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28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0EA6C-EA4A-EA6A-63D6-B673D56CC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2E4A522C-407C-19E8-699B-85F43CC9AC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BEF6A22-E911-AE70-A40F-6F69951FEEF4}"/>
              </a:ext>
            </a:extLst>
          </p:cNvPr>
          <p:cNvSpPr txBox="1"/>
          <p:nvPr/>
        </p:nvSpPr>
        <p:spPr>
          <a:xfrm>
            <a:off x="3649579" y="128336"/>
            <a:ext cx="771625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12 Pero </a:t>
            </a:r>
            <a:r>
              <a:rPr lang="es-ES" sz="66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Jehová endureció el corazón de Faraón</a:t>
            </a:r>
            <a:r>
              <a:rPr lang="es-ES" sz="6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no los oyó, como Jehová lo había dicho a Moisés.</a:t>
            </a:r>
            <a:endParaRPr lang="es-DO" sz="66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0BF885-7176-DE48-06D1-3FE2342EC189}"/>
              </a:ext>
            </a:extLst>
          </p:cNvPr>
          <p:cNvSpPr txBox="1"/>
          <p:nvPr/>
        </p:nvSpPr>
        <p:spPr>
          <a:xfrm>
            <a:off x="689811" y="1475874"/>
            <a:ext cx="2566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>
                <a:solidFill>
                  <a:schemeClr val="accent2"/>
                </a:solidFill>
              </a:rPr>
              <a:t>Éx. 9: 12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92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4B62-A17C-44D9-298D-4B50942B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3FE9026B-32C8-4A17-AA51-644AC2061E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54C9653-E3E2-AF78-326B-78DC67E6F922}"/>
              </a:ext>
            </a:extLst>
          </p:cNvPr>
          <p:cNvSpPr txBox="1"/>
          <p:nvPr/>
        </p:nvSpPr>
        <p:spPr>
          <a:xfrm>
            <a:off x="3649579" y="128336"/>
            <a:ext cx="77162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28 A demás, como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estimaron que no valía la pena tomar en cuenta el conocimiento de Dios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él a su vez los entregó a la depravación mental, para que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hicieran lo que no debían hacer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C71E6D-91BA-82A8-7425-9D6F2D00A1C3}"/>
              </a:ext>
            </a:extLst>
          </p:cNvPr>
          <p:cNvSpPr txBox="1"/>
          <p:nvPr/>
        </p:nvSpPr>
        <p:spPr>
          <a:xfrm>
            <a:off x="689811" y="1475874"/>
            <a:ext cx="2807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accent2"/>
                </a:solidFill>
              </a:rPr>
              <a:t>Ro. 1: 28 NVI</a:t>
            </a:r>
            <a:endParaRPr lang="es-DO" sz="5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679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CF8FE-FCEF-4848-5C8B-7B001C89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1EACE559-55D4-DF76-397B-54B94A263B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F6B649E-601D-6C27-0F18-CC0A1194270C}"/>
              </a:ext>
            </a:extLst>
          </p:cNvPr>
          <p:cNvSpPr txBox="1"/>
          <p:nvPr/>
        </p:nvSpPr>
        <p:spPr>
          <a:xfrm>
            <a:off x="3623094" y="137441"/>
            <a:ext cx="775514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Dios envió plagas para ayudar al faraón a arrepentirse y liberarlo de su confusión mental y sus errores. Dios no aumentó la maldad en el corazón del faraón, sino que simplemente lo dejó en libertad de ceder a sus propios impulsos malignos. El faraón tenía libre albedrío. Podía aceptar a Dios o rechazarlo, y decidió rechazarlo. 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E5F0C7-9090-9023-48D4-A2E33AF76162}"/>
              </a:ext>
            </a:extLst>
          </p:cNvPr>
          <p:cNvSpPr txBox="1"/>
          <p:nvPr/>
        </p:nvSpPr>
        <p:spPr>
          <a:xfrm>
            <a:off x="612476" y="1466491"/>
            <a:ext cx="269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accent2"/>
                </a:solidFill>
                <a:latin typeface="Bahnschrift SemiCondensed" panose="020B0502040204020203" pitchFamily="34" charset="0"/>
              </a:rPr>
              <a:t>Lección del lunes.</a:t>
            </a:r>
            <a:endParaRPr lang="es-DO" sz="24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CBADB8-7016-59E5-8E6B-790BBE322A2E}"/>
              </a:ext>
            </a:extLst>
          </p:cNvPr>
          <p:cNvSpPr txBox="1"/>
          <p:nvPr/>
        </p:nvSpPr>
        <p:spPr>
          <a:xfrm>
            <a:off x="163902" y="69011"/>
            <a:ext cx="64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>
                <a:solidFill>
                  <a:schemeClr val="accent2">
                    <a:lumMod val="50000"/>
                  </a:schemeClr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82843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15F5-1272-0309-217E-3CB589CFB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ACD375DE-797E-A6CA-2E57-09C7968E93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D89683A-DAF3-786C-884A-72AD0A3C8DBD}"/>
              </a:ext>
            </a:extLst>
          </p:cNvPr>
          <p:cNvSpPr txBox="1"/>
          <p:nvPr/>
        </p:nvSpPr>
        <p:spPr>
          <a:xfrm>
            <a:off x="3657600" y="3010619"/>
            <a:ext cx="31831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¿Qué demostraron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 las plagas?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4D1010-1AE1-9C28-ECAA-7C6353B7A32A}"/>
              </a:ext>
            </a:extLst>
          </p:cNvPr>
          <p:cNvSpPr txBox="1"/>
          <p:nvPr/>
        </p:nvSpPr>
        <p:spPr>
          <a:xfrm>
            <a:off x="7625751" y="1224951"/>
            <a:ext cx="42096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El poder y el señorío de Dios sobre Egipto</a:t>
            </a:r>
          </a:p>
          <a:p>
            <a:pPr algn="ctr"/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sus deidades, y la impotencia de los ídolos egipcios.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2F6EC1B3-7137-0AB5-F843-44365A082A1C}"/>
              </a:ext>
            </a:extLst>
          </p:cNvPr>
          <p:cNvSpPr/>
          <p:nvPr/>
        </p:nvSpPr>
        <p:spPr>
          <a:xfrm>
            <a:off x="310550" y="163902"/>
            <a:ext cx="681487" cy="66423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7B8CEE-7DC1-0A8C-2A10-6935622A41C6}"/>
              </a:ext>
            </a:extLst>
          </p:cNvPr>
          <p:cNvSpPr txBox="1"/>
          <p:nvPr/>
        </p:nvSpPr>
        <p:spPr>
          <a:xfrm>
            <a:off x="427006" y="265185"/>
            <a:ext cx="44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9584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904F2-8518-9117-D228-F4D991B4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1A794076-A0CC-0BBF-5B5F-485EA9AE33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2D8287C-6A98-2E5A-D2E3-19AFE85435FA}"/>
              </a:ext>
            </a:extLst>
          </p:cNvPr>
          <p:cNvSpPr txBox="1"/>
          <p:nvPr/>
        </p:nvSpPr>
        <p:spPr>
          <a:xfrm>
            <a:off x="3721768" y="128336"/>
            <a:ext cx="771625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19 Entonces </a:t>
            </a:r>
            <a:r>
              <a:rPr lang="es-ES" sz="2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los hechiceros dijeron a Faraón: Dedo de Dios es este. Mas el corazón de Faraón se endureció</a:t>
            </a:r>
            <a:r>
              <a:rPr lang="es-ES" sz="2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no los escuchó, como Jehová lo había dicho 20 Jehová dijo a Moisés: Levántate de mañana y ponte delante de Faraón, he aquí él sale al río; y dile: Jehová ha dicho así: Deja ir a mi pueblo, para que me sirva. 21 Porque si no dejas ir a mi pueblo, he aquí yo enviaré sobre ti, sobre tus siervos, sobre tu pueblo y sobre tus casas toda clase de moscas; y las casas de los egipcios se llenarán de toda clase de moscas, y asimismo la tierra donde ellos estén. 22 Y aquel día yo apartaré la tierra de </a:t>
            </a:r>
            <a:r>
              <a:rPr lang="es-ES" sz="28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Gosén</a:t>
            </a:r>
            <a:r>
              <a:rPr lang="es-ES" sz="2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en la cual habita mi pueblo, para que </a:t>
            </a:r>
            <a:r>
              <a:rPr lang="es-ES" sz="2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ninguna clase de moscas haya en ella, a fin de que sepas que yo soy Jehová en medio de la tierra</a:t>
            </a:r>
            <a:r>
              <a:rPr lang="es-ES" sz="2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28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A916C0-085F-51E1-2543-F61DF8B47233}"/>
              </a:ext>
            </a:extLst>
          </p:cNvPr>
          <p:cNvSpPr txBox="1"/>
          <p:nvPr/>
        </p:nvSpPr>
        <p:spPr>
          <a:xfrm>
            <a:off x="625642" y="1572126"/>
            <a:ext cx="247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>
                <a:solidFill>
                  <a:schemeClr val="accent2"/>
                </a:solidFill>
              </a:rPr>
              <a:t>Éx. 8: 19-22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94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2903F-C64B-5F67-1921-44C8B5D3F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0A22DF90-9000-9C73-F695-F3E6BB3F12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D723F61-3643-F8C1-9019-19CF56F00BAA}"/>
              </a:ext>
            </a:extLst>
          </p:cNvPr>
          <p:cNvSpPr txBox="1"/>
          <p:nvPr/>
        </p:nvSpPr>
        <p:spPr>
          <a:xfrm>
            <a:off x="3721768" y="737936"/>
            <a:ext cx="77162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18 Tras el </a:t>
            </a:r>
            <a:r>
              <a:rPr lang="es-ES" sz="7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orgullo</a:t>
            </a:r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viene la </a:t>
            </a:r>
            <a:r>
              <a:rPr lang="es-ES" sz="7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destrucción</a:t>
            </a:r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; tras la </a:t>
            </a:r>
            <a:r>
              <a:rPr lang="es-ES" sz="7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altanería</a:t>
            </a:r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el </a:t>
            </a:r>
            <a:r>
              <a:rPr lang="es-ES" sz="7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fracaso</a:t>
            </a:r>
            <a:r>
              <a:rPr lang="es-ES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72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CDBD97-322B-5ED5-65B2-046C8373B573}"/>
              </a:ext>
            </a:extLst>
          </p:cNvPr>
          <p:cNvSpPr txBox="1"/>
          <p:nvPr/>
        </p:nvSpPr>
        <p:spPr>
          <a:xfrm>
            <a:off x="625642" y="1190164"/>
            <a:ext cx="247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>
                <a:solidFill>
                  <a:schemeClr val="accent2"/>
                </a:solidFill>
              </a:rPr>
              <a:t>Prov. 16: 18 NVI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75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9E63-543F-9DDD-AB9A-23F9CF66B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983B2630-1D99-AE10-3D20-E7B069F982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0C236C7-D203-7559-F66E-C9962E98EB71}"/>
              </a:ext>
            </a:extLst>
          </p:cNvPr>
          <p:cNvSpPr txBox="1"/>
          <p:nvPr/>
        </p:nvSpPr>
        <p:spPr>
          <a:xfrm>
            <a:off x="3648973" y="163901"/>
            <a:ext cx="77551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8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Wadjet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era el dios egipcio de las moscas y los pantanos. A su vez, el dios </a:t>
            </a:r>
            <a:r>
              <a:rPr lang="es-ES" sz="38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Jepri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(la deidad del sol naciente, la creación y el renacimiento) era representado con la cabeza de una mosca. Estos “dioses” fueron derrotados por el Señor. Mientras los egipcios sufrían, los hebreos estaban protegidos (</a:t>
            </a:r>
            <a:r>
              <a:rPr lang="es-ES" sz="38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Éxo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8:20-24). De hecho, ninguna otra plaga los afectó. </a:t>
            </a:r>
            <a:endParaRPr lang="es-DO" sz="3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CC64FF-9F97-F246-BECE-3E426A2E17E9}"/>
              </a:ext>
            </a:extLst>
          </p:cNvPr>
          <p:cNvSpPr txBox="1"/>
          <p:nvPr/>
        </p:nvSpPr>
        <p:spPr>
          <a:xfrm>
            <a:off x="577970" y="1337095"/>
            <a:ext cx="2691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accent2"/>
                </a:solidFill>
                <a:latin typeface="Bahnschrift SemiCondensed" panose="020B0502040204020203" pitchFamily="34" charset="0"/>
              </a:rPr>
              <a:t>Lección del miércoles.</a:t>
            </a:r>
            <a:endParaRPr lang="es-DO" sz="24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8F806-0A66-D022-419B-8EB7D8350231}"/>
              </a:ext>
            </a:extLst>
          </p:cNvPr>
          <p:cNvSpPr txBox="1"/>
          <p:nvPr/>
        </p:nvSpPr>
        <p:spPr>
          <a:xfrm>
            <a:off x="163902" y="69011"/>
            <a:ext cx="64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>
                <a:solidFill>
                  <a:schemeClr val="accent2">
                    <a:lumMod val="50000"/>
                  </a:schemeClr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69329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3FD0D-36F5-5369-D34D-E33B29559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CDC4F843-AF02-D0F4-9787-81E9EB9E07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64D5FA6-2BDE-EFC0-ACF8-DE25B400E98B}"/>
              </a:ext>
            </a:extLst>
          </p:cNvPr>
          <p:cNvSpPr txBox="1"/>
          <p:nvPr/>
        </p:nvSpPr>
        <p:spPr>
          <a:xfrm>
            <a:off x="3657600" y="2958861"/>
            <a:ext cx="31831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Bahnschrift SemiCondensed" panose="020B0502040204020203" pitchFamily="34" charset="0"/>
              </a:rPr>
              <a:t>¿Cuál es el mensaje de </a:t>
            </a:r>
          </a:p>
          <a:p>
            <a:pPr algn="ctr"/>
            <a:r>
              <a:rPr lang="es-ES" sz="3200" dirty="0">
                <a:latin typeface="Bahnschrift SemiCondensed" panose="020B0502040204020203" pitchFamily="34" charset="0"/>
              </a:rPr>
              <a:t>compasión de Dios en medio de los juicios?</a:t>
            </a:r>
            <a:endParaRPr lang="es-DO" sz="32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5C795A-DC3F-85F8-95E2-E44AEE02ADBB}"/>
              </a:ext>
            </a:extLst>
          </p:cNvPr>
          <p:cNvSpPr txBox="1"/>
          <p:nvPr/>
        </p:nvSpPr>
        <p:spPr>
          <a:xfrm>
            <a:off x="7625751" y="1224951"/>
            <a:ext cx="42096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Dios da tiempo para reflexionar y arrepentirse antes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del castigo, ofreciendo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protección a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quienes confían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en Él.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39F90B44-C1FC-C75B-8515-0AA1472CDD2A}"/>
              </a:ext>
            </a:extLst>
          </p:cNvPr>
          <p:cNvSpPr/>
          <p:nvPr/>
        </p:nvSpPr>
        <p:spPr>
          <a:xfrm>
            <a:off x="310550" y="163902"/>
            <a:ext cx="681487" cy="66423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C5DA4B-8C4C-D55A-43EE-4429BFFCB5C3}"/>
              </a:ext>
            </a:extLst>
          </p:cNvPr>
          <p:cNvSpPr txBox="1"/>
          <p:nvPr/>
        </p:nvSpPr>
        <p:spPr>
          <a:xfrm>
            <a:off x="427006" y="265185"/>
            <a:ext cx="44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7650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E2C8-A5AA-0B38-E58E-18C0E066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6FD5AE6D-E246-0D62-9FD4-D179968B03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AE2C339-C374-D643-D989-9EBA8CE77731}"/>
              </a:ext>
            </a:extLst>
          </p:cNvPr>
          <p:cNvSpPr txBox="1"/>
          <p:nvPr/>
        </p:nvSpPr>
        <p:spPr>
          <a:xfrm>
            <a:off x="3721768" y="128336"/>
            <a:ext cx="771625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 De los siervos de Faraón,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que tuvo temor de la palabra de Jehová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hizo huir sus criados y su ganado a casa; 21 mas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que no puso en su corazón la palabra de Jehová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dejó sus criados y sus ganados en el campo.</a:t>
            </a:r>
            <a:endParaRPr lang="es-DO" sz="48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ED0F8E5-E711-31DA-E7E0-1A3BFC604764}"/>
              </a:ext>
            </a:extLst>
          </p:cNvPr>
          <p:cNvSpPr txBox="1"/>
          <p:nvPr/>
        </p:nvSpPr>
        <p:spPr>
          <a:xfrm>
            <a:off x="625642" y="1572126"/>
            <a:ext cx="247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>
                <a:solidFill>
                  <a:schemeClr val="accent2"/>
                </a:solidFill>
              </a:rPr>
              <a:t>Éx. 9: 20-21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58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461F-61CD-E258-820E-935EFE18E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F493928B-CCBD-DA42-B264-DFEA40000E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0C87D36-825F-C832-0E5D-7E32DEC66AB1}"/>
              </a:ext>
            </a:extLst>
          </p:cNvPr>
          <p:cNvSpPr txBox="1"/>
          <p:nvPr/>
        </p:nvSpPr>
        <p:spPr>
          <a:xfrm>
            <a:off x="3721768" y="128336"/>
            <a:ext cx="771625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7 Entonces los funcionarios dijeron al faraón: —¿Hasta cuándo este individuo será nuestra ruina? ¡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Deja que el pueblo se vaya y que rinda culto al Señor su Dios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! ¿Acaso no sabes que Egipto está </a:t>
            </a:r>
            <a:r>
              <a:rPr lang="es-ES" sz="4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arruinado</a:t>
            </a:r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?</a:t>
            </a:r>
            <a:endParaRPr lang="es-DO" sz="48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0AA74B-B321-FC70-A2CF-D6CC2428E2A4}"/>
              </a:ext>
            </a:extLst>
          </p:cNvPr>
          <p:cNvSpPr txBox="1"/>
          <p:nvPr/>
        </p:nvSpPr>
        <p:spPr>
          <a:xfrm>
            <a:off x="625642" y="1283368"/>
            <a:ext cx="247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>
                <a:solidFill>
                  <a:schemeClr val="accent2"/>
                </a:solidFill>
              </a:rPr>
              <a:t>Éx. 10: 7 NVI </a:t>
            </a:r>
            <a:endParaRPr lang="es-DO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69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E20D2-E802-B5FB-632C-74A72BD1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04AA6733-0F84-DC59-9021-2FCF8A867C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406C93D-4886-33BB-7D8B-6AAF53984AFE}"/>
              </a:ext>
            </a:extLst>
          </p:cNvPr>
          <p:cNvSpPr txBox="1"/>
          <p:nvPr/>
        </p:nvSpPr>
        <p:spPr>
          <a:xfrm>
            <a:off x="3657600" y="253677"/>
            <a:ext cx="775514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Había egipcios que habían aprendido a temer al Señor. Es indudable que el efecto de las plagas gradualmente había convencido a muchos de ellos que el Dios de los hebreos era en realidad un Dios poderoso. </a:t>
            </a:r>
            <a:endParaRPr lang="es-DO" sz="4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55703C-8E9A-2BED-24A2-FFF699F940C2}"/>
              </a:ext>
            </a:extLst>
          </p:cNvPr>
          <p:cNvSpPr txBox="1"/>
          <p:nvPr/>
        </p:nvSpPr>
        <p:spPr>
          <a:xfrm>
            <a:off x="586597" y="1337095"/>
            <a:ext cx="2691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accent2"/>
                </a:solidFill>
                <a:latin typeface="Bahnschrift SemiCondensed" panose="020B0502040204020203" pitchFamily="34" charset="0"/>
              </a:rPr>
              <a:t>Comentario bíblico adventista, Éx. 9: 20</a:t>
            </a:r>
            <a:endParaRPr lang="es-DO" sz="2400" dirty="0">
              <a:solidFill>
                <a:schemeClr val="accent2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12DEBA-6EC4-B752-9450-F278F6138CA5}"/>
              </a:ext>
            </a:extLst>
          </p:cNvPr>
          <p:cNvSpPr txBox="1"/>
          <p:nvPr/>
        </p:nvSpPr>
        <p:spPr>
          <a:xfrm>
            <a:off x="163902" y="69011"/>
            <a:ext cx="64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>
                <a:solidFill>
                  <a:schemeClr val="accent2">
                    <a:lumMod val="50000"/>
                  </a:schemeClr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984868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4AA9E871-8B59-CB9B-6BF3-FB4B957936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F2E648A-19D7-6C71-29F5-AE457DE155E7}"/>
              </a:ext>
            </a:extLst>
          </p:cNvPr>
          <p:cNvSpPr txBox="1"/>
          <p:nvPr/>
        </p:nvSpPr>
        <p:spPr>
          <a:xfrm>
            <a:off x="5650302" y="1155939"/>
            <a:ext cx="57883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>
                <a:solidFill>
                  <a:srgbClr val="098D93"/>
                </a:solidFill>
                <a:latin typeface="Bahnschrift SemiCondensed" panose="020B0502040204020203" pitchFamily="34" charset="0"/>
              </a:rPr>
              <a:t>¿Quieres usar la libertad que Dios te da para aceptar a Cristo como tu redentor?</a:t>
            </a:r>
            <a:endParaRPr lang="es-DO" sz="4800" dirty="0">
              <a:solidFill>
                <a:srgbClr val="098D93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29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1031</Words>
  <Application>Microsoft Office PowerPoint</Application>
  <PresentationFormat>Widescreen</PresentationFormat>
  <Paragraphs>63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Bahnschrift SemiCondensed</vt:lpstr>
      <vt:lpstr>Browallia New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jose ferreira Neto</cp:lastModifiedBy>
  <cp:revision>6</cp:revision>
  <dcterms:created xsi:type="dcterms:W3CDTF">2025-06-28T11:27:27Z</dcterms:created>
  <dcterms:modified xsi:type="dcterms:W3CDTF">2025-07-19T21:11:25Z</dcterms:modified>
</cp:coreProperties>
</file>