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1"/>
  </p:notesMasterIdLst>
  <p:sldIdLst>
    <p:sldId id="295" r:id="rId3"/>
    <p:sldId id="290" r:id="rId4"/>
    <p:sldId id="257" r:id="rId5"/>
    <p:sldId id="298" r:id="rId6"/>
    <p:sldId id="259" r:id="rId7"/>
    <p:sldId id="260" r:id="rId8"/>
    <p:sldId id="292" r:id="rId9"/>
    <p:sldId id="297" r:id="rId10"/>
    <p:sldId id="300" r:id="rId11"/>
    <p:sldId id="311" r:id="rId12"/>
    <p:sldId id="312" r:id="rId13"/>
    <p:sldId id="304" r:id="rId14"/>
    <p:sldId id="313" r:id="rId15"/>
    <p:sldId id="314" r:id="rId16"/>
    <p:sldId id="315" r:id="rId17"/>
    <p:sldId id="308" r:id="rId18"/>
    <p:sldId id="316" r:id="rId19"/>
    <p:sldId id="291" r:id="rId20"/>
  </p:sldIdLst>
  <p:sldSz cx="12192000" cy="6858000"/>
  <p:notesSz cx="6858000" cy="9144000"/>
  <p:embeddedFontLst>
    <p:embeddedFont>
      <p:font typeface="Comic Sans MS" panose="030F0702030302020204" pitchFamily="66" charset="0"/>
      <p:regular r:id="rId22"/>
      <p:bold r:id="rId23"/>
      <p:italic r:id="rId24"/>
      <p:boldItalic r:id="rId25"/>
    </p:embeddedFont>
    <p:embeddedFont>
      <p:font typeface="Constantia" panose="02030602050306030303" pitchFamily="18" charset="0"/>
      <p:regular r:id="rId26"/>
      <p:bold r:id="rId27"/>
      <p:italic r:id="rId28"/>
      <p:boldItalic r:id="rId2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A6D"/>
    <a:srgbClr val="AE4522"/>
    <a:srgbClr val="F6F3FF"/>
    <a:srgbClr val="2254AE"/>
    <a:srgbClr val="EABDB4"/>
    <a:srgbClr val="C74F36"/>
    <a:srgbClr val="8443EC"/>
    <a:srgbClr val="E400EA"/>
    <a:srgbClr val="FEB3FF"/>
    <a:srgbClr val="D7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7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0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3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7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0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3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5A7ED7"/>
        </a:solidFill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Hapi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do Nilo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5A7ED7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/>
      <dgm:spPr/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/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/>
      <dgm:spPr/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438E67"/>
        </a:solidFill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Heket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das rãs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438E67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/>
      <dgm:spPr/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/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/>
      <dgm:spPr/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8E7144"/>
        </a:solidFill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Geb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da Terra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8E7144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/>
      <dgm:spPr/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/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/>
      <dgm:spPr/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F88B47"/>
        </a:solidFill>
        <a:ln>
          <a:solidFill>
            <a:srgbClr val="F88B47"/>
          </a:solidFill>
        </a:ln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Uto, deusa dos pântanos</a:t>
          </a: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F88B47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102448" custLinFactY="-154724" custLinFactNeighborX="200000" custLinFactNeighborY="-200000"/>
      <dgm:spPr>
        <a:prstGeom prst="ellipse">
          <a:avLst/>
        </a:prstGeom>
        <a:ln>
          <a:solidFill>
            <a:srgbClr val="F66912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ellips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X="53240" custLinFactY="-141082" custLinFactNeighborX="100000" custLinFactNeighborY="-200000"/>
      <dgm:spPr>
        <a:prstGeom prst="ellipse">
          <a:avLst/>
        </a:prstGeom>
        <a:ln>
          <a:solidFill>
            <a:srgbClr val="F66912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12AA6C"/>
        </a:solidFill>
        <a:ln>
          <a:solidFill>
            <a:srgbClr val="12AA6C"/>
          </a:solidFill>
        </a:ln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Khnum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criador</a:t>
          </a: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12AA6C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102448" custLinFactY="-154724" custLinFactNeighborX="200000" custLinFactNeighborY="-200000"/>
      <dgm:spPr>
        <a:prstGeom prst="ellipse">
          <a:avLst/>
        </a:prstGeom>
        <a:ln>
          <a:solidFill>
            <a:srgbClr val="12AA6C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ellips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X="53240" custLinFactY="-141082" custLinFactNeighborX="100000" custLinFactNeighborY="-200000"/>
      <dgm:spPr>
        <a:prstGeom prst="ellipse">
          <a:avLst/>
        </a:prstGeom>
        <a:ln>
          <a:solidFill>
            <a:srgbClr val="12AA6C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8443EC"/>
        </a:solidFill>
        <a:ln>
          <a:solidFill>
            <a:srgbClr val="8443EC"/>
          </a:solidFill>
        </a:ln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Sekhmet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deusa da cura</a:t>
          </a: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8443EC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102448" custLinFactY="-154724" custLinFactNeighborX="200000" custLinFactNeighborY="-200000"/>
      <dgm:spPr>
        <a:prstGeom prst="ellipse">
          <a:avLst/>
        </a:prstGeom>
        <a:ln>
          <a:solidFill>
            <a:srgbClr val="8443EC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ellips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X="53240" custLinFactY="-141082" custLinFactNeighborX="100000" custLinFactNeighborY="-200000"/>
      <dgm:spPr>
        <a:prstGeom prst="ellipse">
          <a:avLst/>
        </a:prstGeom>
        <a:ln>
          <a:solidFill>
            <a:srgbClr val="8443EC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2254AE"/>
        </a:solidFill>
        <a:ln>
          <a:solidFill>
            <a:srgbClr val="2254AE"/>
          </a:solidFill>
        </a:ln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Nut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deusa do céu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2254AE"/>
          </a:solidFill>
        </a:ln>
      </dgm:spPr>
      <dgm:t>
        <a:bodyPr/>
        <a:lstStyle/>
        <a:p>
          <a:pPr algn="ctr"/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>
        <a:prstGeom prst="plaqu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61451" custLinFactY="-119903" custLinFactNeighborX="100000" custLinFactNeighborY="-200000"/>
      <dgm:spPr>
        <a:prstGeom prst="plaque">
          <a:avLst/>
        </a:prstGeom>
        <a:ln>
          <a:solidFill>
            <a:srgbClr val="2254AE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plaqu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NeighborX="4750" custLinFactNeighborY="-33538"/>
      <dgm:spPr>
        <a:prstGeom prst="plaque">
          <a:avLst/>
        </a:prstGeom>
        <a:ln>
          <a:solidFill>
            <a:srgbClr val="2254AE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2254AE"/>
        </a:solidFill>
        <a:ln>
          <a:solidFill>
            <a:srgbClr val="2254AE"/>
          </a:solidFill>
        </a:ln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Seth, deus das Tempestades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2254AE"/>
          </a:solidFill>
        </a:ln>
      </dgm:spPr>
      <dgm:t>
        <a:bodyPr/>
        <a:lstStyle/>
        <a:p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 custScaleX="109056">
        <dgm:presLayoutVars>
          <dgm:chMax val="0"/>
          <dgm:chPref val="0"/>
          <dgm:bulletEnabled val="1"/>
        </dgm:presLayoutVars>
      </dgm:prSet>
      <dgm:spPr>
        <a:prstGeom prst="plaqu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61451" custLinFactY="-119903" custLinFactNeighborX="100000" custLinFactNeighborY="-200000"/>
      <dgm:spPr>
        <a:prstGeom prst="plaque">
          <a:avLst/>
        </a:prstGeom>
        <a:ln>
          <a:solidFill>
            <a:srgbClr val="2254AE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plaqu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X="47613" custLinFactY="-100000" custLinFactNeighborX="100000" custLinFactNeighborY="-126439"/>
      <dgm:spPr>
        <a:prstGeom prst="plaque">
          <a:avLst/>
        </a:prstGeom>
        <a:ln>
          <a:solidFill>
            <a:srgbClr val="2254AE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AE4522"/>
        </a:solidFill>
        <a:ln>
          <a:solidFill>
            <a:srgbClr val="AE4522"/>
          </a:solidFill>
        </a:ln>
      </dgm:spPr>
      <dgm:t>
        <a:bodyPr/>
        <a:lstStyle/>
        <a:p>
          <a:r>
            <a:rPr lang="pt-B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Neper</a:t>
          </a:r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dos grãos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AE4522"/>
          </a:solidFill>
        </a:ln>
      </dgm:spPr>
      <dgm:t>
        <a:bodyPr/>
        <a:lstStyle/>
        <a:p>
          <a:pPr algn="ctr"/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>
        <a:prstGeom prst="plaqu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61451" custLinFactY="-119903" custLinFactNeighborX="100000" custLinFactNeighborY="-200000"/>
      <dgm:spPr>
        <a:prstGeom prst="plaque">
          <a:avLst/>
        </a:prstGeom>
        <a:ln>
          <a:solidFill>
            <a:srgbClr val="AE4522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plaqu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NeighborX="4750" custLinFactNeighborY="-33538"/>
      <dgm:spPr>
        <a:prstGeom prst="plaque">
          <a:avLst/>
        </a:prstGeom>
        <a:ln>
          <a:solidFill>
            <a:srgbClr val="AE4522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0BAB67-2500-4EB8-9E8E-C3BE8A56A865}" type="doc">
      <dgm:prSet loTypeId="urn:microsoft.com/office/officeart/2008/layout/HexagonCluster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44280-FCAB-4A5A-8B86-9D46FC3EBCA7}">
      <dgm:prSet custT="1"/>
      <dgm:spPr>
        <a:solidFill>
          <a:srgbClr val="626A6D"/>
        </a:solidFill>
        <a:ln>
          <a:solidFill>
            <a:srgbClr val="626A6D"/>
          </a:solidFill>
        </a:ln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Rá, deus do sol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8A8581-FFAD-4B13-9B52-0305C57B24D5}" type="sibTrans" cxnId="{30E30401-B688-4274-913C-E4B736DBC061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626A6D"/>
          </a:solidFill>
        </a:ln>
      </dgm:spPr>
      <dgm:t>
        <a:bodyPr/>
        <a:lstStyle/>
        <a:p>
          <a:pPr algn="ctr"/>
          <a:endParaRPr lang="es-ES"/>
        </a:p>
      </dgm:t>
    </dgm:pt>
    <dgm:pt modelId="{ABB2160C-6E6D-4542-AF60-6496D5304CC0}" type="parTrans" cxnId="{30E30401-B688-4274-913C-E4B736DBC061}">
      <dgm:prSet/>
      <dgm:spPr/>
      <dgm:t>
        <a:bodyPr/>
        <a:lstStyle/>
        <a:p>
          <a:endParaRPr lang="es-ES"/>
        </a:p>
      </dgm:t>
    </dgm:pt>
    <dgm:pt modelId="{1A33D1AD-6088-4A4C-BE9B-65F89809F9B9}" type="pres">
      <dgm:prSet presAssocID="{A40BAB67-2500-4EB8-9E8E-C3BE8A56A865}" presName="Name0" presStyleCnt="0">
        <dgm:presLayoutVars>
          <dgm:chMax val="21"/>
          <dgm:chPref val="21"/>
        </dgm:presLayoutVars>
      </dgm:prSet>
      <dgm:spPr/>
    </dgm:pt>
    <dgm:pt modelId="{810CEB2D-B67E-4FE0-8E54-1B70430A0CE9}" type="pres">
      <dgm:prSet presAssocID="{83444280-FCAB-4A5A-8B86-9D46FC3EBCA7}" presName="text1" presStyleCnt="0"/>
      <dgm:spPr/>
    </dgm:pt>
    <dgm:pt modelId="{541A2A98-DADA-493E-AA67-012FA271BC58}" type="pres">
      <dgm:prSet presAssocID="{83444280-FCAB-4A5A-8B86-9D46FC3EBCA7}" presName="textRepeatNode" presStyleLbl="alignNode1" presStyleIdx="0" presStyleCnt="1" custScaleY="79763">
        <dgm:presLayoutVars>
          <dgm:chMax val="0"/>
          <dgm:chPref val="0"/>
          <dgm:bulletEnabled val="1"/>
        </dgm:presLayoutVars>
      </dgm:prSet>
      <dgm:spPr>
        <a:prstGeom prst="plaque">
          <a:avLst/>
        </a:prstGeom>
      </dgm:spPr>
    </dgm:pt>
    <dgm:pt modelId="{B62EC72A-3A78-4D94-AE52-BD9F9F524F23}" type="pres">
      <dgm:prSet presAssocID="{83444280-FCAB-4A5A-8B86-9D46FC3EBCA7}" presName="textaccent1" presStyleCnt="0"/>
      <dgm:spPr/>
    </dgm:pt>
    <dgm:pt modelId="{4003989A-EAE1-47D4-B0F1-272D4DE7EFDC}" type="pres">
      <dgm:prSet presAssocID="{83444280-FCAB-4A5A-8B86-9D46FC3EBCA7}" presName="accentRepeatNode" presStyleLbl="solidAlignAcc1" presStyleIdx="0" presStyleCnt="2" custLinFactX="66064" custLinFactY="-100000" custLinFactNeighborX="100000" custLinFactNeighborY="-150423"/>
      <dgm:spPr>
        <a:prstGeom prst="plaque">
          <a:avLst/>
        </a:prstGeom>
        <a:ln>
          <a:solidFill>
            <a:srgbClr val="626A6D"/>
          </a:solidFill>
        </a:ln>
      </dgm:spPr>
    </dgm:pt>
    <dgm:pt modelId="{15264BFF-E96E-451D-9BBF-9874B747991F}" type="pres">
      <dgm:prSet presAssocID="{108A8581-FFAD-4B13-9B52-0305C57B24D5}" presName="image1" presStyleCnt="0"/>
      <dgm:spPr/>
    </dgm:pt>
    <dgm:pt modelId="{55665AE2-B3CF-4701-AD26-BB2DC9BB3BC9}" type="pres">
      <dgm:prSet presAssocID="{108A8581-FFAD-4B13-9B52-0305C57B24D5}" presName="imageRepeatNode" presStyleLbl="alignAcc1" presStyleIdx="0" presStyleCnt="1"/>
      <dgm:spPr>
        <a:prstGeom prst="plaque">
          <a:avLst/>
        </a:prstGeom>
      </dgm:spPr>
    </dgm:pt>
    <dgm:pt modelId="{5898163C-218A-4B45-A3CF-234AD7519FD8}" type="pres">
      <dgm:prSet presAssocID="{108A8581-FFAD-4B13-9B52-0305C57B24D5}" presName="imageaccent1" presStyleCnt="0"/>
      <dgm:spPr/>
    </dgm:pt>
    <dgm:pt modelId="{EEB6D9FE-3D47-461C-B945-D3B867989DA2}" type="pres">
      <dgm:prSet presAssocID="{108A8581-FFAD-4B13-9B52-0305C57B24D5}" presName="accentRepeatNode" presStyleLbl="solidAlignAcc1" presStyleIdx="1" presStyleCnt="2" custLinFactX="48133" custLinFactY="-77844" custLinFactNeighborX="100000" custLinFactNeighborY="-100000"/>
      <dgm:spPr>
        <a:prstGeom prst="plaque">
          <a:avLst/>
        </a:prstGeom>
        <a:ln>
          <a:solidFill>
            <a:srgbClr val="626A6D"/>
          </a:solidFill>
        </a:ln>
      </dgm:spPr>
    </dgm:pt>
  </dgm:ptLst>
  <dgm:cxnLst>
    <dgm:cxn modelId="{30E30401-B688-4274-913C-E4B736DBC061}" srcId="{A40BAB67-2500-4EB8-9E8E-C3BE8A56A865}" destId="{83444280-FCAB-4A5A-8B86-9D46FC3EBCA7}" srcOrd="0" destOrd="0" parTransId="{ABB2160C-6E6D-4542-AF60-6496D5304CC0}" sibTransId="{108A8581-FFAD-4B13-9B52-0305C57B24D5}"/>
    <dgm:cxn modelId="{DFF1ED54-57B9-4DF6-B291-015C265B4D30}" type="presOf" srcId="{108A8581-FFAD-4B13-9B52-0305C57B24D5}" destId="{55665AE2-B3CF-4701-AD26-BB2DC9BB3BC9}" srcOrd="0" destOrd="0" presId="urn:microsoft.com/office/officeart/2008/layout/HexagonCluster"/>
    <dgm:cxn modelId="{6B123C96-3F63-4FC8-9432-E2F1C16C3227}" type="presOf" srcId="{83444280-FCAB-4A5A-8B86-9D46FC3EBCA7}" destId="{541A2A98-DADA-493E-AA67-012FA271BC58}" srcOrd="0" destOrd="0" presId="urn:microsoft.com/office/officeart/2008/layout/HexagonCluster"/>
    <dgm:cxn modelId="{D77BDDFB-178D-48FA-B5AB-18710E0E8BC8}" type="presOf" srcId="{A40BAB67-2500-4EB8-9E8E-C3BE8A56A865}" destId="{1A33D1AD-6088-4A4C-BE9B-65F89809F9B9}" srcOrd="0" destOrd="0" presId="urn:microsoft.com/office/officeart/2008/layout/HexagonCluster"/>
    <dgm:cxn modelId="{46E07F54-12D8-4C3D-9832-EC55963466A8}" type="presParOf" srcId="{1A33D1AD-6088-4A4C-BE9B-65F89809F9B9}" destId="{810CEB2D-B67E-4FE0-8E54-1B70430A0CE9}" srcOrd="0" destOrd="0" presId="urn:microsoft.com/office/officeart/2008/layout/HexagonCluster"/>
    <dgm:cxn modelId="{231EE34A-F1A0-4189-9DC3-BEC6A4EB83B7}" type="presParOf" srcId="{810CEB2D-B67E-4FE0-8E54-1B70430A0CE9}" destId="{541A2A98-DADA-493E-AA67-012FA271BC58}" srcOrd="0" destOrd="0" presId="urn:microsoft.com/office/officeart/2008/layout/HexagonCluster"/>
    <dgm:cxn modelId="{F31E2FED-2C99-4A46-85D3-432476EEF18B}" type="presParOf" srcId="{1A33D1AD-6088-4A4C-BE9B-65F89809F9B9}" destId="{B62EC72A-3A78-4D94-AE52-BD9F9F524F23}" srcOrd="1" destOrd="0" presId="urn:microsoft.com/office/officeart/2008/layout/HexagonCluster"/>
    <dgm:cxn modelId="{C4246FC0-F847-4976-844C-EAF655C6BD31}" type="presParOf" srcId="{B62EC72A-3A78-4D94-AE52-BD9F9F524F23}" destId="{4003989A-EAE1-47D4-B0F1-272D4DE7EFDC}" srcOrd="0" destOrd="0" presId="urn:microsoft.com/office/officeart/2008/layout/HexagonCluster"/>
    <dgm:cxn modelId="{88C122EC-D607-4BF3-8D7F-EC7C6CB97BC5}" type="presParOf" srcId="{1A33D1AD-6088-4A4C-BE9B-65F89809F9B9}" destId="{15264BFF-E96E-451D-9BBF-9874B747991F}" srcOrd="2" destOrd="0" presId="urn:microsoft.com/office/officeart/2008/layout/HexagonCluster"/>
    <dgm:cxn modelId="{2219615D-F4DB-4B93-B92C-BCD086CFAD47}" type="presParOf" srcId="{15264BFF-E96E-451D-9BBF-9874B747991F}" destId="{55665AE2-B3CF-4701-AD26-BB2DC9BB3BC9}" srcOrd="0" destOrd="0" presId="urn:microsoft.com/office/officeart/2008/layout/HexagonCluster"/>
    <dgm:cxn modelId="{6FFD5AF0-4B29-459B-A22B-145D43CCE0E5}" type="presParOf" srcId="{1A33D1AD-6088-4A4C-BE9B-65F89809F9B9}" destId="{5898163C-218A-4B45-A3CF-234AD7519FD8}" srcOrd="3" destOrd="0" presId="urn:microsoft.com/office/officeart/2008/layout/HexagonCluster"/>
    <dgm:cxn modelId="{15A794E7-949A-4F7D-BAFC-8F40D368CD1A}" type="presParOf" srcId="{5898163C-218A-4B45-A3CF-234AD7519FD8}" destId="{EEB6D9FE-3D47-461C-B945-D3B867989DA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338274" y="848714"/>
          <a:ext cx="1619238" cy="1394429"/>
        </a:xfrm>
        <a:prstGeom prst="hexagon">
          <a:avLst>
            <a:gd name="adj" fmla="val 25000"/>
            <a:gd name="vf" fmla="val 115470"/>
          </a:avLst>
        </a:prstGeom>
        <a:solidFill>
          <a:srgbClr val="5A7ED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Hapi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do Nilo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89413" y="1064986"/>
        <a:ext cx="1116960" cy="961885"/>
      </dsp:txXfrm>
    </dsp:sp>
    <dsp:sp modelId="{4003989A-EAE1-47D4-B0F1-272D4DE7EFDC}">
      <dsp:nvSpPr>
        <dsp:cNvPr id="0" name=""/>
        <dsp:cNvSpPr/>
      </dsp:nvSpPr>
      <dsp:spPr>
        <a:xfrm>
          <a:off x="1375835" y="1464481"/>
          <a:ext cx="188985" cy="16310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0" y="110988"/>
          <a:ext cx="1617168" cy="1394003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5A7ED7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094871" y="1312031"/>
          <a:ext cx="188985" cy="16310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759299" y="1029459"/>
          <a:ext cx="2128655" cy="1833121"/>
        </a:xfrm>
        <a:prstGeom prst="hexagon">
          <a:avLst>
            <a:gd name="adj" fmla="val 25000"/>
            <a:gd name="vf" fmla="val 115470"/>
          </a:avLst>
        </a:prstGeom>
        <a:solidFill>
          <a:srgbClr val="438E6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Heket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das rãs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89447" y="1313771"/>
        <a:ext cx="1468359" cy="1264497"/>
      </dsp:txXfrm>
    </dsp:sp>
    <dsp:sp modelId="{4003989A-EAE1-47D4-B0F1-272D4DE7EFDC}">
      <dsp:nvSpPr>
        <dsp:cNvPr id="0" name=""/>
        <dsp:cNvSpPr/>
      </dsp:nvSpPr>
      <dsp:spPr>
        <a:xfrm>
          <a:off x="1808676" y="1838948"/>
          <a:ext cx="248440" cy="2144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0" y="59643"/>
          <a:ext cx="2125933" cy="1832560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438E67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439320" y="1638537"/>
          <a:ext cx="248440" cy="2144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713612" y="931732"/>
          <a:ext cx="2045064" cy="1761135"/>
        </a:xfrm>
        <a:prstGeom prst="hexagon">
          <a:avLst>
            <a:gd name="adj" fmla="val 25000"/>
            <a:gd name="vf" fmla="val 115470"/>
          </a:avLst>
        </a:prstGeom>
        <a:solidFill>
          <a:srgbClr val="8E7144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Geb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da Terra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0795" y="1204879"/>
        <a:ext cx="1410698" cy="1214841"/>
      </dsp:txXfrm>
    </dsp:sp>
    <dsp:sp modelId="{4003989A-EAE1-47D4-B0F1-272D4DE7EFDC}">
      <dsp:nvSpPr>
        <dsp:cNvPr id="0" name=""/>
        <dsp:cNvSpPr/>
      </dsp:nvSpPr>
      <dsp:spPr>
        <a:xfrm>
          <a:off x="1761050" y="1709432"/>
          <a:ext cx="238684" cy="2060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23399" y="0"/>
          <a:ext cx="2042449" cy="1760597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8E7144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406199" y="1516892"/>
          <a:ext cx="238684" cy="2060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713612" y="931732"/>
          <a:ext cx="2045064" cy="1761135"/>
        </a:xfrm>
        <a:prstGeom prst="ellipse">
          <a:avLst/>
        </a:prstGeom>
        <a:solidFill>
          <a:srgbClr val="F88B47"/>
        </a:solidFill>
        <a:ln w="12700" cap="flat" cmpd="sng" algn="ctr">
          <a:solidFill>
            <a:srgbClr val="F88B47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Uto, deusa dos pântanos</a:t>
          </a:r>
        </a:p>
      </dsp:txBody>
      <dsp:txXfrm>
        <a:off x="2013105" y="1189644"/>
        <a:ext cx="1446078" cy="1245311"/>
      </dsp:txXfrm>
    </dsp:sp>
    <dsp:sp modelId="{4003989A-EAE1-47D4-B0F1-272D4DE7EFDC}">
      <dsp:nvSpPr>
        <dsp:cNvPr id="0" name=""/>
        <dsp:cNvSpPr/>
      </dsp:nvSpPr>
      <dsp:spPr>
        <a:xfrm>
          <a:off x="2482946" y="978685"/>
          <a:ext cx="238684" cy="206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6691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23399" y="0"/>
          <a:ext cx="2042449" cy="1760597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88B47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771959" y="814248"/>
          <a:ext cx="238684" cy="206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6691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713612" y="931732"/>
          <a:ext cx="2045064" cy="1761135"/>
        </a:xfrm>
        <a:prstGeom prst="ellipse">
          <a:avLst/>
        </a:prstGeom>
        <a:solidFill>
          <a:srgbClr val="12AA6C"/>
        </a:solidFill>
        <a:ln w="12700" cap="flat" cmpd="sng" algn="ctr">
          <a:solidFill>
            <a:srgbClr val="12AA6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Khnum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criador</a:t>
          </a:r>
        </a:p>
      </dsp:txBody>
      <dsp:txXfrm>
        <a:off x="2013105" y="1189644"/>
        <a:ext cx="1446078" cy="1245311"/>
      </dsp:txXfrm>
    </dsp:sp>
    <dsp:sp modelId="{4003989A-EAE1-47D4-B0F1-272D4DE7EFDC}">
      <dsp:nvSpPr>
        <dsp:cNvPr id="0" name=""/>
        <dsp:cNvSpPr/>
      </dsp:nvSpPr>
      <dsp:spPr>
        <a:xfrm>
          <a:off x="2482946" y="978685"/>
          <a:ext cx="238684" cy="206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2AA6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23399" y="0"/>
          <a:ext cx="2042449" cy="1760597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12AA6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771959" y="814248"/>
          <a:ext cx="238684" cy="206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2AA6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713612" y="931732"/>
          <a:ext cx="2045064" cy="1761135"/>
        </a:xfrm>
        <a:prstGeom prst="ellipse">
          <a:avLst/>
        </a:prstGeom>
        <a:solidFill>
          <a:srgbClr val="8443EC"/>
        </a:solidFill>
        <a:ln w="12700" cap="flat" cmpd="sng" algn="ctr">
          <a:solidFill>
            <a:srgbClr val="8443E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Sekhmet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deusa da cura</a:t>
          </a:r>
        </a:p>
      </dsp:txBody>
      <dsp:txXfrm>
        <a:off x="2013105" y="1189644"/>
        <a:ext cx="1446078" cy="1245311"/>
      </dsp:txXfrm>
    </dsp:sp>
    <dsp:sp modelId="{4003989A-EAE1-47D4-B0F1-272D4DE7EFDC}">
      <dsp:nvSpPr>
        <dsp:cNvPr id="0" name=""/>
        <dsp:cNvSpPr/>
      </dsp:nvSpPr>
      <dsp:spPr>
        <a:xfrm>
          <a:off x="2482946" y="978685"/>
          <a:ext cx="238684" cy="206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8443E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23399" y="0"/>
          <a:ext cx="2042449" cy="1760597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8443E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771959" y="814248"/>
          <a:ext cx="238684" cy="206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8443EC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528988" y="814530"/>
          <a:ext cx="1787816" cy="1539602"/>
        </a:xfrm>
        <a:prstGeom prst="plaque">
          <a:avLst/>
        </a:prstGeom>
        <a:solidFill>
          <a:srgbClr val="2254AE"/>
        </a:solidFill>
        <a:ln>
          <a:solidFill>
            <a:srgbClr val="2254AE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Nut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deusa do céu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10436" y="995978"/>
        <a:ext cx="1424920" cy="1176706"/>
      </dsp:txXfrm>
    </dsp:sp>
    <dsp:sp modelId="{4003989A-EAE1-47D4-B0F1-272D4DE7EFDC}">
      <dsp:nvSpPr>
        <dsp:cNvPr id="0" name=""/>
        <dsp:cNvSpPr/>
      </dsp:nvSpPr>
      <dsp:spPr>
        <a:xfrm>
          <a:off x="1907343" y="918286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2254AE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51387" y="0"/>
          <a:ext cx="1785530" cy="1539132"/>
        </a:xfrm>
        <a:prstGeom prst="plaqu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2254AE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270156" y="1265684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2254AE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407560" y="814530"/>
          <a:ext cx="1949720" cy="1539602"/>
        </a:xfrm>
        <a:prstGeom prst="plaque">
          <a:avLst/>
        </a:prstGeom>
        <a:solidFill>
          <a:srgbClr val="2254AE"/>
        </a:solidFill>
        <a:ln>
          <a:solidFill>
            <a:srgbClr val="2254AE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Seth, deus das Tempestades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89008" y="995978"/>
        <a:ext cx="1586824" cy="1176706"/>
      </dsp:txXfrm>
    </dsp:sp>
    <dsp:sp modelId="{4003989A-EAE1-47D4-B0F1-272D4DE7EFDC}">
      <dsp:nvSpPr>
        <dsp:cNvPr id="0" name=""/>
        <dsp:cNvSpPr/>
      </dsp:nvSpPr>
      <dsp:spPr>
        <a:xfrm>
          <a:off x="1866867" y="918286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2254AE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10910" y="0"/>
          <a:ext cx="1785530" cy="1539132"/>
        </a:xfrm>
        <a:prstGeom prst="plaqu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2254AE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527778" y="918286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2254AE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528988" y="814530"/>
          <a:ext cx="1787816" cy="1539602"/>
        </a:xfrm>
        <a:prstGeom prst="plaque">
          <a:avLst/>
        </a:prstGeom>
        <a:solidFill>
          <a:srgbClr val="AE4522"/>
        </a:solidFill>
        <a:ln>
          <a:solidFill>
            <a:srgbClr val="AE4522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Neper</a:t>
          </a: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deus dos grãos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10436" y="995978"/>
        <a:ext cx="1424920" cy="1176706"/>
      </dsp:txXfrm>
    </dsp:sp>
    <dsp:sp modelId="{4003989A-EAE1-47D4-B0F1-272D4DE7EFDC}">
      <dsp:nvSpPr>
        <dsp:cNvPr id="0" name=""/>
        <dsp:cNvSpPr/>
      </dsp:nvSpPr>
      <dsp:spPr>
        <a:xfrm>
          <a:off x="1907343" y="918286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E4522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51387" y="0"/>
          <a:ext cx="1785530" cy="1539132"/>
        </a:xfrm>
        <a:prstGeom prst="plaqu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AE4522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270156" y="1265684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E4522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2A98-DADA-493E-AA67-012FA271BC58}">
      <dsp:nvSpPr>
        <dsp:cNvPr id="0" name=""/>
        <dsp:cNvSpPr/>
      </dsp:nvSpPr>
      <dsp:spPr>
        <a:xfrm>
          <a:off x="1528988" y="1048207"/>
          <a:ext cx="1787816" cy="1228033"/>
        </a:xfrm>
        <a:prstGeom prst="plaque">
          <a:avLst/>
        </a:prstGeom>
        <a:solidFill>
          <a:srgbClr val="626A6D"/>
        </a:solidFill>
        <a:ln>
          <a:solidFill>
            <a:srgbClr val="626A6D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Rá, deus do sol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73717" y="1192936"/>
        <a:ext cx="1498358" cy="938575"/>
      </dsp:txXfrm>
    </dsp:sp>
    <dsp:sp modelId="{4003989A-EAE1-47D4-B0F1-272D4DE7EFDC}">
      <dsp:nvSpPr>
        <dsp:cNvPr id="0" name=""/>
        <dsp:cNvSpPr/>
      </dsp:nvSpPr>
      <dsp:spPr>
        <a:xfrm>
          <a:off x="1916968" y="1121306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26A6D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665AE2-B3CF-4701-AD26-BB2DC9BB3BC9}">
      <dsp:nvSpPr>
        <dsp:cNvPr id="0" name=""/>
        <dsp:cNvSpPr/>
      </dsp:nvSpPr>
      <dsp:spPr>
        <a:xfrm>
          <a:off x="51387" y="77892"/>
          <a:ext cx="1785530" cy="1539132"/>
        </a:xfrm>
        <a:prstGeom prst="plaqu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626A6D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6D9FE-3D47-461C-B945-D3B867989DA2}">
      <dsp:nvSpPr>
        <dsp:cNvPr id="0" name=""/>
        <dsp:cNvSpPr/>
      </dsp:nvSpPr>
      <dsp:spPr>
        <a:xfrm>
          <a:off x="1569339" y="1083694"/>
          <a:ext cx="208660" cy="180091"/>
        </a:xfrm>
        <a:prstGeom prst="plaqu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26A6D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FE80B-0763-4392-AFEC-354438841FD7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B3F07-6A77-47EE-9E29-7A3E18A48F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536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B3F07-6A77-47EE-9E29-7A3E18A48FF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4524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FC8958-DEB7-CE22-FC6D-874948BF9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EF29E2-AD31-C01F-58A2-5D3A78B0B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DE711F-8E64-54BD-9B60-E0FE3CC1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B7981-DBB1-4A17-E46C-3EADF2371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F98C41-9286-C54D-DBE4-EE6D5C60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1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D5125-5046-5F2F-2343-37DB7D6E7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784373-01BF-1220-5EBE-91E1CB4BF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5427E-3F54-B3F2-81E7-B30FDFDE8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4690D6-BBBF-6B02-EBBE-050F66B2A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2D11BF-E062-43D6-20D0-97123E98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89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D089D1-DC0C-B76F-6145-88605D404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FF360C-F41B-91C6-0047-AF32273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ED7722-D889-89EA-CD35-7E43074D2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1D4814-A038-A670-AA70-524ACD39C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46418E-4AFC-C82C-7F43-603EDC44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481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3E03DF-6290-4D7B-4A3F-9CFAAABDC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F0331-DCCA-D8E6-1AFA-A98A2037A8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9A39AB-334F-7115-3650-05F6FC951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6DDFF0-1923-8E05-C056-218E4E315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5E0A56-A4AC-1123-42C6-490DC7AB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B3349A-73D7-1591-B084-8DD0EDD78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86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B0784D-2F4A-0824-7888-A4F01E3B4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3A4750-E1F5-02AF-942F-6EED89C77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3D45AB-3DD4-6E7C-AA6C-9BC54868B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FEA4474-9B8D-6BD9-7136-F2C0DA10D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6584BE-939E-B706-2502-729980CFB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68BCE80-AAF9-1BF5-9956-1FD56E310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4780FF-3C5F-992F-9639-75579B8F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49C8D03-1901-F2E4-8C9B-8112B4A7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615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FDB36D-6633-70B0-F512-C5E09F66D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5DC6E2-0328-364B-DD05-D6DF162E2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621B49F-A231-6378-C06D-70C6884AD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844733-1778-9887-439D-CAC974066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53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BC637D-C03F-705A-5EE7-98F19480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5F84BD-3819-6377-3CAE-75286939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A4B5AA-E84C-2014-5C9F-366859A5E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68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874DEB-393F-ED00-8A84-634AB56E7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31F71C-2FEA-1977-7205-F21A6511B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3AEF4D-096F-CC25-9A4A-F787D3BCE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EB55F0-911D-7351-D9CF-9E198E8A7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FB2D06-8850-52D4-18E4-D6D7E15B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44B813-A5F0-B377-240A-D4593EFA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972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7AEDE-1A9E-040F-31E6-66F9B60E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F00E7A2-D8EB-9534-B175-1C8A24140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8F72D6-FD8B-36D6-3716-564C8B414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946F10-2E5E-5D77-034F-985DB0951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C7AE18-933E-076A-0A80-9B4FC9C59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AAC27D-71F7-8C6A-3E8B-F45252F59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180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76388-247B-3D63-6639-2397DC1F1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5AF03D-D81D-0604-EABA-67C27297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9EE5D0-F6D3-2B3F-F0B0-AE7F939F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164F0C-96DC-4BB6-C435-4740AA38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D85E4C-9CC8-13F0-20EF-51613BB3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042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A970D-770E-571E-C3AA-9C7C2982A6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197039-1AD1-B43E-C33F-B790CD07A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B1716-A20D-3F86-0CEB-4C3B549D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EA92CA-B51E-CF92-1DBC-C6E85ADA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5DC67D-D153-E694-1D82-DF43C956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697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C5242-8B85-8557-BB6A-EC5FA5CC3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636A15-A615-D552-643B-5BE998F78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0B9167-08F1-9232-F550-BA3D3161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43561D-3819-D62F-504E-0B23902F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742DB3-855A-99A8-B1D1-ACB865A43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607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87DD8-56B5-9443-F661-6A5303BE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DD9CD8-1BF2-D6C4-18CA-736C22A55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736E3B-E045-D6EE-24D4-51DE4330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34C23E-B978-4FAF-1970-48AD1014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1B1BE-67DF-E439-79BB-16663D60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7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4B658-3017-E75B-309B-6D5BFB6C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001EE6-8A99-E853-EB25-0F4F972B6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233F85-56E3-1FF6-7B6A-0581DA12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9DB2E5-B898-98C5-7B56-B1050038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4DF615-238F-9AC7-9D60-279B7B6D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3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72884-11E8-0131-BFF5-34B10E06C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C304CA-0A82-E53F-91F0-76D2D0AF2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808C05-9AEE-2D43-5685-7B1E3261C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AA6CAF-E048-7217-7FBF-EECEA180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DE3D02-9131-C7FE-F779-4EBE9E7E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7FAF90-F926-7323-B286-6A566EC78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69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566C8-1795-9A1F-5B24-AC8F0A4A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339249-3A0A-0A66-E494-B94628E27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7B9772-F57D-1260-B879-6CD17157B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2C6B75B-F42A-1D8C-2DC1-88E812FE2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DAE0DD-DEBA-7DDB-CC33-639967131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8901A6-6BEB-9582-6595-DBC49D4A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4D162B-61FC-6E58-78B1-6EBF5737B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6B3F92-54B5-5AA6-B9BC-A07442C43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39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27248-C770-6332-D9E1-06DB3AE44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A658C4-D54E-2ED0-1AD6-363B9C14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2FF0DF-D287-F5F7-8E3F-F9298B54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04369D-471E-9828-D713-5D81F089C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93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A17242-C785-15C9-1379-B9A1BAA3E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257EEF-4521-6B6D-C46B-BF189A6CD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945EE9-3A90-B540-5F95-634A74C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79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C0D16-1634-4B40-FF60-72962A4FF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AD870E-339D-98B4-64C4-F46E5BC02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274894-088E-E1DF-3B76-F5FB7A8DD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01A5DE-CAC1-18A7-4621-999A73F28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7B2E03-EF41-6637-B9DE-92DA0500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19CF3F-7614-AA39-8A82-6A41B6704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69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C2151-1B6B-4677-46B3-6BCF7A84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3D3CE2-F016-8279-EAB5-B22EC7B59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2ED04D-2FF8-C17A-240E-CE4B655E5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04A8ED-5426-E73E-23BC-FEE4D971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678B2B-DFD3-B4FC-BD1C-F3EB3AB0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E7634A-07D9-F00C-0FF5-CBED5C44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26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F3FA4-91B3-2232-5B10-CB4EF824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CD1151-E280-41E7-58B2-005A5AE73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376219-E411-BF11-6DB6-9CED6EB0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E5890B-CDD0-A1CB-FE9F-662538E7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9D042B-4856-FB2D-F76D-9A6D6552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15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704705-6456-C284-FCBF-54308819D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D2852E-553E-9CFB-8F7D-0838F2764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903240-C095-16BA-327D-3CAAEBEB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CEE36A-A456-EF06-E6A8-D61D12AC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B8E7F8-148F-BF52-D5B4-884F736D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0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A8CE9C4-C26A-D45F-FCC6-C170A18A3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62B41F-B65A-B127-8B50-089DA3A96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362FA5-E187-0472-7BA2-8EE66BB69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35A8A0-36A1-4A87-9068-626A0DA9179F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D69CFD-9D71-4117-AE9A-B7845D039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64C53-EC07-5628-0E3C-1D56B3D20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F9E0AD-476D-4439-8624-E1E7787E3D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962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2C07F4-4E9F-F2BD-94BB-9CCA94DDC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76BF94-1D6E-5419-7FFF-5D6BF9CFA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B5DAAF-503D-5C63-0D57-D02267677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B3F51-AA9E-4D34-8144-3A5F1E1AEB52}" type="datetimeFigureOut">
              <a:rPr lang="es-ES" smtClean="0"/>
              <a:t>19/07/2025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C4CB22-D2D7-60F1-A7D6-29120CD02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F44E1-4CE8-5978-2F3E-CB1AC17DB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185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jpe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8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65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81025-E3A0-6F59-52CC-D77FD91D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473F330-3F0B-E513-A946-48688D94F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9" name="Imagen 8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4D8139A3-04D6-F8A6-8F94-96FE518644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565"/>
            <a:ext cx="2693955" cy="1435903"/>
          </a:xfrm>
          <a:prstGeom prst="rect">
            <a:avLst/>
          </a:prstGeom>
        </p:spPr>
      </p:pic>
      <p:pic>
        <p:nvPicPr>
          <p:cNvPr id="15" name="Imagen 1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CDF9E83D-C9DD-35D3-FA32-FDA5170AD1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1059474"/>
            <a:ext cx="2693955" cy="1435903"/>
          </a:xfrm>
          <a:prstGeom prst="rect">
            <a:avLst/>
          </a:prstGeom>
        </p:spPr>
      </p:pic>
      <p:pic>
        <p:nvPicPr>
          <p:cNvPr id="22" name="Imagen 21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B796DBDA-9095-C82D-0E00-84FF713F6F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594948"/>
            <a:ext cx="2693955" cy="1435903"/>
          </a:xfrm>
          <a:prstGeom prst="rect">
            <a:avLst/>
          </a:prstGeom>
        </p:spPr>
      </p:pic>
      <p:pic>
        <p:nvPicPr>
          <p:cNvPr id="23" name="Imagen 22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D9C19F68-0193-B217-CDAC-A43A3F89EE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676987"/>
            <a:ext cx="2693955" cy="1435903"/>
          </a:xfrm>
          <a:prstGeom prst="rect">
            <a:avLst/>
          </a:prstGeom>
        </p:spPr>
      </p:pic>
      <p:pic>
        <p:nvPicPr>
          <p:cNvPr id="24" name="Imagen 23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186F4C80-854F-31D4-CC45-4E72860D8F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65627" flipV="1">
            <a:off x="-199936" y="2034710"/>
            <a:ext cx="2954044" cy="157453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DFB2F19-2B37-4768-9F9D-B8897B898E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0439" y="169252"/>
            <a:ext cx="3017273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3DE70AE-3FFB-9B00-1DD1-C4E55118CE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>
            <a:fillRect/>
          </a:stretch>
        </p:blipFill>
        <p:spPr>
          <a:xfrm>
            <a:off x="9020439" y="2391883"/>
            <a:ext cx="3008340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342FCEF-43A9-88A0-5C11-502EA758CF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0439" y="4620643"/>
            <a:ext cx="3016182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6DAEF76-BE58-A3B4-86A2-4A9E7CB4A0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49921" y="169252"/>
            <a:ext cx="3017273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F4EE753-455C-3037-4E6C-ED21843A86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8"/>
          <a:stretch>
            <a:fillRect/>
          </a:stretch>
        </p:blipFill>
        <p:spPr>
          <a:xfrm>
            <a:off x="5849921" y="2391883"/>
            <a:ext cx="3008340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BCC7871-84DC-DFF8-C91D-84DBD3FE80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"/>
          <a:stretch>
            <a:fillRect/>
          </a:stretch>
        </p:blipFill>
        <p:spPr>
          <a:xfrm>
            <a:off x="5849921" y="4620643"/>
            <a:ext cx="3016182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BF8EEE6-5426-D5E4-9EDB-F039FDF927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93955" y="169252"/>
            <a:ext cx="3017273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C7B0C9B-73B9-30D3-9B0A-BB0DEA76E8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3"/>
          <a:stretch>
            <a:fillRect/>
          </a:stretch>
        </p:blipFill>
        <p:spPr>
          <a:xfrm>
            <a:off x="2693955" y="2391883"/>
            <a:ext cx="3008340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5BE6D0-5564-E511-4FCF-C4970A2754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3955" y="4620643"/>
            <a:ext cx="3016182" cy="208800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D0B3F37-679F-377F-000E-346FB817BC0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6024" y="-238126"/>
            <a:ext cx="2960554" cy="6062262"/>
          </a:xfrm>
          <a:prstGeom prst="rect">
            <a:avLst/>
          </a:prstGeom>
          <a:noFill/>
        </p:spPr>
        <p:txBody>
          <a:bodyPr vert="wordArtVert" wrap="square" rtlCol="0" anchor="ctr" anchorCtr="0">
            <a:spAutoFit/>
            <a:scene3d>
              <a:camera prst="orthographicFront"/>
              <a:lightRig rig="glow" dir="t"/>
            </a:scene3d>
            <a:sp3d extrusionH="57150" contourW="31750">
              <a:bevelT w="38100" h="38100" prst="relaxedInset"/>
              <a:contourClr>
                <a:schemeClr val="accent5">
                  <a:lumMod val="50000"/>
                </a:schemeClr>
              </a:contourClr>
            </a:sp3d>
          </a:bodyPr>
          <a:lstStyle/>
          <a:p>
            <a:pPr algn="ctr"/>
            <a:r>
              <a:rPr lang="pt-BR" sz="7600" b="1" kern="0" spc="-3000" noProof="0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254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AS PRAGAS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3F0B25D-8EFF-3246-7EBA-08D72A67C7C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171493"/>
            <a:ext cx="2554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accent5">
                    <a:lumMod val="50000"/>
                  </a:schemeClr>
                </a:solidFill>
              </a:rPr>
              <a:t>Lição 4 para 26 de julho de 2025</a:t>
            </a:r>
            <a:endParaRPr lang="pt-BR" sz="1600" b="1" noProof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00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59F55-A893-A990-A133-FAB2C0FA3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7F0C74-14A2-D2FD-B356-A218BBB973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n 1" descr="Imagen que contiene persona, interior, a rayas, sostener&#10;&#10;El contenido generado por IA puede ser incorrecto.">
            <a:extLst>
              <a:ext uri="{FF2B5EF4-FFF2-40B4-BE49-F238E27FC236}">
                <a16:creationId xmlns:a16="http://schemas.microsoft.com/office/drawing/2014/main" id="{50EE0C82-4FD9-103F-6F5C-B928286D18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473E252-DC24-C923-8E28-0823DB5593D4}"/>
              </a:ext>
            </a:extLst>
          </p:cNvPr>
          <p:cNvSpPr txBox="1"/>
          <p:nvPr/>
        </p:nvSpPr>
        <p:spPr>
          <a:xfrm>
            <a:off x="-95249" y="0"/>
            <a:ext cx="6591299" cy="307776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pt-BR" sz="3200" b="1" dirty="0">
                <a:ln w="12700" cmpd="sng">
                  <a:noFill/>
                  <a:prstDash val="solid"/>
                </a:ln>
                <a:solidFill>
                  <a:srgbClr val="196B24">
                    <a:lumMod val="75000"/>
                  </a:srgbClr>
                </a:solidFill>
                <a:latin typeface="Comic Sans MS" panose="030F0702030302020204" pitchFamily="66" charset="0"/>
              </a:rPr>
              <a:t>“E assim como o Senhor havia dito por meio de Moisés, o coração do faraó estava endurecido e ele não deixou os israelitas irem”</a:t>
            </a:r>
            <a:endParaRPr kumimoji="0" lang="pt-BR" sz="3200" b="1" i="0" u="none" strike="noStrike" kern="1200" cap="none" spc="0" normalizeH="0" baseline="0" noProof="0" dirty="0">
              <a:ln w="12700" cmpd="sng">
                <a:noFill/>
                <a:prstDash val="solid"/>
              </a:ln>
              <a:solidFill>
                <a:srgbClr val="196B24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ln w="12700" cmpd="sng">
                  <a:noFill/>
                  <a:prstDash val="solid"/>
                </a:ln>
                <a:solidFill>
                  <a:srgbClr val="196B24">
                    <a:lumMod val="75000"/>
                  </a:srgbClr>
                </a:solidFill>
                <a:latin typeface="Comic Sans MS" panose="030F0702030302020204" pitchFamily="66" charset="0"/>
              </a:rPr>
              <a:t>Ê</a:t>
            </a:r>
            <a:r>
              <a:rPr kumimoji="0" lang="pt-BR" sz="2400" b="1" i="0" u="none" strike="noStrike" kern="1200" cap="none" spc="0" normalizeH="0" baseline="0" noProof="0" dirty="0" err="1">
                <a:ln w="12700" cmpd="sng">
                  <a:noFill/>
                  <a:prstDash val="solid"/>
                </a:ln>
                <a:solidFill>
                  <a:srgbClr val="196B2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xodo</a:t>
            </a:r>
            <a:r>
              <a:rPr kumimoji="0" lang="pt-BR" sz="2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196B24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9:35</a:t>
            </a:r>
          </a:p>
        </p:txBody>
      </p:sp>
    </p:spTree>
    <p:extLst>
      <p:ext uri="{BB962C8B-B14F-4D97-AF65-F5344CB8AC3E}">
        <p14:creationId xmlns:p14="http://schemas.microsoft.com/office/powerpoint/2010/main" val="350008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5752233-2D7B-5003-51DD-2A0D336D4302}"/>
              </a:ext>
            </a:extLst>
          </p:cNvPr>
          <p:cNvSpPr txBox="1"/>
          <p:nvPr/>
        </p:nvSpPr>
        <p:spPr>
          <a:xfrm>
            <a:off x="6362599" y="3768382"/>
            <a:ext cx="5819775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rgbClr val="4F7F0D"/>
                </a:solidFill>
              </a:rPr>
              <a:t>O Prelúdio</a:t>
            </a:r>
            <a:r>
              <a:rPr lang="pt-BR" sz="2000" b="1" noProof="0" dirty="0">
                <a:solidFill>
                  <a:srgbClr val="4F7F0D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Luta</a:t>
            </a:r>
            <a:r>
              <a:rPr lang="pt-BR" sz="2000" b="1" noProof="0" dirty="0"/>
              <a:t> de serpentes (Êxodo 7:8-12)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Um coração endurecido</a:t>
            </a:r>
            <a:r>
              <a:rPr lang="pt-BR" sz="2000" b="1" noProof="0" dirty="0"/>
              <a:t> (Êxodo 7:13)</a:t>
            </a:r>
          </a:p>
          <a:p>
            <a:pPr>
              <a:spcBef>
                <a:spcPts val="1800"/>
              </a:spcBef>
            </a:pPr>
            <a:r>
              <a:rPr lang="pt-BR" sz="2000" b="1">
                <a:solidFill>
                  <a:srgbClr val="263DCA"/>
                </a:solidFill>
              </a:rPr>
              <a:t>As Pragas</a:t>
            </a:r>
            <a:r>
              <a:rPr lang="pt-BR" sz="2000" b="1" noProof="0" dirty="0">
                <a:solidFill>
                  <a:srgbClr val="263DCA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Três pragas</a:t>
            </a:r>
            <a:r>
              <a:rPr lang="pt-BR" sz="2000" b="1" noProof="0" dirty="0"/>
              <a:t> leves (Êxodo 7:14-8:19)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Três pragas</a:t>
            </a:r>
            <a:r>
              <a:rPr lang="pt-BR" sz="2000" b="1" noProof="0" dirty="0"/>
              <a:t> graves (Êxodo 8:20-9:12)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Três pragas</a:t>
            </a:r>
            <a:r>
              <a:rPr lang="pt-BR" sz="2000" b="1" noProof="0" dirty="0"/>
              <a:t> devastadoras (Êxodo 9:13-10:29)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43EB75B-1830-7BA1-58B6-07C3FE278B8F}"/>
              </a:ext>
            </a:extLst>
          </p:cNvPr>
          <p:cNvSpPr txBox="1"/>
          <p:nvPr/>
        </p:nvSpPr>
        <p:spPr>
          <a:xfrm>
            <a:off x="161924" y="130441"/>
            <a:ext cx="65436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o povo de Deus se deparou com a guerra, Deus os instruiu a primeiro negociar termos de paz. Se não fosse possível chegar a um acordo, era necessário tomar medidas</a:t>
            </a:r>
            <a:br>
              <a:rPr lang="pt-BR" sz="2000" b="1" noProof="0" dirty="0"/>
            </a:br>
            <a:r>
              <a:rPr lang="pt-BR" sz="2000" b="1" noProof="0" dirty="0"/>
              <a:t>(</a:t>
            </a:r>
            <a:r>
              <a:rPr lang="pt-BR" sz="2000" b="1" noProof="0" dirty="0" err="1"/>
              <a:t>Dt</a:t>
            </a:r>
            <a:r>
              <a:rPr lang="pt-BR" sz="2000" b="1" noProof="0" dirty="0"/>
              <a:t>. 20:10-12).</a:t>
            </a:r>
          </a:p>
        </p:txBody>
      </p:sp>
      <p:pic>
        <p:nvPicPr>
          <p:cNvPr id="5" name="Imagen 4" descr="Un pastel de bodas&#10;&#10;El contenido generado por IA puede ser incorrecto.">
            <a:extLst>
              <a:ext uri="{FF2B5EF4-FFF2-40B4-BE49-F238E27FC236}">
                <a16:creationId xmlns:a16="http://schemas.microsoft.com/office/drawing/2014/main" id="{94173006-7BB6-E051-F500-D68C7719D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175" y="335126"/>
            <a:ext cx="5336096" cy="286426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 descr="Imagen que contiene fila, tabla, grande, montón&#10;&#10;El contenido generado por IA puede ser incorrecto.">
            <a:extLst>
              <a:ext uri="{FF2B5EF4-FFF2-40B4-BE49-F238E27FC236}">
                <a16:creationId xmlns:a16="http://schemas.microsoft.com/office/drawing/2014/main" id="{4DB78BC9-AC11-2CC2-595A-A3E13F335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8" y="3922386"/>
            <a:ext cx="4225933" cy="25972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Imagen 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733701EE-55DF-BCA0-768A-0C90FF8C9A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10025" y="3922385"/>
            <a:ext cx="1809752" cy="28051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 descr="Icono&#10;&#10;El contenido generado por IA puede ser incorrecto.">
            <a:extLst>
              <a:ext uri="{FF2B5EF4-FFF2-40B4-BE49-F238E27FC236}">
                <a16:creationId xmlns:a16="http://schemas.microsoft.com/office/drawing/2014/main" id="{B554827B-3D73-6FC5-2D56-772F326984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9786" y="5108683"/>
            <a:ext cx="297825" cy="2978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 descr="Icono&#10;&#10;El contenido generado por IA puede ser incorrecto.">
            <a:extLst>
              <a:ext uri="{FF2B5EF4-FFF2-40B4-BE49-F238E27FC236}">
                <a16:creationId xmlns:a16="http://schemas.microsoft.com/office/drawing/2014/main" id="{B1489463-AD26-82A5-6571-758D70F6C8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9786" y="3800249"/>
            <a:ext cx="297825" cy="2978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 descr="Forma, Flecha&#10;&#10;El contenido generado por IA puede ser incorrecto.">
            <a:extLst>
              <a:ext uri="{FF2B5EF4-FFF2-40B4-BE49-F238E27FC236}">
                <a16:creationId xmlns:a16="http://schemas.microsoft.com/office/drawing/2014/main" id="{C79A316D-86B5-9EB8-4549-E8BE341B16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33184" y="5532909"/>
            <a:ext cx="396564" cy="2061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 descr="Imagen que contiene monitor, pantalla, computadora, firmar&#10;&#10;El contenido generado por IA puede ser incorrecto.">
            <a:extLst>
              <a:ext uri="{FF2B5EF4-FFF2-40B4-BE49-F238E27FC236}">
                <a16:creationId xmlns:a16="http://schemas.microsoft.com/office/drawing/2014/main" id="{D5B0FAEE-5089-56BC-82DA-783E8A4CDE4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33184" y="5922893"/>
            <a:ext cx="396564" cy="2061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 descr="Pantalla de video juego&#10;&#10;El contenido generado por IA puede ser incorrecto.">
            <a:extLst>
              <a:ext uri="{FF2B5EF4-FFF2-40B4-BE49-F238E27FC236}">
                <a16:creationId xmlns:a16="http://schemas.microsoft.com/office/drawing/2014/main" id="{DF828DBF-D763-812E-FBEF-2D6A94C663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33184" y="4240441"/>
            <a:ext cx="396564" cy="2061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 descr="Pantalla de video juego&#10;&#10;El contenido generado por IA puede ser incorrecto.">
            <a:extLst>
              <a:ext uri="{FF2B5EF4-FFF2-40B4-BE49-F238E27FC236}">
                <a16:creationId xmlns:a16="http://schemas.microsoft.com/office/drawing/2014/main" id="{D106AF38-DD73-A16A-1B04-C5A2B5255AC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33184" y="4616236"/>
            <a:ext cx="396564" cy="2061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 descr="Forma, Flecha&#10;&#10;El contenido generado por IA puede ser incorrecto.">
            <a:extLst>
              <a:ext uri="{FF2B5EF4-FFF2-40B4-BE49-F238E27FC236}">
                <a16:creationId xmlns:a16="http://schemas.microsoft.com/office/drawing/2014/main" id="{79681E11-24CD-1221-1E2C-1F00C50A6C8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33184" y="6313523"/>
            <a:ext cx="396564" cy="2061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8DAC17A-4566-3704-2BA7-CD93EBE5778A}"/>
              </a:ext>
            </a:extLst>
          </p:cNvPr>
          <p:cNvSpPr txBox="1"/>
          <p:nvPr/>
        </p:nvSpPr>
        <p:spPr>
          <a:xfrm>
            <a:off x="161923" y="2773258"/>
            <a:ext cx="6543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as pragas caíram, nenhum deus no vasto panteão egípcio pôde proteger o Egito do poder do verdadeiro e único Deus</a:t>
            </a:r>
            <a:r>
              <a:rPr lang="pt-BR" sz="2000" b="1" noProof="0" dirty="0"/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299A7AC-BB09-3D6B-1080-81E4096BF6E5}"/>
              </a:ext>
            </a:extLst>
          </p:cNvPr>
          <p:cNvSpPr txBox="1"/>
          <p:nvPr/>
        </p:nvSpPr>
        <p:spPr>
          <a:xfrm>
            <a:off x="161922" y="1759819"/>
            <a:ext cx="6543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Foi assim que Deus lidou com o Egito. Uma solução pacífica foi tentada, mas </a:t>
            </a:r>
            <a:r>
              <a:rPr lang="pt-BR" sz="2000" b="1" dirty="0" err="1"/>
              <a:t>Tutmés</a:t>
            </a:r>
            <a:r>
              <a:rPr lang="pt-BR" sz="2000" b="1" dirty="0"/>
              <a:t> se recusou a aceitá-la. Havia chegado a hora de agir</a:t>
            </a:r>
            <a:r>
              <a:rPr lang="pt-BR" sz="2000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69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8A80C-338E-C7CA-2732-4E7A7F067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hombre, parado, sostener&#10;&#10;El contenido generado por IA puede ser incorrecto.">
            <a:extLst>
              <a:ext uri="{FF2B5EF4-FFF2-40B4-BE49-F238E27FC236}">
                <a16:creationId xmlns:a16="http://schemas.microsoft.com/office/drawing/2014/main" id="{CC4848F7-4CE5-44F8-FDD6-8A7066EB80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5297" y="360828"/>
            <a:ext cx="4694384" cy="636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n 5" descr="Imagen que contiene persona, sostener, mujer, jugador&#10;&#10;El contenido generado por IA puede ser incorrecto.">
            <a:extLst>
              <a:ext uri="{FF2B5EF4-FFF2-40B4-BE49-F238E27FC236}">
                <a16:creationId xmlns:a16="http://schemas.microsoft.com/office/drawing/2014/main" id="{9035E35C-5379-939A-8495-370D8743D04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94" y="360828"/>
            <a:ext cx="5355865" cy="6366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BBAD165-29AD-D175-0BAB-F2B24B1F4CC0}"/>
              </a:ext>
            </a:extLst>
          </p:cNvPr>
          <p:cNvSpPr txBox="1"/>
          <p:nvPr/>
        </p:nvSpPr>
        <p:spPr>
          <a:xfrm>
            <a:off x="4995426" y="2686678"/>
            <a:ext cx="4833746" cy="1240430"/>
          </a:xfrm>
          <a:prstGeom prst="rect">
            <a:avLst/>
          </a:prstGeom>
          <a:noFill/>
          <a:effectLst>
            <a:outerShdw blurRad="50800" dist="152400" dir="13500000" algn="br" rotWithShape="0">
              <a:srgbClr val="C79399">
                <a:alpha val="40000"/>
              </a:srgbClr>
            </a:outerShdw>
          </a:effectLst>
        </p:spPr>
        <p:txBody>
          <a:bodyPr wrap="square">
            <a:prstTxWarp prst="textWave2">
              <a:avLst>
                <a:gd name="adj1" fmla="val 13321"/>
                <a:gd name="adj2" fmla="val 0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  <a:contourClr>
                <a:schemeClr val="accent2">
                  <a:lumMod val="50000"/>
                </a:schemeClr>
              </a:contourClr>
            </a:sp3d>
          </a:bodyPr>
          <a:lstStyle/>
          <a:p>
            <a:pPr algn="ctr"/>
            <a:r>
              <a:rPr lang="pt-BR" sz="6000" b="1" dirty="0">
                <a:ln/>
                <a:solidFill>
                  <a:srgbClr val="783E45"/>
                </a:solidFill>
                <a:effectLst>
                  <a:outerShdw blurRad="50800" dist="76200" dir="13500000" algn="br" rotWithShape="0">
                    <a:srgbClr val="5E3035">
                      <a:alpha val="40000"/>
                    </a:srgbClr>
                  </a:outerShdw>
                </a:effectLst>
              </a:rPr>
              <a:t>O PRELÚDIO</a:t>
            </a:r>
            <a:endParaRPr lang="pt-BR" sz="6000" b="1" noProof="0" dirty="0">
              <a:ln/>
              <a:solidFill>
                <a:srgbClr val="783E45"/>
              </a:solidFill>
              <a:effectLst>
                <a:outerShdw blurRad="50800" dist="76200" dir="13500000" algn="br" rotWithShape="0">
                  <a:srgbClr val="5E3035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380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A5781A-76FA-237E-6E92-F5148238EDC4}"/>
              </a:ext>
            </a:extLst>
          </p:cNvPr>
          <p:cNvSpPr txBox="1"/>
          <p:nvPr/>
        </p:nvSpPr>
        <p:spPr>
          <a:xfrm>
            <a:off x="1" y="-57750"/>
            <a:ext cx="1036260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pt-BR" sz="4400" b="1" spc="3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BB4F2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LUTA</a:t>
            </a:r>
            <a:r>
              <a:rPr lang="pt-BR" sz="4400" b="1" spc="30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BB4F2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DE SERPENTES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C758F2-9F4C-8465-50E1-EDB79CDA39C7}"/>
              </a:ext>
            </a:extLst>
          </p:cNvPr>
          <p:cNvSpPr txBox="1"/>
          <p:nvPr/>
        </p:nvSpPr>
        <p:spPr>
          <a:xfrm>
            <a:off x="204491" y="523909"/>
            <a:ext cx="9953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rgbClr val="3A4567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3A4567"/>
                </a:solidFill>
                <a:latin typeface="Comic Sans MS" panose="030F0702030302020204" pitchFamily="66" charset="0"/>
              </a:rPr>
              <a:t>Cada um deles jogou sua vara no chão, e cada vara se tornou uma serpente. No entanto, a vara de Arão engoliu as varas de todos eles</a:t>
            </a:r>
            <a:r>
              <a:rPr lang="pt-BR" b="1" noProof="0" dirty="0">
                <a:solidFill>
                  <a:srgbClr val="3A4567"/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rgbClr val="3A4567"/>
                </a:solidFill>
                <a:latin typeface="Comic Sans MS" panose="030F0702030302020204" pitchFamily="66" charset="0"/>
              </a:rPr>
              <a:t>(Êxodo 7:12 </a:t>
            </a:r>
            <a:r>
              <a:rPr lang="pt-BR" sz="1100" b="1" noProof="0" dirty="0">
                <a:solidFill>
                  <a:srgbClr val="3A4567"/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rgbClr val="3A4567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0B65F5-184A-D4E4-6B37-DB6DEE7E580C}"/>
              </a:ext>
            </a:extLst>
          </p:cNvPr>
          <p:cNvSpPr txBox="1"/>
          <p:nvPr/>
        </p:nvSpPr>
        <p:spPr>
          <a:xfrm>
            <a:off x="175138" y="1330949"/>
            <a:ext cx="6673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expressou que a libertação de Israel era uma guerra que estava lutando pessoalmente contra os deuses egípcios (Êxodo 12:12; Números 33:4)</a:t>
            </a:r>
            <a:r>
              <a:rPr lang="pt-BR" sz="2000" b="1" noProof="0" dirty="0"/>
              <a:t>.</a:t>
            </a:r>
          </a:p>
        </p:txBody>
      </p:sp>
      <p:pic>
        <p:nvPicPr>
          <p:cNvPr id="7" name="Imagen 6" descr="Imagen que contiene persona, a rayas, corbata, vistiendo&#10;&#10;El contenido generado por IA puede ser incorrecto.">
            <a:extLst>
              <a:ext uri="{FF2B5EF4-FFF2-40B4-BE49-F238E27FC236}">
                <a16:creationId xmlns:a16="http://schemas.microsoft.com/office/drawing/2014/main" id="{99C8C92B-BB39-DAB2-5C88-2A6D9B9A77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3155" y="57324"/>
            <a:ext cx="1928153" cy="3429426"/>
          </a:xfrm>
          <a:prstGeom prst="rect">
            <a:avLst/>
          </a:prstGeom>
        </p:spPr>
      </p:pic>
      <p:pic>
        <p:nvPicPr>
          <p:cNvPr id="13" name="Imagen 12" descr="Pintura de unas personas&#10;&#10;El contenido generado por IA puede ser incorrecto.">
            <a:extLst>
              <a:ext uri="{FF2B5EF4-FFF2-40B4-BE49-F238E27FC236}">
                <a16:creationId xmlns:a16="http://schemas.microsoft.com/office/drawing/2014/main" id="{75929E2A-56AF-9B1E-B736-87811D91B4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3601" y="3181150"/>
            <a:ext cx="5970524" cy="3525927"/>
          </a:xfrm>
          <a:prstGeom prst="rect">
            <a:avLst/>
          </a:prstGeom>
          <a:ln w="38100" cap="sq">
            <a:solidFill>
              <a:srgbClr val="E08C6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13FD9F9-09C2-AF44-F67F-8D02EB2C3B59}"/>
              </a:ext>
            </a:extLst>
          </p:cNvPr>
          <p:cNvSpPr txBox="1"/>
          <p:nvPr/>
        </p:nvSpPr>
        <p:spPr>
          <a:xfrm>
            <a:off x="6238874" y="3358093"/>
            <a:ext cx="59531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transformar a vara em uma serpente, Deus estava desafiando diretamente essa deusa (Êxodo 7:10). Ele seria capaz de proteger o Faraó?</a:t>
            </a:r>
            <a:endParaRPr lang="pt-BR" sz="2000" b="1" noProof="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C270841-C439-4E99-8C90-D7E2A02E70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85873" y="1438853"/>
            <a:ext cx="2775149" cy="199014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22322A-8022-85C6-A809-BE559355E2EF}"/>
              </a:ext>
            </a:extLst>
          </p:cNvPr>
          <p:cNvSpPr txBox="1"/>
          <p:nvPr/>
        </p:nvSpPr>
        <p:spPr>
          <a:xfrm>
            <a:off x="173601" y="2346611"/>
            <a:ext cx="66733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 sua coroa, símbolo de seu poder, o faraó usava uma bela cobra representando a deusa </a:t>
            </a:r>
            <a:r>
              <a:rPr lang="pt-BR" sz="2000" b="1" dirty="0" err="1"/>
              <a:t>Wadjet</a:t>
            </a:r>
            <a:r>
              <a:rPr lang="pt-BR" sz="2000" b="1" noProof="0" dirty="0"/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96FC0F6-9B03-5367-D796-5741C791E609}"/>
              </a:ext>
            </a:extLst>
          </p:cNvPr>
          <p:cNvSpPr txBox="1"/>
          <p:nvPr/>
        </p:nvSpPr>
        <p:spPr>
          <a:xfrm>
            <a:off x="6238874" y="5869663"/>
            <a:ext cx="59705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mostrou assim que Ele, e não os deuses egípcios, é quem possui poder e autoridade soberanos</a:t>
            </a:r>
            <a:r>
              <a:rPr lang="pt-BR" sz="2000" b="1" noProof="0" dirty="0"/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8DDBEB-529F-6458-00BC-0FDECC76B4CB}"/>
              </a:ext>
            </a:extLst>
          </p:cNvPr>
          <p:cNvSpPr txBox="1"/>
          <p:nvPr/>
        </p:nvSpPr>
        <p:spPr>
          <a:xfrm>
            <a:off x="6238874" y="4343377"/>
            <a:ext cx="59705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Satanás imitou o milagre através dos Magos</a:t>
            </a:r>
            <a:br>
              <a:rPr lang="pt-BR" sz="2000" b="1" dirty="0"/>
            </a:br>
            <a:r>
              <a:rPr lang="pt-BR" sz="2000" b="1" dirty="0"/>
              <a:t>(Êxodo 7:11). Mas ele não pode criar vida; Suas cobras só pareciam cobras. No entanto, Deus criou uma serpente viva, capaz de devorar os inanimados (Êxodo 7:12)</a:t>
            </a:r>
            <a:r>
              <a:rPr lang="pt-BR" sz="2000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750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5" grpId="0"/>
      <p:bldP spid="4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4A55B2-7EEB-96AE-8682-60586465427D}"/>
              </a:ext>
            </a:extLst>
          </p:cNvPr>
          <p:cNvSpPr txBox="1"/>
          <p:nvPr/>
        </p:nvSpPr>
        <p:spPr>
          <a:xfrm>
            <a:off x="0" y="-481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</a:sp3d>
          </a:bodyPr>
          <a:lstStyle/>
          <a:p>
            <a:pPr algn="ctr"/>
            <a:r>
              <a:rPr lang="pt-BR" sz="4400" b="1" spc="600" dirty="0">
                <a:ln w="9525">
                  <a:noFill/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12700" dist="63500" dir="2700000" algn="tl" rotWithShape="0">
                    <a:srgbClr val="FFB098"/>
                  </a:outerShdw>
                </a:effectLst>
              </a:rPr>
              <a:t>UM CORAÇÃO ENDURECIDO</a:t>
            </a:r>
            <a:r>
              <a:rPr lang="pt-BR" sz="4400" b="1" spc="600" noProof="0" dirty="0">
                <a:ln w="9525">
                  <a:noFill/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12700" dist="63500" dir="2700000" algn="tl" rotWithShape="0">
                    <a:srgbClr val="FFB098"/>
                  </a:outerShdw>
                </a:effectLst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380C4B-9373-AD63-A168-B7A9773F0231}"/>
              </a:ext>
            </a:extLst>
          </p:cNvPr>
          <p:cNvSpPr txBox="1"/>
          <p:nvPr/>
        </p:nvSpPr>
        <p:spPr>
          <a:xfrm>
            <a:off x="0" y="58576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E o coração de Faraó se endureceu, e ele não quis ouvi-los, como o Senhor tinha dito</a:t>
            </a:r>
            <a:r>
              <a:rPr lang="pt-BR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(Êxodo 7:13)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7459D9-68F7-BBC9-E995-23A439A6A564}"/>
              </a:ext>
            </a:extLst>
          </p:cNvPr>
          <p:cNvSpPr txBox="1"/>
          <p:nvPr/>
        </p:nvSpPr>
        <p:spPr>
          <a:xfrm>
            <a:off x="3676852" y="1051354"/>
            <a:ext cx="84413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 livro de Êxodo é dito 9 vezes que Deus endureceu o coração de Faraó (</a:t>
            </a:r>
            <a:r>
              <a:rPr lang="pt-BR" sz="2000" b="1" dirty="0" err="1"/>
              <a:t>Êx</a:t>
            </a:r>
            <a:r>
              <a:rPr lang="pt-BR" sz="2000" b="1" dirty="0"/>
              <a:t> 4:21; 7:3; 9:12; 10:1; 10:20; 10:27; 11:10; 14:4; 14:8), e 9 outras vezes é dito que o próprio Faraó endureceu seu coração (</a:t>
            </a:r>
            <a:r>
              <a:rPr lang="pt-BR" sz="2000" b="1" dirty="0" err="1"/>
              <a:t>Êx</a:t>
            </a:r>
            <a:r>
              <a:rPr lang="pt-BR" sz="2000" b="1" dirty="0"/>
              <a:t> 7:13; 7:14; 7:22; 8:15; 8:19; 8:32; 9:7; 9:34; 9:35). Empate! Quem endureceu o coração do Faraó?</a:t>
            </a:r>
            <a:endParaRPr lang="pt-BR" sz="2000" b="1" noProof="0" dirty="0"/>
          </a:p>
        </p:txBody>
      </p:sp>
      <p:pic>
        <p:nvPicPr>
          <p:cNvPr id="4" name="Imagen 3" descr="Imagen que contiene interior, tabla, vidrio, florero&#10;&#10;El contenido generado por IA puede ser incorrecto.">
            <a:extLst>
              <a:ext uri="{FF2B5EF4-FFF2-40B4-BE49-F238E27FC236}">
                <a16:creationId xmlns:a16="http://schemas.microsoft.com/office/drawing/2014/main" id="{84754893-A1C4-D832-7D95-B5D514620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702" y="1243860"/>
            <a:ext cx="1677445" cy="3000882"/>
          </a:xfrm>
          <a:prstGeom prst="rect">
            <a:avLst/>
          </a:prstGeom>
        </p:spPr>
      </p:pic>
      <p:pic>
        <p:nvPicPr>
          <p:cNvPr id="8" name="Imagen 7" descr="Mano de una persona&#10;&#10;El contenido generado por IA puede ser incorrecto.">
            <a:extLst>
              <a:ext uri="{FF2B5EF4-FFF2-40B4-BE49-F238E27FC236}">
                <a16:creationId xmlns:a16="http://schemas.microsoft.com/office/drawing/2014/main" id="{2D9491FC-5E42-BC6A-DB7D-53EAA52419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74" y="1243860"/>
            <a:ext cx="1823687" cy="30008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3FCBB26-CAA5-75E2-1021-30D0BF91F3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6088" y="3863390"/>
            <a:ext cx="4165196" cy="29037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8A0003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080797F-174A-A96C-FB89-2E3FA62FB560}"/>
              </a:ext>
            </a:extLst>
          </p:cNvPr>
          <p:cNvSpPr txBox="1"/>
          <p:nvPr/>
        </p:nvSpPr>
        <p:spPr>
          <a:xfrm>
            <a:off x="171640" y="4510751"/>
            <a:ext cx="7528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Após a sexta praga, Deus endurece o coração (Êxodo 9:12). Faraó aparentemente havia passado a barreira do arrependimento. No entanto, na sétima praga, ele recebe outra chance, mas endurece o coração novamente (Êxodo 9:34-35)</a:t>
            </a:r>
            <a:r>
              <a:rPr lang="pt-BR" sz="2000" b="1" noProof="0" dirty="0"/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E1A211-6E64-AD53-8617-376EB90FDA88}"/>
              </a:ext>
            </a:extLst>
          </p:cNvPr>
          <p:cNvSpPr txBox="1"/>
          <p:nvPr/>
        </p:nvSpPr>
        <p:spPr>
          <a:xfrm>
            <a:off x="3676853" y="2682570"/>
            <a:ext cx="84413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Após as primeiras cinco pragas, Faraó é explicitamente dito ter endurecido seu coração. Ou seja, ele se recusou a responder positivamente ao chamado do Espírito Santo que o impeliu a deixar Israel ir livre</a:t>
            </a:r>
            <a:r>
              <a:rPr lang="pt-BR" sz="2000" b="1" noProof="0" dirty="0"/>
              <a:t>.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64C8EB67-F939-2EA0-8396-0473C4BC0E98}"/>
              </a:ext>
            </a:extLst>
          </p:cNvPr>
          <p:cNvGrpSpPr/>
          <p:nvPr/>
        </p:nvGrpSpPr>
        <p:grpSpPr>
          <a:xfrm>
            <a:off x="3429443" y="3628713"/>
            <a:ext cx="4203394" cy="914411"/>
            <a:chOff x="3496818" y="3628713"/>
            <a:chExt cx="4203394" cy="914411"/>
          </a:xfrm>
        </p:grpSpPr>
        <p:pic>
          <p:nvPicPr>
            <p:cNvPr id="16" name="Imagen 15" descr="Imagen que contiene muñeca, juguete, mujer, hombre&#10;&#10;El contenido generado por IA puede ser incorrecto.">
              <a:extLst>
                <a:ext uri="{FF2B5EF4-FFF2-40B4-BE49-F238E27FC236}">
                  <a16:creationId xmlns:a16="http://schemas.microsoft.com/office/drawing/2014/main" id="{DEFDE8BC-C98E-5D42-A38A-C91B28977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496818" y="3698232"/>
              <a:ext cx="4203394" cy="76789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8" name="Imagen 17" descr="Ave de color blanco&#10;&#10;El contenido generado por IA puede ser incorrecto.">
              <a:extLst>
                <a:ext uri="{FF2B5EF4-FFF2-40B4-BE49-F238E27FC236}">
                  <a16:creationId xmlns:a16="http://schemas.microsoft.com/office/drawing/2014/main" id="{9E10AB2E-0C05-D525-714C-5B6D58D89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2030" y="3628713"/>
              <a:ext cx="1288243" cy="914411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587D80DF-4D40-3B87-4B33-7A8CBDC75DC3}"/>
              </a:ext>
            </a:extLst>
          </p:cNvPr>
          <p:cNvSpPr txBox="1"/>
          <p:nvPr/>
        </p:nvSpPr>
        <p:spPr>
          <a:xfrm>
            <a:off x="171639" y="5834190"/>
            <a:ext cx="74611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partir de então, seu destino foi fixado. Deus endureceu o coração de Faraó porque ele decidiu firmemente que não queria se arrepender</a:t>
            </a:r>
            <a:r>
              <a:rPr lang="pt-BR" sz="2000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416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648954-9D07-68FA-50A4-B6CB4B281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E68AFB-7452-E282-0EFE-15C2B4C23C18}"/>
              </a:ext>
            </a:extLst>
          </p:cNvPr>
          <p:cNvSpPr txBox="1"/>
          <p:nvPr/>
        </p:nvSpPr>
        <p:spPr>
          <a:xfrm>
            <a:off x="798898" y="1638755"/>
            <a:ext cx="1081879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800" b="1" noProof="0" dirty="0">
                <a:latin typeface="Constantia" panose="02030602050306030303" pitchFamily="18" charset="0"/>
              </a:rPr>
              <a:t>“</a:t>
            </a:r>
            <a:r>
              <a:rPr lang="pt-BR" sz="2800" b="1" dirty="0">
                <a:latin typeface="Constantia" panose="02030602050306030303" pitchFamily="18" charset="0"/>
              </a:rPr>
              <a:t>A cada rejeição da luz, o Senhor manifestava uma demonstração mais acentuada de Seu poder; mas a obstinação do rei crescia a cada nova evidência do poder e majestade do Deus do céu, até que a última flecha de misericórdia da aljava divina se esgotava. Então o homem foi completamente endurecido por sua própria resistência persistente. Faraó semeou obstinação e colheu o mesmo em seu caráter. O Senhor não pôde fazer mais nada para convencê-lo, porque ele era teimoso e cheio de preconceitos, a ponto de o Espírito Santo não poder acessar seu coração. Faraó foi entregue à sua própria incredulidade e dureza de coração</a:t>
            </a:r>
            <a:r>
              <a:rPr lang="pt-BR" sz="28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1AE1EA3-C854-4738-445B-9DEB6A485FB8}"/>
              </a:ext>
            </a:extLst>
          </p:cNvPr>
          <p:cNvSpPr txBox="1"/>
          <p:nvPr/>
        </p:nvSpPr>
        <p:spPr>
          <a:xfrm>
            <a:off x="2948311" y="530180"/>
            <a:ext cx="608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noProof="0" dirty="0"/>
              <a:t>E. G. W. (The Review </a:t>
            </a:r>
            <a:r>
              <a:rPr lang="pt-BR" b="1" noProof="0" dirty="0" err="1"/>
              <a:t>and</a:t>
            </a:r>
            <a:r>
              <a:rPr lang="pt-BR" b="1" noProof="0" dirty="0"/>
              <a:t> Herald, 17 de </a:t>
            </a:r>
            <a:r>
              <a:rPr lang="pt-BR" b="1" dirty="0"/>
              <a:t>Fevereiro de 1891</a:t>
            </a:r>
            <a:r>
              <a:rPr lang="pt-BR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221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B20BA9-1DFE-768A-8ED1-97BD54F75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462C098-87EF-3D43-0109-CB53CF601837}"/>
              </a:ext>
            </a:extLst>
          </p:cNvPr>
          <p:cNvSpPr txBox="1"/>
          <p:nvPr/>
        </p:nvSpPr>
        <p:spPr>
          <a:xfrm>
            <a:off x="3433320" y="2900515"/>
            <a:ext cx="5356718" cy="1138867"/>
          </a:xfrm>
          <a:prstGeom prst="rect">
            <a:avLst/>
          </a:prstGeom>
          <a:noFill/>
          <a:effectLst>
            <a:outerShdw blurRad="50800" dist="152400" dir="13500000" algn="br" rotWithShape="0">
              <a:srgbClr val="1DB4FF">
                <a:alpha val="40000"/>
              </a:srgbClr>
            </a:outerShdw>
          </a:effectLst>
        </p:spPr>
        <p:txBody>
          <a:bodyPr wrap="square">
            <a:prstTxWarp prst="textWave2">
              <a:avLst>
                <a:gd name="adj1" fmla="val 13321"/>
                <a:gd name="adj2" fmla="val 0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  <a:contourClr>
                <a:schemeClr val="accent2">
                  <a:lumMod val="50000"/>
                </a:schemeClr>
              </a:contourClr>
            </a:sp3d>
          </a:bodyPr>
          <a:lstStyle/>
          <a:p>
            <a:pPr algn="ctr"/>
            <a:r>
              <a:rPr lang="pt-BR" sz="6000" b="1" noProof="0" dirty="0">
                <a:ln/>
                <a:solidFill>
                  <a:srgbClr val="006699"/>
                </a:solidFill>
                <a:effectLst>
                  <a:outerShdw blurRad="50800" dist="76200" dir="13500000" algn="br" rotWithShape="0">
                    <a:srgbClr val="004364">
                      <a:alpha val="40000"/>
                    </a:srgbClr>
                  </a:outerShdw>
                </a:effectLst>
              </a:rPr>
              <a:t>AS PRAGAS</a:t>
            </a:r>
          </a:p>
        </p:txBody>
      </p:sp>
      <p:pic>
        <p:nvPicPr>
          <p:cNvPr id="10" name="Imagen 9" descr="Imagen que contiene agua, tabla, parado, pareja&#10;&#10;El contenido generado por IA puede ser incorrecto.">
            <a:extLst>
              <a:ext uri="{FF2B5EF4-FFF2-40B4-BE49-F238E27FC236}">
                <a16:creationId xmlns:a16="http://schemas.microsoft.com/office/drawing/2014/main" id="{6DF10C50-14D6-EA3C-4B47-D1E458DEF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161192" y="182127"/>
            <a:ext cx="2434524" cy="6493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Imagen que contiene agua, tabla, parado, pareja&#10;&#10;El contenido generado por IA puede ser incorrecto.">
            <a:extLst>
              <a:ext uri="{FF2B5EF4-FFF2-40B4-BE49-F238E27FC236}">
                <a16:creationId xmlns:a16="http://schemas.microsoft.com/office/drawing/2014/main" id="{B424D368-F74F-B140-5673-B4D7142C43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9438969" y="182127"/>
            <a:ext cx="2591840" cy="6493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832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0755492-204D-1C05-ADBD-79B73F183B8D}"/>
              </a:ext>
            </a:extLst>
          </p:cNvPr>
          <p:cNvSpPr txBox="1"/>
          <p:nvPr/>
        </p:nvSpPr>
        <p:spPr>
          <a:xfrm>
            <a:off x="690562" y="676186"/>
            <a:ext cx="108108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800" b="1" noProof="0" dirty="0">
                <a:solidFill>
                  <a:srgbClr val="C00000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C00000"/>
                </a:solidFill>
                <a:latin typeface="Comic Sans MS" panose="030F0702030302020204" pitchFamily="66" charset="0"/>
              </a:rPr>
              <a:t>Assim diz o Senhor: Nisto saberás que eu sou o Senhor: eis que ferirei com a vara que está na minha mão a água que está no rio, e ela se transformará em sangue.</a:t>
            </a:r>
            <a:r>
              <a:rPr lang="pt-BR" sz="1800" b="1" noProof="0" dirty="0">
                <a:solidFill>
                  <a:srgbClr val="C00000"/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rgbClr val="C00000"/>
                </a:solidFill>
                <a:latin typeface="Comic Sans MS" panose="030F0702030302020204" pitchFamily="66" charset="0"/>
              </a:rPr>
              <a:t>(Êxodo 7:17)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132D8B-2616-0037-BF4D-5653E0A3534D}"/>
              </a:ext>
            </a:extLst>
          </p:cNvPr>
          <p:cNvSpPr txBox="1"/>
          <p:nvPr/>
        </p:nvSpPr>
        <p:spPr>
          <a:xfrm>
            <a:off x="1" y="-5775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E9E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PRIMEIRA PRAGA (LEVE): SANGUE</a:t>
            </a:r>
            <a:endParaRPr lang="pt-BR" sz="4400" b="1" noProof="0" dirty="0">
              <a:ln w="10160">
                <a:solidFill>
                  <a:schemeClr val="accent3"/>
                </a:solidFill>
                <a:prstDash val="solid"/>
              </a:ln>
              <a:solidFill>
                <a:srgbClr val="FFE9E5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FE6557-F4DD-5E64-BA32-759560EAEA40}"/>
              </a:ext>
            </a:extLst>
          </p:cNvPr>
          <p:cNvSpPr txBox="1"/>
          <p:nvPr/>
        </p:nvSpPr>
        <p:spPr>
          <a:xfrm>
            <a:off x="395287" y="4229087"/>
            <a:ext cx="3681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7:14-25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C9BC21C-4F62-D018-51DC-C1F4EC9ECA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777948"/>
              </p:ext>
            </p:extLst>
          </p:nvPr>
        </p:nvGraphicFramePr>
        <p:xfrm>
          <a:off x="395287" y="1619250"/>
          <a:ext cx="2957513" cy="23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Imagen 14" descr="Un grupo de personas junto a un cuerpo de agua junto a un caballo&#10;&#10;El contenido generado por IA puede ser incorrecto.">
            <a:extLst>
              <a:ext uri="{FF2B5EF4-FFF2-40B4-BE49-F238E27FC236}">
                <a16:creationId xmlns:a16="http://schemas.microsoft.com/office/drawing/2014/main" id="{5E31FE68-9DF5-C985-E372-5F873ADC95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948" y="1580750"/>
            <a:ext cx="7476767" cy="49720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8442964-3B70-F5C5-6321-7BC287B788F0}"/>
              </a:ext>
            </a:extLst>
          </p:cNvPr>
          <p:cNvSpPr txBox="1"/>
          <p:nvPr/>
        </p:nvSpPr>
        <p:spPr>
          <a:xfrm>
            <a:off x="395287" y="4629197"/>
            <a:ext cx="36814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O Nilo, com suas inundações, deu vida ao Egito. Mas quem criou as fontes das águas? Os mágicos simularam a conversão da água, mas não conseguiram revertê-la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731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Graphic spid="13" grpId="0">
        <p:bldAsOne/>
      </p:bldGraphic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D62EA-3F7A-9522-934C-608CD685B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gua, mujer, hombre, parado&#10;&#10;El contenido generado por IA puede ser incorrecto.">
            <a:extLst>
              <a:ext uri="{FF2B5EF4-FFF2-40B4-BE49-F238E27FC236}">
                <a16:creationId xmlns:a16="http://schemas.microsoft.com/office/drawing/2014/main" id="{9901A5B1-02F2-8EDE-C518-FA3EB6317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2649" y="1571125"/>
            <a:ext cx="6727307" cy="49720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5E0B570-BB3B-5613-4892-6123BC68514A}"/>
              </a:ext>
            </a:extLst>
          </p:cNvPr>
          <p:cNvSpPr txBox="1"/>
          <p:nvPr/>
        </p:nvSpPr>
        <p:spPr>
          <a:xfrm>
            <a:off x="690562" y="676186"/>
            <a:ext cx="108108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800" b="1" noProof="0" dirty="0">
                <a:solidFill>
                  <a:srgbClr val="438E67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438E67"/>
                </a:solidFill>
                <a:latin typeface="Comic Sans MS" panose="030F0702030302020204" pitchFamily="66" charset="0"/>
              </a:rPr>
              <a:t>E disse o Senhor a Moisés: Dize a Arão: Estende a tua mão com a tua vara sobre os rios, os ribeiros e os tanques, para que faça subir rãs sobre a terra do Egito.</a:t>
            </a:r>
            <a:r>
              <a:rPr lang="pt-BR" sz="1800" b="1" noProof="0" dirty="0">
                <a:solidFill>
                  <a:srgbClr val="438E67"/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rgbClr val="438E67"/>
                </a:solidFill>
                <a:latin typeface="Comic Sans MS" panose="030F0702030302020204" pitchFamily="66" charset="0"/>
              </a:rPr>
              <a:t>(Êxodo 8:5)</a:t>
            </a:r>
            <a:endParaRPr lang="pt-BR" sz="1800" b="1" noProof="0" dirty="0">
              <a:solidFill>
                <a:srgbClr val="438E67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D55EC0-9B0A-02D5-85F0-A6A8270B6382}"/>
              </a:ext>
            </a:extLst>
          </p:cNvPr>
          <p:cNvSpPr txBox="1"/>
          <p:nvPr/>
        </p:nvSpPr>
        <p:spPr>
          <a:xfrm>
            <a:off x="1" y="-5775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E8F4E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SEGUNDA PRAGA (LEVE): RÃS</a:t>
            </a:r>
            <a:endParaRPr lang="pt-BR" sz="4400" b="1" noProof="0" dirty="0">
              <a:ln w="10160">
                <a:solidFill>
                  <a:schemeClr val="accent3"/>
                </a:solidFill>
                <a:prstDash val="solid"/>
              </a:ln>
              <a:solidFill>
                <a:srgbClr val="E8F4EE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134BDEF-044F-59C4-A4D9-BE0888357CDF}"/>
              </a:ext>
            </a:extLst>
          </p:cNvPr>
          <p:cNvSpPr txBox="1"/>
          <p:nvPr/>
        </p:nvSpPr>
        <p:spPr>
          <a:xfrm>
            <a:off x="244285" y="4896837"/>
            <a:ext cx="3681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38E6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8:1-15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DADAB16B-03A2-8460-F132-DD87BE7ADC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079453"/>
              </p:ext>
            </p:extLst>
          </p:nvPr>
        </p:nvGraphicFramePr>
        <p:xfrm>
          <a:off x="244285" y="1693248"/>
          <a:ext cx="3887955" cy="2922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EAA392-0F05-BF9A-80A8-579DBCF35417}"/>
              </a:ext>
            </a:extLst>
          </p:cNvPr>
          <p:cNvSpPr txBox="1"/>
          <p:nvPr/>
        </p:nvSpPr>
        <p:spPr>
          <a:xfrm>
            <a:off x="244285" y="5296947"/>
            <a:ext cx="3681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Mais uma vez, os magos imitaram a praga, mas não conseguiram detê-la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173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Graphic spid="13" grpId="0">
        <p:bldAsOne/>
      </p:bldGraphic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FA7A1-892E-9A9A-CA21-92B131DFB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E050054-4EDD-697E-D20A-CDE4BDD4455F}"/>
              </a:ext>
            </a:extLst>
          </p:cNvPr>
          <p:cNvSpPr txBox="1"/>
          <p:nvPr/>
        </p:nvSpPr>
        <p:spPr>
          <a:xfrm>
            <a:off x="690562" y="676186"/>
            <a:ext cx="108108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800" b="1" noProof="0" dirty="0">
                <a:solidFill>
                  <a:srgbClr val="8E7144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8E7144"/>
                </a:solidFill>
                <a:latin typeface="Comic Sans MS" panose="030F0702030302020204" pitchFamily="66" charset="0"/>
              </a:rPr>
              <a:t>Então o Senhor disse a Moisés: "Diga a Arão: Estenda a sua vara e golpeie o pó da terra, para que se transforme em piolhos em toda a terra do Egito</a:t>
            </a:r>
            <a:r>
              <a:rPr lang="pt-BR" sz="1800" b="1" noProof="0" dirty="0">
                <a:solidFill>
                  <a:srgbClr val="8E7144"/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rgbClr val="8E7144"/>
                </a:solidFill>
                <a:latin typeface="Comic Sans MS" panose="030F0702030302020204" pitchFamily="66" charset="0"/>
              </a:rPr>
              <a:t>(Êxodo 8:16)</a:t>
            </a:r>
            <a:endParaRPr lang="pt-BR" sz="1800" b="1" noProof="0" dirty="0">
              <a:solidFill>
                <a:srgbClr val="8E7144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723346-4315-F375-8098-6C594C01D621}"/>
              </a:ext>
            </a:extLst>
          </p:cNvPr>
          <p:cNvSpPr txBox="1"/>
          <p:nvPr/>
        </p:nvSpPr>
        <p:spPr>
          <a:xfrm>
            <a:off x="1" y="-5775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1ECE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TERCEIRA PRAGA (LEVE): PIOLHOS</a:t>
            </a:r>
            <a:endParaRPr lang="pt-BR" sz="4400" b="1" noProof="0" dirty="0">
              <a:ln w="10160">
                <a:solidFill>
                  <a:schemeClr val="accent3"/>
                </a:solidFill>
                <a:prstDash val="solid"/>
              </a:ln>
              <a:solidFill>
                <a:srgbClr val="F1ECE3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5882452-A1BB-CDFF-EBB7-E4DF8F2B3A6E}"/>
              </a:ext>
            </a:extLst>
          </p:cNvPr>
          <p:cNvSpPr txBox="1"/>
          <p:nvPr/>
        </p:nvSpPr>
        <p:spPr>
          <a:xfrm>
            <a:off x="395287" y="4229087"/>
            <a:ext cx="3681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8E714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8:16-19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4D700DBF-50D2-13C5-E182-C50A82870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2243950"/>
              </p:ext>
            </p:extLst>
          </p:nvPr>
        </p:nvGraphicFramePr>
        <p:xfrm>
          <a:off x="395286" y="1619250"/>
          <a:ext cx="3782077" cy="2692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282CC8B4-E755-BE1B-BBB3-FDB5BC65F0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70948" y="1580750"/>
            <a:ext cx="7476767" cy="49720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127C96-E1BE-5DD9-A9C6-CA935802D497}"/>
              </a:ext>
            </a:extLst>
          </p:cNvPr>
          <p:cNvSpPr txBox="1"/>
          <p:nvPr/>
        </p:nvSpPr>
        <p:spPr>
          <a:xfrm>
            <a:off x="395286" y="4629197"/>
            <a:ext cx="37820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Para criar vida a partir do pó da terra (</a:t>
            </a:r>
            <a:r>
              <a:rPr lang="pt-BR" sz="2000" b="1" dirty="0" err="1">
                <a:solidFill>
                  <a:prstClr val="black"/>
                </a:solidFill>
              </a:rPr>
              <a:t>Gn</a:t>
            </a:r>
            <a:r>
              <a:rPr lang="pt-BR" sz="2000" b="1" dirty="0">
                <a:solidFill>
                  <a:prstClr val="black"/>
                </a:solidFill>
              </a:rPr>
              <a:t> 1:24)? Não havia mais dúvidas sobre a origem das pragas: "Este é o dedo de Deus" (Êxodo 8:19). E os magos ficaram em silêncio por fim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316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Graphic spid="13" grpId="0">
        <p:bldAsOne/>
      </p:bldGraphic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1054DC-64D8-A28A-ADF3-8AA17E452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1E8EA46-2BD0-0641-752B-6FF72DE12678}"/>
              </a:ext>
            </a:extLst>
          </p:cNvPr>
          <p:cNvSpPr txBox="1"/>
          <p:nvPr/>
        </p:nvSpPr>
        <p:spPr>
          <a:xfrm>
            <a:off x="690562" y="676186"/>
            <a:ext cx="10810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noProof="0" dirty="0">
                <a:solidFill>
                  <a:schemeClr val="bg1"/>
                </a:solidFill>
                <a:effectLst>
                  <a:glow rad="127000">
                    <a:srgbClr val="F6691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1"/>
                </a:solidFill>
                <a:effectLst>
                  <a:glow rad="127000">
                    <a:srgbClr val="F6691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 assim fez o Senhor, e toda espécie de moscas muito incômodas veio sobre a casa do Faraó, e sobre as casas de seus servos, e sobre toda a terra do Egito; e a terra foi corrompida por causa deles</a:t>
            </a:r>
            <a:r>
              <a:rPr lang="pt-BR" sz="1800" b="1" noProof="0" dirty="0">
                <a:solidFill>
                  <a:schemeClr val="bg1"/>
                </a:solidFill>
                <a:effectLst>
                  <a:glow rad="127000">
                    <a:srgbClr val="F6691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bg1"/>
                </a:solidFill>
                <a:effectLst>
                  <a:glow rad="127000">
                    <a:srgbClr val="F6691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8:24)</a:t>
            </a:r>
            <a:endParaRPr lang="pt-BR" sz="1800" b="1" noProof="0" dirty="0">
              <a:solidFill>
                <a:schemeClr val="bg1"/>
              </a:solidFill>
              <a:effectLst>
                <a:glow rad="127000">
                  <a:srgbClr val="F6691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F35E404-73D1-0A2F-4CA9-8D03E430F84F}"/>
              </a:ext>
            </a:extLst>
          </p:cNvPr>
          <p:cNvSpPr txBox="1"/>
          <p:nvPr/>
        </p:nvSpPr>
        <p:spPr>
          <a:xfrm>
            <a:off x="1" y="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QUARTA PRAGA (GRAVE): MOSCAS</a:t>
            </a:r>
            <a:endParaRPr lang="pt-BR" sz="4400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C3DBE5-AB9C-894D-5B9C-72698371C061}"/>
              </a:ext>
            </a:extLst>
          </p:cNvPr>
          <p:cNvSpPr txBox="1"/>
          <p:nvPr/>
        </p:nvSpPr>
        <p:spPr>
          <a:xfrm>
            <a:off x="6968390" y="4767768"/>
            <a:ext cx="4456798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88B4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8:20-32.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629B6A6-209C-E965-4BE2-1CE5DB03B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1843295"/>
              </p:ext>
            </p:extLst>
          </p:nvPr>
        </p:nvGraphicFramePr>
        <p:xfrm>
          <a:off x="7719360" y="2074900"/>
          <a:ext cx="3782077" cy="2692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93BFA260-68A6-5861-0B03-840791D059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663" y="1858563"/>
            <a:ext cx="6100834" cy="4602384"/>
          </a:xfrm>
          <a:prstGeom prst="snip2DiagRect">
            <a:avLst>
              <a:gd name="adj1" fmla="val 0"/>
              <a:gd name="adj2" fmla="val 2879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E4ABBFB-5B65-309B-4D57-77827245C9A4}"/>
              </a:ext>
            </a:extLst>
          </p:cNvPr>
          <p:cNvSpPr txBox="1"/>
          <p:nvPr/>
        </p:nvSpPr>
        <p:spPr>
          <a:xfrm>
            <a:off x="6968390" y="5167878"/>
            <a:ext cx="45330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Pela primeira vez, os israelitas foram protegidos da praga. Isso levou Faraó a negociar, mas no final ele não cumpriu sua parte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12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Graphic spid="3" grpId="0">
        <p:bldAsOne/>
      </p:bldGraphic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66A6C6-01CF-D6A1-F40E-52D2E3DF9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7B62C3C-B594-2A4F-23B2-584F706A8DB8}"/>
              </a:ext>
            </a:extLst>
          </p:cNvPr>
          <p:cNvSpPr txBox="1"/>
          <p:nvPr/>
        </p:nvSpPr>
        <p:spPr>
          <a:xfrm>
            <a:off x="690562" y="769441"/>
            <a:ext cx="10810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noProof="0" dirty="0">
                <a:solidFill>
                  <a:schemeClr val="bg1"/>
                </a:solidFill>
                <a:effectLst>
                  <a:glow rad="127000">
                    <a:srgbClr val="12AA6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1"/>
                </a:solidFill>
                <a:effectLst>
                  <a:glow rad="127000">
                    <a:srgbClr val="12AA6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eis que a mão do Senhor virá sobre o teu gado que está no campo, cavalos, jumentos, camelos, bois e ovelhas, com uma praga grave</a:t>
            </a:r>
            <a:r>
              <a:rPr lang="pt-BR" sz="1800" b="1" noProof="0" dirty="0">
                <a:solidFill>
                  <a:schemeClr val="bg1"/>
                </a:solidFill>
                <a:effectLst>
                  <a:glow rad="127000">
                    <a:srgbClr val="12AA6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bg1"/>
                </a:solidFill>
                <a:effectLst>
                  <a:glow rad="127000">
                    <a:srgbClr val="12AA6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9:3)</a:t>
            </a:r>
            <a:endParaRPr lang="pt-BR" sz="1800" b="1" noProof="0" dirty="0">
              <a:solidFill>
                <a:schemeClr val="bg1"/>
              </a:solidFill>
              <a:effectLst>
                <a:glow rad="127000">
                  <a:srgbClr val="12AA6C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F9D26E-A1B0-76BD-3326-6657EEE067E6}"/>
              </a:ext>
            </a:extLst>
          </p:cNvPr>
          <p:cNvSpPr txBox="1"/>
          <p:nvPr/>
        </p:nvSpPr>
        <p:spPr>
          <a:xfrm>
            <a:off x="1" y="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</a:rPr>
              <a:t>QUINTA PRAGA (GRAVE): MORTE DE GADO</a:t>
            </a:r>
            <a:endParaRPr lang="pt-BR" sz="4400" b="1" noProof="0" dirty="0">
              <a:ln w="22225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2C20041-4CD2-C5ED-CAC9-AAA235CBD330}"/>
              </a:ext>
            </a:extLst>
          </p:cNvPr>
          <p:cNvSpPr txBox="1"/>
          <p:nvPr/>
        </p:nvSpPr>
        <p:spPr>
          <a:xfrm>
            <a:off x="7044639" y="4921772"/>
            <a:ext cx="4456798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12AA6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9:1-7.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903568-9884-D2D7-00C9-1A044253D6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1447904"/>
              </p:ext>
            </p:extLst>
          </p:nvPr>
        </p:nvGraphicFramePr>
        <p:xfrm>
          <a:off x="7719360" y="2074900"/>
          <a:ext cx="3782077" cy="2692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5CDEA013-B74C-1BEB-C3B5-E04BD9B1039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663" y="1858563"/>
            <a:ext cx="6100834" cy="4602384"/>
          </a:xfrm>
          <a:prstGeom prst="snip2DiagRect">
            <a:avLst>
              <a:gd name="adj1" fmla="val 0"/>
              <a:gd name="adj2" fmla="val 2879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F5698B-BFE7-E204-83C9-CED1F4BB9FC1}"/>
              </a:ext>
            </a:extLst>
          </p:cNvPr>
          <p:cNvSpPr txBox="1"/>
          <p:nvPr/>
        </p:nvSpPr>
        <p:spPr>
          <a:xfrm>
            <a:off x="7044638" y="5321882"/>
            <a:ext cx="44567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Muitos deuses tinham cabeças de animais, então essa praga humilhou a maioria deles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6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Graphic spid="3" grpId="0">
        <p:bldAsOne/>
      </p:bldGraphic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A916C8-6CB1-38B5-774C-413FE3883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787A0E7-218B-6515-FDDE-066F8E2A2F4B}"/>
              </a:ext>
            </a:extLst>
          </p:cNvPr>
          <p:cNvSpPr txBox="1"/>
          <p:nvPr/>
        </p:nvSpPr>
        <p:spPr>
          <a:xfrm>
            <a:off x="430304" y="775839"/>
            <a:ext cx="11331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noProof="0" dirty="0">
                <a:solidFill>
                  <a:schemeClr val="bg1"/>
                </a:solidFill>
                <a:effectLst>
                  <a:glow rad="127000">
                    <a:srgbClr val="8443E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1"/>
                </a:solidFill>
                <a:effectLst>
                  <a:glow rad="127000">
                    <a:srgbClr val="8443E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 tiraram cinza da fornalha, e puseram-se diante de Faraó, e Moisés a espalhou para o céu; e houve uma erupção cutânea que causou úlceras tanto no homem como no animal</a:t>
            </a:r>
            <a:r>
              <a:rPr lang="pt-BR" sz="1800" b="1" noProof="0" dirty="0">
                <a:solidFill>
                  <a:schemeClr val="bg1"/>
                </a:solidFill>
                <a:effectLst>
                  <a:glow rad="127000">
                    <a:srgbClr val="8443E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bg1"/>
                </a:solidFill>
                <a:effectLst>
                  <a:glow rad="127000">
                    <a:srgbClr val="8443E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9:10)</a:t>
            </a:r>
            <a:endParaRPr lang="pt-BR" sz="1800" b="1" noProof="0" dirty="0">
              <a:solidFill>
                <a:schemeClr val="bg1"/>
              </a:solidFill>
              <a:effectLst>
                <a:glow rad="127000">
                  <a:srgbClr val="8443EC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7288F4-2A6A-6D59-F814-5F68871C6693}"/>
              </a:ext>
            </a:extLst>
          </p:cNvPr>
          <p:cNvSpPr txBox="1"/>
          <p:nvPr/>
        </p:nvSpPr>
        <p:spPr>
          <a:xfrm>
            <a:off x="1" y="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SEXTA PRAGA (GRAVE): ÚLCERAS</a:t>
            </a:r>
            <a:endParaRPr lang="pt-BR" sz="4400" b="1" noProof="0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C9531C6-7866-BE3C-B213-3CBDC6E70D4E}"/>
              </a:ext>
            </a:extLst>
          </p:cNvPr>
          <p:cNvSpPr txBox="1"/>
          <p:nvPr/>
        </p:nvSpPr>
        <p:spPr>
          <a:xfrm>
            <a:off x="6462666" y="4518523"/>
            <a:ext cx="5661955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8443E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9:</a:t>
            </a:r>
            <a:r>
              <a:rPr lang="pt-BR" sz="2000" b="1" noProof="0" dirty="0">
                <a:solidFill>
                  <a:srgbClr val="8443EC"/>
                </a:solidFill>
                <a:latin typeface="Aptos" panose="02110004020202020204"/>
              </a:rPr>
              <a:t>8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8443E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-12.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098E087-2A0A-4415-6600-1B5568D495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36304"/>
              </p:ext>
            </p:extLst>
          </p:nvPr>
        </p:nvGraphicFramePr>
        <p:xfrm>
          <a:off x="7719360" y="2074900"/>
          <a:ext cx="3782077" cy="2692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B94E89F9-BBE4-A2BC-9F5C-8B2BF538C7D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663" y="1858563"/>
            <a:ext cx="6100834" cy="4602384"/>
          </a:xfrm>
          <a:prstGeom prst="snip2DiagRect">
            <a:avLst>
              <a:gd name="adj1" fmla="val 0"/>
              <a:gd name="adj2" fmla="val 2879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742A4D2-A3D6-6E5C-EE49-3D7422EFB795}"/>
              </a:ext>
            </a:extLst>
          </p:cNvPr>
          <p:cNvSpPr txBox="1"/>
          <p:nvPr/>
        </p:nvSpPr>
        <p:spPr>
          <a:xfrm>
            <a:off x="6462666" y="4918633"/>
            <a:ext cx="57293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Nem mesmo os magos podiam se curar (Êxodo 9:11). O faraó não tinha dúvidas sobre a origem das pragas. Mas ele decidiu se recusar a se curvar a Deus, e Deus permitiu que ele colhesse o fruto de sua rebelião (Êxodo 9:12)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369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Graphic spid="3" grpId="0">
        <p:bldAsOne/>
      </p:bldGraphic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D6B1AF-1BC4-BAFF-2F5C-5A070A5AB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9AAF885-A2F5-408D-C811-2867B824022D}"/>
              </a:ext>
            </a:extLst>
          </p:cNvPr>
          <p:cNvSpPr txBox="1"/>
          <p:nvPr/>
        </p:nvSpPr>
        <p:spPr>
          <a:xfrm>
            <a:off x="690562" y="676186"/>
            <a:ext cx="10810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noProof="0" dirty="0">
                <a:solidFill>
                  <a:srgbClr val="F6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F6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Eis que amanhã, a esta hora, farei chover granizo forte, como nunca houve no Egito, desde o dia em que foi fundado até agora</a:t>
            </a:r>
            <a:r>
              <a:rPr lang="pt-BR" sz="1800" b="1" noProof="0" dirty="0">
                <a:solidFill>
                  <a:srgbClr val="F6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rgbClr val="F6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9:18)</a:t>
            </a:r>
            <a:endParaRPr lang="pt-BR" sz="1800" b="1" noProof="0" dirty="0">
              <a:solidFill>
                <a:srgbClr val="F6F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38C607-DFC0-5B78-C74C-A3C9FD5D82B3}"/>
              </a:ext>
            </a:extLst>
          </p:cNvPr>
          <p:cNvSpPr txBox="1"/>
          <p:nvPr/>
        </p:nvSpPr>
        <p:spPr>
          <a:xfrm>
            <a:off x="1" y="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4400" b="1" dirty="0">
                <a:ln/>
                <a:solidFill>
                  <a:schemeClr val="accent4"/>
                </a:solidFill>
              </a:rPr>
              <a:t>SÉTIMA PRAGA (DEVASTADORA): GRANIZO</a:t>
            </a:r>
            <a:endParaRPr lang="pt-BR" sz="4400" b="1" noProof="0" dirty="0">
              <a:ln/>
              <a:solidFill>
                <a:schemeClr val="accent4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57D08DB-D194-20D5-D98A-BFAA27CB5413}"/>
              </a:ext>
            </a:extLst>
          </p:cNvPr>
          <p:cNvSpPr txBox="1"/>
          <p:nvPr/>
        </p:nvSpPr>
        <p:spPr>
          <a:xfrm>
            <a:off x="4214751" y="2119418"/>
            <a:ext cx="31094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2254A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9:13-35.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CB47C43-8A27-DF18-8CAF-D79AA66E4E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283548"/>
              </p:ext>
            </p:extLst>
          </p:nvPr>
        </p:nvGraphicFramePr>
        <p:xfrm>
          <a:off x="356788" y="1705512"/>
          <a:ext cx="3368192" cy="23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93BE1DE-D1E3-7200-756E-157F43160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1759409"/>
              </p:ext>
            </p:extLst>
          </p:nvPr>
        </p:nvGraphicFramePr>
        <p:xfrm>
          <a:off x="356788" y="4189395"/>
          <a:ext cx="3368192" cy="23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Imagen 6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2D9F6C3D-0AE3-88FF-B73E-98094084F8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3123" y="1564104"/>
            <a:ext cx="4150360" cy="51735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757219E-1DC4-344C-4662-0CBBF98A1690}"/>
              </a:ext>
            </a:extLst>
          </p:cNvPr>
          <p:cNvSpPr txBox="1"/>
          <p:nvPr/>
        </p:nvSpPr>
        <p:spPr>
          <a:xfrm>
            <a:off x="4214751" y="2519528"/>
            <a:ext cx="310948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 fé dos egípcios foi testada. Aquele que creu salvou a vida de seus servos e de seu gado (Êxodo 9:20). Faraó não acreditou e, embora tenha confessado o pecado, sua confissão não foi sincera (Êxodo 9:27-30)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562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Graphic spid="2" grpId="0">
        <p:bldAsOne/>
      </p:bldGraphic>
      <p:bldGraphic spid="3" grpId="0">
        <p:bldAsOne/>
      </p:bldGraphic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C150A-2268-4263-73BD-6E62C56B5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8D6FD46-6334-2167-4EA6-E2C13C1F94B8}"/>
              </a:ext>
            </a:extLst>
          </p:cNvPr>
          <p:cNvSpPr txBox="1"/>
          <p:nvPr/>
        </p:nvSpPr>
        <p:spPr>
          <a:xfrm>
            <a:off x="690562" y="676186"/>
            <a:ext cx="10810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noProof="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 se ainda te recusares deixá-lo ir, eis que amanhã trarei sobre o teu território os gafanhotos</a:t>
            </a:r>
            <a:r>
              <a:rPr lang="pt-BR" sz="1800" b="1" noProof="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10:4)</a:t>
            </a:r>
            <a:endParaRPr lang="pt-BR" sz="1800" b="1" noProof="0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E01CDCF-7EE7-2AED-519D-7A15EF303620}"/>
              </a:ext>
            </a:extLst>
          </p:cNvPr>
          <p:cNvSpPr txBox="1"/>
          <p:nvPr/>
        </p:nvSpPr>
        <p:spPr>
          <a:xfrm>
            <a:off x="1" y="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es-ES"/>
            </a:defPPr>
            <a:lvl1pPr algn="ctr">
              <a:defRPr sz="4400" b="1">
                <a:ln/>
                <a:solidFill>
                  <a:schemeClr val="accent4"/>
                </a:solidFill>
              </a:defRPr>
            </a:lvl1pPr>
          </a:lstStyle>
          <a:p>
            <a:r>
              <a:rPr lang="pt-B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OITAVA PRAGA (DEVASTADORA): GAFANHOTOS</a:t>
            </a:r>
            <a:endParaRPr lang="pt-BR" noProof="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6B1F340-336F-B309-6D88-59272B1E7E67}"/>
              </a:ext>
            </a:extLst>
          </p:cNvPr>
          <p:cNvSpPr txBox="1"/>
          <p:nvPr/>
        </p:nvSpPr>
        <p:spPr>
          <a:xfrm>
            <a:off x="241283" y="4311690"/>
            <a:ext cx="35895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AE452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10:1-20.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3C6BC07-2808-93E4-CBAA-9FA91EC3DB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7312330"/>
              </p:ext>
            </p:extLst>
          </p:nvPr>
        </p:nvGraphicFramePr>
        <p:xfrm>
          <a:off x="462663" y="1609259"/>
          <a:ext cx="3368192" cy="23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D6DDCF6F-B541-DF30-7E69-010B5FB533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03033" y="1721470"/>
            <a:ext cx="7858224" cy="49007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7A7CFF1-7107-3639-B807-575CE68043D1}"/>
              </a:ext>
            </a:extLst>
          </p:cNvPr>
          <p:cNvSpPr txBox="1"/>
          <p:nvPr/>
        </p:nvSpPr>
        <p:spPr>
          <a:xfrm>
            <a:off x="241283" y="4711800"/>
            <a:ext cx="3589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 o Egito devastado, os próprios egípcios imploraram ao Faraó que deixasse Israel ir (Êxodo 10:7)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022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Graphic spid="2" grpId="0">
        <p:bldAsOne/>
      </p:bldGraphic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B9CFFE-E128-A059-D1F9-8FDCB1D88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7E65032-ED16-4008-6A46-5AF1B2CF2FA9}"/>
              </a:ext>
            </a:extLst>
          </p:cNvPr>
          <p:cNvSpPr txBox="1"/>
          <p:nvPr/>
        </p:nvSpPr>
        <p:spPr>
          <a:xfrm>
            <a:off x="690562" y="676186"/>
            <a:ext cx="10810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Senhor disse a Moisés: "Estenda a mão para o céu, para que haja trevas sobre a terra do Egito, para que qualquer um possa senti-la</a:t>
            </a:r>
            <a:r>
              <a:rPr lang="pt-BR" sz="18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10:21)</a:t>
            </a:r>
            <a:endParaRPr lang="pt-BR" sz="1800" b="1" noProof="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547BB59-4904-5FBA-CCB9-B71F88664C36}"/>
              </a:ext>
            </a:extLst>
          </p:cNvPr>
          <p:cNvSpPr txBox="1"/>
          <p:nvPr/>
        </p:nvSpPr>
        <p:spPr>
          <a:xfrm>
            <a:off x="1" y="0"/>
            <a:ext cx="121919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es-ES"/>
            </a:defPPr>
            <a:lvl1pPr algn="ctr">
              <a:defRPr sz="4400" b="1">
                <a:ln/>
                <a:solidFill>
                  <a:schemeClr val="accent4"/>
                </a:solidFill>
              </a:defRPr>
            </a:lvl1pPr>
          </a:lstStyle>
          <a:p>
            <a:r>
              <a:rPr lang="pt-BR" noProof="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NONA PRAGA (DEVASTADORA): </a:t>
            </a:r>
            <a:r>
              <a:rPr lang="pt-BR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ESCURIDÃO</a:t>
            </a:r>
            <a:endParaRPr lang="pt-BR" noProof="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A408383-1839-D338-FED0-30BEE13A4716}"/>
              </a:ext>
            </a:extLst>
          </p:cNvPr>
          <p:cNvSpPr txBox="1"/>
          <p:nvPr/>
        </p:nvSpPr>
        <p:spPr>
          <a:xfrm>
            <a:off x="224440" y="3858101"/>
            <a:ext cx="37820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626A6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Êxodo 10:21-29.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710B13-AE9B-7B60-645B-A8C8F8A6A8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6587467"/>
              </p:ext>
            </p:extLst>
          </p:nvPr>
        </p:nvGraphicFramePr>
        <p:xfrm>
          <a:off x="441809" y="1503968"/>
          <a:ext cx="3368192" cy="23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2240E1FD-744E-1BA6-31B7-404B377DC44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3033" y="1721470"/>
            <a:ext cx="7858224" cy="49007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193DC52-8702-3997-4B43-2E8559CFAE88}"/>
              </a:ext>
            </a:extLst>
          </p:cNvPr>
          <p:cNvSpPr txBox="1"/>
          <p:nvPr/>
        </p:nvSpPr>
        <p:spPr>
          <a:xfrm>
            <a:off x="224440" y="4257054"/>
            <a:ext cx="37820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 vida no Egito ficou paralisada por três dias (exceto em </a:t>
            </a:r>
            <a:r>
              <a:rPr lang="pt-BR" sz="2000" b="1" dirty="0" err="1">
                <a:solidFill>
                  <a:prstClr val="black"/>
                </a:solidFill>
              </a:rPr>
              <a:t>Gósen</a:t>
            </a:r>
            <a:r>
              <a:rPr lang="pt-BR" sz="2000" b="1" dirty="0">
                <a:solidFill>
                  <a:prstClr val="black"/>
                </a:solidFill>
              </a:rPr>
              <a:t>). Deus concedeu um tempo de reflexão, do qual Faraó não aproveitou adequadamente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507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Graphic spid="2" grpId="0">
        <p:bldAsOne/>
      </p:bldGraphic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2112D0D-E55F-AA28-4AFF-44843A5ADA00}"/>
              </a:ext>
            </a:extLst>
          </p:cNvPr>
          <p:cNvSpPr txBox="1"/>
          <p:nvPr/>
        </p:nvSpPr>
        <p:spPr>
          <a:xfrm>
            <a:off x="270911" y="1612085"/>
            <a:ext cx="1145266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600" b="1" noProof="0" dirty="0">
                <a:latin typeface="Constantia" panose="02030602050306030303" pitchFamily="18" charset="0"/>
              </a:rPr>
              <a:t>“</a:t>
            </a:r>
            <a:r>
              <a:rPr lang="pt-BR" sz="2600" b="1" dirty="0">
                <a:latin typeface="Constantia" panose="02030602050306030303" pitchFamily="18" charset="0"/>
              </a:rPr>
              <a:t>Antes de enviar cada praga, Moisés deveria descrever sua natureza e seus efeitos, para que o rei pudesse ser salvo dela, se quisesse. Todo castigo desprezado seria seguido por outro mais severo, até que seu coração orgulhoso se humilhasse e reconhecesse o Criador do céu e da terra como o Deus vivo e verdadeiro. O Senhor ia dar aos egípcios a oportunidade de ver quão vã era a sabedoria de seus homens fortes, quão fraco era o poder de seus deuses, que se opunham aos mandamentos de Jeová. Isso puniria o povo egípcio por sua idolatria e anularia as supostas bênçãos que eles alegavam receber de seus deuses inanimados. Deus glorificaria seu próprio nome para que outras nações ouvissem falar de seu poder e tremessem diante de suas maravilhas, e para que seu povo se desviasse da idolatria e lhe prestasse adoração verdadeira</a:t>
            </a:r>
            <a:r>
              <a:rPr lang="pt-BR" sz="26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74E5FC-383C-D18E-234E-4DEC4C25BEFA}"/>
              </a:ext>
            </a:extLst>
          </p:cNvPr>
          <p:cNvSpPr txBox="1"/>
          <p:nvPr/>
        </p:nvSpPr>
        <p:spPr>
          <a:xfrm>
            <a:off x="67376" y="637859"/>
            <a:ext cx="980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noProof="0" dirty="0"/>
              <a:t>E. G. W. (</a:t>
            </a:r>
            <a:r>
              <a:rPr lang="pt-BR" b="1" dirty="0"/>
              <a:t>Patriarcas e profetas</a:t>
            </a:r>
            <a:r>
              <a:rPr lang="pt-BR" b="1" noProof="0" dirty="0"/>
              <a:t>, pág. 237)</a:t>
            </a:r>
          </a:p>
        </p:txBody>
      </p:sp>
    </p:spTree>
    <p:extLst>
      <p:ext uri="{BB962C8B-B14F-4D97-AF65-F5344CB8AC3E}">
        <p14:creationId xmlns:p14="http://schemas.microsoft.com/office/powerpoint/2010/main" val="44519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1618</Words>
  <Application>Microsoft Office PowerPoint</Application>
  <PresentationFormat>Widescreen</PresentationFormat>
  <Paragraphs>80</Paragraphs>
  <Slides>18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25" baseType="lpstr">
      <vt:lpstr>Comic Sans MS</vt:lpstr>
      <vt:lpstr>Constantia</vt:lpstr>
      <vt:lpstr>Arial</vt:lpstr>
      <vt:lpstr>Aptos Display</vt:lpstr>
      <vt:lpstr>Aptos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100</cp:revision>
  <dcterms:created xsi:type="dcterms:W3CDTF">2025-06-28T14:27:47Z</dcterms:created>
  <dcterms:modified xsi:type="dcterms:W3CDTF">2025-07-19T21:07:44Z</dcterms:modified>
</cp:coreProperties>
</file>