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Lst>
  <p:notesMasterIdLst>
    <p:notesMasterId r:id="rId25"/>
  </p:notesMasterIdLst>
  <p:handoutMasterIdLst>
    <p:handoutMasterId r:id="rId26"/>
  </p:handoutMasterIdLst>
  <p:sldIdLst>
    <p:sldId id="2889" r:id="rId4"/>
    <p:sldId id="3156" r:id="rId5"/>
    <p:sldId id="3067" r:id="rId6"/>
    <p:sldId id="2250" r:id="rId7"/>
    <p:sldId id="2196" r:id="rId8"/>
    <p:sldId id="2994" r:id="rId9"/>
    <p:sldId id="1947" r:id="rId10"/>
    <p:sldId id="2915" r:id="rId11"/>
    <p:sldId id="3159" r:id="rId12"/>
    <p:sldId id="3160" r:id="rId13"/>
    <p:sldId id="3118" r:id="rId14"/>
    <p:sldId id="2270" r:id="rId15"/>
    <p:sldId id="3163" r:id="rId16"/>
    <p:sldId id="2272" r:id="rId17"/>
    <p:sldId id="1853" r:id="rId18"/>
    <p:sldId id="3128" r:id="rId19"/>
    <p:sldId id="2884" r:id="rId20"/>
    <p:sldId id="2667" r:id="rId21"/>
    <p:sldId id="1858" r:id="rId22"/>
    <p:sldId id="2895" r:id="rId23"/>
    <p:sldId id="1950" r:id="rId24"/>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28" autoAdjust="0"/>
    <p:restoredTop sz="71850" autoAdjust="0"/>
  </p:normalViewPr>
  <p:slideViewPr>
    <p:cSldViewPr>
      <p:cViewPr varScale="1">
        <p:scale>
          <a:sx n="42" d="100"/>
          <a:sy n="42" d="100"/>
        </p:scale>
        <p:origin x="1758" y="270"/>
      </p:cViewPr>
      <p:guideLst>
        <p:guide orient="horz" pos="2160"/>
        <p:guide pos="2880"/>
      </p:guideLst>
    </p:cSldViewPr>
  </p:slideViewPr>
  <p:outlineViewPr>
    <p:cViewPr>
      <p:scale>
        <a:sx n="33" d="100"/>
        <a:sy n="33" d="100"/>
      </p:scale>
      <p:origin x="0" y="-3830"/>
    </p:cViewPr>
  </p:outlineViewPr>
  <p:notesTextViewPr>
    <p:cViewPr>
      <p:scale>
        <a:sx n="3" d="2"/>
        <a:sy n="3" d="2"/>
      </p:scale>
      <p:origin x="0" y="0"/>
    </p:cViewPr>
  </p:notesTextViewPr>
  <p:sorterViewPr>
    <p:cViewPr>
      <p:scale>
        <a:sx n="75" d="100"/>
        <a:sy n="75" d="100"/>
      </p:scale>
      <p:origin x="0" y="-1171"/>
    </p:cViewPr>
  </p:sorterViewPr>
  <p:notesViewPr>
    <p:cSldViewPr>
      <p:cViewPr varScale="1">
        <p:scale>
          <a:sx n="59" d="100"/>
          <a:sy n="59" d="100"/>
        </p:scale>
        <p:origin x="3254" y="8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4/11/2025</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228883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B2: </a:t>
            </a:r>
          </a:p>
          <a:p>
            <a:pPr marL="274320" indent="-457200"/>
            <a:r>
              <a:rPr lang="en-US" dirty="0"/>
              <a:t>1.  He calls Jesus the Lamb of God.</a:t>
            </a:r>
          </a:p>
          <a:p>
            <a:pPr marL="274320" indent="-457200"/>
            <a:r>
              <a:rPr lang="en-US" dirty="0"/>
              <a:t>2.  Jesus is symbolized by a lamb.</a:t>
            </a:r>
          </a:p>
          <a:p>
            <a:pPr marL="274320" indent="-457200"/>
            <a:r>
              <a:rPr lang="en-US" dirty="0"/>
              <a:t>3.  And this is not any lamb of any flock.</a:t>
            </a:r>
          </a:p>
          <a:p>
            <a:pPr marL="274320" indent="-457200"/>
            <a:r>
              <a:rPr lang="en-US" b="1" dirty="0"/>
              <a:t>4.  Whose Lamb is it?</a:t>
            </a:r>
          </a:p>
          <a:p>
            <a:pPr marL="274320" indent="-457200"/>
            <a:r>
              <a:rPr lang="en-US" dirty="0"/>
              <a:t> 5.  It is the Lamb of God.</a:t>
            </a:r>
          </a:p>
          <a:p>
            <a:pPr marL="274320" indent="-457200"/>
            <a:r>
              <a:rPr lang="en-US" dirty="0"/>
              <a:t>6.  It is the true sacrificial Lamb sent by God.</a:t>
            </a:r>
          </a:p>
          <a:p>
            <a:pPr marL="274320" indent="-457200"/>
            <a:endParaRPr lang="en-US" dirty="0"/>
          </a:p>
          <a:p>
            <a:pPr marL="274320" indent="-457200"/>
            <a:r>
              <a:rPr lang="en-US" b="1" dirty="0"/>
              <a:t>B3:</a:t>
            </a:r>
          </a:p>
          <a:p>
            <a:pPr marL="274320" indent="-457200"/>
            <a:r>
              <a:rPr lang="en-US" dirty="0"/>
              <a:t>1.  He takes away the sins of the world.</a:t>
            </a:r>
          </a:p>
          <a:p>
            <a:pPr marL="274320" indent="-457200"/>
            <a:r>
              <a:rPr lang="en-US" dirty="0"/>
              <a:t>2.  This is an apt description of the mission of Jesus Christ.</a:t>
            </a:r>
          </a:p>
          <a:p>
            <a:pPr marL="274320" indent="-274320">
              <a:defRPr/>
            </a:pPr>
            <a:r>
              <a:rPr lang="en-US" altLang="en-US" dirty="0"/>
              <a:t>3.  When He was born, the angel Gabriel told Joseph to name him Jesus.</a:t>
            </a:r>
          </a:p>
          <a:p>
            <a:pPr marL="274320" indent="-274320">
              <a:defRPr/>
            </a:pPr>
            <a:r>
              <a:rPr lang="en-US" altLang="en-US" b="1" dirty="0"/>
              <a:t>Matthew 1:21 ESV</a:t>
            </a:r>
            <a:r>
              <a:rPr lang="en-US" altLang="en-US" dirty="0"/>
              <a:t> - She will bear a son, and you shall call his name Jesus, for he will save his people from their sins.“</a:t>
            </a:r>
          </a:p>
          <a:p>
            <a:pPr marL="274320" indent="-457200"/>
            <a:r>
              <a:rPr lang="en-US" b="1" dirty="0"/>
              <a:t>4.  Is there anything more important than this that Jesus could do for us?</a:t>
            </a:r>
          </a:p>
          <a:p>
            <a:pPr marL="274320" indent="-274320"/>
            <a:r>
              <a:rPr lang="en-US" dirty="0"/>
              <a:t>5.  Our greatest need is to be forgiven of our sins.</a:t>
            </a:r>
          </a:p>
          <a:p>
            <a:pPr marL="274320" indent="-274320"/>
            <a:r>
              <a:rPr lang="en-US" dirty="0"/>
              <a:t>6.  Without the forgiveness He provides we have eternal death; with forgiveness, we have eternal life.</a:t>
            </a:r>
          </a:p>
          <a:p>
            <a:pPr marL="274320" indent="-274320"/>
            <a:r>
              <a:rPr lang="en-US" dirty="0"/>
              <a:t>7.  Jesus may do many other wonderful things in our relationship such as bringing us comfort, companionship, peace, purpose, meaning, and value.</a:t>
            </a:r>
          </a:p>
          <a:p>
            <a:pPr marL="274320" indent="-274320"/>
            <a:r>
              <a:rPr lang="en-US" dirty="0"/>
              <a:t>8.  He gives us fellowship and acceptance in the family of God.</a:t>
            </a:r>
          </a:p>
          <a:p>
            <a:pPr marL="274320" indent="-274320"/>
            <a:r>
              <a:rPr lang="en-US" dirty="0"/>
              <a:t>9.  But the most important thing He gives us is forgiveness of our sins and justification by faith in His blood.</a:t>
            </a:r>
          </a:p>
          <a:p>
            <a:pPr marL="274320" indent="-457200"/>
            <a:endParaRPr lang="en-US" dirty="0"/>
          </a:p>
          <a:p>
            <a:pPr marL="274320" indent="-457200"/>
            <a:r>
              <a:rPr lang="en-US" b="1" dirty="0"/>
              <a:t>B4:</a:t>
            </a:r>
            <a:r>
              <a:rPr lang="en-US" dirty="0"/>
              <a:t> </a:t>
            </a:r>
          </a:p>
          <a:p>
            <a:pPr marL="274320" indent="-457200"/>
            <a:r>
              <a:rPr lang="en-US" dirty="0"/>
              <a:t>1.  A lamb that takes away sin would paint a picture of the sanctuary service where sinners would bring a sin offering of a lamb, confess their sins over it, and trust in God to accept the death of the lamb in their place.</a:t>
            </a:r>
          </a:p>
          <a:p>
            <a:pPr marL="274320" indent="-457200"/>
            <a:r>
              <a:rPr lang="en-US" dirty="0"/>
              <a:t>2.  This is the great principle of substitutionary atonement taught in the sacrificial system.</a:t>
            </a:r>
          </a:p>
          <a:p>
            <a:pPr marL="274320" indent="-457200"/>
            <a:r>
              <a:rPr lang="en-US" dirty="0"/>
              <a:t>3.  Here John is declaring that Jesus the Messiah is the long-awaited true sacrifice to whom all of the animal sacrifices pointed.</a:t>
            </a:r>
          </a:p>
          <a:p>
            <a:pPr marL="274320" indent="-274320"/>
            <a:r>
              <a:rPr lang="en-US" altLang="en-US" b="0" dirty="0">
                <a:latin typeface="Arial" panose="020B0604020202020204" pitchFamily="34" charset="0"/>
              </a:rPr>
              <a:t>4.  The animal sacrifices were only a symbol or type of what God would do.</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charset="0"/>
                <a:ea typeface="+mn-ea"/>
                <a:cs typeface="+mn-cs"/>
              </a:rPr>
              <a:t>Hebrews 10:4 (NKJV)</a:t>
            </a:r>
            <a:r>
              <a:rPr lang="en-US" sz="1200" b="1" i="0" u="none" strike="noStrike" kern="1200" baseline="30000" dirty="0">
                <a:solidFill>
                  <a:schemeClr val="tx1"/>
                </a:solidFill>
                <a:effectLst/>
                <a:latin typeface="Arial" charset="0"/>
                <a:ea typeface="+mn-ea"/>
                <a:cs typeface="+mn-cs"/>
              </a:rPr>
              <a:t> 4 </a:t>
            </a:r>
            <a:r>
              <a:rPr lang="en-US" sz="1200" b="0" i="0" u="none" strike="noStrike" kern="1200" dirty="0">
                <a:solidFill>
                  <a:schemeClr val="tx1"/>
                </a:solidFill>
                <a:effectLst/>
                <a:latin typeface="Arial" charset="0"/>
                <a:ea typeface="+mn-ea"/>
                <a:cs typeface="+mn-cs"/>
              </a:rPr>
              <a:t>For </a:t>
            </a:r>
            <a:r>
              <a:rPr lang="en-US" sz="1200" b="0" i="1" u="none" strike="noStrike" kern="1200" dirty="0">
                <a:solidFill>
                  <a:schemeClr val="tx1"/>
                </a:solidFill>
                <a:effectLst/>
                <a:latin typeface="Arial" charset="0"/>
                <a:ea typeface="+mn-ea"/>
                <a:cs typeface="+mn-cs"/>
              </a:rPr>
              <a:t>it is</a:t>
            </a:r>
            <a:r>
              <a:rPr lang="en-US" sz="1200" b="0" i="0" u="none" strike="noStrike" kern="1200" dirty="0">
                <a:solidFill>
                  <a:schemeClr val="tx1"/>
                </a:solidFill>
                <a:effectLst/>
                <a:latin typeface="Arial" charset="0"/>
                <a:ea typeface="+mn-ea"/>
                <a:cs typeface="+mn-cs"/>
              </a:rPr>
              <a:t> not possible that the blood of bulls and goats could take away sins.</a:t>
            </a:r>
          </a:p>
          <a:p>
            <a:pPr marL="274320" indent="-274320"/>
            <a:r>
              <a:rPr lang="en-US" altLang="en-US" b="0" dirty="0">
                <a:latin typeface="Arial" panose="020B0604020202020204" pitchFamily="34" charset="0"/>
              </a:rPr>
              <a:t>5.  The OT animal sacrifices all pointed to Jesus, who took our sin on Calvary and paid its wages by dying in our place.</a:t>
            </a:r>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a:t>
            </a:fld>
            <a:endParaRPr lang="en-US" dirty="0"/>
          </a:p>
        </p:txBody>
      </p:sp>
    </p:spTree>
    <p:extLst>
      <p:ext uri="{BB962C8B-B14F-4D97-AF65-F5344CB8AC3E}">
        <p14:creationId xmlns:p14="http://schemas.microsoft.com/office/powerpoint/2010/main" val="15114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427938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r>
              <a:rPr lang="en-US" b="0" dirty="0"/>
              <a:t>	</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1.  The principle of first mention is that the first time a particular word or concept is used in Scripture it sets a pattern or foundation for understanding the same word or concept later in Scripture.</a:t>
            </a:r>
          </a:p>
          <a:p>
            <a:pPr marL="274320" indent="-274320"/>
            <a:r>
              <a:rPr lang="en-US" b="0" dirty="0"/>
              <a:t>2.  The first mention introduces a concept in a simple way, and subsequent Scriptures build upon that simple truth to expand and explain and develop a fuller understanding of it.</a:t>
            </a:r>
          </a:p>
          <a:p>
            <a:pPr marL="274320" indent="-274320"/>
            <a:r>
              <a:rPr lang="en-US" b="0" i="0" dirty="0">
                <a:solidFill>
                  <a:srgbClr val="000000"/>
                </a:solidFill>
                <a:effectLst/>
                <a:latin typeface="arial" panose="020B0604020202020204" pitchFamily="34" charset="0"/>
              </a:rPr>
              <a:t>3.  In the first mention, God indicates the truth that stands in His mind that will not change later on.</a:t>
            </a:r>
            <a:endParaRPr lang="en-US" b="0" dirty="0"/>
          </a:p>
          <a:p>
            <a:pPr marL="274320" indent="-274320"/>
            <a:r>
              <a:rPr lang="en-US" b="0" dirty="0"/>
              <a:t>4.  Genesis introduces many of these truths that form the foundation for subsequent revelation.</a:t>
            </a:r>
          </a:p>
          <a:p>
            <a:pPr marL="274320" indent="-274320"/>
            <a:r>
              <a:rPr lang="en-US" b="0" dirty="0"/>
              <a:t>5.  Examples include: </a:t>
            </a:r>
            <a:r>
              <a:rPr lang="en-US" b="0" i="0" dirty="0">
                <a:solidFill>
                  <a:srgbClr val="081C2A"/>
                </a:solidFill>
                <a:effectLst/>
                <a:latin typeface="system-ui"/>
              </a:rPr>
              <a:t>creation, paradise, marriage, family, sin, sacrifice, atonement, angels, prayer, judgment, covenant, death, burial, etc.</a:t>
            </a:r>
            <a:endParaRPr lang="en-US" b="0" dirty="0"/>
          </a:p>
          <a:p>
            <a:pPr marL="274320" indent="-274320"/>
            <a:r>
              <a:rPr lang="en-US" b="0" dirty="0"/>
              <a:t>6.  So to begin a complete study of a particular theological concept, we go back to the first mention and make sure we understand and build upon that foundation.</a:t>
            </a:r>
          </a:p>
          <a:p>
            <a:pPr marL="274320" indent="-274320"/>
            <a:endParaRPr lang="en-US" b="0" dirty="0"/>
          </a:p>
          <a:p>
            <a:pPr marL="274320" indent="-274320"/>
            <a:r>
              <a:rPr lang="en-US" b="1" dirty="0"/>
              <a:t>B3:</a:t>
            </a:r>
          </a:p>
          <a:p>
            <a:r>
              <a:rPr lang="en-US" b="0" dirty="0"/>
              <a:t>[See notes on linked slide.]</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49341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dirty="0"/>
              <a:t>[See notes on linked slide.]</a:t>
            </a:r>
          </a:p>
          <a:p>
            <a:pPr marL="274320" indent="-274320"/>
            <a:endParaRPr lang="en-US" dirty="0"/>
          </a:p>
          <a:p>
            <a:pPr marL="274320" indent="-274320"/>
            <a:r>
              <a:rPr lang="en-US" b="1" dirty="0"/>
              <a:t>B2:</a:t>
            </a:r>
          </a:p>
          <a:p>
            <a:pPr marL="274320" indent="-274320"/>
            <a:r>
              <a:rPr lang="en-US" dirty="0"/>
              <a:t>[See notes on linked slide.]</a:t>
            </a:r>
          </a:p>
          <a:p>
            <a:pPr marL="274320" indent="-274320"/>
            <a:endParaRPr lang="en-US" dirty="0"/>
          </a:p>
          <a:p>
            <a:pPr marL="274320" indent="-274320"/>
            <a:r>
              <a:rPr lang="en-US" b="1" dirty="0"/>
              <a:t>B3:</a:t>
            </a:r>
          </a:p>
          <a:p>
            <a:pPr marL="274320" indent="-274320"/>
            <a:r>
              <a:rPr lang="en-US" dirty="0"/>
              <a:t>[See notes on linked slide.]</a:t>
            </a:r>
          </a:p>
          <a:p>
            <a:pPr marL="274320" indent="-274320"/>
            <a:endParaRPr lang="en-US"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03DF1-0740-4641-8846-A13960E4BC68}" type="slidenum">
              <a:rPr kumimoji="0" lang="en-US" sz="1800" b="0" i="0" u="none" strike="noStrike" kern="0" cap="none" spc="0" normalizeH="0" baseline="0" noProof="0" smtClean="0">
                <a:ln>
                  <a:noFill/>
                </a:ln>
                <a:solidFill>
                  <a:sysClr val="windowText" lastClr="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endParaRPr>
          </a:p>
        </p:txBody>
      </p:sp>
    </p:spTree>
    <p:extLst>
      <p:ext uri="{BB962C8B-B14F-4D97-AF65-F5344CB8AC3E}">
        <p14:creationId xmlns:p14="http://schemas.microsoft.com/office/powerpoint/2010/main" val="75506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1" dirty="0"/>
          </a:p>
          <a:p>
            <a:pPr marL="274320" indent="-274320"/>
            <a:r>
              <a:rPr lang="en-US" b="1" dirty="0"/>
              <a:t>B2:</a:t>
            </a:r>
          </a:p>
          <a:p>
            <a:pPr marL="274320" indent="-274320"/>
            <a:r>
              <a:rPr lang="en-US" b="0" dirty="0"/>
              <a:t>[See notes on linked slide.]</a:t>
            </a:r>
          </a:p>
          <a:p>
            <a:pPr marL="274320" indent="-274320"/>
            <a:endParaRPr lang="en-US" b="1" dirty="0"/>
          </a:p>
          <a:p>
            <a:pPr marL="274320" indent="-274320"/>
            <a:r>
              <a:rPr lang="en-US" b="1" dirty="0"/>
              <a:t>B3:</a:t>
            </a:r>
          </a:p>
          <a:p>
            <a:pPr marL="274320" indent="-274320"/>
            <a:r>
              <a:rPr lang="en-US" b="0" dirty="0"/>
              <a:t>[See notes on linked slide.]</a:t>
            </a:r>
          </a:p>
          <a:p>
            <a:pPr marL="274320" indent="-274320"/>
            <a:endParaRPr lang="en-US" b="1" dirty="0"/>
          </a:p>
          <a:p>
            <a:pPr marL="274320" indent="-274320"/>
            <a:r>
              <a:rPr lang="en-US" b="1" dirty="0"/>
              <a:t>B4:</a:t>
            </a:r>
          </a:p>
          <a:p>
            <a:pPr marL="274320" indent="-274320"/>
            <a:r>
              <a:rPr lang="en-US" b="0" dirty="0"/>
              <a:t>[See notes on linked slide.]</a:t>
            </a:r>
          </a:p>
          <a:p>
            <a:pPr marL="274320" indent="-274320"/>
            <a:endParaRPr lang="en-US" b="1" dirty="0"/>
          </a:p>
          <a:p>
            <a:pPr marL="274320" indent="-274320"/>
            <a:r>
              <a:rPr lang="en-US" b="1" dirty="0"/>
              <a:t>B5:</a:t>
            </a:r>
          </a:p>
          <a:p>
            <a:pPr marL="274320" indent="-274320"/>
            <a:r>
              <a:rPr lang="en-US" altLang="en-US" dirty="0"/>
              <a:t>1.  God so loved the world that He… gave His only begotten Son to die on the cross of Calvary for our sins.</a:t>
            </a:r>
          </a:p>
          <a:p>
            <a:pPr marL="274320" indent="-274320"/>
            <a:r>
              <a:rPr lang="en-US" altLang="en-US" dirty="0"/>
              <a:t>2.  Jesus is the fulfillment of all the OT blood sacrifices for sin.</a:t>
            </a:r>
          </a:p>
          <a:p>
            <a:pPr marL="274320" indent="-274320"/>
            <a:r>
              <a:rPr lang="en-US" altLang="en-US" dirty="0"/>
              <a:t>3.  This</a:t>
            </a:r>
            <a:r>
              <a:rPr lang="en-US" altLang="en-US" baseline="0" dirty="0"/>
              <a:t> is the gospel of substitutionary atonement: Christ died for our sins.</a:t>
            </a:r>
          </a:p>
          <a:p>
            <a:pPr marL="274320" indent="-274320"/>
            <a:r>
              <a:rPr lang="en-US" altLang="en-US" baseline="0" dirty="0"/>
              <a:t>4.  God provides the Sacrifice.  We receive it by faith.</a:t>
            </a:r>
          </a:p>
          <a:p>
            <a:pPr marL="274320" indent="-274320"/>
            <a:r>
              <a:rPr lang="en-US" altLang="en-US" dirty="0"/>
              <a:t>5.  We repent of our sins, confess our sins, ask forgiveness for our sins, trusting in the blood of Jesus to cleanse us from all sin.</a:t>
            </a:r>
          </a:p>
          <a:p>
            <a:pPr marL="274320" indent="-274320"/>
            <a:r>
              <a:rPr lang="en-US" dirty="0"/>
              <a:t>6.  The Hebrew of Gen 22:8 can also be translated as “God will provide Himself as the lamb.”</a:t>
            </a:r>
          </a:p>
          <a:p>
            <a:pPr marL="274320" indent="-274320"/>
            <a:r>
              <a:rPr lang="en-US" dirty="0"/>
              <a:t>7.  Here God gives Abraham and us a deeper insight into the plan of salvation.</a:t>
            </a:r>
          </a:p>
          <a:p>
            <a:pPr marL="274320" indent="-274320"/>
            <a:r>
              <a:rPr lang="en-US" dirty="0"/>
              <a:t>8.  And everyone that reads this story in Genesis can know that God will provide the sacrifice for our sins.  Amazing grace!</a:t>
            </a:r>
          </a:p>
          <a:p>
            <a:pPr marL="274320" indent="-274320"/>
            <a:r>
              <a:rPr lang="en-US" dirty="0"/>
              <a:t>9.  How should we respond to this amazing grace?</a:t>
            </a:r>
          </a:p>
          <a:p>
            <a:pPr marL="274320" indent="-274320"/>
            <a:r>
              <a:rPr lang="en-US" dirty="0"/>
              <a:t>10. Believe it!  Receive it!  Be grateful for it!  </a:t>
            </a:r>
          </a:p>
          <a:p>
            <a:pPr marL="274320" indent="-274320"/>
            <a:endParaRPr lang="en-US" dirty="0"/>
          </a:p>
          <a:p>
            <a:pPr marL="274320" indent="-274320"/>
            <a:r>
              <a:rPr lang="en-US" b="1" dirty="0"/>
              <a:t>B6:</a:t>
            </a:r>
          </a:p>
          <a:p>
            <a:pPr marL="274320" indent="-274320"/>
            <a:r>
              <a:rPr lang="en-US" dirty="0"/>
              <a:t>[Go to next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7607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So here we see the gospel being preached to Abraham in a parable acted out by him and his son.</a:t>
            </a:r>
          </a:p>
          <a:p>
            <a:pPr marL="274320" indent="-274320"/>
            <a:r>
              <a:rPr lang="en-US" dirty="0"/>
              <a:t>2.  Jesus would later say to the Jews:</a:t>
            </a:r>
          </a:p>
          <a:p>
            <a:pPr marL="274320" indent="-274320"/>
            <a:r>
              <a:rPr lang="en-US" b="1" dirty="0"/>
              <a:t>John 8:56 KJV</a:t>
            </a:r>
            <a:r>
              <a:rPr lang="en-US" dirty="0"/>
              <a:t> - Your father Abraham rejoiced to see my day: and he saw it, and was glad.</a:t>
            </a:r>
          </a:p>
          <a:p>
            <a:pPr marL="274320" indent="-274320"/>
            <a:r>
              <a:rPr lang="en-US" altLang="en-US" dirty="0"/>
              <a:t>3.  Abraham’s clearest view of the gospel was God’s grace in providing the sacrifice that set Isaac free.</a:t>
            </a:r>
          </a:p>
          <a:p>
            <a:pPr marL="274320" indent="-274320"/>
            <a:r>
              <a:rPr lang="en-US" altLang="en-US" dirty="0"/>
              <a:t>4.  In the type, we see a human sacrifice (Isaac) being replaced by an animal sacrifice provided by God (the ram in the thicket).</a:t>
            </a:r>
          </a:p>
          <a:p>
            <a:pPr marL="274320" indent="-274320"/>
            <a:r>
              <a:rPr lang="en-US" altLang="en-US" dirty="0"/>
              <a:t>5.  In the antitype, we see the animal sacrifices being replaced by a human/divine sacrifice (Jesus) provided by God, who gave His only Son.</a:t>
            </a:r>
          </a:p>
          <a:p>
            <a:pPr marL="274320" indent="-274320"/>
            <a:r>
              <a:rPr lang="en-US" dirty="0"/>
              <a:t>6.  In both type and antitype, God provides the sacrifice; we receive it by faith.</a:t>
            </a:r>
          </a:p>
          <a:p>
            <a:pPr marL="274320" indent="-274320"/>
            <a:r>
              <a:rPr lang="en-US" dirty="0"/>
              <a:t>7.  Isaac was the son of promise through whom all nations would be blessed.</a:t>
            </a:r>
          </a:p>
          <a:p>
            <a:pPr marL="274320" indent="-274320"/>
            <a:r>
              <a:rPr lang="en-US" dirty="0"/>
              <a:t>8.  Christ was the Son of promise, slain from the foundation of the world, who would bless all nations by providing for them “substitutionary atonement,” salvation by grace through faith.</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68133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1" dirty="0"/>
              <a:t>Q1:  What does Isaiah 40:8 tell us about the word of God?</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1.  It doesn’t change over time.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2.  Grass withers and flowers fade over time, but the word of God doesn’t change.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3.  It doesn’t need to change.</a:t>
            </a:r>
          </a:p>
          <a:p>
            <a:pPr marL="274320" marR="0" lvl="0" indent="-457200" algn="l" defTabSz="914400" rtl="0" eaLnBrk="0" fontAlgn="base" latinLnBrk="0" hangingPunct="0">
              <a:lnSpc>
                <a:spcPct val="100000"/>
              </a:lnSpc>
              <a:spcBef>
                <a:spcPct val="30000"/>
              </a:spcBef>
              <a:spcAft>
                <a:spcPct val="0"/>
              </a:spcAft>
              <a:buClrTx/>
              <a:buSzTx/>
              <a:buFontTx/>
              <a:buNone/>
              <a:tabLst/>
              <a:defRPr/>
            </a:pPr>
            <a:endParaRPr lang="en-US" b="0"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1" dirty="0"/>
              <a:t>Q2:  How much of the Law of God would need to be revised according to Jesus?</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1.  Not a jot or a tittle.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2.  A jot is the smallest letter in the Hebrew alphabet, called a yod in Hebrew.</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3.  It is similar to our apostrophe.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4.  A tittle is a little projection of a Hebrew letter that can change it from one letter to another.</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5.  It is like the difference between our C and G or between our E and F or between O and Q  </a:t>
            </a:r>
          </a:p>
          <a:p>
            <a:pPr marL="274320" marR="0" lvl="0" indent="-457200" algn="l" defTabSz="914400" rtl="0" eaLnBrk="0" fontAlgn="base" latinLnBrk="0" hangingPunct="0">
              <a:lnSpc>
                <a:spcPct val="100000"/>
              </a:lnSpc>
              <a:spcBef>
                <a:spcPct val="30000"/>
              </a:spcBef>
              <a:spcAft>
                <a:spcPct val="0"/>
              </a:spcAft>
              <a:buClrTx/>
              <a:buSzTx/>
              <a:buFontTx/>
              <a:buNone/>
              <a:tabLst/>
              <a:defRPr/>
            </a:pPr>
            <a:endParaRPr lang="en-US" b="0"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1" dirty="0"/>
              <a:t>Q3:  Why doesn’t the word of God or the Law of God need to change according to Malichi?</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1.  Because God doesn’t change.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2.  He is the same yesterday, today, and forever.</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3.  Jesus, according to Hebrews 13:8 is also.</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4.  This doesn’t mean that God and Jesus are static and immutable, and impassable, never having a new thought or emotion.</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5.  It simply means that God’s character is fixed.</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6.  He is not a capricious god that is loving today and uncaring tomorrow.</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7.  He is faithful and dependable; we can trust His promises.</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8.  And because God’s character doesn’t change His law doesn’t change.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9.  His ideas of right and wrong don’t need to be revised.</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10. This means that God’s truth in Genesis is the same as in Revelation.</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11. And this provides the basis for the principle of first mention.</a:t>
            </a:r>
          </a:p>
          <a:p>
            <a:pPr marL="274320" marR="0" lvl="0" indent="-457200" algn="l" defTabSz="914400" rtl="0" eaLnBrk="0" fontAlgn="base" latinLnBrk="0" hangingPunct="0">
              <a:lnSpc>
                <a:spcPct val="100000"/>
              </a:lnSpc>
              <a:spcBef>
                <a:spcPct val="30000"/>
              </a:spcBef>
              <a:spcAft>
                <a:spcPct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1569959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From what is Jesus quoting in these verses?</a:t>
            </a:r>
          </a:p>
          <a:p>
            <a:pPr marL="274320" indent="-457200"/>
            <a:r>
              <a:rPr lang="en-US" dirty="0"/>
              <a:t>1.  He is quoting from the creation account in Genesis: the first mention of male and female, and the first mention of marriage.</a:t>
            </a:r>
          </a:p>
          <a:p>
            <a:pPr marL="274320" indent="-457200"/>
            <a:r>
              <a:rPr lang="en-US" dirty="0"/>
              <a:t>2.  So the Pharisees asked Him a question here to test Him:</a:t>
            </a:r>
          </a:p>
          <a:p>
            <a:pPr marL="274320" indent="-457200"/>
            <a:r>
              <a:rPr lang="en-US" b="1" dirty="0"/>
              <a:t>Matthew 19:3 ESV</a:t>
            </a:r>
            <a:r>
              <a:rPr lang="en-US" dirty="0"/>
              <a:t> - "Is it lawful to divorce one's wife for any cause?“</a:t>
            </a:r>
          </a:p>
          <a:p>
            <a:pPr marL="274320" indent="-457200"/>
            <a:r>
              <a:rPr lang="en-US" dirty="0"/>
              <a:t>3.  In answer, Jesus goes back to the first mention of male and female in Gen 1:27</a:t>
            </a:r>
          </a:p>
          <a:p>
            <a:pPr marL="274320" indent="-457200"/>
            <a:r>
              <a:rPr lang="en-US" b="1" dirty="0"/>
              <a:t>Genesis 1:27 ESV</a:t>
            </a:r>
            <a:r>
              <a:rPr lang="en-US" dirty="0"/>
              <a:t> - So God created man in his own image, in the image of God he created him; male and female he created them.</a:t>
            </a:r>
          </a:p>
          <a:p>
            <a:pPr marL="274320" indent="-457200"/>
            <a:r>
              <a:rPr lang="en-US" dirty="0"/>
              <a:t>4.  Then He goes to the first mention of marriage in Gen 2:24</a:t>
            </a:r>
          </a:p>
          <a:p>
            <a:pPr marL="274320" indent="-457200"/>
            <a:r>
              <a:rPr lang="en-US" b="1" dirty="0"/>
              <a:t>Genesis 2:24 ESV</a:t>
            </a:r>
            <a:r>
              <a:rPr lang="en-US" dirty="0"/>
              <a:t> - Therefore a man shall leave his father and his mother and hold fast to his wife, and they shall become one flesh.</a:t>
            </a:r>
          </a:p>
          <a:p>
            <a:pPr marL="274320" indent="-457200"/>
            <a:r>
              <a:rPr lang="en-US" dirty="0"/>
              <a:t>5.  Jesus goes back to God’s original intent in marriage and tells the Pharisees:</a:t>
            </a:r>
          </a:p>
          <a:p>
            <a:pPr marL="274320" indent="-457200"/>
            <a:r>
              <a:rPr lang="en-US" b="1" dirty="0"/>
              <a:t>Matthew 19:6 ESV</a:t>
            </a:r>
            <a:r>
              <a:rPr lang="en-US" dirty="0"/>
              <a:t> - So they are no longer two but one flesh. What therefore God has joined together, let not man separate.“</a:t>
            </a:r>
          </a:p>
          <a:p>
            <a:pPr marL="274320" indent="-457200"/>
            <a:r>
              <a:rPr lang="en-US" dirty="0"/>
              <a:t>6.  He goes on to explain that it was only because of the hardness of their hearts that Moses permitted them to divorce</a:t>
            </a:r>
          </a:p>
          <a:p>
            <a:pPr marL="274320" indent="-457200"/>
            <a:r>
              <a:rPr lang="en-US" b="1" dirty="0"/>
              <a:t>Matthew 19:8 ESV</a:t>
            </a:r>
            <a:r>
              <a:rPr lang="en-US" dirty="0"/>
              <a:t> - 8 He said to them, "Because of your hardness of heart Moses allowed you to divorce your wives, but from the beginning it was not so.</a:t>
            </a:r>
          </a:p>
          <a:p>
            <a:pPr marL="274320" indent="-457200"/>
            <a:r>
              <a:rPr lang="en-US" dirty="0"/>
              <a:t>7.  So Jesus uses the principle of first mention to point the Pharisees to God’s original intent in marriage.</a:t>
            </a:r>
          </a:p>
          <a:p>
            <a:pPr marL="274320" indent="-457200"/>
            <a:r>
              <a:rPr lang="en-US" dirty="0"/>
              <a:t>8.  God’s plan was one man, one woman, in one marriage till death do them part.</a:t>
            </a:r>
          </a:p>
          <a:p>
            <a:pPr marL="274320" indent="-457200"/>
            <a:r>
              <a:rPr lang="en-US" dirty="0"/>
              <a:t>9.  Has God’s plan changed?</a:t>
            </a:r>
          </a:p>
          <a:p>
            <a:pPr marL="274320" indent="-457200"/>
            <a:r>
              <a:rPr lang="en-US" dirty="0"/>
              <a:t>10. No!  He still wants the same today.  </a:t>
            </a:r>
          </a:p>
          <a:p>
            <a:pPr marL="274320" indent="-457200"/>
            <a:r>
              <a:rPr lang="en-US" dirty="0"/>
              <a:t>11. God’s ideal for marriage has not changed.</a:t>
            </a:r>
          </a:p>
          <a:p>
            <a:pPr marL="274320" indent="-457200"/>
            <a:r>
              <a:rPr lang="en-US" dirty="0"/>
              <a:t>12. The problem is that we are hardhearted sinners that find it difficult to live up to God’s ideal.</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2517566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going on with this serpent?  How is it able to talk to Eve?</a:t>
            </a:r>
          </a:p>
          <a:p>
            <a:pPr marL="274320" indent="-274320"/>
            <a:r>
              <a:rPr lang="en-US" dirty="0"/>
              <a:t>1.  Here we see that Satan was able to possess this particular serpent and was able to talk to the woman through it.</a:t>
            </a:r>
          </a:p>
          <a:p>
            <a:pPr marL="274320" indent="-274320"/>
            <a:r>
              <a:rPr lang="en-US" dirty="0"/>
              <a:t>2.  So this is the first mention of a serpent in Scripture.</a:t>
            </a:r>
          </a:p>
          <a:p>
            <a:pPr marL="274320" indent="-274320"/>
            <a:endParaRPr lang="en-US" dirty="0"/>
          </a:p>
          <a:p>
            <a:pPr marL="274320" indent="-274320"/>
            <a:r>
              <a:rPr lang="en-US" b="1" dirty="0"/>
              <a:t>Q2: What should w learn from this first mention in Scripture of the serpent as a symbol of Satan?</a:t>
            </a:r>
          </a:p>
          <a:p>
            <a:pPr marL="274320" indent="-274320"/>
            <a:r>
              <a:rPr lang="en-US" dirty="0"/>
              <a:t>1.  First, the serpent was crafty.</a:t>
            </a:r>
          </a:p>
          <a:p>
            <a:pPr marL="274320" indent="-274320"/>
            <a:r>
              <a:rPr lang="en-US" dirty="0"/>
              <a:t>2.  As a symbol of Satan, what does that tell us? (Satan is crafty!)</a:t>
            </a:r>
          </a:p>
          <a:p>
            <a:pPr marL="274320" indent="-274320"/>
            <a:r>
              <a:rPr lang="en-US" dirty="0"/>
              <a:t>3.  Does that change throughout Scripture?  (No.  Satan is always portrayed as crafty.)</a:t>
            </a:r>
          </a:p>
          <a:p>
            <a:pPr marL="274320" indent="-274320"/>
            <a:r>
              <a:rPr lang="en-US" dirty="0"/>
              <a:t>4.  Paul writes in:</a:t>
            </a:r>
          </a:p>
          <a:p>
            <a:pPr marL="274320" indent="-274320"/>
            <a:r>
              <a:rPr lang="en-US" b="1" dirty="0"/>
              <a:t>2 Corinthians 11:14-15 ESV </a:t>
            </a:r>
            <a:r>
              <a:rPr lang="en-US" dirty="0"/>
              <a:t>- And no wonder, for even Satan disguises himself as an angel of light. </a:t>
            </a:r>
            <a:r>
              <a:rPr lang="en-US" baseline="30000" dirty="0"/>
              <a:t>15</a:t>
            </a:r>
            <a:r>
              <a:rPr lang="en-US" dirty="0"/>
              <a:t> So it is no surprise if his servants, also, disguise themselves as servants of righteousness. </a:t>
            </a:r>
          </a:p>
          <a:p>
            <a:pPr marL="274320" indent="-274320"/>
            <a:r>
              <a:rPr lang="en-US" dirty="0"/>
              <a:t>5.  Second, Satan is always trying to misrepresent God.</a:t>
            </a:r>
          </a:p>
          <a:p>
            <a:pPr marL="274320" indent="-274320"/>
            <a:r>
              <a:rPr lang="en-US" dirty="0"/>
              <a:t>6.  He is implying that God is withholding something good from Eve.</a:t>
            </a:r>
          </a:p>
          <a:p>
            <a:pPr marL="274320" indent="-274320"/>
            <a:r>
              <a:rPr lang="en-US" dirty="0"/>
              <a:t>7.  He is implying in his question to her that God doesn’t want them to eat from any tree in the garden.</a:t>
            </a:r>
          </a:p>
          <a:p>
            <a:pPr marL="274320" indent="-274320"/>
            <a:r>
              <a:rPr lang="en-US" dirty="0"/>
              <a:t>8.  Does that change throughout Scripture?  (No! Satan is always trying to misrepresent God.)</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460839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clear identification of the serpent does this verse give us?</a:t>
            </a:r>
          </a:p>
          <a:p>
            <a:pPr marL="274320" indent="-274320"/>
            <a:r>
              <a:rPr lang="en-US" dirty="0"/>
              <a:t>1.  Here we have two symbols: the great red dragon introduced in Rev 12:3 and that serpent of old introduced in Gen 3:1.</a:t>
            </a:r>
          </a:p>
          <a:p>
            <a:pPr marL="274320" indent="-274320"/>
            <a:r>
              <a:rPr lang="en-US" dirty="0"/>
              <a:t>2.  These two symbols are clearly defined as one power: the devil and Satan.</a:t>
            </a:r>
          </a:p>
          <a:p>
            <a:pPr marL="274320" indent="-274320"/>
            <a:r>
              <a:rPr lang="en-US" dirty="0"/>
              <a:t>3.  Here we see the great controversy between Christ and Satan resulting in war in heaven with Satan cast out to the earth.</a:t>
            </a:r>
          </a:p>
          <a:p>
            <a:pPr marL="274320" indent="-274320"/>
            <a:r>
              <a:rPr lang="en-US" dirty="0"/>
              <a:t>4.  We can go back to the first mention of that in Gen 3:15 where the seed of the woman (Christ) would crush the serpent’s head and inflict on him a deadly blow.</a:t>
            </a:r>
          </a:p>
          <a:p>
            <a:pPr marL="274320" indent="-274320"/>
            <a:r>
              <a:rPr lang="en-US" dirty="0"/>
              <a:t>5.  We can add to this Isaiah’s description of the fall of Lucifer:</a:t>
            </a:r>
          </a:p>
          <a:p>
            <a:pPr marL="274320" indent="-274320"/>
            <a:r>
              <a:rPr lang="en-US" b="1" dirty="0"/>
              <a:t>Isaiah 14:12 KJV </a:t>
            </a:r>
            <a:r>
              <a:rPr lang="en-US" dirty="0"/>
              <a:t>- 12 How art thou fallen from heaven, O Lucifer, son of the morning! how art thou cut down to the ground, which didst weaken the nations!</a:t>
            </a:r>
          </a:p>
          <a:p>
            <a:pPr marL="274320" indent="-274320"/>
            <a:r>
              <a:rPr lang="en-US" dirty="0"/>
              <a:t>6.  So here we have Lucifer falling from heaven.</a:t>
            </a:r>
          </a:p>
          <a:p>
            <a:pPr marL="274320" indent="-274320"/>
            <a:r>
              <a:rPr lang="en-US" dirty="0"/>
              <a:t>7.  In Ezekiel’s description of the fall of Satan, he writes “</a:t>
            </a:r>
            <a:r>
              <a:rPr lang="en-US" b="0" i="0" dirty="0">
                <a:solidFill>
                  <a:srgbClr val="01103A"/>
                </a:solidFill>
                <a:effectLst/>
                <a:latin typeface="arial" panose="020B0604020202020204" pitchFamily="34" charset="0"/>
              </a:rPr>
              <a:t>You were in Eden, the garden of God.”</a:t>
            </a:r>
            <a:endParaRPr lang="en-US" dirty="0"/>
          </a:p>
          <a:p>
            <a:pPr marL="274320" indent="-274320"/>
            <a:r>
              <a:rPr lang="en-US" dirty="0"/>
              <a:t>8.  The only evil person who could have been in Eden was Satan who possessed the serpent.</a:t>
            </a:r>
          </a:p>
          <a:p>
            <a:pPr marL="274320" indent="-274320"/>
            <a:r>
              <a:rPr lang="en-US" dirty="0"/>
              <a:t>9.  Ezekiel describes him as the “anointed cherub that covers,” which would be Lucifer.</a:t>
            </a:r>
          </a:p>
          <a:p>
            <a:pPr marL="274320" indent="-274320"/>
            <a:r>
              <a:rPr lang="en-US" dirty="0"/>
              <a:t>10. Jesus is recorded as saying in:</a:t>
            </a:r>
          </a:p>
          <a:p>
            <a:pPr marL="274320" indent="-274320"/>
            <a:r>
              <a:rPr lang="en-US" b="1" dirty="0"/>
              <a:t>Luke 10:18 NKJV</a:t>
            </a:r>
            <a:r>
              <a:rPr lang="en-US" dirty="0"/>
              <a:t> - 18 … "I saw Satan fall like lightning from heaven.</a:t>
            </a:r>
          </a:p>
          <a:p>
            <a:pPr marL="274320" indent="-274320"/>
            <a:r>
              <a:rPr lang="en-US" dirty="0"/>
              <a:t>11. So the first mention of a serpent possessed by an evil power is filled in throughout Scripture.</a:t>
            </a:r>
          </a:p>
          <a:p>
            <a:pPr marL="274320" indent="-274320"/>
            <a:r>
              <a:rPr lang="en-US" dirty="0"/>
              <a:t>12. He deceived Eve in the Garden of Eden and he will attempt to deceive the whole world as we approach the end of the age.</a:t>
            </a:r>
          </a:p>
          <a:p>
            <a:pPr marL="274320" indent="-274320"/>
            <a:r>
              <a:rPr lang="en-US" dirty="0"/>
              <a:t>13. He is he great deceiver from beginning to end.</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08208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was to be the consequence of disobeying the commandment of God?</a:t>
            </a:r>
          </a:p>
          <a:p>
            <a:pPr marL="274320" indent="-274320"/>
            <a:r>
              <a:rPr lang="en-US" dirty="0"/>
              <a:t>Death.</a:t>
            </a:r>
          </a:p>
          <a:p>
            <a:pPr marL="274320" indent="-274320"/>
            <a:endParaRPr lang="en-US" dirty="0"/>
          </a:p>
          <a:p>
            <a:pPr marL="274320" indent="-274320"/>
            <a:r>
              <a:rPr lang="en-US" b="1" dirty="0"/>
              <a:t>Q2:  Why didn’t Adam and Eve die in the very day that they ate the forbidden fruit?</a:t>
            </a:r>
          </a:p>
          <a:p>
            <a:pPr marL="274320" indent="-274320"/>
            <a:r>
              <a:rPr lang="en-US" dirty="0"/>
              <a:t>1.  The Hebrew doesn’t actually say that they would die on that very day.</a:t>
            </a:r>
          </a:p>
          <a:p>
            <a:pPr marL="274320" indent="-274320"/>
            <a:r>
              <a:rPr lang="en-US" dirty="0"/>
              <a:t>2.  “In the day” refers to the time of eating the fruit not the time of their death.</a:t>
            </a:r>
          </a:p>
          <a:p>
            <a:pPr marL="274320" indent="-274320"/>
            <a:r>
              <a:rPr lang="en-US" dirty="0"/>
              <a:t>3.  So the NLT translates it this way:</a:t>
            </a:r>
          </a:p>
          <a:p>
            <a:pPr marL="274320" indent="-274320"/>
            <a:r>
              <a:rPr lang="en-US" b="1" dirty="0"/>
              <a:t>Genesis 2:16-17 NLT</a:t>
            </a:r>
            <a:r>
              <a:rPr lang="en-US" dirty="0"/>
              <a:t> - 16 But the LORD God warned him, "You may freely eat the fruit of every tree in the garden-- 17 except the tree of the knowledge of good and evil. If you eat its fruit, you are sure to die.“</a:t>
            </a:r>
          </a:p>
          <a:p>
            <a:pPr marL="274320" indent="-274320"/>
            <a:r>
              <a:rPr lang="en-US" dirty="0"/>
              <a:t>4.  And indeed, when they ate the fruit, their doom was sealed.</a:t>
            </a:r>
          </a:p>
          <a:p>
            <a:pPr marL="274320" indent="-274320"/>
            <a:r>
              <a:rPr lang="en-US" dirty="0"/>
              <a:t>5.  Adam lived for 930 years but His death sentence was never in question.</a:t>
            </a:r>
          </a:p>
          <a:p>
            <a:pPr marL="274320" indent="-274320"/>
            <a:r>
              <a:rPr lang="en-US" dirty="0"/>
              <a:t>5.  When they lost access to the tree of life, death was inevitable.</a:t>
            </a:r>
          </a:p>
          <a:p>
            <a:pPr marL="274320" indent="-274320"/>
            <a:endParaRPr lang="en-US" dirty="0"/>
          </a:p>
          <a:p>
            <a:pPr marL="274320" indent="-274320"/>
            <a:r>
              <a:rPr lang="en-US" b="1" dirty="0"/>
              <a:t>Q2: What foundation or president did this set for the rest of Scripture?</a:t>
            </a:r>
          </a:p>
          <a:p>
            <a:pPr marL="274320" indent="-274320"/>
            <a:r>
              <a:rPr lang="en-US" dirty="0"/>
              <a:t>1.  From Genesis to Revelation, God’s truth does not change.</a:t>
            </a:r>
          </a:p>
          <a:p>
            <a:pPr marL="274320" indent="-274320"/>
            <a:r>
              <a:rPr lang="en-US" dirty="0"/>
              <a:t>2.  Sin is the transgression of God’s commandments and the wages of sins is death.</a:t>
            </a:r>
          </a:p>
          <a:p>
            <a:pPr marL="274320" indent="-274320"/>
            <a:r>
              <a:rPr lang="en-US" dirty="0"/>
              <a:t>3.  Ezekiel says it in the OT:</a:t>
            </a:r>
          </a:p>
          <a:p>
            <a:pPr marL="274320" indent="-274320"/>
            <a:r>
              <a:rPr lang="en-US" b="1" dirty="0"/>
              <a:t>Ezekiel 18:20 ESV</a:t>
            </a:r>
            <a:r>
              <a:rPr lang="en-US" dirty="0"/>
              <a:t> - The soul who sins shall die. </a:t>
            </a:r>
          </a:p>
          <a:p>
            <a:pPr marL="274320" indent="-274320"/>
            <a:r>
              <a:rPr lang="en-US" dirty="0"/>
              <a:t>4.  Paul says it in the NT: </a:t>
            </a:r>
          </a:p>
          <a:p>
            <a:pPr marL="274320" indent="-274320"/>
            <a:r>
              <a:rPr lang="en-US" b="1" dirty="0"/>
              <a:t>Romans 6:23 KJV </a:t>
            </a:r>
            <a:r>
              <a:rPr lang="en-US" dirty="0"/>
              <a:t>- For the wages of sin is death; but the gift of God is eternal life through Jesus Christ our Lord.</a:t>
            </a:r>
          </a:p>
          <a:p>
            <a:pPr marL="274320" indent="-274320"/>
            <a:r>
              <a:rPr lang="en-US" dirty="0"/>
              <a:t>5.  In fact, Paul goes back to the first sin in Eden to explain the origin of death.</a:t>
            </a:r>
          </a:p>
          <a:p>
            <a:pPr marL="274320" indent="-274320"/>
            <a:r>
              <a:rPr lang="en-US" b="1" dirty="0"/>
              <a:t>Romans 5:12 KJV </a:t>
            </a:r>
            <a:r>
              <a:rPr lang="en-US" dirty="0"/>
              <a:t>- Wherefore, as by one man (Adam) sin entered into the world, and death by sin; and so death passed upon all men, for that all have sinned:</a:t>
            </a:r>
          </a:p>
          <a:p>
            <a:pPr marL="274320" indent="-274320"/>
            <a:r>
              <a:rPr lang="en-US" dirty="0"/>
              <a:t>6.  Again, the first mention sets the stage for truth that endures throughout Scripture.</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lnSpc>
                <a:spcPct val="80000"/>
              </a:lnSpc>
            </a:pPr>
            <a:r>
              <a:rPr lang="en-US" altLang="en-US" sz="1200" b="1" dirty="0"/>
              <a:t>Q1:  What did Abel’s blood on the ground represent?  Of what was it a symbol?</a:t>
            </a:r>
          </a:p>
          <a:p>
            <a:pPr marL="274320" indent="-274320">
              <a:lnSpc>
                <a:spcPct val="80000"/>
              </a:lnSpc>
            </a:pPr>
            <a:r>
              <a:rPr lang="en-US" dirty="0"/>
              <a:t>1.  Blood was a symbol of life, and the fact that it was on the ground meant that Abel was dead.</a:t>
            </a:r>
          </a:p>
          <a:p>
            <a:pPr marL="274320" indent="-274320">
              <a:lnSpc>
                <a:spcPct val="80000"/>
              </a:lnSpc>
            </a:pPr>
            <a:r>
              <a:rPr lang="en-US" dirty="0"/>
              <a:t>2.  Of course, the language is figurative.  </a:t>
            </a:r>
          </a:p>
          <a:p>
            <a:pPr marL="274320" indent="-274320">
              <a:lnSpc>
                <a:spcPct val="80000"/>
              </a:lnSpc>
            </a:pPr>
            <a:r>
              <a:rPr lang="en-US" dirty="0"/>
              <a:t>3.  The blood wasn’t actually speaking, but blood on the ground was an allusion to death.</a:t>
            </a:r>
          </a:p>
          <a:p>
            <a:pPr marL="274320" indent="-274320">
              <a:lnSpc>
                <a:spcPct val="80000"/>
              </a:lnSpc>
            </a:pPr>
            <a:r>
              <a:rPr lang="en-US" dirty="0"/>
              <a:t>4.  So blood as a symbol of life is foundational to the understanding of blood in the rest of Scripture.</a:t>
            </a:r>
          </a:p>
          <a:p>
            <a:pPr marL="274320" indent="-274320">
              <a:lnSpc>
                <a:spcPct val="80000"/>
              </a:lnSpc>
            </a:pPr>
            <a:endParaRPr lang="en-US" dirty="0"/>
          </a:p>
          <a:p>
            <a:pPr marL="274320" indent="-274320">
              <a:lnSpc>
                <a:spcPct val="80000"/>
              </a:lnSpc>
            </a:pPr>
            <a:r>
              <a:rPr lang="en-US" b="1" dirty="0"/>
              <a:t>Q2: How do subsequent Scriptures fill out this first mention of blood as a symbol of life?</a:t>
            </a:r>
          </a:p>
          <a:p>
            <a:pPr marL="274320" indent="-274320">
              <a:lnSpc>
                <a:spcPct val="80000"/>
              </a:lnSpc>
            </a:pPr>
            <a:r>
              <a:rPr lang="en-US" dirty="0"/>
              <a:t>1.  After the flood God allowed capital punishment for murder describing it in terms of shedding blood.</a:t>
            </a:r>
          </a:p>
          <a:p>
            <a:pPr marL="274320" indent="-274320">
              <a:lnSpc>
                <a:spcPct val="80000"/>
              </a:lnSpc>
            </a:pPr>
            <a:r>
              <a:rPr lang="en-US" b="1" dirty="0"/>
              <a:t>Genesis 9:6 ESV</a:t>
            </a:r>
            <a:r>
              <a:rPr lang="en-US" dirty="0"/>
              <a:t> - 6 "Whoever sheds the blood of man, by man shall his blood be shed, for God made man in his own image.</a:t>
            </a:r>
          </a:p>
          <a:p>
            <a:pPr marL="274320" indent="-274320">
              <a:lnSpc>
                <a:spcPct val="80000"/>
              </a:lnSpc>
            </a:pPr>
            <a:r>
              <a:rPr lang="en-US" dirty="0"/>
              <a:t>2.  In the Passover, it was the blood of the Passover lamb on the door posts that saved the life of the first born.</a:t>
            </a:r>
          </a:p>
          <a:p>
            <a:pPr marL="274320" indent="-274320">
              <a:lnSpc>
                <a:spcPct val="80000"/>
              </a:lnSpc>
            </a:pPr>
            <a:r>
              <a:rPr lang="en-US" dirty="0"/>
              <a:t>3.  In the sanctuary service, it was the blood of the animal that represented its life.</a:t>
            </a:r>
          </a:p>
          <a:p>
            <a:pPr marL="274320" indent="-274320">
              <a:lnSpc>
                <a:spcPct val="80000"/>
              </a:lnSpc>
            </a:pPr>
            <a:r>
              <a:rPr lang="en-US" b="1" dirty="0"/>
              <a:t>Leviticus 17:11 ESV</a:t>
            </a:r>
            <a:r>
              <a:rPr lang="en-US" dirty="0"/>
              <a:t> - For the life of the flesh is in the blood, and I have given it for you on the altar to make atonement for your souls, for it is the blood that makes atonement by the life.</a:t>
            </a:r>
          </a:p>
          <a:p>
            <a:pPr marL="274320" indent="-274320">
              <a:lnSpc>
                <a:spcPct val="80000"/>
              </a:lnSpc>
            </a:pPr>
            <a:r>
              <a:rPr lang="en-US" dirty="0"/>
              <a:t>4.  The blood symbolized the life of the animal that died to bring atonement to the sinner.</a:t>
            </a:r>
          </a:p>
          <a:p>
            <a:pPr marL="274320" indent="-274320">
              <a:lnSpc>
                <a:spcPct val="80000"/>
              </a:lnSpc>
            </a:pPr>
            <a:r>
              <a:rPr lang="en-US" dirty="0"/>
              <a:t>5.  This reminds us of </a:t>
            </a:r>
          </a:p>
          <a:p>
            <a:pPr marL="274320" indent="-274320">
              <a:lnSpc>
                <a:spcPct val="80000"/>
              </a:lnSpc>
            </a:pPr>
            <a:r>
              <a:rPr lang="en-US" b="1" dirty="0"/>
              <a:t>Hebrews 9:22 ESV - </a:t>
            </a:r>
            <a:r>
              <a:rPr lang="en-US" b="0" dirty="0"/>
              <a:t>Indeed, under the law almost everything is purified with blood, and without the shedding of blood there is no forgiveness of sins.</a:t>
            </a:r>
          </a:p>
          <a:p>
            <a:pPr marL="274320" indent="-274320">
              <a:lnSpc>
                <a:spcPct val="80000"/>
              </a:lnSpc>
            </a:pPr>
            <a:r>
              <a:rPr lang="en-US" b="0" dirty="0"/>
              <a:t>6.  Isaiah points forward to the Suffering Servant who would be pierced for our transgressions (shedding His blood). </a:t>
            </a:r>
          </a:p>
          <a:p>
            <a:pPr marL="274320" indent="-274320">
              <a:lnSpc>
                <a:spcPct val="80000"/>
              </a:lnSpc>
            </a:pPr>
            <a:r>
              <a:rPr lang="en-US" b="0" dirty="0"/>
              <a:t>7.  Our memory verse presents Jesus the Messiah as the Lamb of God whose sacrifice would take away the sin of the world.</a:t>
            </a:r>
          </a:p>
          <a:p>
            <a:pPr marL="274320" indent="-274320">
              <a:lnSpc>
                <a:spcPct val="80000"/>
              </a:lnSpc>
            </a:pPr>
            <a:r>
              <a:rPr lang="en-US" b="0" dirty="0"/>
              <a:t>8.  He was the Lamb of God whose shed blood would be sufficient to cleanse every sinner from every sin.</a:t>
            </a:r>
          </a:p>
          <a:p>
            <a:pPr marL="274320" indent="-274320">
              <a:lnSpc>
                <a:spcPct val="80000"/>
              </a:lnSpc>
            </a:pPr>
            <a:r>
              <a:rPr lang="en-US" b="0" dirty="0"/>
              <a:t>9.  John writes it in:</a:t>
            </a:r>
          </a:p>
          <a:p>
            <a:pPr marL="274320" indent="-274320">
              <a:lnSpc>
                <a:spcPct val="80000"/>
              </a:lnSpc>
            </a:pPr>
            <a:r>
              <a:rPr lang="en-US" b="1" dirty="0"/>
              <a:t>1 John 1:7 ESV</a:t>
            </a:r>
            <a:r>
              <a:rPr lang="en-US" b="0" dirty="0"/>
              <a:t> - … the blood of Jesus his Son cleanses us from all sin.</a:t>
            </a:r>
          </a:p>
          <a:p>
            <a:pPr marL="274320" indent="-274320">
              <a:lnSpc>
                <a:spcPct val="80000"/>
              </a:lnSpc>
            </a:pPr>
            <a:r>
              <a:rPr lang="en-US" b="0" dirty="0"/>
              <a:t>10. And Paul writes that it was by the shedding of His blood that Jesus became our substitute to be received by faith.</a:t>
            </a:r>
          </a:p>
          <a:p>
            <a:pPr marL="274320" indent="-274320">
              <a:lnSpc>
                <a:spcPct val="80000"/>
              </a:lnSpc>
            </a:pPr>
            <a:r>
              <a:rPr lang="en-US" b="1" dirty="0"/>
              <a:t>Romans 3:25 NIV </a:t>
            </a:r>
            <a:r>
              <a:rPr lang="en-US" b="0" dirty="0"/>
              <a:t>- God presented Christ as a sacrifice of atonement, through the shedding of his blood--to be received by faith. </a:t>
            </a:r>
          </a:p>
          <a:p>
            <a:pPr marL="274320" indent="-274320">
              <a:lnSpc>
                <a:spcPct val="80000"/>
              </a:lnSpc>
            </a:pPr>
            <a:r>
              <a:rPr lang="en-US" b="0" dirty="0"/>
              <a:t>11. So throughout Scripture, blood represents the life, and the shedding of blood represents death.</a:t>
            </a:r>
          </a:p>
          <a:p>
            <a:pPr marL="274320" indent="-274320">
              <a:lnSpc>
                <a:spcPct val="80000"/>
              </a:lnSpc>
            </a:pPr>
            <a:r>
              <a:rPr lang="en-US" b="0" dirty="0"/>
              <a:t>12. So when John writes that the blood of Jesus Christ cleanses us from all sin, we understand that it is the death of Jesus in our place as our substitute that allows us to be forgiven when we trust in Him as our Savior and Lord.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173494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B2F3E9A-DC70-4D74-B675-BC6A1C265CF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57AA6E-8132-4D6F-AB64-33079222648D}"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55042" name="Rectangle 2">
            <a:extLst>
              <a:ext uri="{FF2B5EF4-FFF2-40B4-BE49-F238E27FC236}">
                <a16:creationId xmlns:a16="http://schemas.microsoft.com/office/drawing/2014/main" id="{F29B2336-B4D9-485A-AA88-C52804370DC6}"/>
              </a:ext>
            </a:extLst>
          </p:cNvPr>
          <p:cNvSpPr>
            <a:spLocks noGrp="1" noRot="1" noChangeAspect="1" noChangeArrowheads="1" noTextEdit="1"/>
          </p:cNvSpPr>
          <p:nvPr>
            <p:ph type="sldImg"/>
          </p:nvPr>
        </p:nvSpPr>
        <p:spPr>
          <a:ln/>
        </p:spPr>
      </p:sp>
      <p:sp>
        <p:nvSpPr>
          <p:cNvPr id="855043" name="Rectangle 3">
            <a:extLst>
              <a:ext uri="{FF2B5EF4-FFF2-40B4-BE49-F238E27FC236}">
                <a16:creationId xmlns:a16="http://schemas.microsoft.com/office/drawing/2014/main" id="{E8BF1C45-D82B-4D50-97A4-F5D51F5B8876}"/>
              </a:ext>
            </a:extLst>
          </p:cNvPr>
          <p:cNvSpPr>
            <a:spLocks noGrp="1" noChangeArrowheads="1"/>
          </p:cNvSpPr>
          <p:nvPr>
            <p:ph type="body" idx="1"/>
          </p:nvPr>
        </p:nvSpPr>
        <p:spPr/>
        <p:txBody>
          <a:bodyPr/>
          <a:lstStyle/>
          <a:p>
            <a:pPr marL="274320" indent="-274320" eaLnBrk="1" hangingPunct="1">
              <a:lnSpc>
                <a:spcPct val="80000"/>
              </a:lnSpc>
            </a:pPr>
            <a:r>
              <a:rPr lang="en-US" b="1" dirty="0"/>
              <a:t>Q1:  What is the background for this first mention of a sacrificial lamb?</a:t>
            </a:r>
          </a:p>
          <a:p>
            <a:pPr marL="274320" indent="-274320" eaLnBrk="1" hangingPunct="1">
              <a:lnSpc>
                <a:spcPct val="80000"/>
              </a:lnSpc>
            </a:pPr>
            <a:r>
              <a:rPr lang="en-US" b="0" dirty="0"/>
              <a:t>1.  This was a test of Abraham’s faith.</a:t>
            </a:r>
          </a:p>
          <a:p>
            <a:pPr marL="274320" indent="-274320" eaLnBrk="1" hangingPunct="1">
              <a:lnSpc>
                <a:spcPct val="80000"/>
              </a:lnSpc>
            </a:pPr>
            <a:r>
              <a:rPr lang="en-US" b="0" dirty="0"/>
              <a:t>2.  It starts back in the first verse of Gen 22 where God tested Abraham’s faith by giving him this surprising command:</a:t>
            </a:r>
          </a:p>
          <a:p>
            <a:pPr marL="274320" indent="-274320" eaLnBrk="1" hangingPunct="1">
              <a:lnSpc>
                <a:spcPct val="80000"/>
              </a:lnSpc>
            </a:pPr>
            <a:r>
              <a:rPr lang="en-US" b="1" dirty="0"/>
              <a:t>Genesis 22:2 ESV</a:t>
            </a:r>
            <a:r>
              <a:rPr lang="en-US" b="0" dirty="0"/>
              <a:t> - 2 He said, "Take your son, your only son Isaac, whom you love, and go to the land of Moriah, and offer him there as a burnt offering on one of the mountains of which I shall tell you.“</a:t>
            </a:r>
          </a:p>
          <a:p>
            <a:pPr marL="274320" indent="-274320" eaLnBrk="1" hangingPunct="1">
              <a:lnSpc>
                <a:spcPct val="80000"/>
              </a:lnSpc>
            </a:pPr>
            <a:endParaRPr lang="en-US" b="0" dirty="0"/>
          </a:p>
          <a:p>
            <a:pPr marL="274320" indent="-274320" eaLnBrk="1" hangingPunct="1">
              <a:lnSpc>
                <a:spcPct val="80000"/>
              </a:lnSpc>
            </a:pPr>
            <a:r>
              <a:rPr lang="en-US" b="1" dirty="0"/>
              <a:t>Q2: Why would God, who is absolutely opposed to human sacrifices, tell Abraham to sacrifice his only son?</a:t>
            </a:r>
          </a:p>
          <a:p>
            <a:pPr marL="274320" indent="-274320"/>
            <a:r>
              <a:rPr lang="en-US" dirty="0"/>
              <a:t>1.  If we look back to Gen 22:1 it says that God “tested Abraham.”</a:t>
            </a:r>
          </a:p>
          <a:p>
            <a:pPr marL="274320" indent="-274320"/>
            <a:r>
              <a:rPr lang="en-US" dirty="0"/>
              <a:t>2.  So first, this was a test of faith to see if Abraham really believed God.</a:t>
            </a:r>
          </a:p>
          <a:p>
            <a:pPr marL="274320" indent="-274320"/>
            <a:r>
              <a:rPr lang="en-US" dirty="0"/>
              <a:t>3.  His obedience to God’s command was evidence that his faith was genuine.</a:t>
            </a:r>
          </a:p>
          <a:p>
            <a:pPr marL="274320" indent="-274320"/>
            <a:r>
              <a:rPr lang="en-US" dirty="0"/>
              <a:t>4.  But was there something more God wanted to do here in addition to proving Abraham’s faith?</a:t>
            </a:r>
          </a:p>
          <a:p>
            <a:pPr marL="274320" indent="-274320"/>
            <a:r>
              <a:rPr lang="en-US" dirty="0"/>
              <a:t>5.  Is it possible that God wanted to give Abraham and his posterity a deeper insight into the plan of salvation?  </a:t>
            </a:r>
          </a:p>
          <a:p>
            <a:pPr marL="274320" indent="-274320"/>
            <a:r>
              <a:rPr lang="en-US" dirty="0"/>
              <a:t>6.  I think this is clearly the case.  </a:t>
            </a:r>
          </a:p>
          <a:p>
            <a:pPr marL="274320" indent="-274320"/>
            <a:r>
              <a:rPr lang="en-US" dirty="0"/>
              <a:t>7.  This was an enacted parable to teach the truth of substitutionary atonement, where God provides the Substitute to die for our sins.</a:t>
            </a:r>
          </a:p>
          <a:p>
            <a:pPr marL="274320" indent="-274320" eaLnBrk="1" hangingPunct="1">
              <a:lnSpc>
                <a:spcPct val="80000"/>
              </a:lnSpc>
            </a:pPr>
            <a:endParaRPr lang="en-US" b="0" dirty="0"/>
          </a:p>
          <a:p>
            <a:pPr marL="274320" indent="-274320" eaLnBrk="1" hangingPunct="1">
              <a:lnSpc>
                <a:spcPct val="80000"/>
              </a:lnSpc>
            </a:pPr>
            <a:endParaRPr lang="en-US" b="0" dirty="0"/>
          </a:p>
        </p:txBody>
      </p:sp>
    </p:spTree>
    <p:extLst>
      <p:ext uri="{BB962C8B-B14F-4D97-AF65-F5344CB8AC3E}">
        <p14:creationId xmlns:p14="http://schemas.microsoft.com/office/powerpoint/2010/main" val="3643619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lnSpc>
                <a:spcPct val="80000"/>
              </a:lnSpc>
            </a:pPr>
            <a:r>
              <a:rPr lang="en-US" altLang="en-US" sz="1200" b="1" dirty="0"/>
              <a:t>Q1:  What hint do we have here that this ordeal would not be the end of Isaac?</a:t>
            </a:r>
          </a:p>
          <a:p>
            <a:pPr marL="274320" indent="-274320">
              <a:lnSpc>
                <a:spcPct val="80000"/>
              </a:lnSpc>
            </a:pPr>
            <a:r>
              <a:rPr lang="en-US" dirty="0"/>
              <a:t>1.  Abraham tells the two young men with him that “we will come back to you.”</a:t>
            </a:r>
          </a:p>
          <a:p>
            <a:pPr marL="274320" indent="-274320">
              <a:lnSpc>
                <a:spcPct val="80000"/>
              </a:lnSpc>
            </a:pPr>
            <a:r>
              <a:rPr lang="en-US" dirty="0"/>
              <a:t>2.  Does that say something about Abraham’s faith?</a:t>
            </a:r>
          </a:p>
          <a:p>
            <a:pPr marL="274320" indent="-274320">
              <a:lnSpc>
                <a:spcPct val="80000"/>
              </a:lnSpc>
            </a:pPr>
            <a:r>
              <a:rPr lang="en-US" dirty="0"/>
              <a:t>3.  Is he still believing in the promises of God?</a:t>
            </a:r>
          </a:p>
          <a:p>
            <a:pPr marL="274320" indent="-274320">
              <a:lnSpc>
                <a:spcPct val="80000"/>
              </a:lnSpc>
            </a:pPr>
            <a:r>
              <a:rPr lang="en-US" dirty="0"/>
              <a:t>4.  Here is the son of promise, and Abraham is about to sacrifice him, yet he still believes in God’s promise to keep His covenant with Isaac his son.</a:t>
            </a:r>
          </a:p>
          <a:p>
            <a:pPr marL="274320" indent="-274320">
              <a:lnSpc>
                <a:spcPct val="80000"/>
              </a:lnSpc>
            </a:pPr>
            <a:r>
              <a:rPr lang="en-US" dirty="0"/>
              <a:t>5.  Based on that promise, he tells the young men, “we will return.”</a:t>
            </a:r>
          </a:p>
          <a:p>
            <a:pPr marL="274320" indent="-274320">
              <a:lnSpc>
                <a:spcPct val="80000"/>
              </a:lnSpc>
            </a:pPr>
            <a:endParaRPr lang="en-US" dirty="0"/>
          </a:p>
          <a:p>
            <a:pPr marL="274320" indent="-274320">
              <a:lnSpc>
                <a:spcPct val="80000"/>
              </a:lnSpc>
            </a:pPr>
            <a:r>
              <a:rPr lang="en-US" b="1" dirty="0"/>
              <a:t>Q2: How does the book of Hebrews help us to understand Abraham’s thinking?</a:t>
            </a:r>
          </a:p>
          <a:p>
            <a:pPr marL="274320" indent="-274320">
              <a:lnSpc>
                <a:spcPct val="80000"/>
              </a:lnSpc>
            </a:pPr>
            <a:r>
              <a:rPr lang="en-US" dirty="0"/>
              <a:t>1.  If we look at the great Hall of Faith chapter in Hebrews 11, it comments on Abraham’s thinking.</a:t>
            </a:r>
          </a:p>
          <a:p>
            <a:pPr marL="274320" indent="-274320">
              <a:lnSpc>
                <a:spcPct val="80000"/>
              </a:lnSpc>
            </a:pPr>
            <a:r>
              <a:rPr lang="en-US" b="1" dirty="0"/>
              <a:t>Hebrews 11:19 ESV</a:t>
            </a:r>
            <a:r>
              <a:rPr lang="en-US" dirty="0"/>
              <a:t> - He [Abraham] considered that God was able even to raise him [Isaac] from the dead, from which, figuratively speaking, he did receive him back.</a:t>
            </a:r>
          </a:p>
          <a:p>
            <a:pPr marL="274320" indent="-274320">
              <a:lnSpc>
                <a:spcPct val="80000"/>
              </a:lnSpc>
            </a:pPr>
            <a:endParaRPr lang="en-US" dirty="0"/>
          </a:p>
          <a:p>
            <a:pPr marL="274320" indent="-274320">
              <a:lnSpc>
                <a:spcPct val="80000"/>
              </a:lnSpc>
            </a:pPr>
            <a:r>
              <a:rPr lang="en-US" b="1" dirty="0"/>
              <a:t>Q3:  How old is Isaac when this ordeal takes place?</a:t>
            </a:r>
          </a:p>
          <a:p>
            <a:pPr marL="274320" indent="-274320">
              <a:lnSpc>
                <a:spcPct val="80000"/>
              </a:lnSpc>
            </a:pPr>
            <a:r>
              <a:rPr lang="en-US" dirty="0"/>
              <a:t>1.  The Bible doesn’t say how old he is, but it does give some hints.</a:t>
            </a:r>
          </a:p>
          <a:p>
            <a:pPr marL="274320" indent="-274320">
              <a:lnSpc>
                <a:spcPct val="80000"/>
              </a:lnSpc>
            </a:pPr>
            <a:r>
              <a:rPr lang="en-US" dirty="0"/>
              <a:t>2.  Who is carrying the wood up Mt Moriah?  (Isaac)</a:t>
            </a:r>
          </a:p>
          <a:p>
            <a:pPr marL="274320" indent="-274320">
              <a:lnSpc>
                <a:spcPct val="80000"/>
              </a:lnSpc>
            </a:pPr>
            <a:r>
              <a:rPr lang="en-US" dirty="0"/>
              <a:t>3.  These are split logs for the fire, so we can conclude that Isaac was not a little boy.</a:t>
            </a:r>
          </a:p>
          <a:p>
            <a:pPr marL="274320" indent="-274320">
              <a:lnSpc>
                <a:spcPct val="80000"/>
              </a:lnSpc>
            </a:pPr>
            <a:r>
              <a:rPr lang="en-US" dirty="0"/>
              <a:t>4.  Secondly, in this text, Abraham calls Isaac “the lad.”</a:t>
            </a:r>
          </a:p>
          <a:p>
            <a:pPr marL="274320" indent="-274320">
              <a:lnSpc>
                <a:spcPct val="80000"/>
              </a:lnSpc>
            </a:pPr>
            <a:r>
              <a:rPr lang="en-US" dirty="0"/>
              <a:t>5.  It is the Hebrew word </a:t>
            </a:r>
            <a:r>
              <a:rPr lang="en-US" dirty="0" err="1"/>
              <a:t>na’ar</a:t>
            </a:r>
            <a:r>
              <a:rPr lang="en-US" dirty="0"/>
              <a:t> (</a:t>
            </a:r>
            <a:r>
              <a:rPr lang="en-US" b="0" i="0" dirty="0">
                <a:solidFill>
                  <a:srgbClr val="0A0A0A"/>
                </a:solidFill>
                <a:effectLst/>
                <a:latin typeface="arial" panose="020B0604020202020204" pitchFamily="34" charset="0"/>
              </a:rPr>
              <a:t>nah'-</a:t>
            </a:r>
            <a:r>
              <a:rPr lang="en-US" b="0" i="0" dirty="0" err="1">
                <a:solidFill>
                  <a:srgbClr val="0A0A0A"/>
                </a:solidFill>
                <a:effectLst/>
                <a:latin typeface="arial" panose="020B0604020202020204" pitchFamily="34" charset="0"/>
              </a:rPr>
              <a:t>ar</a:t>
            </a:r>
            <a:r>
              <a:rPr lang="en-US" dirty="0"/>
              <a:t>).</a:t>
            </a:r>
          </a:p>
          <a:p>
            <a:pPr marL="274320" indent="-274320">
              <a:lnSpc>
                <a:spcPct val="80000"/>
              </a:lnSpc>
            </a:pPr>
            <a:r>
              <a:rPr lang="en-US" dirty="0"/>
              <a:t>6.  It is the same Hebrew word translated “young men” in the sentence just before.</a:t>
            </a:r>
          </a:p>
          <a:p>
            <a:pPr marL="274320" indent="-274320">
              <a:lnSpc>
                <a:spcPct val="80000"/>
              </a:lnSpc>
            </a:pPr>
            <a:r>
              <a:rPr lang="en-US" dirty="0"/>
              <a:t>7.  It is the same word used of Joseph when he was 17 and of Ishmael when he was about 15 or 16 years old.</a:t>
            </a:r>
          </a:p>
          <a:p>
            <a:pPr marL="274320" indent="-274320">
              <a:lnSpc>
                <a:spcPct val="80000"/>
              </a:lnSpc>
            </a:pPr>
            <a:r>
              <a:rPr lang="en-US" dirty="0"/>
              <a:t>8.  From these clues, it is likely that Isaac was a teenager, strong enough to carry the wood and to overcome his much older father.</a:t>
            </a:r>
          </a:p>
          <a:p>
            <a:pPr marL="274320" indent="-274320">
              <a:lnSpc>
                <a:spcPct val="80000"/>
              </a:lnSpc>
            </a:pPr>
            <a:r>
              <a:rPr lang="en-US" dirty="0"/>
              <a:t>9.  This means that Isaac also had faith in the promises of God, confident that God could raise him up again if the knife was not stopped.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1354588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defRPr/>
            </a:pPr>
            <a:r>
              <a:rPr lang="en-US" b="1" dirty="0"/>
              <a:t>Q1: How true were the words of Abraham here? </a:t>
            </a:r>
          </a:p>
          <a:p>
            <a:pPr marL="274320" indent="-274320"/>
            <a:r>
              <a:rPr lang="en-US" altLang="en-US" dirty="0"/>
              <a:t>1.  His answer was prophetic: God Himself will provide the Lamb.</a:t>
            </a:r>
          </a:p>
          <a:p>
            <a:pPr marL="274320" indent="-274320"/>
            <a:r>
              <a:rPr lang="en-US" altLang="en-US" dirty="0"/>
              <a:t>2.  This prophetic declaration is the essence of this parable of the gospel.</a:t>
            </a:r>
          </a:p>
          <a:p>
            <a:pPr marL="274320" indent="-274320"/>
            <a:r>
              <a:rPr lang="en-US" altLang="en-US" dirty="0"/>
              <a:t>3.  Sometimes the prophets may not understand completely the words that the Spirit of God places on their tongue.</a:t>
            </a:r>
          </a:p>
          <a:p>
            <a:pPr marL="274320" indent="-274320"/>
            <a:r>
              <a:rPr lang="en-US" altLang="en-US" dirty="0"/>
              <a:t>4.  But this prophecy was true, not only for Isaac, but for us as well.</a:t>
            </a:r>
          </a:p>
          <a:p>
            <a:pPr marL="274320" indent="-274320"/>
            <a:endParaRPr lang="en-US" altLang="en-US" dirty="0"/>
          </a:p>
          <a:p>
            <a:pPr marL="274320" indent="-274320"/>
            <a:r>
              <a:rPr lang="en-US" altLang="en-US" b="1" dirty="0"/>
              <a:t>Q2:  How did John the Baptist describe Jesus after His baptism where John saw the Holy Spirit descend and remain on Him? </a:t>
            </a:r>
          </a:p>
          <a:p>
            <a:pPr marL="274320" indent="-274320"/>
            <a:r>
              <a:rPr lang="en-US" altLang="en-US" b="1" dirty="0"/>
              <a:t>John 1:29 KJV </a:t>
            </a:r>
            <a:r>
              <a:rPr lang="en-US" altLang="en-US" dirty="0"/>
              <a:t>- 29 The next day John </a:t>
            </a:r>
            <a:r>
              <a:rPr lang="en-US" altLang="en-US" dirty="0" err="1"/>
              <a:t>seeth</a:t>
            </a:r>
            <a:r>
              <a:rPr lang="en-US" altLang="en-US" dirty="0"/>
              <a:t> Jesus coming unto him, and saith, Behold the Lamb of God, which taketh away the sin of the world.</a:t>
            </a:r>
          </a:p>
          <a:p>
            <a:pPr marL="274320" indent="-274320">
              <a:defRPr/>
            </a:pPr>
            <a:r>
              <a:rPr lang="en-US" altLang="en-US" dirty="0"/>
              <a:t>1.  Here is the true Lamb of God that He provided for Himself.</a:t>
            </a:r>
          </a:p>
          <a:p>
            <a:pPr marL="274320" indent="-274320">
              <a:defRPr/>
            </a:pPr>
            <a:r>
              <a:rPr lang="en-US" altLang="en-US" dirty="0"/>
              <a:t>2.  This is the grace of salvation.  </a:t>
            </a:r>
          </a:p>
          <a:p>
            <a:pPr marL="274320" indent="-274320">
              <a:defRPr/>
            </a:pPr>
            <a:r>
              <a:rPr lang="en-US" altLang="en-US" dirty="0"/>
              <a:t>3.  God Himself provides the Lamb that takes away the sin of the world.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Footnote “a”: Hebrew </a:t>
            </a:r>
            <a:r>
              <a:rPr lang="en-US" i="1" dirty="0"/>
              <a:t>YHWH </a:t>
            </a:r>
            <a:r>
              <a:rPr lang="en-US" i="1" dirty="0" err="1"/>
              <a:t>Yireh</a:t>
            </a:r>
            <a:endParaRPr lang="en-US" i="1" dirty="0"/>
          </a:p>
          <a:p>
            <a:pPr marL="274320" indent="-274320"/>
            <a:r>
              <a:rPr lang="en-US" i="1" dirty="0"/>
              <a:t>Yahweh</a:t>
            </a:r>
            <a:r>
              <a:rPr lang="en-US" i="1" baseline="0" dirty="0"/>
              <a:t> </a:t>
            </a:r>
            <a:r>
              <a:rPr lang="en-US" i="1" baseline="0" dirty="0" err="1"/>
              <a:t>Yireh</a:t>
            </a:r>
            <a:r>
              <a:rPr lang="en-US" i="1" baseline="0" dirty="0"/>
              <a:t> or Jehovah </a:t>
            </a:r>
            <a:r>
              <a:rPr lang="en-US" i="1" baseline="0" dirty="0" err="1"/>
              <a:t>Jireh</a:t>
            </a:r>
            <a:r>
              <a:rPr lang="en-US" i="1" baseline="0" dirty="0"/>
              <a:t>.</a:t>
            </a:r>
          </a:p>
          <a:p>
            <a:pPr marL="274320" indent="-274320"/>
            <a:r>
              <a:rPr lang="en-US" dirty="0"/>
              <a:t>1.  So Abraham called the</a:t>
            </a:r>
            <a:r>
              <a:rPr lang="en-US" baseline="0" dirty="0"/>
              <a:t> place of sacrifice “Yahweh-Will-Provide.”</a:t>
            </a:r>
          </a:p>
          <a:p>
            <a:pPr marL="274320" indent="-274320"/>
            <a:r>
              <a:rPr lang="en-US" baseline="0" dirty="0"/>
              <a:t>2.  Here in the OT we see that salvation is by faith and not by works.</a:t>
            </a:r>
          </a:p>
          <a:p>
            <a:pPr marL="274320" indent="-274320"/>
            <a:r>
              <a:rPr lang="en-US" baseline="0" dirty="0"/>
              <a:t>3.  God provides the sacrifice that forgives our sins.</a:t>
            </a:r>
          </a:p>
          <a:p>
            <a:pPr marL="274320" indent="-274320"/>
            <a:r>
              <a:rPr lang="en-US" dirty="0"/>
              <a:t>4.  Here we see</a:t>
            </a:r>
            <a:r>
              <a:rPr lang="en-US" baseline="0" dirty="0"/>
              <a:t> the everlasting gospel of substitutionary atonement.</a:t>
            </a:r>
          </a:p>
          <a:p>
            <a:pPr marL="274320" indent="-274320"/>
            <a:r>
              <a:rPr lang="en-US" baseline="0" dirty="0"/>
              <a:t>5.  Our sins are laid on a Substitute that pays the penalty of death instead of us.</a:t>
            </a:r>
          </a:p>
          <a:p>
            <a:pPr marL="274320" indent="-274320"/>
            <a:r>
              <a:rPr lang="en-US" baseline="0" dirty="0"/>
              <a:t>6.  Note what it says at the end of verse 13:</a:t>
            </a:r>
          </a:p>
          <a:p>
            <a:pPr marL="274320" indent="-274320"/>
            <a:r>
              <a:rPr lang="en-US" baseline="0" dirty="0"/>
              <a:t>7.  Abraham offered up the ram INSTEAD of his son.</a:t>
            </a:r>
          </a:p>
          <a:p>
            <a:pPr marL="274320" indent="-274320"/>
            <a:r>
              <a:rPr lang="en-US" baseline="0" dirty="0"/>
              <a:t>8.  Yahweh </a:t>
            </a:r>
            <a:r>
              <a:rPr lang="en-US" baseline="0" dirty="0" err="1"/>
              <a:t>Yireh</a:t>
            </a:r>
            <a:r>
              <a:rPr lang="en-US" baseline="0" dirty="0"/>
              <a:t>: God provides the sacrifice; we simply trust His promise of forgiveness.</a:t>
            </a:r>
            <a:endParaRPr lang="en-US"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782983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129721459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521972677"/>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3817003"/>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744331016"/>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5607650"/>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2506106"/>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5.jp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6.jp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 id="2147486586" r:id="rId2"/>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3827841"/>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slide" Target="slide1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slide" Target="slide21.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Gen+22:13-14&amp;version=NKJV#fen-NKJV-562a"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slide" Target="slide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FAEF-7E96-4BD6-9FDF-4B611944AD65}"/>
              </a:ext>
            </a:extLst>
          </p:cNvPr>
          <p:cNvSpPr>
            <a:spLocks noGrp="1"/>
          </p:cNvSpPr>
          <p:nvPr>
            <p:ph type="ctrTitle"/>
          </p:nvPr>
        </p:nvSpPr>
        <p:spPr/>
        <p:txBody>
          <a:bodyPr/>
          <a:lstStyle/>
          <a:p>
            <a:r>
              <a:rPr lang="en-US" dirty="0"/>
              <a:t>Allusions Images Symbols: How to Study Bible Prophecy</a:t>
            </a:r>
          </a:p>
        </p:txBody>
      </p:sp>
      <p:sp>
        <p:nvSpPr>
          <p:cNvPr id="3" name="Subtitle 2">
            <a:extLst>
              <a:ext uri="{FF2B5EF4-FFF2-40B4-BE49-F238E27FC236}">
                <a16:creationId xmlns:a16="http://schemas.microsoft.com/office/drawing/2014/main" id="{B4E3C7B8-D982-4C44-958A-7A450720603E}"/>
              </a:ext>
            </a:extLst>
          </p:cNvPr>
          <p:cNvSpPr>
            <a:spLocks noGrp="1"/>
          </p:cNvSpPr>
          <p:nvPr>
            <p:ph type="subTitle" idx="1"/>
          </p:nvPr>
        </p:nvSpPr>
        <p:spPr>
          <a:xfrm>
            <a:off x="4191000" y="3581400"/>
            <a:ext cx="4495800" cy="1524000"/>
          </a:xfrm>
        </p:spPr>
        <p:txBody>
          <a:bodyPr/>
          <a:lstStyle/>
          <a:p>
            <a:r>
              <a:rPr lang="en-US" dirty="0"/>
              <a:t>Lesson 2</a:t>
            </a:r>
          </a:p>
          <a:p>
            <a:r>
              <a:rPr lang="en-US" dirty="0"/>
              <a:t>The Genesis Foundation</a:t>
            </a:r>
          </a:p>
        </p:txBody>
      </p:sp>
    </p:spTree>
    <p:extLst>
      <p:ext uri="{BB962C8B-B14F-4D97-AF65-F5344CB8AC3E}">
        <p14:creationId xmlns:p14="http://schemas.microsoft.com/office/powerpoint/2010/main" val="19653429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07B5-D146-2B27-4411-9FFB9E4B8EDA}"/>
              </a:ext>
            </a:extLst>
          </p:cNvPr>
          <p:cNvSpPr>
            <a:spLocks noGrp="1"/>
          </p:cNvSpPr>
          <p:nvPr>
            <p:ph type="title"/>
          </p:nvPr>
        </p:nvSpPr>
        <p:spPr/>
        <p:txBody>
          <a:bodyPr/>
          <a:lstStyle/>
          <a:p>
            <a:r>
              <a:rPr lang="en-US" dirty="0"/>
              <a:t>Memory Text</a:t>
            </a:r>
            <a:br>
              <a:rPr lang="en-US" dirty="0"/>
            </a:br>
            <a:r>
              <a:rPr lang="en-US" dirty="0"/>
              <a:t>John 1:29 NKJV</a:t>
            </a:r>
          </a:p>
        </p:txBody>
      </p:sp>
      <p:sp>
        <p:nvSpPr>
          <p:cNvPr id="3" name="Content Placeholder 2">
            <a:extLst>
              <a:ext uri="{FF2B5EF4-FFF2-40B4-BE49-F238E27FC236}">
                <a16:creationId xmlns:a16="http://schemas.microsoft.com/office/drawing/2014/main" id="{6EA422F2-D6A8-8B3E-4E79-7EFDE4A18622}"/>
              </a:ext>
            </a:extLst>
          </p:cNvPr>
          <p:cNvSpPr>
            <a:spLocks noGrp="1"/>
          </p:cNvSpPr>
          <p:nvPr>
            <p:ph idx="1"/>
          </p:nvPr>
        </p:nvSpPr>
        <p:spPr/>
        <p:txBody>
          <a:bodyPr>
            <a:normAutofit fontScale="85000" lnSpcReduction="10000"/>
          </a:bodyPr>
          <a:lstStyle/>
          <a:p>
            <a:r>
              <a:rPr lang="en-US" dirty="0"/>
              <a:t>The next day John saw Jesus coming toward him, and said, "Behold! The Lamb of God who takes away the sin of the world!”</a:t>
            </a:r>
          </a:p>
          <a:p>
            <a:r>
              <a:rPr lang="en-US" dirty="0"/>
              <a:t>What symbolism is John the Baptist using in this description of Jesus?</a:t>
            </a:r>
          </a:p>
          <a:p>
            <a:r>
              <a:rPr lang="en-US" dirty="0"/>
              <a:t>What special work does this Lamb of God do?</a:t>
            </a:r>
          </a:p>
          <a:p>
            <a:r>
              <a:rPr lang="en-US" dirty="0"/>
              <a:t>What picture would John’s words paint for his Jewish audience?</a:t>
            </a:r>
          </a:p>
          <a:p>
            <a:endParaRPr lang="en-US" dirty="0"/>
          </a:p>
        </p:txBody>
      </p:sp>
    </p:spTree>
    <p:extLst>
      <p:ext uri="{BB962C8B-B14F-4D97-AF65-F5344CB8AC3E}">
        <p14:creationId xmlns:p14="http://schemas.microsoft.com/office/powerpoint/2010/main" val="397171725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36-2388-AC08-4334-6384730549F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B8E8C4C-98C0-09F3-CBC8-6C9F13747735}"/>
              </a:ext>
            </a:extLst>
          </p:cNvPr>
          <p:cNvSpPr>
            <a:spLocks noGrp="1"/>
          </p:cNvSpPr>
          <p:nvPr>
            <p:ph idx="1"/>
          </p:nvPr>
        </p:nvSpPr>
        <p:spPr>
          <a:xfrm>
            <a:off x="3505200" y="1676400"/>
            <a:ext cx="5638800" cy="5105400"/>
          </a:xfrm>
        </p:spPr>
        <p:txBody>
          <a:bodyPr>
            <a:normAutofit fontScale="92500" lnSpcReduction="20000"/>
          </a:bodyPr>
          <a:lstStyle/>
          <a:p>
            <a:r>
              <a:rPr lang="en-US" dirty="0"/>
              <a:t>A number of prophetic symbols make their first appearance in the book of Genesis including the Lamb and the Serpent.  Genesis also sets the stage for the consequences of  following one or the other: the serpent deceives to bring death; the Lamb dies to bring life.</a:t>
            </a:r>
          </a:p>
          <a:p>
            <a:pPr lvl="1"/>
            <a:r>
              <a:rPr lang="en-US" dirty="0"/>
              <a:t>Principle of First Mention </a:t>
            </a:r>
          </a:p>
          <a:p>
            <a:pPr lvl="1"/>
            <a:r>
              <a:rPr lang="en-US" dirty="0"/>
              <a:t>Serpent and Death</a:t>
            </a:r>
          </a:p>
          <a:p>
            <a:pPr lvl="1"/>
            <a:r>
              <a:rPr lang="en-US" dirty="0"/>
              <a:t>Lamb and Life</a:t>
            </a:r>
          </a:p>
          <a:p>
            <a:pPr lvl="1"/>
            <a:r>
              <a:rPr lang="en-US" dirty="0"/>
              <a:t>Summary </a:t>
            </a:r>
          </a:p>
        </p:txBody>
      </p:sp>
    </p:spTree>
    <p:extLst>
      <p:ext uri="{BB962C8B-B14F-4D97-AF65-F5344CB8AC3E}">
        <p14:creationId xmlns:p14="http://schemas.microsoft.com/office/powerpoint/2010/main" val="3550073823"/>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of First Mention</a:t>
            </a:r>
          </a:p>
        </p:txBody>
      </p:sp>
      <p:sp>
        <p:nvSpPr>
          <p:cNvPr id="3" name="Content Placeholder 2"/>
          <p:cNvSpPr>
            <a:spLocks noGrp="1"/>
          </p:cNvSpPr>
          <p:nvPr>
            <p:ph idx="1"/>
          </p:nvPr>
        </p:nvSpPr>
        <p:spPr/>
        <p:txBody>
          <a:bodyPr>
            <a:normAutofit lnSpcReduction="10000"/>
          </a:bodyPr>
          <a:lstStyle/>
          <a:p>
            <a:r>
              <a:rPr lang="en-US" dirty="0"/>
              <a:t>What does God tell us about His word, His truth, His character, His Law? (</a:t>
            </a:r>
            <a:r>
              <a:rPr lang="en-US" dirty="0">
                <a:hlinkClick r:id="rId4" action="ppaction://hlinksldjump"/>
              </a:rPr>
              <a:t>Isa 40:8; Matt 5:17; Mal 3:6; Heb 13:8</a:t>
            </a:r>
            <a:r>
              <a:rPr lang="en-US" dirty="0"/>
              <a:t>)</a:t>
            </a:r>
          </a:p>
          <a:p>
            <a:r>
              <a:rPr lang="en-US" dirty="0"/>
              <a:t>What is the “principle of first mention?”</a:t>
            </a:r>
          </a:p>
          <a:p>
            <a:r>
              <a:rPr lang="en-US" dirty="0"/>
              <a:t>How did Jesus use the principle of first mention when asked a question about divorce? (</a:t>
            </a:r>
            <a:r>
              <a:rPr lang="en-US" dirty="0">
                <a:hlinkClick r:id="rId5" action="ppaction://hlinksldjump"/>
              </a:rPr>
              <a:t>Matt 19:4-5</a:t>
            </a:r>
            <a:r>
              <a:rPr lang="en-US" dirty="0"/>
              <a:t>)</a:t>
            </a:r>
          </a:p>
          <a:p>
            <a:endParaRPr lang="en-US" dirty="0"/>
          </a:p>
        </p:txBody>
      </p:sp>
    </p:spTree>
    <p:extLst>
      <p:ext uri="{BB962C8B-B14F-4D97-AF65-F5344CB8AC3E}">
        <p14:creationId xmlns:p14="http://schemas.microsoft.com/office/powerpoint/2010/main" val="411201200"/>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Serpent and Death</a:t>
            </a:r>
          </a:p>
        </p:txBody>
      </p:sp>
      <p:sp>
        <p:nvSpPr>
          <p:cNvPr id="3" name="Content Placeholder 2"/>
          <p:cNvSpPr>
            <a:spLocks noGrp="1"/>
          </p:cNvSpPr>
          <p:nvPr>
            <p:ph idx="1"/>
          </p:nvPr>
        </p:nvSpPr>
        <p:spPr>
          <a:xfrm>
            <a:off x="3543300" y="1646583"/>
            <a:ext cx="5562600" cy="5181600"/>
          </a:xfrm>
        </p:spPr>
        <p:txBody>
          <a:bodyPr>
            <a:normAutofit fontScale="92500"/>
          </a:bodyPr>
          <a:lstStyle/>
          <a:p>
            <a:r>
              <a:rPr lang="en-US" dirty="0"/>
              <a:t>What is the first mention of the serpent in scripture? (</a:t>
            </a:r>
            <a:r>
              <a:rPr lang="en-US" dirty="0">
                <a:hlinkClick r:id="rId4" action="ppaction://hlinksldjump"/>
              </a:rPr>
              <a:t>Gen 3:1</a:t>
            </a:r>
            <a:r>
              <a:rPr lang="en-US" dirty="0"/>
              <a:t>)</a:t>
            </a:r>
          </a:p>
          <a:p>
            <a:r>
              <a:rPr lang="en-US" dirty="0"/>
              <a:t>What other Scriptures confirm that the serpent is a symbol of Satan? (</a:t>
            </a:r>
            <a:r>
              <a:rPr lang="en-US" dirty="0">
                <a:hlinkClick r:id="rId5" action="ppaction://hlinksldjump"/>
              </a:rPr>
              <a:t>Rev 12:7-9</a:t>
            </a:r>
            <a:r>
              <a:rPr lang="en-US" dirty="0"/>
              <a:t>)</a:t>
            </a:r>
          </a:p>
          <a:p>
            <a:r>
              <a:rPr lang="en-US" dirty="0"/>
              <a:t>What is the first mention of death in Scripture? (</a:t>
            </a:r>
            <a:r>
              <a:rPr lang="en-US" dirty="0">
                <a:hlinkClick r:id="rId6" action="ppaction://hlinksldjump"/>
              </a:rPr>
              <a:t>Gen 2:16-17</a:t>
            </a:r>
            <a:r>
              <a:rPr lang="en-US" dirty="0"/>
              <a:t>)</a:t>
            </a:r>
          </a:p>
          <a:p>
            <a:r>
              <a:rPr lang="en-US" dirty="0"/>
              <a:t>What is the first mention of blood in Scripture? (</a:t>
            </a:r>
            <a:r>
              <a:rPr lang="en-US" dirty="0">
                <a:hlinkClick r:id="rId7" action="ppaction://hlinksldjump"/>
              </a:rPr>
              <a:t>Gen 4:10</a:t>
            </a:r>
            <a:r>
              <a:rPr lang="en-US" dirty="0"/>
              <a:t>)</a:t>
            </a:r>
          </a:p>
          <a:p>
            <a:endParaRPr lang="en-US" dirty="0"/>
          </a:p>
        </p:txBody>
      </p:sp>
    </p:spTree>
    <p:extLst>
      <p:ext uri="{BB962C8B-B14F-4D97-AF65-F5344CB8AC3E}">
        <p14:creationId xmlns:p14="http://schemas.microsoft.com/office/powerpoint/2010/main" val="293894878"/>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F909-D86B-B710-9A53-D73854A5D749}"/>
              </a:ext>
            </a:extLst>
          </p:cNvPr>
          <p:cNvSpPr>
            <a:spLocks noGrp="1"/>
          </p:cNvSpPr>
          <p:nvPr>
            <p:ph type="title"/>
          </p:nvPr>
        </p:nvSpPr>
        <p:spPr/>
        <p:txBody>
          <a:bodyPr/>
          <a:lstStyle/>
          <a:p>
            <a:r>
              <a:rPr lang="en-US" dirty="0"/>
              <a:t>Lamb and Life</a:t>
            </a:r>
          </a:p>
        </p:txBody>
      </p:sp>
      <p:sp>
        <p:nvSpPr>
          <p:cNvPr id="3" name="Content Placeholder 2">
            <a:extLst>
              <a:ext uri="{FF2B5EF4-FFF2-40B4-BE49-F238E27FC236}">
                <a16:creationId xmlns:a16="http://schemas.microsoft.com/office/drawing/2014/main" id="{04AD424A-3372-84E7-5834-9785B60766DA}"/>
              </a:ext>
            </a:extLst>
          </p:cNvPr>
          <p:cNvSpPr>
            <a:spLocks noGrp="1"/>
          </p:cNvSpPr>
          <p:nvPr>
            <p:ph idx="1"/>
          </p:nvPr>
        </p:nvSpPr>
        <p:spPr>
          <a:xfrm>
            <a:off x="3505200" y="1676400"/>
            <a:ext cx="5562600" cy="5181600"/>
          </a:xfrm>
        </p:spPr>
        <p:txBody>
          <a:bodyPr>
            <a:normAutofit fontScale="77500" lnSpcReduction="20000"/>
          </a:bodyPr>
          <a:lstStyle/>
          <a:p>
            <a:pPr>
              <a:defRPr/>
            </a:pPr>
            <a:r>
              <a:rPr lang="en-US" dirty="0"/>
              <a:t>Where do we find the first mention of a sacrificial lamb in Scripture? (</a:t>
            </a:r>
            <a:r>
              <a:rPr lang="en-US" dirty="0">
                <a:hlinkClick r:id="rId4" action="ppaction://hlinksldjump"/>
              </a:rPr>
              <a:t>Gen 22:7</a:t>
            </a:r>
            <a:r>
              <a:rPr lang="en-US" dirty="0"/>
              <a:t>)</a:t>
            </a:r>
          </a:p>
          <a:p>
            <a:pPr>
              <a:defRPr/>
            </a:pPr>
            <a:r>
              <a:rPr lang="en-US" dirty="0"/>
              <a:t>What hints do we have from Scripture that this would not be the end of Isaac? (</a:t>
            </a:r>
            <a:r>
              <a:rPr lang="en-US" dirty="0">
                <a:hlinkClick r:id="rId5" action="ppaction://hlinksldjump"/>
              </a:rPr>
              <a:t>Gen 22:5-6</a:t>
            </a:r>
            <a:r>
              <a:rPr lang="en-US" dirty="0"/>
              <a:t>)</a:t>
            </a:r>
          </a:p>
          <a:p>
            <a:pPr>
              <a:defRPr/>
            </a:pPr>
            <a:r>
              <a:rPr lang="en-US" dirty="0"/>
              <a:t>How did Abraham answer Isaac’s question about the sacrifice? (</a:t>
            </a:r>
            <a:r>
              <a:rPr lang="en-US" dirty="0">
                <a:hlinkClick r:id="rId6" action="ppaction://hlinksldjump"/>
              </a:rPr>
              <a:t>Gen 22:8</a:t>
            </a:r>
            <a:r>
              <a:rPr lang="en-US" dirty="0"/>
              <a:t>)</a:t>
            </a:r>
          </a:p>
          <a:p>
            <a:pPr>
              <a:defRPr/>
            </a:pPr>
            <a:r>
              <a:rPr lang="en-US" dirty="0"/>
              <a:t>Who took Isaac’s place on the alter? (</a:t>
            </a:r>
            <a:r>
              <a:rPr lang="en-US" dirty="0">
                <a:hlinkClick r:id="rId7" action="ppaction://hlinksldjump"/>
              </a:rPr>
              <a:t>Gen 22:13-14</a:t>
            </a:r>
            <a:r>
              <a:rPr lang="en-US" dirty="0"/>
              <a:t>)</a:t>
            </a:r>
          </a:p>
          <a:p>
            <a:pPr>
              <a:defRPr/>
            </a:pPr>
            <a:r>
              <a:rPr lang="en-US" dirty="0"/>
              <a:t>How did Yahweh provide for Himself a Lamb?</a:t>
            </a:r>
          </a:p>
          <a:p>
            <a:pPr>
              <a:defRPr/>
            </a:pPr>
            <a:r>
              <a:rPr lang="en-US" dirty="0"/>
              <a:t>What similarities can we see between Isaac and Christ?</a:t>
            </a:r>
          </a:p>
          <a:p>
            <a:endParaRPr lang="en-US" dirty="0"/>
          </a:p>
        </p:txBody>
      </p:sp>
    </p:spTree>
    <p:extLst>
      <p:ext uri="{BB962C8B-B14F-4D97-AF65-F5344CB8AC3E}">
        <p14:creationId xmlns:p14="http://schemas.microsoft.com/office/powerpoint/2010/main" val="651772881"/>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Isaac as a Type of Christ</a:t>
            </a:r>
          </a:p>
        </p:txBody>
      </p:sp>
      <p:sp>
        <p:nvSpPr>
          <p:cNvPr id="3" name="Content Placeholder 2"/>
          <p:cNvSpPr>
            <a:spLocks noGrp="1"/>
          </p:cNvSpPr>
          <p:nvPr>
            <p:ph sz="quarter" idx="10"/>
          </p:nvPr>
        </p:nvSpPr>
        <p:spPr>
          <a:xfrm>
            <a:off x="76200" y="1371600"/>
            <a:ext cx="4191000" cy="5029200"/>
          </a:xfrm>
          <a:solidFill>
            <a:schemeClr val="bg1"/>
          </a:solidFill>
        </p:spPr>
        <p:txBody>
          <a:bodyPr>
            <a:normAutofit fontScale="92500" lnSpcReduction="20000"/>
          </a:bodyPr>
          <a:lstStyle/>
          <a:p>
            <a:r>
              <a:rPr lang="en-US" dirty="0"/>
              <a:t>Isaac: Gen 22</a:t>
            </a:r>
          </a:p>
          <a:p>
            <a:pPr lvl="1"/>
            <a:r>
              <a:rPr lang="en-US" dirty="0"/>
              <a:t>Only son of promise (v2)</a:t>
            </a:r>
          </a:p>
          <a:p>
            <a:pPr lvl="1"/>
            <a:r>
              <a:rPr lang="en-US" dirty="0"/>
              <a:t>To be sacrificed on Mt. Moriah (v2)</a:t>
            </a:r>
          </a:p>
          <a:p>
            <a:pPr lvl="1"/>
            <a:r>
              <a:rPr lang="en-US" dirty="0"/>
              <a:t>Considered dead by father for 3 days (v4)</a:t>
            </a:r>
          </a:p>
          <a:p>
            <a:pPr lvl="1"/>
            <a:r>
              <a:rPr lang="en-US" dirty="0"/>
              <a:t>Carried wood for his own sacrifice (v6)</a:t>
            </a:r>
          </a:p>
          <a:p>
            <a:pPr lvl="1"/>
            <a:r>
              <a:rPr lang="en-US" dirty="0"/>
              <a:t>Submitted willingly to his father (v6,9)</a:t>
            </a:r>
          </a:p>
          <a:p>
            <a:pPr lvl="1"/>
            <a:r>
              <a:rPr lang="en-US" dirty="0"/>
              <a:t>Raised from the alter, his life spared by God.</a:t>
            </a:r>
          </a:p>
        </p:txBody>
      </p:sp>
      <p:sp>
        <p:nvSpPr>
          <p:cNvPr id="4" name="Content Placeholder 3"/>
          <p:cNvSpPr>
            <a:spLocks noGrp="1"/>
          </p:cNvSpPr>
          <p:nvPr>
            <p:ph sz="quarter" idx="11"/>
          </p:nvPr>
        </p:nvSpPr>
        <p:spPr>
          <a:xfrm>
            <a:off x="4343400" y="1349829"/>
            <a:ext cx="4648200" cy="5029200"/>
          </a:xfrm>
          <a:solidFill>
            <a:schemeClr val="bg1"/>
          </a:solidFill>
        </p:spPr>
        <p:txBody>
          <a:bodyPr>
            <a:normAutofit fontScale="92500" lnSpcReduction="20000"/>
          </a:bodyPr>
          <a:lstStyle/>
          <a:p>
            <a:r>
              <a:rPr lang="en-US" dirty="0"/>
              <a:t>Jesus Christ: NT</a:t>
            </a:r>
          </a:p>
          <a:p>
            <a:pPr lvl="1"/>
            <a:r>
              <a:rPr lang="en-US" dirty="0"/>
              <a:t>Only Son of the Father (John 3:16)</a:t>
            </a:r>
          </a:p>
          <a:p>
            <a:pPr lvl="1"/>
            <a:r>
              <a:rPr lang="en-US" dirty="0"/>
              <a:t>Sacrificed on Mt. Calvary (Luke 23:33)</a:t>
            </a:r>
          </a:p>
          <a:p>
            <a:pPr lvl="1"/>
            <a:r>
              <a:rPr lang="en-US" dirty="0"/>
              <a:t>Dead for three days (1 Cor 15:3-4)</a:t>
            </a:r>
          </a:p>
          <a:p>
            <a:pPr lvl="1"/>
            <a:r>
              <a:rPr lang="en-US" dirty="0"/>
              <a:t>Carried His own cross (John 19:17-18)</a:t>
            </a:r>
          </a:p>
          <a:p>
            <a:pPr lvl="1"/>
            <a:r>
              <a:rPr lang="en-US" dirty="0"/>
              <a:t>Submitted willingly to His Father (Matt 26:39)</a:t>
            </a:r>
          </a:p>
          <a:p>
            <a:pPr lvl="1"/>
            <a:r>
              <a:rPr lang="en-US" dirty="0"/>
              <a:t>Raised from the dead by the power of God (Lu 24:6)</a:t>
            </a:r>
          </a:p>
        </p:txBody>
      </p:sp>
    </p:spTree>
    <p:extLst>
      <p:ext uri="{BB962C8B-B14F-4D97-AF65-F5344CB8AC3E}">
        <p14:creationId xmlns:p14="http://schemas.microsoft.com/office/powerpoint/2010/main" val="290957914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4" end="4"/>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5" end="5"/>
                                            </p:txEl>
                                          </p:spTgt>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p:cTn id="3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0" end="0"/>
                                            </p:txEl>
                                          </p:spTgt>
                                        </p:tgtEl>
                                        <p:attrNameLst>
                                          <p:attrName>ppt_h</p:attrName>
                                        </p:attrNameLst>
                                      </p:cBhvr>
                                      <p:tavLst>
                                        <p:tav tm="0">
                                          <p:val>
                                            <p:strVal val="#ppt_h"/>
                                          </p:val>
                                        </p:tav>
                                        <p:tav tm="100000">
                                          <p:val>
                                            <p:strVal val="#ppt_h"/>
                                          </p:val>
                                        </p:tav>
                                      </p:tavLst>
                                    </p:anim>
                                  </p:childTnLst>
                                </p:cTn>
                              </p:par>
                              <p:par>
                                <p:cTn id="39" presetID="17" presetClass="entr" presetSubtype="10"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p:cTn id="4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2" dur="500" fill="hold"/>
                                        <p:tgtEl>
                                          <p:spTgt spid="4">
                                            <p:txEl>
                                              <p:pRg st="1" end="1"/>
                                            </p:txEl>
                                          </p:spTgt>
                                        </p:tgtEl>
                                        <p:attrNameLst>
                                          <p:attrName>ppt_h</p:attrName>
                                        </p:attrNameLst>
                                      </p:cBhvr>
                                      <p:tavLst>
                                        <p:tav tm="0">
                                          <p:val>
                                            <p:strVal val="#ppt_h"/>
                                          </p:val>
                                        </p:tav>
                                        <p:tav tm="100000">
                                          <p:val>
                                            <p:strVal val="#ppt_h"/>
                                          </p:val>
                                        </p:tav>
                                      </p:tavLst>
                                    </p:anim>
                                  </p:childTnLst>
                                </p:cTn>
                              </p:par>
                              <p:par>
                                <p:cTn id="43" presetID="17" presetClass="entr" presetSubtype="10"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p:cTn id="4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2" end="2"/>
                                            </p:txEl>
                                          </p:spTgt>
                                        </p:tgtEl>
                                        <p:attrNameLst>
                                          <p:attrName>ppt_h</p:attrName>
                                        </p:attrNameLst>
                                      </p:cBhvr>
                                      <p:tavLst>
                                        <p:tav tm="0">
                                          <p:val>
                                            <p:strVal val="#ppt_h"/>
                                          </p:val>
                                        </p:tav>
                                        <p:tav tm="100000">
                                          <p:val>
                                            <p:strVal val="#ppt_h"/>
                                          </p:val>
                                        </p:tav>
                                      </p:tavLst>
                                    </p:anim>
                                  </p:childTnLst>
                                </p:cTn>
                              </p:par>
                              <p:par>
                                <p:cTn id="47" presetID="17" presetClass="entr" presetSubtype="10" fill="hold" grpId="0"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p:cTn id="49"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3" end="3"/>
                                            </p:txEl>
                                          </p:spTgt>
                                        </p:tgtEl>
                                        <p:attrNameLst>
                                          <p:attrName>ppt_h</p:attrName>
                                        </p:attrNameLst>
                                      </p:cBhvr>
                                      <p:tavLst>
                                        <p:tav tm="0">
                                          <p:val>
                                            <p:strVal val="#ppt_h"/>
                                          </p:val>
                                        </p:tav>
                                        <p:tav tm="100000">
                                          <p:val>
                                            <p:strVal val="#ppt_h"/>
                                          </p:val>
                                        </p:tav>
                                      </p:tavLst>
                                    </p:anim>
                                  </p:childTnLst>
                                </p:cTn>
                              </p:par>
                              <p:par>
                                <p:cTn id="51" presetID="17" presetClass="entr" presetSubtype="10" fill="hold" grpId="0" nodeType="with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p:cTn id="5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4" end="4"/>
                                            </p:txEl>
                                          </p:spTgt>
                                        </p:tgtEl>
                                        <p:attrNameLst>
                                          <p:attrName>ppt_h</p:attrName>
                                        </p:attrNameLst>
                                      </p:cBhvr>
                                      <p:tavLst>
                                        <p:tav tm="0">
                                          <p:val>
                                            <p:strVal val="#ppt_h"/>
                                          </p:val>
                                        </p:tav>
                                        <p:tav tm="100000">
                                          <p:val>
                                            <p:strVal val="#ppt_h"/>
                                          </p:val>
                                        </p:tav>
                                      </p:tavLst>
                                    </p:anim>
                                  </p:childTnLst>
                                </p:cTn>
                              </p:par>
                              <p:par>
                                <p:cTn id="55" presetID="17" presetClass="entr" presetSubtype="10" fill="hold" grpId="0" nodeType="with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 calcmode="lin" valueType="num">
                                      <p:cBhvr>
                                        <p:cTn id="5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8" dur="500" fill="hold"/>
                                        <p:tgtEl>
                                          <p:spTgt spid="4">
                                            <p:txEl>
                                              <p:pRg st="5" end="5"/>
                                            </p:txEl>
                                          </p:spTgt>
                                        </p:tgtEl>
                                        <p:attrNameLst>
                                          <p:attrName>ppt_h</p:attrName>
                                        </p:attrNameLst>
                                      </p:cBhvr>
                                      <p:tavLst>
                                        <p:tav tm="0">
                                          <p:val>
                                            <p:strVal val="#ppt_h"/>
                                          </p:val>
                                        </p:tav>
                                        <p:tav tm="100000">
                                          <p:val>
                                            <p:strVal val="#ppt_h"/>
                                          </p:val>
                                        </p:tav>
                                      </p:tavLst>
                                    </p:anim>
                                  </p:childTnLst>
                                </p:cTn>
                              </p:par>
                              <p:par>
                                <p:cTn id="59" presetID="17" presetClass="entr" presetSubtype="10" fill="hold" grpId="0" nodeType="with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anim calcmode="lin" valueType="num">
                                      <p:cBhvr>
                                        <p:cTn id="6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62" dur="500" fill="hold"/>
                                        <p:tgtEl>
                                          <p:spTgt spid="4">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05400"/>
          </a:xfrm>
        </p:spPr>
        <p:txBody>
          <a:bodyPr>
            <a:normAutofit fontScale="70000" lnSpcReduction="20000"/>
          </a:bodyPr>
          <a:lstStyle/>
          <a:p>
            <a:r>
              <a:rPr lang="en-US" altLang="en-US" dirty="0">
                <a:effectLst>
                  <a:outerShdw blurRad="38100" dist="38100" dir="2700000" algn="tl">
                    <a:srgbClr val="000000">
                      <a:alpha val="43137"/>
                    </a:srgbClr>
                  </a:outerShdw>
                </a:effectLst>
              </a:rPr>
              <a:t>The principle of first mention is a rule of Bible study that suggests that God’s first mention of a word or concept provides a foundation for truth that is expanded on and amplified in subsequent Scripture.</a:t>
            </a:r>
          </a:p>
          <a:p>
            <a:r>
              <a:rPr lang="en-US" altLang="en-US" dirty="0">
                <a:effectLst>
                  <a:outerShdw blurRad="38100" dist="38100" dir="2700000" algn="tl">
                    <a:srgbClr val="000000">
                      <a:alpha val="43137"/>
                    </a:srgbClr>
                  </a:outerShdw>
                </a:effectLst>
              </a:rPr>
              <a:t>Genesis, the book of beginnings, contains many first mentions of words and concepts including creation, paradise, marriage, family, sin, sacrifice, atonement, angels, prayer, judgment, covenant, death, burial, etc.</a:t>
            </a:r>
          </a:p>
          <a:p>
            <a:r>
              <a:rPr lang="en-US" altLang="en-US" dirty="0">
                <a:effectLst>
                  <a:outerShdw blurRad="38100" dist="38100" dir="2700000" algn="tl">
                    <a:srgbClr val="000000">
                      <a:alpha val="43137"/>
                    </a:srgbClr>
                  </a:outerShdw>
                </a:effectLst>
              </a:rPr>
              <a:t>In answering the Pharisees on the question of divorce, Jesus went back to the first mention of marriage in Genesis to point them to God’s ideal in marriage from the beginning: one man, one woman, one flesh.  Divorce was not God’s ideal but was permitted because of our sinful hearts.</a:t>
            </a:r>
          </a:p>
        </p:txBody>
      </p:sp>
    </p:spTree>
    <p:extLst>
      <p:ext uri="{BB962C8B-B14F-4D97-AF65-F5344CB8AC3E}">
        <p14:creationId xmlns:p14="http://schemas.microsoft.com/office/powerpoint/2010/main" val="1475087255"/>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505200" y="1676400"/>
            <a:ext cx="5562600" cy="5181600"/>
          </a:xfrm>
        </p:spPr>
        <p:txBody>
          <a:bodyPr>
            <a:normAutofit fontScale="70000" lnSpcReduction="20000"/>
          </a:bodyPr>
          <a:lstStyle/>
          <a:p>
            <a:r>
              <a:rPr lang="en-US" altLang="en-US" dirty="0"/>
              <a:t>The first mention of a serpent comes in the Genesis account of the fall where it is clear that the devil possesses and speaks through the serpent to lie and deceive and misrepresent God.</a:t>
            </a:r>
          </a:p>
          <a:p>
            <a:r>
              <a:rPr lang="en-US" altLang="en-US" dirty="0"/>
              <a:t>His character does not change throughout Scripture so in Revelation the old serpent from Eden is clearly identified as the devil and Satan who is still intent on deceiving the whole world.</a:t>
            </a:r>
          </a:p>
          <a:p>
            <a:r>
              <a:rPr lang="en-US" altLang="en-US" dirty="0"/>
              <a:t>Death is also first mentioned in Genesis as the penalty for eating the forbidden fruit.</a:t>
            </a:r>
          </a:p>
          <a:p>
            <a:r>
              <a:rPr lang="en-US" altLang="en-US" dirty="0"/>
              <a:t>Through Satan’s deception and Eve’s yielding to his temptations, death became the consistent “wages of sin” through the rest of Scripture and death passed upon all for all have sinned.</a:t>
            </a:r>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1"/>
            <a:ext cx="5562600" cy="5029200"/>
          </a:xfrm>
        </p:spPr>
        <p:txBody>
          <a:bodyPr>
            <a:normAutofit fontScale="70000" lnSpcReduction="20000"/>
          </a:bodyPr>
          <a:lstStyle/>
          <a:p>
            <a:r>
              <a:rPr lang="en-US" altLang="en-US" dirty="0">
                <a:effectLst>
                  <a:outerShdw blurRad="38100" dist="38100" dir="2700000" algn="tl">
                    <a:srgbClr val="000000">
                      <a:alpha val="43137"/>
                    </a:srgbClr>
                  </a:outerShdw>
                </a:effectLst>
              </a:rPr>
              <a:t>God’s test of faith for Abraham on Mt. Moriah was also a beautiful acted parable that teaches the truth of “substitutionary atonement” and is the first mention of a lamb.</a:t>
            </a:r>
          </a:p>
          <a:p>
            <a:r>
              <a:rPr lang="en-US" altLang="en-US" dirty="0">
                <a:effectLst>
                  <a:outerShdw blurRad="38100" dist="38100" dir="2700000" algn="tl">
                    <a:srgbClr val="000000">
                      <a:alpha val="43137"/>
                    </a:srgbClr>
                  </a:outerShdw>
                </a:effectLst>
              </a:rPr>
              <a:t>In answer to Isaac’s question of “Where is the lamb? Abraham answered: “God himself will provide the Lamb.”</a:t>
            </a:r>
          </a:p>
          <a:p>
            <a:r>
              <a:rPr lang="en-US" altLang="en-US" dirty="0">
                <a:effectLst>
                  <a:outerShdw blurRad="38100" dist="38100" dir="2700000" algn="tl">
                    <a:srgbClr val="000000">
                      <a:alpha val="43137"/>
                    </a:srgbClr>
                  </a:outerShdw>
                </a:effectLst>
              </a:rPr>
              <a:t>God provided the ram in the thicket for Isaac and He provides for us the Lamb of God that takes away the sin of the world.</a:t>
            </a:r>
          </a:p>
          <a:p>
            <a:r>
              <a:rPr lang="en-US" dirty="0"/>
              <a:t>This gospel parable prefigured the experience of the Father and Son on Mt. Calvary in which Jesus takes our place on the altar and gives us life instead of death.</a:t>
            </a:r>
          </a:p>
          <a:p>
            <a:r>
              <a:rPr lang="en-US" altLang="en-US" dirty="0">
                <a:effectLst>
                  <a:outerShdw blurRad="38100" dist="38100" dir="2700000" algn="tl">
                    <a:srgbClr val="000000">
                      <a:alpha val="43137"/>
                    </a:srgbClr>
                  </a:outerShdw>
                </a:effectLst>
              </a:rPr>
              <a:t>Will you trust the Lamb that was slain so that you can live instead of die?</a:t>
            </a:r>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Truth that Doesn’t Change</a:t>
            </a:r>
          </a:p>
        </p:txBody>
      </p:sp>
      <p:sp>
        <p:nvSpPr>
          <p:cNvPr id="3" name="Content Placeholder 2"/>
          <p:cNvSpPr>
            <a:spLocks noGrp="1"/>
          </p:cNvSpPr>
          <p:nvPr>
            <p:ph idx="1"/>
          </p:nvPr>
        </p:nvSpPr>
        <p:spPr/>
        <p:txBody>
          <a:bodyPr>
            <a:normAutofit fontScale="92500" lnSpcReduction="20000"/>
          </a:bodyPr>
          <a:lstStyle/>
          <a:p>
            <a:r>
              <a:rPr lang="en-US" dirty="0"/>
              <a:t>Isaiah 40:8 NKJV - The grass withers, the flower fades, But the word of our God stands forever.“ </a:t>
            </a:r>
          </a:p>
          <a:p>
            <a:r>
              <a:rPr lang="en-US" dirty="0"/>
              <a:t>Matthew 5:18 KJV - For verily I say unto you, Till heaven and earth pass, one jot or one tittle shall in no wise pass from the law, till all be fulfilled.</a:t>
            </a:r>
          </a:p>
          <a:p>
            <a:r>
              <a:rPr lang="en-US" dirty="0"/>
              <a:t>Malachi 3:6 KJV - For I am the LORD, I change not.</a:t>
            </a:r>
          </a:p>
          <a:p>
            <a:r>
              <a:rPr lang="en-US" dirty="0"/>
              <a:t>Hebrews 13:8 KJV - Jesus Christ the same yesterday, and to day, and for ever.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426706475"/>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A5ED-8385-95FD-FCE7-49B1C8C4C176}"/>
              </a:ext>
            </a:extLst>
          </p:cNvPr>
          <p:cNvSpPr>
            <a:spLocks noGrp="1"/>
          </p:cNvSpPr>
          <p:nvPr>
            <p:ph type="title"/>
          </p:nvPr>
        </p:nvSpPr>
        <p:spPr/>
        <p:txBody>
          <a:bodyPr/>
          <a:lstStyle/>
          <a:p>
            <a:r>
              <a:rPr lang="en-US" dirty="0"/>
              <a:t>Matthew 19:4-5 ESV</a:t>
            </a:r>
          </a:p>
        </p:txBody>
      </p:sp>
      <p:sp>
        <p:nvSpPr>
          <p:cNvPr id="3" name="Content Placeholder 2">
            <a:extLst>
              <a:ext uri="{FF2B5EF4-FFF2-40B4-BE49-F238E27FC236}">
                <a16:creationId xmlns:a16="http://schemas.microsoft.com/office/drawing/2014/main" id="{6F713532-3031-0618-FC28-9B3C3BCB8157}"/>
              </a:ext>
            </a:extLst>
          </p:cNvPr>
          <p:cNvSpPr>
            <a:spLocks noGrp="1"/>
          </p:cNvSpPr>
          <p:nvPr>
            <p:ph idx="1"/>
          </p:nvPr>
        </p:nvSpPr>
        <p:spPr/>
        <p:txBody>
          <a:bodyPr>
            <a:normAutofit/>
          </a:bodyPr>
          <a:lstStyle/>
          <a:p>
            <a:r>
              <a:rPr lang="en-US" dirty="0"/>
              <a:t>He answered, "Have you not read that he who created them from the beginning made them male and female, </a:t>
            </a:r>
            <a:r>
              <a:rPr lang="en-US" baseline="30000" dirty="0"/>
              <a:t>5</a:t>
            </a:r>
            <a:r>
              <a:rPr lang="en-US" dirty="0"/>
              <a:t> and said, 'Therefore a man shall leave his father and his mother and hold fast to his wife, and the two shall become one flesh'? [</a:t>
            </a:r>
            <a:r>
              <a:rPr lang="en-US" dirty="0">
                <a:hlinkClick r:id="rId3" action="ppaction://hlinksldjump"/>
              </a:rPr>
              <a:t>R</a:t>
            </a:r>
            <a:r>
              <a:rPr lang="en-US" dirty="0"/>
              <a:t>]</a:t>
            </a:r>
          </a:p>
        </p:txBody>
      </p:sp>
    </p:spTree>
    <p:extLst>
      <p:ext uri="{BB962C8B-B14F-4D97-AF65-F5344CB8AC3E}">
        <p14:creationId xmlns:p14="http://schemas.microsoft.com/office/powerpoint/2010/main" val="2292520499"/>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Genesis 3:1 ESV</a:t>
            </a:r>
          </a:p>
        </p:txBody>
      </p:sp>
      <p:sp>
        <p:nvSpPr>
          <p:cNvPr id="3" name="Content Placeholder 2"/>
          <p:cNvSpPr>
            <a:spLocks noGrp="1"/>
          </p:cNvSpPr>
          <p:nvPr>
            <p:ph idx="1"/>
          </p:nvPr>
        </p:nvSpPr>
        <p:spPr/>
        <p:txBody>
          <a:bodyPr>
            <a:normAutofit/>
          </a:bodyPr>
          <a:lstStyle/>
          <a:p>
            <a:r>
              <a:rPr lang="en-US" dirty="0"/>
              <a:t>Now the serpent was more crafty than any other beast of the field that the LORD God had made. He said to the woman, "Did God actually say, 'You shall not eat of any tree in the garden'?"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1020331907"/>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Revelation 12:7-9 NKJV</a:t>
            </a:r>
          </a:p>
        </p:txBody>
      </p:sp>
      <p:sp>
        <p:nvSpPr>
          <p:cNvPr id="3" name="Content Placeholder 2"/>
          <p:cNvSpPr>
            <a:spLocks noGrp="1"/>
          </p:cNvSpPr>
          <p:nvPr>
            <p:ph idx="1"/>
          </p:nvPr>
        </p:nvSpPr>
        <p:spPr/>
        <p:txBody>
          <a:bodyPr>
            <a:normAutofit lnSpcReduction="10000"/>
          </a:bodyPr>
          <a:lstStyle/>
          <a:p>
            <a:r>
              <a:rPr lang="en-US" dirty="0"/>
              <a:t>And war broke out in heaven: Michael and his angels fought with the dragon; and the dragon and his angels fought, </a:t>
            </a:r>
            <a:r>
              <a:rPr lang="en-US" baseline="30000" dirty="0"/>
              <a:t>8</a:t>
            </a:r>
            <a:r>
              <a:rPr lang="en-US" dirty="0"/>
              <a:t> but they did not prevail, nor was a place found for them in heaven any longer. </a:t>
            </a:r>
            <a:r>
              <a:rPr lang="en-US" baseline="30000" dirty="0"/>
              <a:t>9</a:t>
            </a:r>
            <a:r>
              <a:rPr lang="en-US" dirty="0"/>
              <a:t> So the great dragon was cast out, that serpent of old, called the Devil and Satan, who deceives the whole world; he was cast to the earth, and his angels were cast out with him.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433961056"/>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Genesis 2:16-17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a:bodyPr>
          <a:lstStyle/>
          <a:p>
            <a:r>
              <a:rPr lang="en-US" dirty="0"/>
              <a:t>And the LORD God commanded the man, saying, "You may surely eat of every tree of the garden, </a:t>
            </a:r>
            <a:r>
              <a:rPr lang="en-US" baseline="30000" dirty="0"/>
              <a:t>17</a:t>
            </a:r>
            <a:r>
              <a:rPr lang="en-US" dirty="0"/>
              <a:t> but of the tree of the knowledge of good and evil you shall not eat, for in the day that you eat of it you shall surely die."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53A35-6AAA-43F5-A565-6F847C0C885A}"/>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Genesis 4:10 ESV</a:t>
            </a:r>
          </a:p>
        </p:txBody>
      </p:sp>
      <p:sp>
        <p:nvSpPr>
          <p:cNvPr id="3" name="Content Placeholder 2">
            <a:extLst>
              <a:ext uri="{FF2B5EF4-FFF2-40B4-BE49-F238E27FC236}">
                <a16:creationId xmlns:a16="http://schemas.microsoft.com/office/drawing/2014/main" id="{0BB39C19-49B1-40AC-A107-7F053A00FAD6}"/>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And the LORD said, "What have you done? The voice of your brother's blood is crying to me from the ground.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474326263"/>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54018" name="Rectangle 2">
            <a:extLst>
              <a:ext uri="{FF2B5EF4-FFF2-40B4-BE49-F238E27FC236}">
                <a16:creationId xmlns:a16="http://schemas.microsoft.com/office/drawing/2014/main" id="{6571447C-CEF9-4387-9880-74BE3F0F62E5}"/>
              </a:ext>
            </a:extLst>
          </p:cNvPr>
          <p:cNvSpPr>
            <a:spLocks noGrp="1" noChangeArrowheads="1"/>
          </p:cNvSpPr>
          <p:nvPr>
            <p:ph type="title"/>
          </p:nvPr>
        </p:nvSpPr>
        <p:spPr>
          <a:xfrm>
            <a:off x="914400" y="304800"/>
            <a:ext cx="7543800" cy="1112838"/>
          </a:xfrm>
        </p:spPr>
        <p:txBody>
          <a:bodyPr/>
          <a:lstStyle/>
          <a:p>
            <a:r>
              <a:rPr lang="en-US" altLang="en-US" dirty="0"/>
              <a:t>Genesis 22:7 ESV</a:t>
            </a:r>
          </a:p>
        </p:txBody>
      </p:sp>
      <p:sp>
        <p:nvSpPr>
          <p:cNvPr id="854019" name="Rectangle 3">
            <a:extLst>
              <a:ext uri="{FF2B5EF4-FFF2-40B4-BE49-F238E27FC236}">
                <a16:creationId xmlns:a16="http://schemas.microsoft.com/office/drawing/2014/main" id="{F90BA1D5-BF64-4D01-A67B-C45A20B0F813}"/>
              </a:ext>
            </a:extLst>
          </p:cNvPr>
          <p:cNvSpPr>
            <a:spLocks noGrp="1" noChangeArrowheads="1"/>
          </p:cNvSpPr>
          <p:nvPr>
            <p:ph type="body" idx="1"/>
          </p:nvPr>
        </p:nvSpPr>
        <p:spPr>
          <a:xfrm>
            <a:off x="914400" y="1676400"/>
            <a:ext cx="7696200" cy="4191000"/>
          </a:xfrm>
        </p:spPr>
        <p:txBody>
          <a:bodyPr>
            <a:normAutofit/>
          </a:bodyPr>
          <a:lstStyle/>
          <a:p>
            <a:pPr>
              <a:lnSpc>
                <a:spcPct val="90000"/>
              </a:lnSpc>
              <a:spcBef>
                <a:spcPts val="720"/>
              </a:spcBef>
            </a:pPr>
            <a:r>
              <a:rPr lang="en-US" altLang="en-US" dirty="0"/>
              <a:t>And Isaac said to his father Abraham, "My father!" And he said, "Here I am, my son." He said, "Behold, the fire and the wood, but where is the lamb for a burnt offering?“  [</a:t>
            </a:r>
            <a:r>
              <a:rPr lang="en-US" altLang="en-US" dirty="0">
                <a:hlinkClick r:id="rId4" action="ppaction://hlinksldjump"/>
              </a:rPr>
              <a:t>R</a:t>
            </a:r>
            <a:r>
              <a:rPr lang="en-US" altLang="en-US" dirty="0"/>
              <a:t>]</a:t>
            </a:r>
          </a:p>
          <a:p>
            <a:pPr>
              <a:lnSpc>
                <a:spcPct val="80000"/>
              </a:lnSpc>
            </a:pPr>
            <a:endParaRPr lang="en-US" altLang="en-US" dirty="0"/>
          </a:p>
        </p:txBody>
      </p:sp>
    </p:spTree>
    <p:extLst>
      <p:ext uri="{BB962C8B-B14F-4D97-AF65-F5344CB8AC3E}">
        <p14:creationId xmlns:p14="http://schemas.microsoft.com/office/powerpoint/2010/main" val="349781215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54019">
                                            <p:txEl>
                                              <p:pRg st="0" end="0"/>
                                            </p:txEl>
                                          </p:spTgt>
                                        </p:tgtEl>
                                        <p:attrNameLst>
                                          <p:attrName>style.visibility</p:attrName>
                                        </p:attrNameLst>
                                      </p:cBhvr>
                                      <p:to>
                                        <p:strVal val="visible"/>
                                      </p:to>
                                    </p:set>
                                    <p:anim calcmode="lin" valueType="num">
                                      <p:cBhvr>
                                        <p:cTn id="7" dur="500" fill="hold"/>
                                        <p:tgtEl>
                                          <p:spTgt spid="85401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54019">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40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22:5-6 NKJV</a:t>
            </a:r>
          </a:p>
        </p:txBody>
      </p:sp>
      <p:sp>
        <p:nvSpPr>
          <p:cNvPr id="3" name="Content Placeholder 2"/>
          <p:cNvSpPr>
            <a:spLocks noGrp="1"/>
          </p:cNvSpPr>
          <p:nvPr>
            <p:ph idx="1"/>
          </p:nvPr>
        </p:nvSpPr>
        <p:spPr/>
        <p:txBody>
          <a:bodyPr>
            <a:normAutofit/>
          </a:bodyPr>
          <a:lstStyle/>
          <a:p>
            <a:r>
              <a:rPr lang="en-US" dirty="0"/>
              <a:t>And Abraham said to his young men, "Stay here with the donkey; the lad and I will go yonder and worship, and we will come back to you." </a:t>
            </a:r>
            <a:r>
              <a:rPr lang="en-US" baseline="30000" dirty="0"/>
              <a:t>6</a:t>
            </a:r>
            <a:r>
              <a:rPr lang="en-US" dirty="0"/>
              <a:t> So Abraham took the wood of the burnt offering and laid it on Isaac his son; and he took the fire in his hand, and a knife, and the two of them went together.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813406277"/>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b="1" dirty="0"/>
              <a:t>Genesis 22:8 NKJV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b="1" dirty="0"/>
              <a:t>And Abraham said, "My son, God will provide for Himself the lamb for a burnt offering." So the two of them went together.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 22:13-14 (NKJV)</a:t>
            </a:r>
          </a:p>
        </p:txBody>
      </p:sp>
      <p:sp>
        <p:nvSpPr>
          <p:cNvPr id="3" name="Content Placeholder 2"/>
          <p:cNvSpPr>
            <a:spLocks noGrp="1"/>
          </p:cNvSpPr>
          <p:nvPr>
            <p:ph idx="1"/>
          </p:nvPr>
        </p:nvSpPr>
        <p:spPr/>
        <p:txBody>
          <a:bodyPr>
            <a:normAutofit lnSpcReduction="10000"/>
          </a:bodyPr>
          <a:lstStyle/>
          <a:p>
            <a:r>
              <a:rPr lang="en-US" baseline="30000" dirty="0"/>
              <a:t>13 </a:t>
            </a:r>
            <a:r>
              <a:rPr lang="en-US" dirty="0"/>
              <a:t>Then Abraham lifted his eyes and looked, and there behind </a:t>
            </a:r>
            <a:r>
              <a:rPr lang="en-US" i="1" dirty="0"/>
              <a:t>him was</a:t>
            </a:r>
            <a:r>
              <a:rPr lang="en-US" dirty="0"/>
              <a:t> a ram caught in a thicket by its horns. So Abraham went and took the ram, and offered it up for a burnt offering instead of his son. </a:t>
            </a:r>
            <a:r>
              <a:rPr lang="en-US" baseline="30000" dirty="0"/>
              <a:t>14 </a:t>
            </a:r>
            <a:r>
              <a:rPr lang="en-US" dirty="0"/>
              <a:t>And Abraham called the name of the place, The-</a:t>
            </a:r>
            <a:r>
              <a:rPr lang="en-US" cap="small" dirty="0">
                <a:effectLst/>
              </a:rPr>
              <a:t>Lord</a:t>
            </a:r>
            <a:r>
              <a:rPr lang="en-US" dirty="0"/>
              <a:t>-Will-Provide;</a:t>
            </a:r>
            <a:r>
              <a:rPr lang="en-US" baseline="30000" dirty="0"/>
              <a:t>[</a:t>
            </a:r>
            <a:r>
              <a:rPr lang="en-US" baseline="30000" dirty="0">
                <a:hlinkClick r:id="rId3" tooltip="See footnote a"/>
              </a:rPr>
              <a:t>a</a:t>
            </a:r>
            <a:r>
              <a:rPr lang="en-US" baseline="30000" dirty="0"/>
              <a:t>]</a:t>
            </a:r>
            <a:r>
              <a:rPr lang="en-US" dirty="0"/>
              <a:t> as it is said </a:t>
            </a:r>
            <a:r>
              <a:rPr lang="en-US" i="1" dirty="0"/>
              <a:t>to</a:t>
            </a:r>
            <a:r>
              <a:rPr lang="en-US" dirty="0"/>
              <a:t> this day, “In the Mount of the </a:t>
            </a:r>
            <a:r>
              <a:rPr lang="en-US" cap="small" dirty="0">
                <a:effectLst/>
              </a:rPr>
              <a:t>Lord</a:t>
            </a:r>
            <a:r>
              <a:rPr lang="en-US" dirty="0"/>
              <a:t> it shall be provided.”  [</a:t>
            </a:r>
            <a:r>
              <a:rPr lang="en-US" dirty="0">
                <a:hlinkClick r:id="rId4" action="ppaction://hlinksldjump"/>
              </a:rPr>
              <a:t>R</a:t>
            </a:r>
            <a:r>
              <a:rPr lang="en-US" dirty="0"/>
              <a:t>]</a:t>
            </a:r>
          </a:p>
          <a:p>
            <a:endParaRPr lang="en-US" dirty="0"/>
          </a:p>
        </p:txBody>
      </p:sp>
    </p:spTree>
    <p:extLst>
      <p:ext uri="{BB962C8B-B14F-4D97-AF65-F5344CB8AC3E}">
        <p14:creationId xmlns:p14="http://schemas.microsoft.com/office/powerpoint/2010/main" val="2554401198"/>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1360788</TotalTime>
  <Words>5659</Words>
  <Application>Microsoft Office PowerPoint</Application>
  <PresentationFormat>Apresentação na tela (4:3)</PresentationFormat>
  <Paragraphs>362</Paragraphs>
  <Slides>21</Slides>
  <Notes>20</Notes>
  <HiddenSlides>0</HiddenSlides>
  <MMClips>0</MMClips>
  <ScaleCrop>false</ScaleCrop>
  <HeadingPairs>
    <vt:vector size="6" baseType="variant">
      <vt:variant>
        <vt:lpstr>Fontes usadas</vt:lpstr>
      </vt:variant>
      <vt:variant>
        <vt:i4>5</vt:i4>
      </vt:variant>
      <vt:variant>
        <vt:lpstr>Tema</vt:lpstr>
      </vt:variant>
      <vt:variant>
        <vt:i4>3</vt:i4>
      </vt:variant>
      <vt:variant>
        <vt:lpstr>Títulos de slides</vt:lpstr>
      </vt:variant>
      <vt:variant>
        <vt:i4>21</vt:i4>
      </vt:variant>
    </vt:vector>
  </HeadingPairs>
  <TitlesOfParts>
    <vt:vector size="29" baseType="lpstr">
      <vt:lpstr>Arial</vt:lpstr>
      <vt:lpstr>Arial</vt:lpstr>
      <vt:lpstr>Arial Rounded MT Bold</vt:lpstr>
      <vt:lpstr>Calibri</vt:lpstr>
      <vt:lpstr>system-ui</vt:lpstr>
      <vt:lpstr>2_Default Design</vt:lpstr>
      <vt:lpstr>Default Design</vt:lpstr>
      <vt:lpstr>3_Default Design</vt:lpstr>
      <vt:lpstr>Allusions Images Symbols: How to Study Bible Prophecy</vt:lpstr>
      <vt:lpstr>Memory Text John 1:29 NKJV</vt:lpstr>
      <vt:lpstr>Overview</vt:lpstr>
      <vt:lpstr>Principle of First Mention</vt:lpstr>
      <vt:lpstr>Serpent and Death</vt:lpstr>
      <vt:lpstr>Lamb and Life</vt:lpstr>
      <vt:lpstr>Isaac as a Type of Christ</vt:lpstr>
      <vt:lpstr>Summary</vt:lpstr>
      <vt:lpstr>Summary</vt:lpstr>
      <vt:lpstr>Summary</vt:lpstr>
      <vt:lpstr>Apresentação do PowerPoint</vt:lpstr>
      <vt:lpstr>Truth that Doesn’t Change</vt:lpstr>
      <vt:lpstr>Matthew 19:4-5 ESV</vt:lpstr>
      <vt:lpstr>Genesis 3:1 ESV</vt:lpstr>
      <vt:lpstr>Revelation 12:7-9 NKJV</vt:lpstr>
      <vt:lpstr>Genesis 2:16-17 ESV</vt:lpstr>
      <vt:lpstr>Genesis 4:10 ESV</vt:lpstr>
      <vt:lpstr>Genesis 22:7 ESV</vt:lpstr>
      <vt:lpstr>Genesis 22:5-6 NKJV</vt:lpstr>
      <vt:lpstr>Genesis 22:8 NKJV</vt:lpstr>
      <vt:lpstr>Gen 22:13-14 (NKJV)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 The Genesis Foundation</dc:title>
  <dc:subject>Allusions Images Symbols: How to Study Bible Prophecy</dc:subject>
  <dc:creator>Kenneth J. McNulty</dc:creator>
  <cp:lastModifiedBy>jose ferreira Neto</cp:lastModifiedBy>
  <cp:revision>22955</cp:revision>
  <cp:lastPrinted>2016-06-03T16:02:10Z</cp:lastPrinted>
  <dcterms:created xsi:type="dcterms:W3CDTF">2005-09-30T23:50:48Z</dcterms:created>
  <dcterms:modified xsi:type="dcterms:W3CDTF">2025-04-11T09:57:21Z</dcterms:modified>
  <cp:category>Topic</cp:category>
</cp:coreProperties>
</file>